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64" autoAdjust="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F5A8C-53E6-4FA3-B345-F64277743067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F1FA7-227C-4EAA-BB85-16B5B39A2FA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9509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1FA7-227C-4EAA-BB85-16B5B39A2FA4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02400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1FA7-227C-4EAA-BB85-16B5B39A2FA4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02400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2521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619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33353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7481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2957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5225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3210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5780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6071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7738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4573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4CE30-9579-4D9E-ACAC-463ABB07E01C}" type="datetimeFigureOut">
              <a:rPr lang="fr-CA" smtClean="0"/>
              <a:t>2017-03-19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1E5CB-6677-4A4B-83EF-2C90CE9D6DB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9055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75856" y="6611779"/>
            <a:ext cx="44644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dirty="0" smtClean="0">
                <a:latin typeface="Comic Sans MS" pitchFamily="66" charset="0"/>
              </a:rPr>
              <a:t>Yan Ouimet-Grill,2017/ compétence 7</a:t>
            </a:r>
            <a:endParaRPr lang="fr-CA" sz="1000" dirty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69580" y="31622"/>
            <a:ext cx="264687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28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Hernie discale</a:t>
            </a:r>
            <a:endParaRPr lang="fr-FR" sz="2800" b="1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620688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 smtClean="0">
                <a:solidFill>
                  <a:schemeClr val="tx1"/>
                </a:solidFill>
              </a:rPr>
              <a:t>1</a:t>
            </a:r>
            <a:r>
              <a:rPr lang="fr-CA" sz="1050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620688"/>
            <a:ext cx="110629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Définition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51520" y="1052736"/>
            <a:ext cx="3024336" cy="108012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b="1" dirty="0" smtClean="0">
                <a:solidFill>
                  <a:schemeClr val="tx1"/>
                </a:solidFill>
                <a:latin typeface="Comic Sans MS" pitchFamily="66" charset="0"/>
              </a:rPr>
              <a:t>Déplacement</a:t>
            </a:r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 d’une partie </a:t>
            </a:r>
            <a:r>
              <a:rPr lang="fr-CA" sz="1000" b="1" dirty="0" smtClean="0">
                <a:solidFill>
                  <a:schemeClr val="tx1"/>
                </a:solidFill>
                <a:latin typeface="Comic Sans MS" pitchFamily="66" charset="0"/>
              </a:rPr>
              <a:t>d’un disque intervertébral</a:t>
            </a:r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 et de son </a:t>
            </a:r>
            <a:r>
              <a:rPr lang="fr-CA" sz="1000" b="1" dirty="0" smtClean="0">
                <a:solidFill>
                  <a:schemeClr val="tx1"/>
                </a:solidFill>
                <a:latin typeface="Comic Sans MS" pitchFamily="66" charset="0"/>
              </a:rPr>
              <a:t>noyau</a:t>
            </a:r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 hors de leur emplacement normal entre deux vertèbres. </a:t>
            </a:r>
          </a:p>
          <a:p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Peut se produire à n’importe quel niveau. (surtout C5-C6,L4-L5)</a:t>
            </a:r>
            <a:endParaRPr lang="fr-CA" sz="1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19872" y="694736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>
                <a:solidFill>
                  <a:schemeClr val="tx1"/>
                </a:solidFill>
              </a:rPr>
              <a:t>2</a:t>
            </a:r>
            <a:r>
              <a:rPr lang="fr-CA" sz="1050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07903" y="694736"/>
            <a:ext cx="1888418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Facteurs de risque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394224" y="1052736"/>
            <a:ext cx="33123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fr-CA" sz="1000" dirty="0" smtClean="0">
                <a:latin typeface="Comic Sans MS" pitchFamily="66" charset="0"/>
              </a:rPr>
              <a:t>Efforts répétitifs </a:t>
            </a:r>
          </a:p>
          <a:p>
            <a:pPr marL="228600" indent="-228600">
              <a:buAutoNum type="arabicPeriod"/>
            </a:pPr>
            <a:r>
              <a:rPr lang="fr-CA" sz="1000" dirty="0" smtClean="0">
                <a:latin typeface="Comic Sans MS" pitchFamily="66" charset="0"/>
              </a:rPr>
              <a:t>Chute ou accident </a:t>
            </a:r>
          </a:p>
          <a:p>
            <a:pPr marL="228600" indent="-228600">
              <a:buAutoNum type="arabicPeriod"/>
            </a:pPr>
            <a:r>
              <a:rPr lang="fr-CA" sz="1000" b="1" dirty="0" smtClean="0">
                <a:latin typeface="Comic Sans MS" pitchFamily="66" charset="0"/>
              </a:rPr>
              <a:t>Obésité </a:t>
            </a:r>
          </a:p>
          <a:p>
            <a:pPr marL="228600" indent="-228600">
              <a:buAutoNum type="arabicPeriod"/>
            </a:pPr>
            <a:r>
              <a:rPr lang="fr-CA" sz="1000" dirty="0" smtClean="0">
                <a:latin typeface="Comic Sans MS" pitchFamily="66" charset="0"/>
              </a:rPr>
              <a:t>Problèmes posturaux </a:t>
            </a:r>
          </a:p>
          <a:p>
            <a:pPr marL="228600" indent="-228600">
              <a:buAutoNum type="arabicPeriod"/>
            </a:pPr>
            <a:r>
              <a:rPr lang="fr-CA" sz="1000" b="1" dirty="0" smtClean="0">
                <a:latin typeface="Comic Sans MS" pitchFamily="66" charset="0"/>
              </a:rPr>
              <a:t>L’âge </a:t>
            </a:r>
          </a:p>
          <a:p>
            <a:pPr marL="228600" indent="-228600">
              <a:buAutoNum type="arabicPeriod"/>
            </a:pPr>
            <a:r>
              <a:rPr lang="fr-CA" sz="1000" dirty="0" smtClean="0">
                <a:latin typeface="Comic Sans MS" pitchFamily="66" charset="0"/>
              </a:rPr>
              <a:t>Relâchement des muscles de soutien (abdominaux)</a:t>
            </a:r>
            <a:endParaRPr lang="fr-CA" sz="1000" dirty="0"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9892" y="2206829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 smtClean="0">
                <a:solidFill>
                  <a:schemeClr val="tx1"/>
                </a:solidFill>
              </a:rPr>
              <a:t>3.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2206829"/>
            <a:ext cx="1578628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Manifestations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79512" y="2636581"/>
            <a:ext cx="3240360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CA" sz="1000" b="1" dirty="0" smtClean="0">
                <a:latin typeface="Comic Sans MS" pitchFamily="66" charset="0"/>
              </a:rPr>
              <a:t>1. Douleur irradiante</a:t>
            </a:r>
          </a:p>
          <a:p>
            <a:r>
              <a:rPr lang="fr-CA" sz="1000" b="1" dirty="0" smtClean="0">
                <a:latin typeface="Comic Sans MS" pitchFamily="66" charset="0"/>
              </a:rPr>
              <a:t>Qui augmente: </a:t>
            </a: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Toux et éternuement </a:t>
            </a: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La pression </a:t>
            </a: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Le mouvement de flexion </a:t>
            </a: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Le redressement </a:t>
            </a: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L’effort </a:t>
            </a:r>
          </a:p>
          <a:p>
            <a:r>
              <a:rPr lang="fr-CA" sz="1000" b="1" dirty="0" smtClean="0">
                <a:latin typeface="Comic Sans MS" pitchFamily="66" charset="0"/>
              </a:rPr>
              <a:t>2. Trouble de sensibilité</a:t>
            </a:r>
          </a:p>
          <a:p>
            <a:r>
              <a:rPr lang="fr-CA" sz="1000" b="1" dirty="0" smtClean="0">
                <a:latin typeface="Comic Sans MS" pitchFamily="66" charset="0"/>
              </a:rPr>
              <a:t>3. Spasmes musculaires </a:t>
            </a:r>
          </a:p>
          <a:p>
            <a:r>
              <a:rPr lang="fr-CA" sz="1000" b="1" dirty="0" smtClean="0">
                <a:latin typeface="Comic Sans MS" pitchFamily="66" charset="0"/>
              </a:rPr>
              <a:t>4. </a:t>
            </a:r>
            <a:r>
              <a:rPr lang="fr-CA" sz="1000" dirty="0" smtClean="0">
                <a:latin typeface="Comic Sans MS" pitchFamily="66" charset="0"/>
              </a:rPr>
              <a:t>Impotence fonctionnelle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580112" y="2222287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 smtClean="0">
                <a:solidFill>
                  <a:schemeClr val="tx1"/>
                </a:solidFill>
              </a:rPr>
              <a:t>4</a:t>
            </a:r>
            <a:r>
              <a:rPr lang="fr-CA" sz="1050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884353" y="2222287"/>
            <a:ext cx="282294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Soins d’assistance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917366"/>
              </p:ext>
            </p:extLst>
          </p:nvPr>
        </p:nvGraphicFramePr>
        <p:xfrm>
          <a:off x="5508104" y="2568192"/>
          <a:ext cx="3371896" cy="2141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96"/>
              </a:tblGrid>
              <a:tr h="419472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Garder</a:t>
                      </a:r>
                      <a:r>
                        <a:rPr lang="fr-CA" sz="900" b="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la personne au repos</a:t>
                      </a:r>
                      <a:endParaRPr lang="fr-CA" sz="90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0576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dirty="0" smtClean="0">
                          <a:latin typeface="Comic Sans MS" pitchFamily="66" charset="0"/>
                        </a:rPr>
                        <a:t>Appliquer du chaud/froid </a:t>
                      </a:r>
                      <a:endParaRPr lang="fr-CA" sz="900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0785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dirty="0" smtClean="0">
                          <a:latin typeface="Comic Sans MS" pitchFamily="66" charset="0"/>
                        </a:rPr>
                        <a:t>Positionner de manière adéquate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b="1" dirty="0" smtClean="0">
                          <a:latin typeface="Comic Sans MS" pitchFamily="66" charset="0"/>
                        </a:rPr>
                        <a:t>Garder le dos droit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dirty="0" smtClean="0">
                          <a:latin typeface="Comic Sans MS" pitchFamily="66" charset="0"/>
                        </a:rPr>
                        <a:t>Immobiliser la colonne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5739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b="1" dirty="0" smtClean="0">
                          <a:latin typeface="Comic Sans MS" pitchFamily="66" charset="0"/>
                        </a:rPr>
                        <a:t>Reprise des exercices graduellement</a:t>
                      </a:r>
                      <a:endParaRPr lang="fr-CA" sz="900" b="1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057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fr-CA" sz="900" dirty="0" smtClean="0">
                          <a:latin typeface="Comic Sans MS" pitchFamily="66" charset="0"/>
                        </a:rPr>
                        <a:t>Médicaments: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CA" sz="900" baseline="0" dirty="0" smtClean="0">
                          <a:latin typeface="Comic Sans MS" pitchFamily="66" charset="0"/>
                        </a:rPr>
                        <a:t>AINS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CA" sz="900" baseline="0" dirty="0" smtClean="0">
                          <a:latin typeface="Comic Sans MS" pitchFamily="66" charset="0"/>
                        </a:rPr>
                        <a:t>Analgésique narcotique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CA" sz="900" b="1" baseline="0" dirty="0" smtClean="0">
                          <a:latin typeface="Comic Sans MS" pitchFamily="66" charset="0"/>
                        </a:rPr>
                        <a:t>Relaxants musculaires </a:t>
                      </a:r>
                      <a:endParaRPr lang="fr-CA" sz="900" b="1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ZoneTexte 23"/>
          <p:cNvSpPr txBox="1"/>
          <p:nvPr/>
        </p:nvSpPr>
        <p:spPr>
          <a:xfrm>
            <a:off x="179512" y="4978556"/>
            <a:ext cx="936104" cy="1786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353" y="58885"/>
            <a:ext cx="3099700" cy="1699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51" y="4357092"/>
            <a:ext cx="240592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1740138" y="4437112"/>
            <a:ext cx="756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 smtClean="0">
                <a:latin typeface="Comic Sans MS" panose="030F0702030302020204" pitchFamily="66" charset="0"/>
              </a:rPr>
              <a:t>IRM</a:t>
            </a:r>
            <a:endParaRPr lang="fr-CA" sz="1400" dirty="0">
              <a:latin typeface="Comic Sans MS" panose="030F0702030302020204" pitchFamily="66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748" y="4267797"/>
            <a:ext cx="2598538" cy="225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5724128" y="4869160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>
                <a:solidFill>
                  <a:schemeClr val="tx1"/>
                </a:solidFill>
              </a:rPr>
              <a:t>5</a:t>
            </a:r>
            <a:r>
              <a:rPr lang="fr-CA" sz="1050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12160" y="4869160"/>
            <a:ext cx="282294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Complications 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765883" y="5396569"/>
            <a:ext cx="3218169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Atrophie musculaire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Impotence fonctionnelle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Sciatique récidivante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Dlr constante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Déficits neurologiques (incontinence)</a:t>
            </a:r>
          </a:p>
          <a:p>
            <a:r>
              <a:rPr lang="fr-CA" sz="1000" b="1" dirty="0" smtClean="0">
                <a:latin typeface="Comic Sans MS" panose="030F0702030302020204" pitchFamily="66" charset="0"/>
              </a:rPr>
              <a:t>               = </a:t>
            </a:r>
            <a:r>
              <a:rPr lang="fr-CA" sz="1000" b="1" dirty="0" err="1" smtClean="0">
                <a:latin typeface="Comic Sans MS" panose="030F0702030302020204" pitchFamily="66" charset="0"/>
              </a:rPr>
              <a:t>Discoïdectomie</a:t>
            </a:r>
            <a:r>
              <a:rPr lang="fr-CA" sz="1000" b="1" dirty="0" smtClean="0">
                <a:latin typeface="Comic Sans MS" panose="030F0702030302020204" pitchFamily="66" charset="0"/>
              </a:rPr>
              <a:t>  </a:t>
            </a:r>
            <a:endParaRPr lang="fr-CA" sz="10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1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92696"/>
            <a:ext cx="3672408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Prévention 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496" y="692696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 smtClean="0">
                <a:solidFill>
                  <a:schemeClr val="tx1"/>
                </a:solidFill>
              </a:rPr>
              <a:t>6.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1204" y="980728"/>
            <a:ext cx="3964732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Fléchir les genoux et garder le dos droit </a:t>
            </a:r>
            <a:r>
              <a:rPr lang="fr-CA" sz="1100" dirty="0" smtClean="0">
                <a:latin typeface="Comic Sans MS" panose="030F0702030302020204" pitchFamily="66" charset="0"/>
              </a:rPr>
              <a:t>pour ramasser des objets par terre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Exercices de renforcement des abdominaux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Matelas ferme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Maintenir une bonne posture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Chaussures adéquates et  confortables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Bonne habitude alimentaire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Éviter la surcharge pondérale  </a:t>
            </a:r>
            <a:endParaRPr lang="fr-CA" sz="1100" dirty="0"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2708920"/>
            <a:ext cx="3672408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Soins </a:t>
            </a:r>
            <a:r>
              <a:rPr lang="fr-CA" sz="1400" dirty="0" err="1" smtClean="0">
                <a:solidFill>
                  <a:schemeClr val="tx1"/>
                </a:solidFill>
                <a:latin typeface="Comic Sans MS" pitchFamily="66" charset="0"/>
              </a:rPr>
              <a:t>postdiscoïdectomie</a:t>
            </a:r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880" y="2708920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>
                <a:solidFill>
                  <a:schemeClr val="tx1"/>
                </a:solidFill>
              </a:rPr>
              <a:t>7</a:t>
            </a:r>
            <a:r>
              <a:rPr lang="fr-CA" sz="1050" b="1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1204" y="3004880"/>
            <a:ext cx="3964732" cy="12772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Surveiller la sensibilité et la motricité des membres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Évaluer la douleur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Surveiller l’apparition de sensibilité anormale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Surveiller le pansement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Lors des déplacements tourner la personne en bloc le temps prescrit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Administrer les analgésiques </a:t>
            </a:r>
            <a:endParaRPr lang="fr-CA" sz="11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777684"/>
            <a:ext cx="1637355" cy="1089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627946"/>
            <a:ext cx="2896410" cy="3746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2966153" y="6500336"/>
            <a:ext cx="44644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dirty="0" smtClean="0">
                <a:latin typeface="Comic Sans MS" pitchFamily="66" charset="0"/>
              </a:rPr>
              <a:t>Yan Ouimet-Grill,2017/ compétence 7</a:t>
            </a:r>
            <a:endParaRPr lang="fr-CA" sz="1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386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75856" y="6611779"/>
            <a:ext cx="44644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dirty="0" smtClean="0">
                <a:latin typeface="Comic Sans MS" pitchFamily="66" charset="0"/>
              </a:rPr>
              <a:t>Yan Ouimet-Grill,2017/ compétence 7</a:t>
            </a:r>
            <a:endParaRPr lang="fr-CA" sz="1000" dirty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69580" y="31622"/>
            <a:ext cx="264687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28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Hernie discale</a:t>
            </a:r>
            <a:endParaRPr lang="fr-FR" sz="2800" b="1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620688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 smtClean="0">
                <a:solidFill>
                  <a:schemeClr val="tx1"/>
                </a:solidFill>
              </a:rPr>
              <a:t>1</a:t>
            </a:r>
            <a:r>
              <a:rPr lang="fr-CA" sz="1050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620688"/>
            <a:ext cx="1106296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Définition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51520" y="1052736"/>
            <a:ext cx="3024336" cy="108012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1000" b="1" dirty="0" smtClean="0">
                <a:solidFill>
                  <a:schemeClr val="tx1"/>
                </a:solidFill>
                <a:latin typeface="Comic Sans MS" pitchFamily="66" charset="0"/>
              </a:rPr>
              <a:t>_________________</a:t>
            </a:r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d’une </a:t>
            </a:r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partie </a:t>
            </a:r>
            <a:r>
              <a:rPr lang="fr-CA" sz="1000" b="1" dirty="0" smtClean="0">
                <a:solidFill>
                  <a:schemeClr val="tx1"/>
                </a:solidFill>
                <a:latin typeface="Comic Sans MS" pitchFamily="66" charset="0"/>
              </a:rPr>
              <a:t>_______________________</a:t>
            </a:r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et de son </a:t>
            </a:r>
            <a:r>
              <a:rPr lang="fr-CA" sz="1000" b="1" dirty="0" smtClean="0">
                <a:solidFill>
                  <a:schemeClr val="tx1"/>
                </a:solidFill>
                <a:latin typeface="Comic Sans MS" pitchFamily="66" charset="0"/>
              </a:rPr>
              <a:t>____________</a:t>
            </a:r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hors de leur emplacement normal entre deux vertèbres. </a:t>
            </a:r>
          </a:p>
          <a:p>
            <a:r>
              <a:rPr lang="fr-CA" sz="1000" dirty="0" smtClean="0">
                <a:solidFill>
                  <a:schemeClr val="tx1"/>
                </a:solidFill>
                <a:latin typeface="Comic Sans MS" pitchFamily="66" charset="0"/>
              </a:rPr>
              <a:t>Peut se produire à n’importe quel niveau. (surtout C5-C6,L4-L5)</a:t>
            </a:r>
            <a:endParaRPr lang="fr-CA" sz="1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19872" y="694736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>
                <a:solidFill>
                  <a:schemeClr val="tx1"/>
                </a:solidFill>
              </a:rPr>
              <a:t>2</a:t>
            </a:r>
            <a:r>
              <a:rPr lang="fr-CA" sz="1050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07903" y="694736"/>
            <a:ext cx="1888418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Facteurs de risque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394224" y="1052736"/>
            <a:ext cx="33123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fr-CA" sz="1000" dirty="0" smtClean="0">
                <a:latin typeface="Comic Sans MS" pitchFamily="66" charset="0"/>
              </a:rPr>
              <a:t>Efforts répétitifs </a:t>
            </a:r>
          </a:p>
          <a:p>
            <a:pPr marL="228600" indent="-228600">
              <a:buAutoNum type="arabicPeriod"/>
            </a:pPr>
            <a:r>
              <a:rPr lang="fr-CA" sz="1000" dirty="0" smtClean="0">
                <a:latin typeface="Comic Sans MS" pitchFamily="66" charset="0"/>
              </a:rPr>
              <a:t>Chute ou accident </a:t>
            </a:r>
          </a:p>
          <a:p>
            <a:pPr marL="228600" indent="-228600">
              <a:buAutoNum type="arabicPeriod"/>
            </a:pPr>
            <a:r>
              <a:rPr lang="fr-CA" sz="1000" b="1" dirty="0" smtClean="0">
                <a:latin typeface="Comic Sans MS" pitchFamily="66" charset="0"/>
              </a:rPr>
              <a:t>________________</a:t>
            </a:r>
            <a:endParaRPr lang="fr-CA" sz="1000" b="1" dirty="0" smtClean="0">
              <a:latin typeface="Comic Sans MS" pitchFamily="66" charset="0"/>
            </a:endParaRPr>
          </a:p>
          <a:p>
            <a:pPr marL="228600" indent="-228600">
              <a:buAutoNum type="arabicPeriod"/>
            </a:pPr>
            <a:r>
              <a:rPr lang="fr-CA" sz="1000" dirty="0" smtClean="0">
                <a:latin typeface="Comic Sans MS" pitchFamily="66" charset="0"/>
              </a:rPr>
              <a:t>Problèmes posturaux </a:t>
            </a:r>
          </a:p>
          <a:p>
            <a:pPr marL="228600" indent="-228600">
              <a:buAutoNum type="arabicPeriod"/>
            </a:pPr>
            <a:r>
              <a:rPr lang="fr-CA" sz="1000" b="1" dirty="0" smtClean="0">
                <a:latin typeface="Comic Sans MS" pitchFamily="66" charset="0"/>
              </a:rPr>
              <a:t>________________</a:t>
            </a:r>
            <a:endParaRPr lang="fr-CA" sz="1000" b="1" dirty="0" smtClean="0">
              <a:latin typeface="Comic Sans MS" pitchFamily="66" charset="0"/>
            </a:endParaRPr>
          </a:p>
          <a:p>
            <a:pPr marL="228600" indent="-228600">
              <a:buAutoNum type="arabicPeriod"/>
            </a:pPr>
            <a:r>
              <a:rPr lang="fr-CA" sz="1000" dirty="0" smtClean="0">
                <a:latin typeface="Comic Sans MS" pitchFamily="66" charset="0"/>
              </a:rPr>
              <a:t>Relâchement des muscles de soutien (abdominaux)</a:t>
            </a:r>
            <a:endParaRPr lang="fr-CA" sz="1000" dirty="0"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9892" y="2206829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 smtClean="0">
                <a:solidFill>
                  <a:schemeClr val="tx1"/>
                </a:solidFill>
              </a:rPr>
              <a:t>3.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552" y="2206829"/>
            <a:ext cx="1578628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Manifestations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79512" y="2636581"/>
            <a:ext cx="3240360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CA" sz="1000" b="1" dirty="0" smtClean="0">
                <a:latin typeface="Comic Sans MS" pitchFamily="66" charset="0"/>
              </a:rPr>
              <a:t>1. </a:t>
            </a:r>
            <a:r>
              <a:rPr lang="fr-CA" sz="1000" b="1" dirty="0" smtClean="0">
                <a:latin typeface="Comic Sans MS" pitchFamily="66" charset="0"/>
              </a:rPr>
              <a:t>___________________</a:t>
            </a:r>
            <a:endParaRPr lang="fr-CA" sz="1000" b="1" dirty="0" smtClean="0">
              <a:latin typeface="Comic Sans MS" pitchFamily="66" charset="0"/>
            </a:endParaRPr>
          </a:p>
          <a:p>
            <a:r>
              <a:rPr lang="fr-CA" sz="1000" b="1" dirty="0" smtClean="0">
                <a:latin typeface="Comic Sans MS" pitchFamily="66" charset="0"/>
              </a:rPr>
              <a:t>Qui augmente: </a:t>
            </a: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______________________</a:t>
            </a:r>
            <a:endParaRPr lang="fr-CA" sz="1000" b="1" dirty="0" smtClean="0">
              <a:latin typeface="Comic Sans MS" pitchFamily="66" charset="0"/>
            </a:endParaRP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______________________</a:t>
            </a:r>
            <a:endParaRPr lang="fr-CA" sz="1000" b="1" dirty="0" smtClean="0">
              <a:latin typeface="Comic Sans MS" pitchFamily="66" charset="0"/>
            </a:endParaRP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______________________</a:t>
            </a:r>
            <a:endParaRPr lang="fr-CA" sz="1000" b="1" dirty="0" smtClean="0">
              <a:latin typeface="Comic Sans MS" pitchFamily="66" charset="0"/>
            </a:endParaRP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______________________</a:t>
            </a:r>
            <a:endParaRPr lang="fr-CA" sz="1000" b="1" dirty="0" smtClean="0">
              <a:latin typeface="Comic Sans MS" pitchFamily="66" charset="0"/>
            </a:endParaRPr>
          </a:p>
          <a:p>
            <a:pPr marL="171450" indent="-171450">
              <a:buFontTx/>
              <a:buChar char="-"/>
            </a:pPr>
            <a:r>
              <a:rPr lang="fr-CA" sz="1000" b="1" dirty="0" smtClean="0">
                <a:latin typeface="Comic Sans MS" pitchFamily="66" charset="0"/>
              </a:rPr>
              <a:t>______________________</a:t>
            </a:r>
            <a:endParaRPr lang="fr-CA" sz="1000" b="1" dirty="0" smtClean="0">
              <a:latin typeface="Comic Sans MS" pitchFamily="66" charset="0"/>
            </a:endParaRPr>
          </a:p>
          <a:p>
            <a:r>
              <a:rPr lang="fr-CA" sz="1000" b="1" dirty="0" smtClean="0">
                <a:latin typeface="Comic Sans MS" pitchFamily="66" charset="0"/>
              </a:rPr>
              <a:t>2. </a:t>
            </a:r>
            <a:r>
              <a:rPr lang="fr-CA" sz="1000" b="1" dirty="0" smtClean="0">
                <a:latin typeface="Comic Sans MS" pitchFamily="66" charset="0"/>
              </a:rPr>
              <a:t>_____________________</a:t>
            </a:r>
            <a:endParaRPr lang="fr-CA" sz="1000" b="1" dirty="0" smtClean="0">
              <a:latin typeface="Comic Sans MS" pitchFamily="66" charset="0"/>
            </a:endParaRPr>
          </a:p>
          <a:p>
            <a:r>
              <a:rPr lang="fr-CA" sz="1000" b="1" dirty="0" smtClean="0">
                <a:latin typeface="Comic Sans MS" pitchFamily="66" charset="0"/>
              </a:rPr>
              <a:t>3. </a:t>
            </a:r>
            <a:r>
              <a:rPr lang="fr-CA" sz="1000" b="1" dirty="0" smtClean="0">
                <a:latin typeface="Comic Sans MS" pitchFamily="66" charset="0"/>
              </a:rPr>
              <a:t>_____________________</a:t>
            </a:r>
            <a:endParaRPr lang="fr-CA" sz="1000" b="1" dirty="0" smtClean="0">
              <a:latin typeface="Comic Sans MS" pitchFamily="66" charset="0"/>
            </a:endParaRPr>
          </a:p>
          <a:p>
            <a:r>
              <a:rPr lang="fr-CA" sz="1000" b="1" dirty="0" smtClean="0">
                <a:latin typeface="Comic Sans MS" pitchFamily="66" charset="0"/>
              </a:rPr>
              <a:t>4. </a:t>
            </a:r>
            <a:r>
              <a:rPr lang="fr-CA" sz="1000" dirty="0" smtClean="0">
                <a:latin typeface="Comic Sans MS" pitchFamily="66" charset="0"/>
              </a:rPr>
              <a:t>Impotence fonctionnelle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580112" y="2222287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 smtClean="0">
                <a:solidFill>
                  <a:schemeClr val="tx1"/>
                </a:solidFill>
              </a:rPr>
              <a:t>4</a:t>
            </a:r>
            <a:r>
              <a:rPr lang="fr-CA" sz="1050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884353" y="2222287"/>
            <a:ext cx="282294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Soins d’assistance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115348"/>
              </p:ext>
            </p:extLst>
          </p:nvPr>
        </p:nvGraphicFramePr>
        <p:xfrm>
          <a:off x="5508104" y="2568192"/>
          <a:ext cx="3371896" cy="2141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96"/>
              </a:tblGrid>
              <a:tr h="419472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Garder</a:t>
                      </a:r>
                      <a:r>
                        <a:rPr lang="fr-CA" sz="900" b="0" baseline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la personne au repos</a:t>
                      </a:r>
                      <a:endParaRPr lang="fr-CA" sz="90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0576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dirty="0" smtClean="0">
                          <a:latin typeface="Comic Sans MS" pitchFamily="66" charset="0"/>
                        </a:rPr>
                        <a:t>Appliquer du chaud/froid </a:t>
                      </a:r>
                      <a:endParaRPr lang="fr-CA" sz="900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0785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dirty="0" smtClean="0">
                          <a:latin typeface="Comic Sans MS" pitchFamily="66" charset="0"/>
                        </a:rPr>
                        <a:t>Positionner de manière adéquate</a:t>
                      </a: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b="1" dirty="0" smtClean="0">
                          <a:latin typeface="Comic Sans MS" pitchFamily="66" charset="0"/>
                        </a:rPr>
                        <a:t>____________________</a:t>
                      </a:r>
                      <a:endParaRPr lang="fr-CA" sz="900" b="1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dirty="0" smtClean="0">
                          <a:latin typeface="Comic Sans MS" pitchFamily="66" charset="0"/>
                        </a:rPr>
                        <a:t>Immobiliser la colonne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5739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§"/>
                      </a:pPr>
                      <a:r>
                        <a:rPr lang="fr-CA" sz="900" b="1" dirty="0" smtClean="0">
                          <a:latin typeface="Comic Sans MS" pitchFamily="66" charset="0"/>
                        </a:rPr>
                        <a:t>________________________</a:t>
                      </a:r>
                      <a:endParaRPr lang="fr-CA" sz="900" b="1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057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fr-CA" sz="900" dirty="0" smtClean="0">
                          <a:latin typeface="Comic Sans MS" pitchFamily="66" charset="0"/>
                        </a:rPr>
                        <a:t>Médicaments: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CA" sz="900" baseline="0" dirty="0" smtClean="0">
                          <a:latin typeface="Comic Sans MS" pitchFamily="66" charset="0"/>
                        </a:rPr>
                        <a:t>AINS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CA" sz="900" baseline="0" dirty="0" smtClean="0">
                          <a:latin typeface="Comic Sans MS" pitchFamily="66" charset="0"/>
                        </a:rPr>
                        <a:t>Analgésique narcotique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CA" sz="900" b="1" baseline="0" dirty="0" smtClean="0">
                          <a:latin typeface="Comic Sans MS" pitchFamily="66" charset="0"/>
                        </a:rPr>
                        <a:t>_________________________</a:t>
                      </a:r>
                      <a:endParaRPr lang="fr-CA" sz="900" b="1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ZoneTexte 23"/>
          <p:cNvSpPr txBox="1"/>
          <p:nvPr/>
        </p:nvSpPr>
        <p:spPr>
          <a:xfrm>
            <a:off x="179512" y="4978556"/>
            <a:ext cx="936104" cy="1786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353" y="58885"/>
            <a:ext cx="3099700" cy="1699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51" y="4357092"/>
            <a:ext cx="240592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1740138" y="4437112"/>
            <a:ext cx="756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 smtClean="0">
                <a:latin typeface="Comic Sans MS" panose="030F0702030302020204" pitchFamily="66" charset="0"/>
              </a:rPr>
              <a:t>IRM</a:t>
            </a:r>
            <a:endParaRPr lang="fr-CA" sz="1400" dirty="0">
              <a:latin typeface="Comic Sans MS" panose="030F0702030302020204" pitchFamily="66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748" y="4267797"/>
            <a:ext cx="2598538" cy="225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5724128" y="4869160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>
                <a:solidFill>
                  <a:schemeClr val="tx1"/>
                </a:solidFill>
              </a:rPr>
              <a:t>5</a:t>
            </a:r>
            <a:r>
              <a:rPr lang="fr-CA" sz="1050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12160" y="4869160"/>
            <a:ext cx="282294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Complications 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765883" y="5396569"/>
            <a:ext cx="3218169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Atrophie musculaire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Impotence fonctionnelle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Sciatique récidivante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Dlr constante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00" dirty="0" smtClean="0">
                <a:latin typeface="Comic Sans MS" panose="030F0702030302020204" pitchFamily="66" charset="0"/>
              </a:rPr>
              <a:t>Déficits neurologiques (incontinence)</a:t>
            </a:r>
          </a:p>
          <a:p>
            <a:r>
              <a:rPr lang="fr-CA" sz="1000" b="1" dirty="0" smtClean="0">
                <a:latin typeface="Comic Sans MS" panose="030F0702030302020204" pitchFamily="66" charset="0"/>
              </a:rPr>
              <a:t>               = </a:t>
            </a:r>
            <a:r>
              <a:rPr lang="fr-CA" sz="1000" b="1" dirty="0" smtClean="0">
                <a:latin typeface="Comic Sans MS" panose="030F0702030302020204" pitchFamily="66" charset="0"/>
              </a:rPr>
              <a:t>____________________  </a:t>
            </a:r>
            <a:endParaRPr lang="fr-CA" sz="10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22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92696"/>
            <a:ext cx="3672408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Prévention 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496" y="692696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 smtClean="0">
                <a:solidFill>
                  <a:schemeClr val="tx1"/>
                </a:solidFill>
              </a:rPr>
              <a:t>6.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1204" y="980728"/>
            <a:ext cx="3964732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____________________________</a:t>
            </a:r>
            <a:r>
              <a:rPr lang="fr-CA" sz="1100" dirty="0" smtClean="0">
                <a:latin typeface="Comic Sans MS" panose="030F0702030302020204" pitchFamily="66" charset="0"/>
              </a:rPr>
              <a:t>pour ramasser des objets par terre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_______________________________________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Matelas ferme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_______________________________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Chaussures adéquates et  confortables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Bonne habitude alimentaire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Éviter la surcharge pondérale  </a:t>
            </a:r>
            <a:endParaRPr lang="fr-CA" sz="1100" dirty="0"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2708920"/>
            <a:ext cx="3672408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Soins </a:t>
            </a:r>
            <a:r>
              <a:rPr lang="fr-CA" sz="1400" dirty="0" err="1" smtClean="0">
                <a:solidFill>
                  <a:schemeClr val="tx1"/>
                </a:solidFill>
                <a:latin typeface="Comic Sans MS" pitchFamily="66" charset="0"/>
              </a:rPr>
              <a:t>postdiscoïdectomie</a:t>
            </a:r>
            <a:r>
              <a:rPr lang="fr-CA" sz="14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endParaRPr lang="fr-CA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880" y="2708920"/>
            <a:ext cx="288032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1050" b="1" dirty="0">
                <a:solidFill>
                  <a:schemeClr val="tx1"/>
                </a:solidFill>
              </a:rPr>
              <a:t>7</a:t>
            </a:r>
            <a:r>
              <a:rPr lang="fr-CA" sz="1050" b="1" dirty="0" smtClean="0">
                <a:solidFill>
                  <a:schemeClr val="tx1"/>
                </a:solidFill>
              </a:rPr>
              <a:t>.</a:t>
            </a:r>
            <a:endParaRPr lang="fr-CA" sz="1050" dirty="0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1204" y="3004880"/>
            <a:ext cx="3964732" cy="12772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_________________________________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Évaluer la douleur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Surveiller l’apparition de sensibilité anormale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Surveiller le pansement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b="1" dirty="0" smtClean="0">
                <a:latin typeface="Comic Sans MS" panose="030F0702030302020204" pitchFamily="66" charset="0"/>
              </a:rPr>
              <a:t>__________________________________________________________________________________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100" dirty="0" smtClean="0">
                <a:latin typeface="Comic Sans MS" panose="030F0702030302020204" pitchFamily="66" charset="0"/>
              </a:rPr>
              <a:t>Administrer les analgésiques </a:t>
            </a:r>
            <a:endParaRPr lang="fr-CA" sz="11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777684"/>
            <a:ext cx="1637355" cy="1089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627946"/>
            <a:ext cx="2896410" cy="3746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2966153" y="6500336"/>
            <a:ext cx="44644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dirty="0" smtClean="0">
                <a:latin typeface="Comic Sans MS" pitchFamily="66" charset="0"/>
              </a:rPr>
              <a:t>Yan Ouimet-Grill,2017/ compétence 7</a:t>
            </a:r>
            <a:endParaRPr lang="fr-CA" sz="1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1876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417</Words>
  <Application>Microsoft Office PowerPoint</Application>
  <PresentationFormat>Affichage à l'écran (4:3)</PresentationFormat>
  <Paragraphs>132</Paragraphs>
  <Slides>4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Ouimet-Grill, Yan</dc:creator>
  <cp:lastModifiedBy>Ouimet-Grill, Yan</cp:lastModifiedBy>
  <cp:revision>30</cp:revision>
  <cp:lastPrinted>2013-11-19T13:45:16Z</cp:lastPrinted>
  <dcterms:created xsi:type="dcterms:W3CDTF">2012-09-04T15:58:31Z</dcterms:created>
  <dcterms:modified xsi:type="dcterms:W3CDTF">2017-03-19T14:29:27Z</dcterms:modified>
</cp:coreProperties>
</file>