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</p:sldIdLst>
  <p:sldSz cy="5143500" cx="9144000"/>
  <p:notesSz cx="6858000" cy="9144000"/>
  <p:embeddedFontLst>
    <p:embeddedFont>
      <p:font typeface="Exo 2"/>
      <p:regular r:id="rId124"/>
      <p:bold r:id="rId125"/>
      <p:italic r:id="rId126"/>
      <p:boldItalic r:id="rId127"/>
    </p:embeddedFont>
    <p:embeddedFont>
      <p:font typeface="Oswald"/>
      <p:regular r:id="rId128"/>
      <p:bold r:id="rId1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C214755-39B2-4264-82AA-DA6C6E2F4B6B}">
  <a:tblStyle styleId="{DC214755-39B2-4264-82AA-DA6C6E2F4B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21" Type="http://schemas.openxmlformats.org/officeDocument/2006/relationships/slide" Target="slides/slide15.xml"/><Relationship Id="rId112" Type="http://schemas.openxmlformats.org/officeDocument/2006/relationships/slide" Target="slides/slide106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107" Type="http://schemas.openxmlformats.org/officeDocument/2006/relationships/slide" Target="slides/slide101.xml"/><Relationship Id="rId16" Type="http://schemas.openxmlformats.org/officeDocument/2006/relationships/slide" Target="slides/slide10.xml"/><Relationship Id="rId102" Type="http://schemas.openxmlformats.org/officeDocument/2006/relationships/slide" Target="slides/slide96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128" Type="http://schemas.openxmlformats.org/officeDocument/2006/relationships/font" Target="fonts/Oswald-regular.fntdata"/><Relationship Id="rId123" Type="http://schemas.openxmlformats.org/officeDocument/2006/relationships/slide" Target="slides/slide117.xml"/><Relationship Id="rId11" Type="http://schemas.openxmlformats.org/officeDocument/2006/relationships/slide" Target="slides/slide5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95" Type="http://schemas.openxmlformats.org/officeDocument/2006/relationships/slide" Target="slides/slide89.xml"/><Relationship Id="rId90" Type="http://schemas.openxmlformats.org/officeDocument/2006/relationships/slide" Target="slides/slide84.xml"/><Relationship Id="rId5" Type="http://schemas.openxmlformats.org/officeDocument/2006/relationships/slideMaster" Target="slideMasters/slideMaster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118" Type="http://schemas.openxmlformats.org/officeDocument/2006/relationships/slide" Target="slides/slide112.xml"/><Relationship Id="rId113" Type="http://schemas.openxmlformats.org/officeDocument/2006/relationships/slide" Target="slides/slide107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5" Type="http://schemas.openxmlformats.org/officeDocument/2006/relationships/slide" Target="slides/slide79.xml"/><Relationship Id="rId80" Type="http://schemas.openxmlformats.org/officeDocument/2006/relationships/slide" Target="slides/slide74.xml"/><Relationship Id="rId108" Type="http://schemas.openxmlformats.org/officeDocument/2006/relationships/slide" Target="slides/slide102.xml"/><Relationship Id="rId103" Type="http://schemas.openxmlformats.org/officeDocument/2006/relationships/slide" Target="slides/slide97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129" Type="http://schemas.openxmlformats.org/officeDocument/2006/relationships/font" Target="fonts/Oswald-bold.fntdata"/><Relationship Id="rId124" Type="http://schemas.openxmlformats.org/officeDocument/2006/relationships/font" Target="fonts/Exo2-regular.fntdata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59" Type="http://schemas.openxmlformats.org/officeDocument/2006/relationships/slide" Target="slides/slide53.xml"/><Relationship Id="rId96" Type="http://schemas.openxmlformats.org/officeDocument/2006/relationships/slide" Target="slides/slide90.xml"/><Relationship Id="rId91" Type="http://schemas.openxmlformats.org/officeDocument/2006/relationships/slide" Target="slides/slide85.xml"/><Relationship Id="rId75" Type="http://schemas.openxmlformats.org/officeDocument/2006/relationships/slide" Target="slides/slide69.xml"/><Relationship Id="rId70" Type="http://schemas.openxmlformats.org/officeDocument/2006/relationships/slide" Target="slides/slide64.xml"/><Relationship Id="rId54" Type="http://schemas.openxmlformats.org/officeDocument/2006/relationships/slide" Target="slides/slide48.xml"/><Relationship Id="rId1" Type="http://schemas.openxmlformats.org/officeDocument/2006/relationships/theme" Target="theme/theme1.xml"/><Relationship Id="rId6" Type="http://schemas.openxmlformats.org/officeDocument/2006/relationships/notesMaster" Target="notesMasters/notesMaster1.xml"/><Relationship Id="rId49" Type="http://schemas.openxmlformats.org/officeDocument/2006/relationships/slide" Target="slides/slide43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19" Type="http://schemas.openxmlformats.org/officeDocument/2006/relationships/slide" Target="slides/slide113.xml"/><Relationship Id="rId114" Type="http://schemas.openxmlformats.org/officeDocument/2006/relationships/slide" Target="slides/slide108.xml"/><Relationship Id="rId44" Type="http://schemas.openxmlformats.org/officeDocument/2006/relationships/slide" Target="slides/slide38.xml"/><Relationship Id="rId86" Type="http://schemas.openxmlformats.org/officeDocument/2006/relationships/slide" Target="slides/slide80.xml"/><Relationship Id="rId81" Type="http://schemas.openxmlformats.org/officeDocument/2006/relationships/slide" Target="slides/slide75.xml"/><Relationship Id="rId65" Type="http://schemas.openxmlformats.org/officeDocument/2006/relationships/slide" Target="slides/slide59.xml"/><Relationship Id="rId60" Type="http://schemas.openxmlformats.org/officeDocument/2006/relationships/slide" Target="slides/slide54.xml"/><Relationship Id="rId130" Type="http://schemas.openxmlformats.org/officeDocument/2006/relationships/customXml" Target="../customXml/item1.xml"/><Relationship Id="rId109" Type="http://schemas.openxmlformats.org/officeDocument/2006/relationships/slide" Target="slides/slide103.xml"/><Relationship Id="rId39" Type="http://schemas.openxmlformats.org/officeDocument/2006/relationships/slide" Target="slides/slide3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104" Type="http://schemas.openxmlformats.org/officeDocument/2006/relationships/slide" Target="slides/slide98.xml"/><Relationship Id="rId34" Type="http://schemas.openxmlformats.org/officeDocument/2006/relationships/slide" Target="slides/slide28.xml"/><Relationship Id="rId120" Type="http://schemas.openxmlformats.org/officeDocument/2006/relationships/slide" Target="slides/slide114.xml"/><Relationship Id="rId125" Type="http://schemas.openxmlformats.org/officeDocument/2006/relationships/font" Target="fonts/Exo2-bold.fntdata"/><Relationship Id="rId97" Type="http://schemas.openxmlformats.org/officeDocument/2006/relationships/slide" Target="slides/slide91.xml"/><Relationship Id="rId76" Type="http://schemas.openxmlformats.org/officeDocument/2006/relationships/slide" Target="slides/slide70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92" Type="http://schemas.openxmlformats.org/officeDocument/2006/relationships/slide" Target="slides/slide86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9" Type="http://schemas.openxmlformats.org/officeDocument/2006/relationships/slide" Target="slides/slide23.xml"/><Relationship Id="rId2" Type="http://schemas.openxmlformats.org/officeDocument/2006/relationships/viewProps" Target="viewProps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24" Type="http://schemas.openxmlformats.org/officeDocument/2006/relationships/slide" Target="slides/slide18.xml"/><Relationship Id="rId115" Type="http://schemas.openxmlformats.org/officeDocument/2006/relationships/slide" Target="slides/slide109.xml"/><Relationship Id="rId110" Type="http://schemas.openxmlformats.org/officeDocument/2006/relationships/slide" Target="slides/slide104.xml"/><Relationship Id="rId87" Type="http://schemas.openxmlformats.org/officeDocument/2006/relationships/slide" Target="slides/slide81.xml"/><Relationship Id="rId66" Type="http://schemas.openxmlformats.org/officeDocument/2006/relationships/slide" Target="slides/slide60.xml"/><Relationship Id="rId131" Type="http://schemas.openxmlformats.org/officeDocument/2006/relationships/customXml" Target="../customXml/item2.xml"/><Relationship Id="rId82" Type="http://schemas.openxmlformats.org/officeDocument/2006/relationships/slide" Target="slides/slide76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05" Type="http://schemas.openxmlformats.org/officeDocument/2006/relationships/slide" Target="slides/slide99.xml"/><Relationship Id="rId100" Type="http://schemas.openxmlformats.org/officeDocument/2006/relationships/slide" Target="slides/slide94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126" Type="http://schemas.openxmlformats.org/officeDocument/2006/relationships/font" Target="fonts/Exo2-italic.fntdata"/><Relationship Id="rId14" Type="http://schemas.openxmlformats.org/officeDocument/2006/relationships/slide" Target="slides/slide8.xml"/><Relationship Id="rId77" Type="http://schemas.openxmlformats.org/officeDocument/2006/relationships/slide" Target="slides/slide71.xml"/><Relationship Id="rId56" Type="http://schemas.openxmlformats.org/officeDocument/2006/relationships/slide" Target="slides/slide50.xml"/><Relationship Id="rId121" Type="http://schemas.openxmlformats.org/officeDocument/2006/relationships/slide" Target="slides/slide115.xml"/><Relationship Id="rId98" Type="http://schemas.openxmlformats.org/officeDocument/2006/relationships/slide" Target="slides/slide92.xml"/><Relationship Id="rId93" Type="http://schemas.openxmlformats.org/officeDocument/2006/relationships/slide" Target="slides/slide87.xml"/><Relationship Id="rId8" Type="http://schemas.openxmlformats.org/officeDocument/2006/relationships/slide" Target="slides/slide2.xml"/><Relationship Id="rId72" Type="http://schemas.openxmlformats.org/officeDocument/2006/relationships/slide" Target="slides/slide66.xml"/><Relationship Id="rId51" Type="http://schemas.openxmlformats.org/officeDocument/2006/relationships/slide" Target="slides/slide45.xml"/><Relationship Id="rId3" Type="http://schemas.openxmlformats.org/officeDocument/2006/relationships/presProps" Target="presProps.xml"/><Relationship Id="rId46" Type="http://schemas.openxmlformats.org/officeDocument/2006/relationships/slide" Target="slides/slide40.xml"/><Relationship Id="rId25" Type="http://schemas.openxmlformats.org/officeDocument/2006/relationships/slide" Target="slides/slide19.xml"/><Relationship Id="rId116" Type="http://schemas.openxmlformats.org/officeDocument/2006/relationships/slide" Target="slides/slide110.xml"/><Relationship Id="rId67" Type="http://schemas.openxmlformats.org/officeDocument/2006/relationships/slide" Target="slides/slide61.xml"/><Relationship Id="rId41" Type="http://schemas.openxmlformats.org/officeDocument/2006/relationships/slide" Target="slides/slide35.xml"/><Relationship Id="rId20" Type="http://schemas.openxmlformats.org/officeDocument/2006/relationships/slide" Target="slides/slide14.xml"/><Relationship Id="rId111" Type="http://schemas.openxmlformats.org/officeDocument/2006/relationships/slide" Target="slides/slide105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62" Type="http://schemas.openxmlformats.org/officeDocument/2006/relationships/slide" Target="slides/slide56.xml"/><Relationship Id="rId132" Type="http://schemas.openxmlformats.org/officeDocument/2006/relationships/customXml" Target="../customXml/item3.xml"/><Relationship Id="rId106" Type="http://schemas.openxmlformats.org/officeDocument/2006/relationships/slide" Target="slides/slide100.xml"/><Relationship Id="rId36" Type="http://schemas.openxmlformats.org/officeDocument/2006/relationships/slide" Target="slides/slide30.xml"/><Relationship Id="rId127" Type="http://schemas.openxmlformats.org/officeDocument/2006/relationships/font" Target="fonts/Exo2-boldItalic.fntdata"/><Relationship Id="rId15" Type="http://schemas.openxmlformats.org/officeDocument/2006/relationships/slide" Target="slides/slide9.xml"/><Relationship Id="rId57" Type="http://schemas.openxmlformats.org/officeDocument/2006/relationships/slide" Target="slides/slide51.xml"/><Relationship Id="rId101" Type="http://schemas.openxmlformats.org/officeDocument/2006/relationships/slide" Target="slides/slide95.xml"/><Relationship Id="rId31" Type="http://schemas.openxmlformats.org/officeDocument/2006/relationships/slide" Target="slides/slide25.xml"/><Relationship Id="rId122" Type="http://schemas.openxmlformats.org/officeDocument/2006/relationships/slide" Target="slides/slide116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" Type="http://schemas.openxmlformats.org/officeDocument/2006/relationships/slide" Target="slides/slide4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52" Type="http://schemas.openxmlformats.org/officeDocument/2006/relationships/slide" Target="slides/slide46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f7081b247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f7081b247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251ba33fa29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251ba33fa29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251ba33fa29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251ba33fa29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2508b531ed8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2508b531ed8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51ba33fa29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251ba33fa29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251ba33fa29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251ba33fa29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2508b531ed8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2508b531ed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51f28df76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251f28df76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51f28df76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251f28df76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251f28df76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251f28df76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251f28df76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251f28df76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f7081b247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4f7081b247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faire un retour où il y a de la problématique leçon 6.3</a:t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251f28df76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251f28df76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251f28df76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251f28df76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251f28df76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251f28df76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251f28df76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251f28df76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51f28df76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251f28df76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251f28df76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251f28df76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251f28df76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251f28df76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f7081b247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f7081b247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f7081b247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f7081b247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4f7081b247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4f7081b247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f7081b247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4f7081b247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faire un retour où il y a de la problématique leçon 6.4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4f7081b247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4f7081b247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4f7081b247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4f7081b247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4f7081b247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4f7081b247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bd5b8b0c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4bd5b8b0c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faire un retour où il y a de la problématique leçon 6.5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Vous devez tenir compte seulement des leçons où les élèves ont des difficultés seulement</a:t>
            </a:r>
            <a:endParaRPr b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f7081b247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4f7081b247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f7081b247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4f7081b247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f7081b247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4f7081b247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4f7081b247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4f7081b247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faire un retour où il y a de la problématique leçon 6.6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4f7081b247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4f7081b247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4f7081b247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4f7081b247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4bd5b8b0cd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4bd5b8b0cd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faire un retour où il y a de la problématique leçon 6.7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4f7081b247_1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4f7081b247_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4f7081b247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4f7081b247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4f7081b247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4f7081b247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dk1"/>
                </a:solidFill>
              </a:rPr>
              <a:t>Le matériel qui suit est un aide à l’apprentissage. Il </a:t>
            </a:r>
            <a:r>
              <a:rPr b="1" lang="fr">
                <a:solidFill>
                  <a:schemeClr val="dk1"/>
                </a:solidFill>
              </a:rPr>
              <a:t>ne tient</a:t>
            </a:r>
            <a:r>
              <a:rPr b="1" lang="fr">
                <a:solidFill>
                  <a:schemeClr val="dk1"/>
                </a:solidFill>
              </a:rPr>
              <a:t> qu’à vous si vous voulez l’utiliser pour les leçons à </a:t>
            </a:r>
            <a:r>
              <a:rPr b="1" lang="fr">
                <a:solidFill>
                  <a:schemeClr val="dk1"/>
                </a:solidFill>
              </a:rPr>
              <a:t>réviser</a:t>
            </a:r>
            <a:r>
              <a:rPr b="1" lang="fr">
                <a:solidFill>
                  <a:schemeClr val="dk1"/>
                </a:solidFill>
              </a:rPr>
              <a:t>. À la fin du document à partir de la diapo 59, il y a des itinéraires pour chaque point de service et pour chacune des ATE.</a:t>
            </a:r>
            <a:r>
              <a:rPr b="1" lang="fr">
                <a:solidFill>
                  <a:schemeClr val="dk1"/>
                </a:solidFill>
              </a:rPr>
              <a:t>L’exercice a été fait dans le cas où un enseignant fait un remplacement de dernière minute et qu’il n’a pas de matériel.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4f7081b247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4f7081b247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4f7081b247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4f7081b247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4f7081b247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4f7081b247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faire un retour où il y a de la problématique leçon 6.8 Voir avec les élèves les problématiques avec les leçons 6.1 à 6.8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4f7081b247_1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4f7081b247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faire un retour où il y a de la problématique leçon 6.9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4f7081b247_1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4f7081b247_1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4f7081b247_1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4f7081b247_1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4f7081b247_1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4f7081b247_1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Exercice proposé par l’enseignant. Trouver un trajet selon votre région avec des instructions comme l’heure d’arrivée avec le nom de l’expéditeur et le consignataire (jouer le rôle du dispatch)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4f7081b247_1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4f7081b247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4f7081b247_1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4f7081b247_1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4f7081b247_1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4f7081b247_1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faire un retour où il y a de la problématique leçon 6.10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f7081b24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4f7081b24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Chacune des pages correspond au numéro de la diapositive.</a:t>
            </a:r>
            <a:endParaRPr b="1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4f7081b247_1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4f7081b247_1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4f7081b247_1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4f7081b247_1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504d128b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504d128b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504d128be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504d128be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faire un retour où il y a de la problématique leçon 6.11. trajet à la page suivante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504d128be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504d128be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L’enseignant fera le </a:t>
            </a:r>
            <a:r>
              <a:rPr b="1" lang="fr"/>
              <a:t>calcul</a:t>
            </a:r>
            <a:r>
              <a:rPr b="1" lang="fr"/>
              <a:t> au tableau</a:t>
            </a:r>
            <a:endParaRPr b="1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504d128be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504d128be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504d128be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504d128be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504d128be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504d128be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504d128be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504d128be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508b531e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508b531e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faire un retour où il y a de la problématique leçon 6.12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f7081b24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f7081b24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 leçon 6.1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508b531ed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2508b531e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508b531ed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508b531ed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508b531ed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2508b531ed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508b531ed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508b531ed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508b531ed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2508b531ed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508b531ed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2508b531ed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faire un retour où il y a de la problématique leçon 6.13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508b531ed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508b531ed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508b531ed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508b531ed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508b531ed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2508b531ed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508b531ed8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508b531ed8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3 trajets différents pour chaque points de </a:t>
            </a:r>
            <a:r>
              <a:rPr lang="fr">
                <a:solidFill>
                  <a:schemeClr val="dk1"/>
                </a:solidFill>
              </a:rPr>
              <a:t>service</a:t>
            </a:r>
            <a:r>
              <a:rPr lang="fr">
                <a:solidFill>
                  <a:schemeClr val="dk1"/>
                </a:solidFill>
              </a:rPr>
              <a:t> et ATE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f7081b24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4f7081b24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508b531ed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508b531ed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508b531ed8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2508b531ed8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508b531ed8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508b531ed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508b531ed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508b531ed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508b531ed8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2508b531ed8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508b531ed8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2508b531ed8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2508b531ed8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2508b531ed8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508b531ed8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508b531ed8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508b531ed8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2508b531ed8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508b531ed8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508b531ed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f7081b247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4f7081b247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508b531ed8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2508b531ed8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508b531ed8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2508b531ed8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508b531ed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508b531ed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508b531ed8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2508b531ed8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508b531ed8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2508b531ed8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508b531ed8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2508b531ed8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508b531ed8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2508b531ed8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508b531ed8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2508b531ed8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2508b531ed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2508b531ed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2508b531ed8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2508b531ed8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f7081b247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f7081b247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faire un retour où il y a de la problématique leçon 6.2</a:t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508b531ed8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2508b531ed8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508b531ed8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2508b531ed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2508b531ed8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2508b531ed8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508b531ed8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2508b531ed8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508b531ed8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2508b531ed8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508b531ed8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2508b531ed8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2508b531ed8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2508b531ed8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2508b531ed8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2508b531ed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508b531ed8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2508b531ed8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508b531ed8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2508b531ed8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f7081b247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4f7081b247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508b531ed8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508b531ed8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2508b531ed8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2508b531ed8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51ba33fa29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251ba33fa2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2508b531ed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2508b531ed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508b531ed8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2508b531ed8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2508b531ed8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2508b531ed8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508b531ed8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2508b531ed8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251ba33fa2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251ba33fa2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251ba33fa29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251ba33fa29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2508b531ed8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2508b531ed8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faire un retour où il y a de la problématique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11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0" name="Google Shape;30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" name="Google Shape;46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8" name="Google Shape;48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9" name="Google Shape;59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6" name="Google Shape;66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4525" y="4464636"/>
            <a:ext cx="1266624" cy="5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7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>
            <p:ph type="title"/>
          </p:nvPr>
        </p:nvSpPr>
        <p:spPr>
          <a:xfrm>
            <a:off x="5296300" y="1784250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Compétence 6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</a:rPr>
              <a:t>6.14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Récupération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dk1"/>
                </a:solidFill>
              </a:rPr>
              <a:t>préventive 2/2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lt1"/>
                </a:solidFill>
              </a:rPr>
              <a:t>Par: Alain Lévesque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1117125" y="11137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4</a:t>
            </a:r>
            <a:r>
              <a:rPr b="1" lang="fr" sz="2400"/>
              <a:t> - Vous circulez sur une route provinciale sur la rive-sud du fleuve en direction est vers Rimouski. Sur le panneau de numérotation, le dernier chiffre sera un chiffre?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39" name="Google Shape;139;p19"/>
          <p:cNvSpPr txBox="1"/>
          <p:nvPr/>
        </p:nvSpPr>
        <p:spPr>
          <a:xfrm>
            <a:off x="2672100" y="2438550"/>
            <a:ext cx="112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pair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06.02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09"/>
          <p:cNvSpPr txBox="1"/>
          <p:nvPr>
            <p:ph type="title"/>
          </p:nvPr>
        </p:nvSpPr>
        <p:spPr>
          <a:xfrm>
            <a:off x="181950" y="31296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Express Mondor trajet 2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Mondor,QC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Repentigny,QC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Mascouche,QC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La Plaine,QC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St-Lin-des-Laurentides,QC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St-Esprit,QC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Joliette,QC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Mondor,QC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00"/>
                </a:solidFill>
              </a:rPr>
              <a:t>Temps de conduite: ___________________ </a:t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00"/>
                </a:solidFill>
              </a:rPr>
              <a:t>Endroit(s) pause(s): ___________________</a:t>
            </a:r>
            <a:endParaRPr sz="22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00"/>
                </a:solidFill>
              </a:rPr>
              <a:t>   </a:t>
            </a:r>
            <a:r>
              <a:rPr lang="fr" sz="1600">
                <a:solidFill>
                  <a:srgbClr val="000000"/>
                </a:solidFill>
              </a:rPr>
              <a:t>  </a:t>
            </a:r>
            <a:endParaRPr sz="2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10"/>
          <p:cNvSpPr txBox="1"/>
          <p:nvPr>
            <p:ph type="title"/>
          </p:nvPr>
        </p:nvSpPr>
        <p:spPr>
          <a:xfrm>
            <a:off x="181950" y="384717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Express Mondor trajet 3</a:t>
            </a:r>
            <a:endParaRPr b="1" sz="2400">
              <a:solidFill>
                <a:srgbClr val="00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Mondor,QC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Joliette,QC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St-Félix-de-Valois,Qc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Ste-Mélanie,QC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Rawdon,QC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St-Esprit,QC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St-Jacques,QC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L’Épiphanie,QC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40 est,QC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Mondor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00"/>
                </a:solidFill>
              </a:rPr>
              <a:t>Temps de conduite: ___________________ </a:t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00"/>
                </a:solidFill>
              </a:rPr>
              <a:t>Endroit(s) pause(s): ___________________</a:t>
            </a:r>
            <a:endParaRPr sz="22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00"/>
                </a:solidFill>
              </a:rPr>
              <a:t>   </a:t>
            </a:r>
            <a:r>
              <a:rPr lang="fr" sz="1600">
                <a:solidFill>
                  <a:srgbClr val="000000"/>
                </a:solidFill>
              </a:rPr>
              <a:t>  </a:t>
            </a:r>
            <a:endParaRPr sz="2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00"/>
                </a:solidFill>
              </a:rPr>
              <a:t>   </a:t>
            </a:r>
            <a:r>
              <a:rPr lang="fr" sz="1600">
                <a:solidFill>
                  <a:srgbClr val="000000"/>
                </a:solidFill>
              </a:rPr>
              <a:t>  </a:t>
            </a:r>
            <a:endParaRPr sz="2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1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11"/>
          <p:cNvSpPr txBox="1"/>
          <p:nvPr>
            <p:ph type="title"/>
          </p:nvPr>
        </p:nvSpPr>
        <p:spPr>
          <a:xfrm>
            <a:off x="241050" y="18383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Hervé Lemieux trajet 1</a:t>
            </a:r>
            <a:endParaRPr b="1"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Hervé Lemieux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Autoroute 40 est,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13 Nord,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440 ouest,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148 ouest,QC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158 est, QC,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St-Lin des Laurentides,QC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Ste-Anne-des-Plaines,QC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640 ouest,QC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13 sud,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Hervé Lemieux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</a:t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1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12"/>
          <p:cNvSpPr txBox="1"/>
          <p:nvPr>
            <p:ph type="title"/>
          </p:nvPr>
        </p:nvSpPr>
        <p:spPr>
          <a:xfrm>
            <a:off x="241050" y="24517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Hervé Lemieux trajet 2</a:t>
            </a:r>
            <a:endParaRPr b="1"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Hervé Lemieux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40 ouest,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route 201 sud,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20 ouest,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Ormstown,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Ste-Martine,QC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Mercier,QC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LaSalle,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Hervé Lemieux, QC</a:t>
            </a:r>
            <a:endParaRPr sz="1600"/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1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13"/>
          <p:cNvSpPr txBox="1"/>
          <p:nvPr>
            <p:ph type="title"/>
          </p:nvPr>
        </p:nvSpPr>
        <p:spPr>
          <a:xfrm>
            <a:off x="276100" y="28119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Hervé Lemieux trajet 3</a:t>
            </a:r>
            <a:endParaRPr b="1" sz="24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Hervé Lemieux, 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20 est, 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30 est, 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15 sud, 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Hemmingford,QC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Herdman,QC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Ste-Barbe,QC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Coteau-du-Lac,QC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Hervé Lemieux,QC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00"/>
                </a:solidFill>
              </a:rPr>
              <a:t>Temps de conduite: ___________________ </a:t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00"/>
                </a:solidFill>
              </a:rPr>
              <a:t>Endroit(s) pause(s): ___________________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00"/>
                </a:solidFill>
              </a:rPr>
              <a:t>   </a:t>
            </a:r>
            <a:r>
              <a:rPr lang="fr" sz="1600">
                <a:solidFill>
                  <a:srgbClr val="000000"/>
                </a:solidFill>
              </a:rPr>
              <a:t>  </a:t>
            </a:r>
            <a:endParaRPr sz="2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14"/>
          <p:cNvSpPr txBox="1"/>
          <p:nvPr>
            <p:ph type="title"/>
          </p:nvPr>
        </p:nvSpPr>
        <p:spPr>
          <a:xfrm>
            <a:off x="181950" y="29862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Inter Nord trajet 1</a:t>
            </a:r>
            <a:endParaRPr b="1" sz="24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Inter Nord, 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St-Lin-des-Laurentides,QC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St-Esprit,QC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Chertsey,QC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St-Donat,QC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Lantier,QC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Ste-Agathe-des-Monts,QC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Inter-Nord,QC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00"/>
                </a:solidFill>
              </a:rPr>
              <a:t>Temps de conduite: ___________________ </a:t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00"/>
                </a:solidFill>
              </a:rPr>
              <a:t>Endroit(s) pause(s): ___________________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00"/>
                </a:solidFill>
              </a:rPr>
              <a:t>   </a:t>
            </a:r>
            <a:r>
              <a:rPr lang="fr" sz="1600">
                <a:solidFill>
                  <a:srgbClr val="000000"/>
                </a:solidFill>
              </a:rPr>
              <a:t>  </a:t>
            </a:r>
            <a:endParaRPr sz="2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1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15"/>
          <p:cNvSpPr txBox="1"/>
          <p:nvPr>
            <p:ph type="title"/>
          </p:nvPr>
        </p:nvSpPr>
        <p:spPr>
          <a:xfrm>
            <a:off x="181950" y="29862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Inter Nord trajet 2</a:t>
            </a:r>
            <a:endParaRPr b="1" sz="24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Inter Nord, 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158 ouest,QC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Gore,QC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Morin-Heights,QC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St-Adolphe-D’Howard, 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Ste-Agathe-des-Monts,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Val-David,QC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Val-Morin,QC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Inter-Nord,QC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00"/>
                </a:solidFill>
              </a:rPr>
              <a:t>Temps de conduite: ___________________ </a:t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00"/>
                </a:solidFill>
              </a:rPr>
              <a:t>Endroit(s) pause(s): ___________________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00"/>
                </a:solidFill>
              </a:rPr>
              <a:t>   </a:t>
            </a:r>
            <a:r>
              <a:rPr lang="fr" sz="1600">
                <a:solidFill>
                  <a:srgbClr val="000000"/>
                </a:solidFill>
              </a:rPr>
              <a:t>  </a:t>
            </a:r>
            <a:endParaRPr sz="2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1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16"/>
          <p:cNvSpPr txBox="1"/>
          <p:nvPr>
            <p:ph type="title"/>
          </p:nvPr>
        </p:nvSpPr>
        <p:spPr>
          <a:xfrm>
            <a:off x="181950" y="29862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Inter Nord trajet 3</a:t>
            </a:r>
            <a:endParaRPr b="1" sz="24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Inter Nord, 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St-Lin-des-Laurentides,QC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St-Jacques,QC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L’Épiphanie,QC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St-</a:t>
            </a:r>
            <a:r>
              <a:rPr lang="fr" sz="1600">
                <a:solidFill>
                  <a:srgbClr val="000000"/>
                </a:solidFill>
              </a:rPr>
              <a:t>Roch</a:t>
            </a:r>
            <a:r>
              <a:rPr lang="fr" sz="1600">
                <a:solidFill>
                  <a:srgbClr val="000000"/>
                </a:solidFill>
              </a:rPr>
              <a:t>-de-L’Achigan,QC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La Plaine,QC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Ste-Anne-des-Plaines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St-Janvier,QC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Inter-Nord,QC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00"/>
                </a:solidFill>
              </a:rPr>
              <a:t>Temps de conduite: ___________________ </a:t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00"/>
                </a:solidFill>
              </a:rPr>
              <a:t>Endroit(s) pause(s): ___________________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00"/>
                </a:solidFill>
              </a:rPr>
              <a:t>   </a:t>
            </a:r>
            <a:r>
              <a:rPr lang="fr" sz="1600">
                <a:solidFill>
                  <a:srgbClr val="000000"/>
                </a:solidFill>
              </a:rPr>
              <a:t>  </a:t>
            </a:r>
            <a:endParaRPr sz="2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1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17"/>
          <p:cNvSpPr txBox="1"/>
          <p:nvPr>
            <p:ph type="title"/>
          </p:nvPr>
        </p:nvSpPr>
        <p:spPr>
          <a:xfrm>
            <a:off x="241050" y="22151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>
                <a:solidFill>
                  <a:srgbClr val="0000FF"/>
                </a:solidFill>
              </a:rPr>
              <a:t>ATE- Morneau trajet 1</a:t>
            </a:r>
            <a:endParaRPr sz="17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</a:t>
            </a:r>
            <a:r>
              <a:rPr b="1" lang="fr" sz="1600"/>
              <a:t>Montréal</a:t>
            </a:r>
            <a:r>
              <a:rPr lang="fr" sz="1600"/>
              <a:t>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L’Épiphanie,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St-Jacques,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St-Lin-Laurentides,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St-Roch-de-l’Achigan,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L’Épiphanie,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Montréal, QC.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1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18"/>
          <p:cNvSpPr txBox="1"/>
          <p:nvPr>
            <p:ph type="title"/>
          </p:nvPr>
        </p:nvSpPr>
        <p:spPr>
          <a:xfrm>
            <a:off x="208250" y="23660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Morneau trajet 2</a:t>
            </a:r>
            <a:endParaRPr sz="1700"/>
          </a:p>
          <a:p>
            <a:pPr indent="-371600" lvl="0" marL="540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Montréal, QC.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rue St-Paul, Repentigny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St-Esprit, QC.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Rte 131, St-Charles-Borromée, QC.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St-Félix-de-Valois, QC.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Rawdon, QC.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St-Esprit, QC.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St-Lin - Laurentides, QC.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La Plaine, QC.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Montréal, QC.</a:t>
            </a:r>
            <a:endParaRPr sz="1600"/>
          </a:p>
          <a:p>
            <a:pPr indent="0" lvl="0" marL="179999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1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248100" y="18590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06.03 </a:t>
            </a:r>
            <a:r>
              <a:rPr lang="fr" sz="2200"/>
              <a:t>- </a:t>
            </a:r>
            <a:r>
              <a:rPr b="1" lang="fr" sz="2400"/>
              <a:t>Cartes municipales traditionnelles 1/2</a:t>
            </a:r>
            <a:endParaRPr b="1"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fr" sz="2400"/>
              <a:t>Effectuer les calculs nécessaires à la planification du voyage</a:t>
            </a:r>
            <a:endParaRPr b="1" sz="2400">
              <a:solidFill>
                <a:srgbClr val="000000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Rechercher de l’information sur les cartes</a:t>
            </a:r>
            <a:endParaRPr sz="24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Déterminer un itinéraire.</a:t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19"/>
          <p:cNvSpPr txBox="1"/>
          <p:nvPr>
            <p:ph type="title"/>
          </p:nvPr>
        </p:nvSpPr>
        <p:spPr>
          <a:xfrm>
            <a:off x="293525" y="26153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Morneau</a:t>
            </a:r>
            <a:r>
              <a:rPr b="1" lang="fr" sz="2200">
                <a:solidFill>
                  <a:srgbClr val="0000FF"/>
                </a:solidFill>
              </a:rPr>
              <a:t> trajet 3</a:t>
            </a:r>
            <a:endParaRPr sz="1700"/>
          </a:p>
          <a:p>
            <a:pPr indent="-371600" lvl="0" marL="540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Montréal,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boulevard Louis-Philippe-Picard, Repentigny, 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L’Épiphanie,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Saint-Lin - Laurentides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La Plaine, Terrebonne,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Saint-Anne-des-Plaines,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Bois-des-filions,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Montréal, QC.</a:t>
            </a:r>
            <a:endParaRPr sz="1600"/>
          </a:p>
          <a:p>
            <a:pPr indent="0" lvl="0" marL="179999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1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20"/>
          <p:cNvSpPr txBox="1"/>
          <p:nvPr>
            <p:ph type="title"/>
          </p:nvPr>
        </p:nvSpPr>
        <p:spPr>
          <a:xfrm>
            <a:off x="293525" y="26153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Robert transport trajet 1</a:t>
            </a:r>
            <a:endParaRPr sz="1700"/>
          </a:p>
          <a:p>
            <a:pPr indent="-371600" lvl="0" marL="540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Robert</a:t>
            </a:r>
            <a:r>
              <a:rPr lang="fr" sz="1600"/>
              <a:t>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20 est,QC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30 est,QC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Sorel/Tracy,QC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Yamaska,QC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Truck stop St-Germain-de-Grantham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Wickham,QC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Acton Vale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Robert transport</a:t>
            </a:r>
            <a:endParaRPr sz="1600"/>
          </a:p>
          <a:p>
            <a:pPr indent="0" lvl="0" marL="179999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1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121"/>
          <p:cNvSpPr txBox="1"/>
          <p:nvPr>
            <p:ph type="title"/>
          </p:nvPr>
        </p:nvSpPr>
        <p:spPr>
          <a:xfrm>
            <a:off x="293525" y="26153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Robert transport trajet 2</a:t>
            </a:r>
            <a:endParaRPr sz="1700"/>
          </a:p>
          <a:p>
            <a:pPr indent="-371600" lvl="0" marL="540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Robert,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30 ouest, 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Rougemont,QC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Granby,QC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Cowansville,QC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Farnham,QC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Iberville,QC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35 nord,QC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Robert transport</a:t>
            </a:r>
            <a:endParaRPr sz="1600"/>
          </a:p>
          <a:p>
            <a:pPr indent="0" lvl="0" marL="179999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1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22"/>
          <p:cNvSpPr txBox="1"/>
          <p:nvPr>
            <p:ph type="title"/>
          </p:nvPr>
        </p:nvSpPr>
        <p:spPr>
          <a:xfrm>
            <a:off x="293525" y="26153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Robert transport trajet 3</a:t>
            </a:r>
            <a:endParaRPr sz="1700"/>
          </a:p>
          <a:p>
            <a:pPr indent="-371600" lvl="0" marL="540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Robert,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132 ouest,QC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Pont Mercier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Boisbriand, 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Terrebonne,QC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15 sud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Décarie sud,QC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Pont Samuel-de-Champlain.,QC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Robert transport</a:t>
            </a:r>
            <a:endParaRPr sz="1600"/>
          </a:p>
          <a:p>
            <a:pPr indent="0" lvl="0" marL="179999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1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23"/>
          <p:cNvSpPr txBox="1"/>
          <p:nvPr>
            <p:ph type="title"/>
          </p:nvPr>
        </p:nvSpPr>
        <p:spPr>
          <a:xfrm>
            <a:off x="293525" y="26153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Vilmik trajet 1</a:t>
            </a:r>
            <a:endParaRPr sz="1700"/>
          </a:p>
          <a:p>
            <a:pPr indent="-371600" lvl="0" marL="540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Vilmik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Yamaska,QC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Durham</a:t>
            </a:r>
            <a:r>
              <a:rPr lang="fr" sz="1600"/>
              <a:t>-sud,QC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Upton,QC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20 ouest, 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St-Jude,QC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Ste-Victoire-de-Sorel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Sorel/Tracy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Vilmik</a:t>
            </a:r>
            <a:endParaRPr sz="1600"/>
          </a:p>
          <a:p>
            <a:pPr indent="0" lvl="0" marL="179999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1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24"/>
          <p:cNvSpPr txBox="1"/>
          <p:nvPr>
            <p:ph type="title"/>
          </p:nvPr>
        </p:nvSpPr>
        <p:spPr>
          <a:xfrm>
            <a:off x="293525" y="26153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Vilmik trajet 2</a:t>
            </a:r>
            <a:endParaRPr sz="1700"/>
          </a:p>
          <a:p>
            <a:pPr indent="-371600" lvl="0" marL="540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Vilmik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Nicolet,QC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55 sud,QC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Warwick,QC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Richmond,QC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Truck-stop St-Germain-de-Grantham,QC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Yamaska-est,QC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Vilmik</a:t>
            </a:r>
            <a:endParaRPr sz="1600"/>
          </a:p>
          <a:p>
            <a:pPr indent="0" lvl="0" marL="179999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1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25"/>
          <p:cNvSpPr txBox="1"/>
          <p:nvPr>
            <p:ph type="title"/>
          </p:nvPr>
        </p:nvSpPr>
        <p:spPr>
          <a:xfrm>
            <a:off x="293525" y="26153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Vilmik trajet 3</a:t>
            </a:r>
            <a:endParaRPr sz="1700"/>
          </a:p>
          <a:p>
            <a:pPr indent="-371600" lvl="0" marL="540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Vilmik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30 ouest, 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Rougemont,QC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Roxton Falls,QC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Acton Vale,QC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Truck stop Ste-Hélène-de Bagot,QC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St-Eugène,QC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St-Guillaume,QC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Yamaska-est,QC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Vilmik</a:t>
            </a:r>
            <a:endParaRPr sz="1600"/>
          </a:p>
          <a:p>
            <a:pPr indent="0" lvl="0" marL="179999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1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26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Bonne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route!</a:t>
            </a:r>
            <a:endParaRPr/>
          </a:p>
        </p:txBody>
      </p:sp>
      <p:sp>
        <p:nvSpPr>
          <p:cNvPr id="860" name="Google Shape;860;p1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>
            <p:ph type="title"/>
          </p:nvPr>
        </p:nvSpPr>
        <p:spPr>
          <a:xfrm>
            <a:off x="1117125" y="11137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5</a:t>
            </a:r>
            <a:r>
              <a:rPr b="1" lang="fr" sz="2400"/>
              <a:t> - Dans le guide de Montréal &amp; environs, lorsque vous voulez faire une recherche rapide entre 2 points, vous utilisez la page?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53" name="Google Shape;153;p21"/>
          <p:cNvSpPr txBox="1"/>
          <p:nvPr/>
        </p:nvSpPr>
        <p:spPr>
          <a:xfrm>
            <a:off x="2643150" y="2294700"/>
            <a:ext cx="555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II et III, carte localisatrice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06.03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55" name="Google Shape;15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1117125" y="1113700"/>
            <a:ext cx="74028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6</a:t>
            </a:r>
            <a:r>
              <a:rPr b="1" lang="fr" sz="2400"/>
              <a:t> - Dans le guide de Montréal &amp; environs, que retrouve-t-on au nord de l’Avenue des Pins ouest et à l’ouest de la rue University?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1" name="Google Shape;161;p22"/>
          <p:cNvSpPr txBox="1"/>
          <p:nvPr/>
        </p:nvSpPr>
        <p:spPr>
          <a:xfrm>
            <a:off x="2643150" y="2294700"/>
            <a:ext cx="555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Centre universitaire de santé McGill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06.03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63" name="Google Shape;16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1117125" y="1113700"/>
            <a:ext cx="74028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7</a:t>
            </a:r>
            <a:r>
              <a:rPr b="1" lang="fr" sz="2400"/>
              <a:t> - Dans le guide de Montréal &amp; environs, quel est le numéro de la route provinciale qui passe au sud de l’insectarium de Montréal?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69" name="Google Shape;169;p23"/>
          <p:cNvSpPr txBox="1"/>
          <p:nvPr/>
        </p:nvSpPr>
        <p:spPr>
          <a:xfrm>
            <a:off x="2643150" y="2294700"/>
            <a:ext cx="555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Route 138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06.03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248100" y="18494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06.04 </a:t>
            </a:r>
            <a:r>
              <a:rPr lang="fr" sz="2200"/>
              <a:t>- </a:t>
            </a:r>
            <a:r>
              <a:rPr b="1" lang="fr" sz="2400"/>
              <a:t>Cartes municipales traditionnelles 2/2</a:t>
            </a:r>
            <a:endParaRPr b="1"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fr" sz="2400"/>
              <a:t>Effectuer les calculs nécessaires à la planification du voyage</a:t>
            </a:r>
            <a:endParaRPr b="1" sz="2400">
              <a:solidFill>
                <a:srgbClr val="000000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Rechercher de l’information sur les cartes</a:t>
            </a:r>
            <a:endParaRPr sz="24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title"/>
          </p:nvPr>
        </p:nvSpPr>
        <p:spPr>
          <a:xfrm>
            <a:off x="1117125" y="1113700"/>
            <a:ext cx="74028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8</a:t>
            </a:r>
            <a:r>
              <a:rPr b="1" lang="fr" sz="2400"/>
              <a:t> - </a:t>
            </a:r>
            <a:r>
              <a:rPr b="1" lang="fr" sz="2400"/>
              <a:t>Quel est le nom de la rue qui est située à l’est de l’avenue Lévesque à Montréal?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83" name="Google Shape;183;p25"/>
          <p:cNvSpPr txBox="1"/>
          <p:nvPr/>
        </p:nvSpPr>
        <p:spPr>
          <a:xfrm>
            <a:off x="2720350" y="2085200"/>
            <a:ext cx="555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Av. Rondeau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06.04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85" name="Google Shape;18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title"/>
          </p:nvPr>
        </p:nvSpPr>
        <p:spPr>
          <a:xfrm>
            <a:off x="1117125" y="1113700"/>
            <a:ext cx="74028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9</a:t>
            </a:r>
            <a:r>
              <a:rPr b="1" lang="fr" sz="2400"/>
              <a:t> - Quel est la distance entre la ville de Val d’Or et St-Jean-sur-Richelieu?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91" name="Google Shape;191;p26"/>
          <p:cNvSpPr txBox="1"/>
          <p:nvPr/>
        </p:nvSpPr>
        <p:spPr>
          <a:xfrm>
            <a:off x="2720350" y="2085200"/>
            <a:ext cx="555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571 km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06.04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93" name="Google Shape;19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1117125" y="1113700"/>
            <a:ext cx="74028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10</a:t>
            </a:r>
            <a:r>
              <a:rPr b="1" lang="fr" sz="2400"/>
              <a:t> - Vous êtes sur l’autoroute 40 à la hauteur </a:t>
            </a:r>
            <a:r>
              <a:rPr b="1" lang="fr" sz="2400"/>
              <a:t>du Boul</a:t>
            </a:r>
            <a:r>
              <a:rPr b="1" lang="fr" sz="2400"/>
              <a:t>. Langelier et devez prendre la sortie du Boul. Pierre-Le-Gardeur à Repentigny. Combien de </a:t>
            </a:r>
            <a:r>
              <a:rPr b="1" lang="fr" sz="2400"/>
              <a:t>kilomètres</a:t>
            </a:r>
            <a:r>
              <a:rPr b="1" lang="fr" sz="2400"/>
              <a:t> allez-vous parcourir?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99" name="Google Shape;199;p27"/>
          <p:cNvSpPr txBox="1"/>
          <p:nvPr/>
        </p:nvSpPr>
        <p:spPr>
          <a:xfrm>
            <a:off x="2651325" y="2430400"/>
            <a:ext cx="555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19</a:t>
            </a:r>
            <a:r>
              <a:rPr b="1" lang="fr" sz="2400">
                <a:solidFill>
                  <a:srgbClr val="FF0000"/>
                </a:solidFill>
              </a:rPr>
              <a:t> km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200" name="Google Shape;200;p27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06.04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01" name="Google Shape;20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/>
          <p:nvPr>
            <p:ph type="title"/>
          </p:nvPr>
        </p:nvSpPr>
        <p:spPr>
          <a:xfrm>
            <a:off x="363900" y="184117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06.05</a:t>
            </a:r>
            <a:r>
              <a:rPr b="1" lang="fr" sz="2200"/>
              <a:t> </a:t>
            </a:r>
            <a:r>
              <a:rPr lang="fr" sz="2200"/>
              <a:t>- </a:t>
            </a:r>
            <a:r>
              <a:rPr b="1" lang="fr" sz="2400"/>
              <a:t>Possibilités d’un GPS avec applications spécifiques aux camions, revoir:</a:t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Les utilités principales d’un GPS</a:t>
            </a:r>
            <a:r>
              <a:rPr lang="fr" sz="2400"/>
              <a:t> 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L</a:t>
            </a:r>
            <a:r>
              <a:rPr lang="fr" sz="2400"/>
              <a:t>es avantages et inconvénients</a:t>
            </a:r>
            <a:endParaRPr sz="2400"/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La ou les méthodes de travail lors de son utilisation avant de prendre la route.</a:t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1734025" y="694700"/>
            <a:ext cx="4906800" cy="30132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chemeClr val="dk1"/>
                </a:solidFill>
              </a:rPr>
              <a:t>Objectif de la leçon :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dk1"/>
                </a:solidFill>
              </a:rPr>
              <a:t>Récupérer les éléments de compétence particuliers et déficients du ou des élèves en difficulté selon les leçons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solidFill>
                  <a:schemeClr val="dk1"/>
                </a:solidFill>
              </a:rPr>
              <a:t>pertinentes visées. </a:t>
            </a:r>
            <a:endParaRPr sz="3000"/>
          </a:p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title"/>
          </p:nvPr>
        </p:nvSpPr>
        <p:spPr>
          <a:xfrm>
            <a:off x="1117125" y="1113700"/>
            <a:ext cx="74028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11 - Est-ce que votre GPS ou Isaac sont infaillibles?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13" name="Google Shape;213;p29"/>
          <p:cNvSpPr txBox="1"/>
          <p:nvPr/>
        </p:nvSpPr>
        <p:spPr>
          <a:xfrm>
            <a:off x="2746275" y="2121225"/>
            <a:ext cx="555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Non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214" name="Google Shape;214;p29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06.05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15" name="Google Shape;21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1117125" y="1113700"/>
            <a:ext cx="74028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12 - </a:t>
            </a:r>
            <a:r>
              <a:rPr b="1" lang="fr" sz="2400"/>
              <a:t>Si l’appareil conçu pour votre camion n’est pas bien configuré, selon votre équipement et votre marchandise, est-ce que cela pourrait vous causer des problèmes sur la route.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21" name="Google Shape;221;p30"/>
          <p:cNvSpPr txBox="1"/>
          <p:nvPr/>
        </p:nvSpPr>
        <p:spPr>
          <a:xfrm>
            <a:off x="2720400" y="2423250"/>
            <a:ext cx="555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Oui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06.05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23" name="Google Shape;22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1117125" y="1113700"/>
            <a:ext cx="74028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13 - Selon vous, est-il important d’avoir les indications de signalisations routières pour suivre la route avec votre GPS?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29" name="Google Shape;229;p31"/>
          <p:cNvSpPr txBox="1"/>
          <p:nvPr/>
        </p:nvSpPr>
        <p:spPr>
          <a:xfrm>
            <a:off x="2677250" y="2251550"/>
            <a:ext cx="555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Oui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230" name="Google Shape;230;p31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06.05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31" name="Google Shape;23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type="title"/>
          </p:nvPr>
        </p:nvSpPr>
        <p:spPr>
          <a:xfrm>
            <a:off x="363900" y="184117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06.06</a:t>
            </a:r>
            <a:r>
              <a:rPr b="1" lang="fr" sz="2200"/>
              <a:t> </a:t>
            </a:r>
            <a:r>
              <a:rPr lang="fr" sz="2200"/>
              <a:t>- </a:t>
            </a:r>
            <a:r>
              <a:rPr b="1" lang="fr" sz="2400"/>
              <a:t>Carte routières électronique</a:t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Rechercher de l’information sur les cartes.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Effectuer les calculs nécessaires à la planification du voyage.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Déterminer l’itinéraire.</a:t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/>
          <p:nvPr>
            <p:ph type="title"/>
          </p:nvPr>
        </p:nvSpPr>
        <p:spPr>
          <a:xfrm>
            <a:off x="1117125" y="1113700"/>
            <a:ext cx="74028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14 - Lorsque votre carte électronique vous suggère plus d’un trajet, devez-vous en </a:t>
            </a:r>
            <a:r>
              <a:rPr b="1" lang="fr" sz="2400"/>
              <a:t>tenir</a:t>
            </a:r>
            <a:r>
              <a:rPr b="1" lang="fr" sz="2400"/>
              <a:t> compte?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43" name="Google Shape;243;p33"/>
          <p:cNvSpPr txBox="1"/>
          <p:nvPr/>
        </p:nvSpPr>
        <p:spPr>
          <a:xfrm>
            <a:off x="2677250" y="2251550"/>
            <a:ext cx="130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Oui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244" name="Google Shape;244;p33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06.06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45" name="Google Shape;24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>
            <p:ph type="title"/>
          </p:nvPr>
        </p:nvSpPr>
        <p:spPr>
          <a:xfrm>
            <a:off x="1117125" y="111370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15 - Lorsque vous utilisez votre carte électronique, devez-vous vérifier où sont les quais du client avant, pendant ou à la fin de votre trajet?</a:t>
            </a:r>
            <a:endParaRPr b="1"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51" name="Google Shape;251;p34"/>
          <p:cNvSpPr txBox="1"/>
          <p:nvPr/>
        </p:nvSpPr>
        <p:spPr>
          <a:xfrm>
            <a:off x="2677250" y="2251550"/>
            <a:ext cx="5908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Avant de me rendre chez le client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252" name="Google Shape;252;p34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06.06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53" name="Google Shape;25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363900" y="2571750"/>
            <a:ext cx="8780100" cy="9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06.07</a:t>
            </a:r>
            <a:r>
              <a:rPr b="1" lang="fr" sz="2200"/>
              <a:t> </a:t>
            </a:r>
            <a:r>
              <a:rPr lang="fr" sz="2200"/>
              <a:t>- </a:t>
            </a:r>
            <a:r>
              <a:rPr b="1" lang="fr" sz="2400"/>
              <a:t>Cartes nationales et internationales traditionnelles</a:t>
            </a:r>
            <a:endParaRPr sz="2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fr" sz="1900"/>
              <a:t>L</a:t>
            </a:r>
            <a:r>
              <a:rPr lang="fr" sz="1900"/>
              <a:t>a structure et sections de la carte;</a:t>
            </a:r>
            <a:endParaRPr sz="1900">
              <a:solidFill>
                <a:srgbClr val="0000FF"/>
              </a:solidFill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fr" sz="1900">
                <a:solidFill>
                  <a:srgbClr val="000000"/>
                </a:solidFill>
              </a:rPr>
              <a:t>Repérer les informations utiles au camionnage;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fr" sz="1900">
                <a:solidFill>
                  <a:srgbClr val="000000"/>
                </a:solidFill>
              </a:rPr>
              <a:t>Interpréter les symboles et des données;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fr" sz="1900">
                <a:solidFill>
                  <a:srgbClr val="000000"/>
                </a:solidFill>
              </a:rPr>
              <a:t>Détermination juste des distances;</a:t>
            </a:r>
            <a:endParaRPr b="1" sz="1900">
              <a:solidFill>
                <a:srgbClr val="000000"/>
              </a:solidFill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fr" sz="1900">
                <a:solidFill>
                  <a:srgbClr val="000000"/>
                </a:solidFill>
              </a:rPr>
              <a:t>Localiser des lieux sur la carte;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fr" sz="1900">
                <a:solidFill>
                  <a:srgbClr val="000000"/>
                </a:solidFill>
              </a:rPr>
              <a:t>Établir des choix appropriés de trajets entre deux lieux précis;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fr" sz="1900">
                <a:solidFill>
                  <a:srgbClr val="000000"/>
                </a:solidFill>
              </a:rPr>
              <a:t>Établir une méthode de travail/de recherche avec une carte électronique;</a:t>
            </a:r>
            <a:endParaRPr sz="1900">
              <a:solidFill>
                <a:srgbClr val="000000"/>
              </a:solidFill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r>
              <a:rPr lang="fr" sz="1900">
                <a:solidFill>
                  <a:srgbClr val="000000"/>
                </a:solidFill>
              </a:rPr>
              <a:t>combinée avec les cartes papier traditionnelles. </a:t>
            </a:r>
            <a:endParaRPr sz="19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/>
          <p:nvPr>
            <p:ph type="title"/>
          </p:nvPr>
        </p:nvSpPr>
        <p:spPr>
          <a:xfrm>
            <a:off x="1177500" y="1657425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16 - Avec le Motor Carriers’ Road Atlas, </a:t>
            </a:r>
            <a:r>
              <a:rPr b="1" lang="fr" sz="2400"/>
              <a:t>quelle</a:t>
            </a:r>
            <a:r>
              <a:rPr b="1" lang="fr" sz="2400"/>
              <a:t> est la hauteur du viaduc sur la route WV 161 à Bishop au northeast of WV 16 en West Virginia?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Selon votre réponse, pouvez-vous passer?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65" name="Google Shape;265;p36"/>
          <p:cNvSpPr txBox="1"/>
          <p:nvPr/>
        </p:nvSpPr>
        <p:spPr>
          <a:xfrm>
            <a:off x="2763550" y="2104800"/>
            <a:ext cx="123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13’1’’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266" name="Google Shape;266;p36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06.07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67" name="Google Shape;267;p36"/>
          <p:cNvSpPr txBox="1"/>
          <p:nvPr/>
        </p:nvSpPr>
        <p:spPr>
          <a:xfrm>
            <a:off x="7705625" y="2757750"/>
            <a:ext cx="123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Non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268" name="Google Shape;26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/>
          <p:nvPr>
            <p:ph type="title"/>
          </p:nvPr>
        </p:nvSpPr>
        <p:spPr>
          <a:xfrm>
            <a:off x="1151600" y="1873175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17 - Avec le Motor Carriers’ Road Atlas, dans les routes restrictives, est-ce qu’un camionneur peut prendre le Lincoln et le Holland Tunnel de la ville de New-York en direction du New-Jersey?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À quelle page avez-vous </a:t>
            </a:r>
            <a:r>
              <a:rPr b="1" lang="fr" sz="2400"/>
              <a:t>trouvé</a:t>
            </a:r>
            <a:r>
              <a:rPr b="1" lang="fr" sz="2400"/>
              <a:t> la réponse?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74" name="Google Shape;274;p37"/>
          <p:cNvSpPr txBox="1"/>
          <p:nvPr/>
        </p:nvSpPr>
        <p:spPr>
          <a:xfrm>
            <a:off x="2668625" y="2458625"/>
            <a:ext cx="123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Non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06.07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76" name="Google Shape;276;p37"/>
          <p:cNvSpPr txBox="1"/>
          <p:nvPr/>
        </p:nvSpPr>
        <p:spPr>
          <a:xfrm>
            <a:off x="7740125" y="3137450"/>
            <a:ext cx="123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A-38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277" name="Google Shape;277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type="title"/>
          </p:nvPr>
        </p:nvSpPr>
        <p:spPr>
          <a:xfrm>
            <a:off x="1186125" y="193360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18 - Avec le Motor Carriers’ Road Atlas, combien y a-t-il de </a:t>
            </a:r>
            <a:r>
              <a:rPr b="1" lang="fr" sz="2400"/>
              <a:t>postes</a:t>
            </a:r>
            <a:r>
              <a:rPr b="1" lang="fr" sz="2400"/>
              <a:t> de pesée sur le I-87 entre Alexandria Bay, NY et Binghamton, NY?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83" name="Google Shape;283;p38"/>
          <p:cNvSpPr txBox="1"/>
          <p:nvPr/>
        </p:nvSpPr>
        <p:spPr>
          <a:xfrm>
            <a:off x="2703150" y="2363725"/>
            <a:ext cx="151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Aucune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284" name="Google Shape;284;p38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06.07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85" name="Google Shape;285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502900" y="1502300"/>
            <a:ext cx="85854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Selon les besoins (difficultés) en lien avec les leçons 6.1 à 6.13, </a:t>
            </a:r>
            <a:r>
              <a:rPr lang="fr" sz="2400" u="sng">
                <a:solidFill>
                  <a:srgbClr val="0000FF"/>
                </a:solidFill>
              </a:rPr>
              <a:t>l’enseignant fournira le matériel nécessaire (un questionnaire, des grilles de planification, des billets de connaissement, des billets de livraison, etc.).</a:t>
            </a:r>
            <a:endParaRPr sz="2400" u="sng">
              <a:solidFill>
                <a:srgbClr val="0000FF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Le matériel suivant est en aide à l’apprentissage. L’utilisation  varie selon les besoins de chacun des </a:t>
            </a:r>
            <a:r>
              <a:rPr lang="fr" sz="2400"/>
              <a:t>élèves</a:t>
            </a:r>
            <a:r>
              <a:rPr lang="fr" sz="2400"/>
              <a:t>. </a:t>
            </a:r>
            <a:endParaRPr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/>
          <p:nvPr>
            <p:ph type="title"/>
          </p:nvPr>
        </p:nvSpPr>
        <p:spPr>
          <a:xfrm>
            <a:off x="1186125" y="193360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19 - Avec le Motor Carriers’ Road Atlas, </a:t>
            </a:r>
            <a:r>
              <a:rPr b="1" lang="fr" sz="2400"/>
              <a:t>quelle</a:t>
            </a:r>
            <a:r>
              <a:rPr b="1" lang="fr" sz="2400"/>
              <a:t> est la distance entre la ville de Syracuse, NY et Buffalo, NY?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91" name="Google Shape;291;p39"/>
          <p:cNvSpPr txBox="1"/>
          <p:nvPr/>
        </p:nvSpPr>
        <p:spPr>
          <a:xfrm>
            <a:off x="2703150" y="2363725"/>
            <a:ext cx="213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150 miles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292" name="Google Shape;292;p39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06.07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93" name="Google Shape;29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/>
          <p:nvPr>
            <p:ph type="title"/>
          </p:nvPr>
        </p:nvSpPr>
        <p:spPr>
          <a:xfrm>
            <a:off x="1186125" y="193360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20</a:t>
            </a:r>
            <a:r>
              <a:rPr b="1" lang="fr" sz="2400"/>
              <a:t> - Avec le Motor Carriers’ Road Atlas, quelle est le millage </a:t>
            </a:r>
            <a:r>
              <a:rPr b="1" lang="fr" sz="2400"/>
              <a:t>total</a:t>
            </a:r>
            <a:r>
              <a:rPr b="1" lang="fr" sz="2400"/>
              <a:t> que vous aurez à parcourir si vous circulez sur la I-90 dans l’État de New-York/Northern?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99" name="Google Shape;299;p40"/>
          <p:cNvSpPr txBox="1"/>
          <p:nvPr/>
        </p:nvSpPr>
        <p:spPr>
          <a:xfrm>
            <a:off x="2685875" y="2501800"/>
            <a:ext cx="2137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385 miles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300" name="Google Shape;300;p40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06.07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01" name="Google Shape;30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/>
          <p:nvPr>
            <p:ph type="title"/>
          </p:nvPr>
        </p:nvSpPr>
        <p:spPr>
          <a:xfrm>
            <a:off x="1186125" y="193360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Récupération préventive de 6.1 à 6.8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Analyse des résultats des aides à l’apprentissage(formatif) de tous les élèves du groupe dans le ‘Classroom’’. Donner une rétroaction avec les Forms.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07" name="Google Shape;307;p41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06.08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08" name="Google Shape;30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/>
          <p:nvPr>
            <p:ph type="title"/>
          </p:nvPr>
        </p:nvSpPr>
        <p:spPr>
          <a:xfrm>
            <a:off x="363900" y="2571750"/>
            <a:ext cx="8780100" cy="96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06.09</a:t>
            </a:r>
            <a:r>
              <a:rPr b="1" lang="fr" sz="2200"/>
              <a:t> </a:t>
            </a:r>
            <a:r>
              <a:rPr lang="fr" sz="2200"/>
              <a:t>- </a:t>
            </a:r>
            <a:r>
              <a:rPr b="1" lang="fr" sz="2400"/>
              <a:t>Planifier le voyage en milieu urbain</a:t>
            </a:r>
            <a:endParaRPr sz="2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S’informer sur le voyage à effectuer.</a:t>
            </a:r>
            <a:r>
              <a:rPr lang="fr" sz="3100"/>
              <a:t>;</a:t>
            </a:r>
            <a:endParaRPr sz="3100">
              <a:solidFill>
                <a:srgbClr val="0000FF"/>
              </a:solidFill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Rechercher de l’information sur les cartes.</a:t>
            </a:r>
            <a:endParaRPr b="1" sz="31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Effectuer les calculs nécessaires à la planification du voyage;</a:t>
            </a:r>
            <a:endParaRPr b="1" sz="31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Déterminer l’itinéraire.</a:t>
            </a:r>
            <a:endParaRPr b="1" sz="3100">
              <a:solidFill>
                <a:srgbClr val="000000"/>
              </a:solidFill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3"/>
          <p:cNvSpPr txBox="1"/>
          <p:nvPr>
            <p:ph type="title"/>
          </p:nvPr>
        </p:nvSpPr>
        <p:spPr>
          <a:xfrm>
            <a:off x="1186125" y="193360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20</a:t>
            </a:r>
            <a:r>
              <a:rPr b="1" lang="fr" sz="2400"/>
              <a:t> - Planification d’un trajet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 </a:t>
            </a:r>
            <a:r>
              <a:rPr lang="fr" sz="2400"/>
              <a:t>L’enseignant </a:t>
            </a:r>
            <a:r>
              <a:rPr lang="fr" sz="2400"/>
              <a:t>donne un trajet à suivre aux élèves.  Ceux-ci doivent aller voir sur une carte en équipe (Idéalement en équipe de deux avec leur coéquipier de pratique en camion) le trajet en milieu urbain.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20" name="Google Shape;320;p43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06.09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21" name="Google Shape;32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4"/>
          <p:cNvSpPr txBox="1"/>
          <p:nvPr>
            <p:ph type="title"/>
          </p:nvPr>
        </p:nvSpPr>
        <p:spPr>
          <a:xfrm>
            <a:off x="818925" y="2442750"/>
            <a:ext cx="81468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20 - Planification d’un trajet (suite)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 </a:t>
            </a:r>
            <a:r>
              <a:rPr lang="fr" sz="2400"/>
              <a:t>Ils devront regarder sur leur cartes routières de leur choix (papier ou électronique) les rues ou routes à suivre. Ceci a pour but de familiariser les élèves à s’orienter sur les cartes et à vérifier qu’ils peuvent circuler avec leurs camions dans les endroits prévus en respectant les réglementations (interdictions aux camions).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27" name="Google Shape;327;p44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06.09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28" name="Google Shape;328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06.09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34" name="Google Shape;334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35" name="Google Shape;335;p45"/>
          <p:cNvSpPr txBox="1"/>
          <p:nvPr/>
        </p:nvSpPr>
        <p:spPr>
          <a:xfrm>
            <a:off x="362450" y="733575"/>
            <a:ext cx="87240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chemeClr val="dk1"/>
                </a:solidFill>
              </a:rPr>
              <a:t>Exemple de mise en situation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chemeClr val="dk1"/>
                </a:solidFill>
              </a:rPr>
              <a:t>Camion:</a:t>
            </a:r>
            <a:r>
              <a:rPr lang="fr" sz="2200">
                <a:solidFill>
                  <a:schemeClr val="dk1"/>
                </a:solidFill>
              </a:rPr>
              <a:t> </a:t>
            </a:r>
            <a:r>
              <a:rPr lang="fr" sz="2200" u="sng">
                <a:solidFill>
                  <a:schemeClr val="dk1"/>
                </a:solidFill>
              </a:rPr>
              <a:t>3 essieux avec compartiment couchette (sleeper)</a:t>
            </a:r>
            <a:r>
              <a:rPr lang="fr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chemeClr val="dk1"/>
                </a:solidFill>
              </a:rPr>
              <a:t>Semi-remorque:</a:t>
            </a:r>
            <a:r>
              <a:rPr lang="fr" sz="2200">
                <a:solidFill>
                  <a:schemeClr val="dk1"/>
                </a:solidFill>
              </a:rPr>
              <a:t> </a:t>
            </a:r>
            <a:r>
              <a:rPr lang="fr" sz="2200" u="sng">
                <a:solidFill>
                  <a:schemeClr val="dk1"/>
                </a:solidFill>
              </a:rPr>
              <a:t>53 pi</a:t>
            </a:r>
            <a:r>
              <a:rPr lang="fr" sz="2200" u="sng">
                <a:solidFill>
                  <a:schemeClr val="dk1"/>
                </a:solidFill>
              </a:rPr>
              <a:t>, 2 essieux remorque fermée, hauteur 4,15m</a:t>
            </a:r>
            <a:endParaRPr sz="22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chemeClr val="dk1"/>
                </a:solidFill>
              </a:rPr>
              <a:t>Chargement:</a:t>
            </a:r>
            <a:r>
              <a:rPr lang="fr" sz="2200">
                <a:solidFill>
                  <a:schemeClr val="dk1"/>
                </a:solidFill>
              </a:rPr>
              <a:t>  </a:t>
            </a:r>
            <a:r>
              <a:rPr lang="fr" sz="2200" u="sng">
                <a:solidFill>
                  <a:schemeClr val="dk1"/>
                </a:solidFill>
              </a:rPr>
              <a:t>24 palettes de rouleau hygiénique</a:t>
            </a:r>
            <a:r>
              <a:rPr lang="fr" sz="2200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chemeClr val="dk1"/>
                </a:solidFill>
              </a:rPr>
              <a:t>Les instructions du répartiteur sont:</a:t>
            </a:r>
            <a:r>
              <a:rPr lang="fr" sz="2400">
                <a:solidFill>
                  <a:schemeClr val="dk1"/>
                </a:solidFill>
              </a:rPr>
              <a:t>___________________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Expéditeur:</a:t>
            </a:r>
            <a:r>
              <a:rPr lang="fr" sz="2400">
                <a:solidFill>
                  <a:schemeClr val="dk1"/>
                </a:solidFill>
              </a:rPr>
              <a:t>_________________________________________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00FF"/>
                </a:solidFill>
              </a:rPr>
              <a:t>Consignataire:</a:t>
            </a:r>
            <a:r>
              <a:rPr lang="fr" sz="2400">
                <a:solidFill>
                  <a:schemeClr val="dk1"/>
                </a:solidFill>
              </a:rPr>
              <a:t>______________________________________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6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06.09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41" name="Google Shape;341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42" name="Google Shape;342;p46"/>
          <p:cNvSpPr txBox="1"/>
          <p:nvPr/>
        </p:nvSpPr>
        <p:spPr>
          <a:xfrm>
            <a:off x="345200" y="655900"/>
            <a:ext cx="8724000" cy="3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 Départ :</a:t>
            </a:r>
            <a:endParaRPr b="1"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graphicFrame>
        <p:nvGraphicFramePr>
          <p:cNvPr id="343" name="Google Shape;343;p46"/>
          <p:cNvGraphicFramePr/>
          <p:nvPr/>
        </p:nvGraphicFramePr>
        <p:xfrm>
          <a:off x="451950" y="111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{DC214755-39B2-4264-82AA-DA6C6E2F4B6B}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7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06.09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49" name="Google Shape;349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50" name="Google Shape;350;p47"/>
          <p:cNvSpPr txBox="1"/>
          <p:nvPr/>
        </p:nvSpPr>
        <p:spPr>
          <a:xfrm>
            <a:off x="345200" y="655900"/>
            <a:ext cx="8724000" cy="3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 Endroit d’arrêt :</a:t>
            </a:r>
            <a:endParaRPr b="1"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</a:t>
            </a:r>
            <a:endParaRPr sz="12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graphicFrame>
        <p:nvGraphicFramePr>
          <p:cNvPr id="351" name="Google Shape;351;p47"/>
          <p:cNvGraphicFramePr/>
          <p:nvPr/>
        </p:nvGraphicFramePr>
        <p:xfrm>
          <a:off x="451950" y="111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{DC214755-39B2-4264-82AA-DA6C6E2F4B6B}</a:tableStyleId>
              </a:tblPr>
              <a:tblGrid>
                <a:gridCol w="7239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/>
          <p:nvPr>
            <p:ph type="title"/>
          </p:nvPr>
        </p:nvSpPr>
        <p:spPr>
          <a:xfrm>
            <a:off x="363900" y="184117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06.10</a:t>
            </a:r>
            <a:r>
              <a:rPr b="1" lang="fr" sz="2200"/>
              <a:t> </a:t>
            </a:r>
            <a:r>
              <a:rPr lang="fr" sz="2200"/>
              <a:t>- </a:t>
            </a:r>
            <a:r>
              <a:rPr b="1" lang="fr" sz="2400"/>
              <a:t>Planifier des voyages pour des périodes de pratique de compétence 8</a:t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S’informer sur le voyage à effectuer.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Rechercher de l’information sur les cartes.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Effectuer les calculs nécessaires à la planification du voyage.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Déterminer l’itinéraire.</a:t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/>
          <p:nvPr>
            <p:ph type="title"/>
          </p:nvPr>
        </p:nvSpPr>
        <p:spPr>
          <a:xfrm>
            <a:off x="751725" y="1055800"/>
            <a:ext cx="83184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/>
              <a:t>Liste des leçons à récupérer :</a:t>
            </a:r>
            <a:endParaRPr b="1" sz="17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0000FF"/>
                </a:solidFill>
              </a:rPr>
              <a:t>Leçon 6.1 </a:t>
            </a:r>
            <a:r>
              <a:rPr lang="fr" sz="1600"/>
              <a:t>Informations pour le voyage					</a:t>
            </a:r>
            <a:r>
              <a:rPr lang="fr" sz="1600">
                <a:solidFill>
                  <a:srgbClr val="0000FF"/>
                </a:solidFill>
              </a:rPr>
              <a:t>D. 5</a:t>
            </a:r>
            <a:r>
              <a:rPr lang="fr" sz="1600"/>
              <a:t> </a:t>
            </a:r>
            <a:endParaRPr sz="16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0000FF"/>
                </a:solidFill>
              </a:rPr>
              <a:t>Leçon 6.2</a:t>
            </a:r>
            <a:r>
              <a:rPr lang="fr" sz="1600"/>
              <a:t>  Carte provinciale traditionnelle				</a:t>
            </a:r>
            <a:r>
              <a:rPr lang="fr" sz="1600">
                <a:solidFill>
                  <a:srgbClr val="0000FF"/>
                </a:solidFill>
              </a:rPr>
              <a:t>D. 8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0000FF"/>
                </a:solidFill>
              </a:rPr>
              <a:t>Leçon 6.3</a:t>
            </a:r>
            <a:r>
              <a:rPr lang="fr" sz="1600"/>
              <a:t>  Carte municipale traditionnelle 1/2				</a:t>
            </a:r>
            <a:r>
              <a:rPr lang="fr" sz="1600">
                <a:solidFill>
                  <a:srgbClr val="0000FF"/>
                </a:solidFill>
              </a:rPr>
              <a:t>D. 11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0000FF"/>
                </a:solidFill>
              </a:rPr>
              <a:t>Leçon 6.4</a:t>
            </a:r>
            <a:r>
              <a:rPr lang="fr" sz="1600"/>
              <a:t>  Carte municipale traditionnelle 2/2				</a:t>
            </a:r>
            <a:r>
              <a:rPr lang="fr" sz="1600">
                <a:solidFill>
                  <a:srgbClr val="0000FF"/>
                </a:solidFill>
              </a:rPr>
              <a:t>D. 15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0000FF"/>
                </a:solidFill>
              </a:rPr>
              <a:t>Leçon 6.5  </a:t>
            </a:r>
            <a:r>
              <a:rPr lang="fr" sz="1600"/>
              <a:t>GPS 									</a:t>
            </a:r>
            <a:r>
              <a:rPr lang="fr" sz="1600">
                <a:solidFill>
                  <a:srgbClr val="0000FF"/>
                </a:solidFill>
              </a:rPr>
              <a:t>D. 19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0000FF"/>
                </a:solidFill>
              </a:rPr>
              <a:t>Leçon 6.6  </a:t>
            </a:r>
            <a:r>
              <a:rPr lang="fr" sz="1600"/>
              <a:t>Fonctionnement d’une carte électronique</a:t>
            </a:r>
            <a:r>
              <a:rPr lang="fr" sz="1600">
                <a:solidFill>
                  <a:srgbClr val="0000FF"/>
                </a:solidFill>
              </a:rPr>
              <a:t>		D. 23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0000FF"/>
                </a:solidFill>
              </a:rPr>
              <a:t>Leçon 6.7  </a:t>
            </a:r>
            <a:r>
              <a:rPr lang="fr" sz="1600"/>
              <a:t>Cartes nationales, internationales				</a:t>
            </a:r>
            <a:r>
              <a:rPr lang="fr" sz="1600">
                <a:solidFill>
                  <a:srgbClr val="0000FF"/>
                </a:solidFill>
              </a:rPr>
              <a:t>D. 27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0000FF"/>
                </a:solidFill>
              </a:rPr>
              <a:t>Leçon 6.8  </a:t>
            </a:r>
            <a:r>
              <a:rPr lang="fr" sz="1600"/>
              <a:t>Récupération ½							</a:t>
            </a:r>
            <a:r>
              <a:rPr lang="fr" sz="1600">
                <a:solidFill>
                  <a:srgbClr val="0000FF"/>
                </a:solidFill>
              </a:rPr>
              <a:t>D. 32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0000FF"/>
                </a:solidFill>
              </a:rPr>
              <a:t>Leçon 6.9  </a:t>
            </a:r>
            <a:r>
              <a:rPr lang="fr" sz="1600"/>
              <a:t>Planifier un voyage en milieu urbain</a:t>
            </a:r>
            <a:r>
              <a:rPr lang="fr" sz="1600">
                <a:solidFill>
                  <a:srgbClr val="0000FF"/>
                </a:solidFill>
              </a:rPr>
              <a:t>     			D. 33                       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0000FF"/>
                </a:solidFill>
              </a:rPr>
              <a:t>Leçon 6.10 </a:t>
            </a:r>
            <a:r>
              <a:rPr lang="fr" sz="1600"/>
              <a:t>Planifier des voyages pour compétence 8      </a:t>
            </a:r>
            <a:r>
              <a:rPr lang="fr" sz="1600">
                <a:solidFill>
                  <a:srgbClr val="0000FF"/>
                </a:solidFill>
              </a:rPr>
              <a:t>   	D. 39                                                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0000FF"/>
                </a:solidFill>
              </a:rPr>
              <a:t>Leçon 6.11 </a:t>
            </a:r>
            <a:r>
              <a:rPr lang="fr" sz="1600"/>
              <a:t>Planifier des voyages pour compétence 9   </a:t>
            </a:r>
            <a:r>
              <a:rPr lang="fr" sz="1600">
                <a:solidFill>
                  <a:srgbClr val="0000FF"/>
                </a:solidFill>
              </a:rPr>
              <a:t>      	D. 43                                                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0000FF"/>
                </a:solidFill>
              </a:rPr>
              <a:t>Leçon 6.12 </a:t>
            </a:r>
            <a:r>
              <a:rPr lang="fr" sz="1600"/>
              <a:t>Planifier des voyages nationaux     </a:t>
            </a:r>
            <a:r>
              <a:rPr lang="fr" sz="1600">
                <a:solidFill>
                  <a:srgbClr val="0000FF"/>
                </a:solidFill>
              </a:rPr>
              <a:t>                   	D. 49                                               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0000FF"/>
                </a:solidFill>
              </a:rPr>
              <a:t>Leçon 6.13 </a:t>
            </a:r>
            <a:r>
              <a:rPr lang="fr" sz="1600"/>
              <a:t>Planifier des voyages internationaux     </a:t>
            </a:r>
            <a:r>
              <a:rPr lang="fr" sz="1400"/>
              <a:t>  		</a:t>
            </a:r>
            <a:r>
              <a:rPr lang="fr" sz="1600">
                <a:solidFill>
                  <a:srgbClr val="0000FF"/>
                </a:solidFill>
              </a:rPr>
              <a:t>D. 55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rgbClr val="0000FF"/>
                </a:solidFill>
              </a:rPr>
              <a:t>		   </a:t>
            </a:r>
            <a:r>
              <a:rPr b="1" i="1" lang="fr" sz="1400">
                <a:solidFill>
                  <a:srgbClr val="0000FF"/>
                </a:solidFill>
              </a:rPr>
              <a:t>  </a:t>
            </a:r>
            <a:r>
              <a:rPr b="1" i="1" lang="fr" sz="1400"/>
              <a:t>Exemple de trajet selon les points de service</a:t>
            </a:r>
            <a:r>
              <a:rPr lang="fr" sz="1600">
                <a:solidFill>
                  <a:srgbClr val="0000FF"/>
                </a:solidFill>
              </a:rPr>
              <a:t>		D. 59 à D.116	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9"/>
          <p:cNvSpPr txBox="1"/>
          <p:nvPr>
            <p:ph type="title"/>
          </p:nvPr>
        </p:nvSpPr>
        <p:spPr>
          <a:xfrm>
            <a:off x="1186125" y="193360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21</a:t>
            </a:r>
            <a:r>
              <a:rPr b="1" lang="fr" sz="2400"/>
              <a:t> - Vous devez parcourir 544 km de Montréal à Toronto. Combien de </a:t>
            </a:r>
            <a:r>
              <a:rPr b="1" lang="fr" sz="2400"/>
              <a:t>temps exactement</a:t>
            </a:r>
            <a:r>
              <a:rPr b="1" lang="fr" sz="2400"/>
              <a:t> celà vous </a:t>
            </a:r>
            <a:r>
              <a:rPr b="1" lang="fr" sz="2400"/>
              <a:t>prendra-t</a:t>
            </a:r>
            <a:r>
              <a:rPr b="1" lang="fr" sz="2400"/>
              <a:t>-il avec une vitesse moyenne de 80 km/h?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63" name="Google Shape;363;p49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06.10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64" name="Google Shape;364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65" name="Google Shape;365;p49"/>
          <p:cNvSpPr txBox="1"/>
          <p:nvPr/>
        </p:nvSpPr>
        <p:spPr>
          <a:xfrm>
            <a:off x="2726125" y="2343525"/>
            <a:ext cx="46527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544 km </a:t>
            </a:r>
            <a:r>
              <a:rPr b="1" lang="fr" sz="2350">
                <a:solidFill>
                  <a:srgbClr val="FF0000"/>
                </a:solidFill>
                <a:highlight>
                  <a:srgbClr val="FFFFFF"/>
                </a:highlight>
              </a:rPr>
              <a:t>÷ 80 km/h = 6.80 h</a:t>
            </a:r>
            <a:endParaRPr b="1" sz="235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50">
                <a:solidFill>
                  <a:srgbClr val="FF0000"/>
                </a:solidFill>
                <a:highlight>
                  <a:srgbClr val="FFFFFF"/>
                </a:highlight>
              </a:rPr>
              <a:t>0.80 h x 60 min </a:t>
            </a:r>
            <a:r>
              <a:rPr b="1" lang="fr" sz="2350">
                <a:solidFill>
                  <a:srgbClr val="FF0000"/>
                </a:solidFill>
                <a:highlight>
                  <a:schemeClr val="lt1"/>
                </a:highlight>
              </a:rPr>
              <a:t>÷ 1 h </a:t>
            </a:r>
            <a:r>
              <a:rPr b="1" lang="fr" sz="2350">
                <a:solidFill>
                  <a:srgbClr val="FF0000"/>
                </a:solidFill>
                <a:highlight>
                  <a:srgbClr val="FFFFFF"/>
                </a:highlight>
              </a:rPr>
              <a:t> = 48 min</a:t>
            </a:r>
            <a:endParaRPr b="1" sz="235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50">
                <a:solidFill>
                  <a:srgbClr val="FF0000"/>
                </a:solidFill>
                <a:highlight>
                  <a:srgbClr val="FFFFFF"/>
                </a:highlight>
              </a:rPr>
              <a:t>donc: 6 heures 48 minutes</a:t>
            </a:r>
            <a:endParaRPr b="1" sz="2350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pic>
        <p:nvPicPr>
          <p:cNvPr id="366" name="Google Shape;36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0000" y="3620925"/>
            <a:ext cx="2948000" cy="7821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0"/>
          <p:cNvSpPr txBox="1"/>
          <p:nvPr>
            <p:ph type="title"/>
          </p:nvPr>
        </p:nvSpPr>
        <p:spPr>
          <a:xfrm>
            <a:off x="1310550" y="267665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300"/>
              <a:t>22 - Vous avez une livraison à effectuer le lundi à 15h00 à Chicago, Illinois. Vous avez 1368 km à parcourir. Quel jours et </a:t>
            </a:r>
            <a:r>
              <a:rPr b="1" lang="fr" sz="2300"/>
              <a:t>quelle</a:t>
            </a:r>
            <a:r>
              <a:rPr b="1" lang="fr" sz="2300"/>
              <a:t> heure devez-vous partir au plus tard?</a:t>
            </a:r>
            <a:endParaRPr b="1"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RDS </a:t>
            </a:r>
            <a:r>
              <a:rPr b="1" lang="fr" sz="1900">
                <a:solidFill>
                  <a:srgbClr val="0000FF"/>
                </a:solidFill>
              </a:rPr>
              <a:t>30 minutes</a:t>
            </a:r>
            <a:endParaRPr b="1" sz="1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Pause: </a:t>
            </a:r>
            <a:r>
              <a:rPr b="1" lang="fr" sz="1900">
                <a:solidFill>
                  <a:srgbClr val="0000FF"/>
                </a:solidFill>
              </a:rPr>
              <a:t>30 minutes</a:t>
            </a:r>
            <a:r>
              <a:rPr b="1" lang="fr" sz="1900"/>
              <a:t> à chaque 4 heures de route</a:t>
            </a:r>
            <a:endParaRPr b="1"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Repas: </a:t>
            </a:r>
            <a:r>
              <a:rPr b="1" lang="fr" sz="1900">
                <a:solidFill>
                  <a:srgbClr val="0000FF"/>
                </a:solidFill>
              </a:rPr>
              <a:t>1 heure</a:t>
            </a:r>
            <a:endParaRPr b="1" sz="1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Douane: </a:t>
            </a:r>
            <a:r>
              <a:rPr b="1" lang="fr" sz="1900">
                <a:solidFill>
                  <a:srgbClr val="0000FF"/>
                </a:solidFill>
              </a:rPr>
              <a:t>1 heure</a:t>
            </a:r>
            <a:endParaRPr b="1" sz="1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Conduite: </a:t>
            </a:r>
            <a:r>
              <a:rPr b="1" lang="fr" sz="1900">
                <a:solidFill>
                  <a:srgbClr val="0000FF"/>
                </a:solidFill>
              </a:rPr>
              <a:t>80 km/h</a:t>
            </a:r>
            <a:endParaRPr b="1" sz="1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Fuseau horaire: </a:t>
            </a:r>
            <a:r>
              <a:rPr b="1" lang="fr" sz="1900">
                <a:solidFill>
                  <a:srgbClr val="0000FF"/>
                </a:solidFill>
              </a:rPr>
              <a:t>1 heure</a:t>
            </a:r>
            <a:endParaRPr b="1" sz="1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Couchette: </a:t>
            </a:r>
            <a:r>
              <a:rPr b="1" lang="fr" sz="1900">
                <a:solidFill>
                  <a:srgbClr val="0000FF"/>
                </a:solidFill>
              </a:rPr>
              <a:t>10 heures</a:t>
            </a:r>
            <a:endParaRPr b="1" sz="1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/>
              <a:t>Carburant: </a:t>
            </a:r>
            <a:r>
              <a:rPr b="1" lang="fr" sz="1900">
                <a:solidFill>
                  <a:srgbClr val="0000FF"/>
                </a:solidFill>
              </a:rPr>
              <a:t>15 minutes</a:t>
            </a:r>
            <a:endParaRPr b="1" sz="19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72" name="Google Shape;372;p50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06.10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73" name="Google Shape;373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1"/>
          <p:cNvSpPr txBox="1"/>
          <p:nvPr>
            <p:ph type="title"/>
          </p:nvPr>
        </p:nvSpPr>
        <p:spPr>
          <a:xfrm>
            <a:off x="282925" y="2726150"/>
            <a:ext cx="8365800" cy="265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Départ le dimanche						Lundi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Inspection:</a:t>
            </a:r>
            <a:r>
              <a:rPr b="1" lang="fr" sz="2000">
                <a:solidFill>
                  <a:srgbClr val="FF0000"/>
                </a:solidFill>
              </a:rPr>
              <a:t> 8:00-8:30</a:t>
            </a:r>
            <a:r>
              <a:rPr b="1" lang="fr" sz="2000"/>
              <a:t>						7:00-7:30</a:t>
            </a:r>
            <a:endParaRPr b="1" sz="2000"/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Douane:		7:30-8:30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Conduite    8:30-12:30 						8:30-11:30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Dîner		12:30-13:30					11:30-12:30</a:t>
            </a:r>
            <a:endParaRPr b="1" sz="2000"/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Carburant		12:30-12:45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Conduite    13:30-17:30					12:45-15h45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Pause		17:30-18:00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Conduite	18:00-21:00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Couchette	21:00-07:00 (Windsor)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000"/>
              <a:t>Livraison:									</a:t>
            </a:r>
            <a:r>
              <a:rPr b="1" lang="fr" sz="2000">
                <a:solidFill>
                  <a:srgbClr val="FF0000"/>
                </a:solidFill>
              </a:rPr>
              <a:t>15:00</a:t>
            </a:r>
            <a:endParaRPr b="1"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79" name="Google Shape;379;p51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06.10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380" name="Google Shape;380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81" name="Google Shape;381;p51"/>
          <p:cNvSpPr txBox="1"/>
          <p:nvPr/>
        </p:nvSpPr>
        <p:spPr>
          <a:xfrm>
            <a:off x="4930225" y="2978025"/>
            <a:ext cx="24522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Char char="-"/>
            </a:pPr>
            <a:r>
              <a:rPr b="1" lang="fr" sz="1700">
                <a:solidFill>
                  <a:srgbClr val="0000FF"/>
                </a:solidFill>
              </a:rPr>
              <a:t>1 heure fuseau horaire </a:t>
            </a:r>
            <a:endParaRPr b="1" sz="1700">
              <a:solidFill>
                <a:srgbClr val="0000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Char char="-"/>
            </a:pPr>
            <a:r>
              <a:rPr b="1" lang="fr" sz="1700">
                <a:solidFill>
                  <a:srgbClr val="0000FF"/>
                </a:solidFill>
              </a:rPr>
              <a:t>arrivée 14h45</a:t>
            </a:r>
            <a:endParaRPr b="1" sz="17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2"/>
          <p:cNvSpPr txBox="1"/>
          <p:nvPr>
            <p:ph type="title"/>
          </p:nvPr>
        </p:nvSpPr>
        <p:spPr>
          <a:xfrm>
            <a:off x="363900" y="184117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06.11</a:t>
            </a:r>
            <a:r>
              <a:rPr b="1" lang="fr" sz="2200"/>
              <a:t> </a:t>
            </a:r>
            <a:r>
              <a:rPr lang="fr" sz="2200"/>
              <a:t>- </a:t>
            </a:r>
            <a:r>
              <a:rPr b="1" lang="fr" sz="2400"/>
              <a:t>Planifier des voyages pour des périodes de pratique de compétence 9</a:t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S’informer sur le voyage à effectuer.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Rechercher de l’information sur les cartes.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Effectuer les calculs nécessaires à la planification du voyage.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Déterminer l’itinéraire.</a:t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3"/>
          <p:cNvSpPr txBox="1"/>
          <p:nvPr>
            <p:ph type="title"/>
          </p:nvPr>
        </p:nvSpPr>
        <p:spPr>
          <a:xfrm>
            <a:off x="130150" y="14671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06.11</a:t>
            </a:r>
            <a:r>
              <a:rPr b="1" lang="fr" sz="2200"/>
              <a:t> </a:t>
            </a:r>
            <a:r>
              <a:rPr lang="fr" sz="2200"/>
              <a:t>- </a:t>
            </a:r>
            <a:r>
              <a:rPr b="1" lang="fr" sz="2400"/>
              <a:t>Planifier des voyages pour des périodes de pratique de compétence 9</a:t>
            </a:r>
            <a:endParaRPr b="1"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b="1" lang="fr" sz="2100"/>
              <a:t>Point de départ: </a:t>
            </a:r>
            <a:r>
              <a:rPr b="1" lang="fr" sz="2100">
                <a:solidFill>
                  <a:srgbClr val="0000FF"/>
                </a:solidFill>
              </a:rPr>
              <a:t>CFTR Montréal, 12321 Métropolitain, P-A-T</a:t>
            </a:r>
            <a:endParaRPr sz="2100">
              <a:solidFill>
                <a:srgbClr val="0000FF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b="1" lang="fr" sz="2100"/>
              <a:t>Destination 1:</a:t>
            </a:r>
            <a:r>
              <a:rPr lang="fr" sz="2100"/>
              <a:t> </a:t>
            </a:r>
            <a:r>
              <a:rPr b="1" lang="fr" sz="2100">
                <a:solidFill>
                  <a:srgbClr val="0000FF"/>
                </a:solidFill>
              </a:rPr>
              <a:t>CFTC 700 rue de l’Argon, Québec</a:t>
            </a:r>
            <a:endParaRPr b="1" sz="2100">
              <a:solidFill>
                <a:srgbClr val="0000FF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b="1" lang="fr" sz="2100"/>
              <a:t>Destination 2 dîner:</a:t>
            </a:r>
            <a:r>
              <a:rPr lang="fr" sz="2100"/>
              <a:t> </a:t>
            </a:r>
            <a:r>
              <a:rPr b="1" lang="fr" sz="2100">
                <a:solidFill>
                  <a:srgbClr val="0000FF"/>
                </a:solidFill>
              </a:rPr>
              <a:t>Les rôtisseries Benny, 840 Bouvier, Québec</a:t>
            </a:r>
            <a:endParaRPr b="1" sz="2100">
              <a:solidFill>
                <a:srgbClr val="0000FF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b="1" lang="fr" sz="2100"/>
              <a:t>Retour point départ:</a:t>
            </a:r>
            <a:r>
              <a:rPr b="1" lang="fr" sz="2100">
                <a:solidFill>
                  <a:srgbClr val="0000FF"/>
                </a:solidFill>
              </a:rPr>
              <a:t>CFTR Montréal, 12321 Métropolitain, P-A-T</a:t>
            </a:r>
            <a:endParaRPr b="1" sz="21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b="1" lang="fr" sz="2100"/>
              <a:t>Vitesse moyenne: </a:t>
            </a:r>
            <a:r>
              <a:rPr b="1" lang="fr" sz="2100">
                <a:solidFill>
                  <a:srgbClr val="0000FF"/>
                </a:solidFill>
              </a:rPr>
              <a:t>80 km/h</a:t>
            </a:r>
            <a:endParaRPr b="1" sz="2100">
              <a:solidFill>
                <a:srgbClr val="0000FF"/>
              </a:solidFill>
            </a:endParaRPr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●"/>
            </a:pPr>
            <a:r>
              <a:rPr b="1" lang="fr" sz="2100"/>
              <a:t>Calculer le nombre de kilomètres total, le temps de conduite, plus 30 minutes pour effectuer un changement de remorque à Québec, 1 heure pour le dîner et revenir à votre point de départ.</a:t>
            </a:r>
            <a:endParaRPr b="1" sz="2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4"/>
          <p:cNvSpPr txBox="1"/>
          <p:nvPr>
            <p:ph type="title"/>
          </p:nvPr>
        </p:nvSpPr>
        <p:spPr>
          <a:xfrm>
            <a:off x="1186125" y="193360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24 - Vous allez faire une livraison au Walmart à la place du Royaume à Chicoutimi, QC. Par quelle rue devez-vous </a:t>
            </a:r>
            <a:r>
              <a:rPr b="1" lang="fr" sz="2400"/>
              <a:t>entrer</a:t>
            </a:r>
            <a:r>
              <a:rPr b="1" lang="fr" sz="2400"/>
              <a:t> pour reculer au dock?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99" name="Google Shape;399;p54"/>
          <p:cNvSpPr txBox="1"/>
          <p:nvPr/>
        </p:nvSpPr>
        <p:spPr>
          <a:xfrm>
            <a:off x="2651350" y="2372375"/>
            <a:ext cx="344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rue des Saguenéens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400" name="Google Shape;400;p54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06.11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01" name="Google Shape;401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5"/>
          <p:cNvSpPr txBox="1"/>
          <p:nvPr>
            <p:ph type="title"/>
          </p:nvPr>
        </p:nvSpPr>
        <p:spPr>
          <a:xfrm>
            <a:off x="1186125" y="193360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25 - Vous allez faire une livraison à la base militaire de Petawawa,ON. </a:t>
            </a:r>
            <a:r>
              <a:rPr b="1" lang="fr" sz="2400"/>
              <a:t>Quel</a:t>
            </a:r>
            <a:r>
              <a:rPr b="1" lang="fr" sz="2400"/>
              <a:t> est le numéro de la route que vous devez prendre avant </a:t>
            </a:r>
            <a:r>
              <a:rPr b="1" lang="fr" sz="2400"/>
              <a:t>d'entrer</a:t>
            </a:r>
            <a:r>
              <a:rPr b="1" lang="fr" sz="2400"/>
              <a:t> à la guérite sud de la base militaire?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07" name="Google Shape;407;p55"/>
          <p:cNvSpPr txBox="1"/>
          <p:nvPr/>
        </p:nvSpPr>
        <p:spPr>
          <a:xfrm>
            <a:off x="2642725" y="2536350"/>
            <a:ext cx="157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route 55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408" name="Google Shape;408;p55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06.11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09" name="Google Shape;409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6"/>
          <p:cNvSpPr txBox="1"/>
          <p:nvPr>
            <p:ph type="title"/>
          </p:nvPr>
        </p:nvSpPr>
        <p:spPr>
          <a:xfrm>
            <a:off x="1186125" y="193360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26 - Vous avez </a:t>
            </a:r>
            <a:r>
              <a:rPr b="1" lang="fr" sz="2400"/>
              <a:t>terminé</a:t>
            </a:r>
            <a:r>
              <a:rPr b="1" lang="fr" sz="2400"/>
              <a:t> votre livraison de carburant à Bécancour, QC. Quel est le tunnel ou pont que vous devez emprunter pour retourner à votre port d’attache sur le Boul. Ray-Lawson à Anjou,QC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15" name="Google Shape;415;p56"/>
          <p:cNvSpPr txBox="1"/>
          <p:nvPr/>
        </p:nvSpPr>
        <p:spPr>
          <a:xfrm>
            <a:off x="2642725" y="2536350"/>
            <a:ext cx="2896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Pont Laviolette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416" name="Google Shape;416;p56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06.11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17" name="Google Shape;417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7"/>
          <p:cNvSpPr txBox="1"/>
          <p:nvPr>
            <p:ph type="title"/>
          </p:nvPr>
        </p:nvSpPr>
        <p:spPr>
          <a:xfrm>
            <a:off x="1194750" y="241075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27 - Vous avez terminé votre livraison chez IGA Préville au </a:t>
            </a:r>
            <a:r>
              <a:rPr b="1" lang="fr" sz="2400"/>
              <a:t>299 Boul</a:t>
            </a:r>
            <a:r>
              <a:rPr b="1" lang="fr" sz="2400"/>
              <a:t>. Sir-Wilfrid-Laurier à St-Lambert. Vous </a:t>
            </a:r>
            <a:r>
              <a:rPr b="1" lang="fr" sz="2400"/>
              <a:t>retournez</a:t>
            </a:r>
            <a:r>
              <a:rPr b="1" lang="fr" sz="2400"/>
              <a:t> à votre port d’attache à Boucherville, QC. En sortant de la cour du client, vous tournez à droite sur la route 112 puis à gauche sur l’avenue Victoria vers la route 132. À quoi devez-vous porter une attention </a:t>
            </a:r>
            <a:r>
              <a:rPr b="1" lang="fr" sz="2400"/>
              <a:t>particulière</a:t>
            </a:r>
            <a:r>
              <a:rPr b="1" lang="fr" sz="2400"/>
              <a:t> lors de votre trajet de retour?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23" name="Google Shape;423;p57"/>
          <p:cNvSpPr txBox="1"/>
          <p:nvPr/>
        </p:nvSpPr>
        <p:spPr>
          <a:xfrm>
            <a:off x="2763550" y="3744550"/>
            <a:ext cx="403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Viaduc de 3m sur Victoria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424" name="Google Shape;424;p57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06.11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25" name="Google Shape;425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8"/>
          <p:cNvSpPr txBox="1"/>
          <p:nvPr>
            <p:ph type="title"/>
          </p:nvPr>
        </p:nvSpPr>
        <p:spPr>
          <a:xfrm>
            <a:off x="363900" y="184117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06.12</a:t>
            </a:r>
            <a:r>
              <a:rPr b="1" lang="fr" sz="2200"/>
              <a:t> </a:t>
            </a:r>
            <a:r>
              <a:rPr lang="fr" sz="2200"/>
              <a:t>- </a:t>
            </a:r>
            <a:r>
              <a:rPr b="1" lang="fr" sz="2400"/>
              <a:t>Planifier des voyages </a:t>
            </a:r>
            <a:r>
              <a:rPr b="1" lang="fr" sz="2400"/>
              <a:t>nationaux</a:t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S’informer sur le voyage à effectuer.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Rechercher de l’information sur les cartes.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Effectuer les calculs nécessaires à la planification du voyage.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Déterminer l’itinéraire.</a:t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363900" y="19169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06.01</a:t>
            </a:r>
            <a:r>
              <a:rPr b="1" lang="fr" sz="2200"/>
              <a:t> </a:t>
            </a:r>
            <a:r>
              <a:rPr lang="fr" sz="2200"/>
              <a:t>- </a:t>
            </a:r>
            <a:r>
              <a:rPr b="1" lang="fr" sz="2400"/>
              <a:t>Effectuer une collecte de données appropriées dans les documents de voyage. </a:t>
            </a:r>
            <a:endParaRPr b="1" sz="3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fr" sz="2400">
                <a:solidFill>
                  <a:srgbClr val="000000"/>
                </a:solidFill>
              </a:rPr>
              <a:t>Déterminer les champs dans les documents de voyage (physiques ou électroniques) dans lesquels se trouve les données pertinentes à la planification d’un voyage à effectuer.</a:t>
            </a:r>
            <a:endParaRPr b="1" sz="2400">
              <a:solidFill>
                <a:srgbClr val="000000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Interpréter de façon juste les directives du répartiteur, répartitrice concernant le voyage à effectuer.</a:t>
            </a:r>
            <a:endParaRPr sz="31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9"/>
          <p:cNvSpPr txBox="1"/>
          <p:nvPr>
            <p:ph type="title"/>
          </p:nvPr>
        </p:nvSpPr>
        <p:spPr>
          <a:xfrm>
            <a:off x="1186125" y="193360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27 - En utilisant un appareil électronique, que retrouve-t-on à la JCT de la route provinciale 125 et 158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37" name="Google Shape;437;p59"/>
          <p:cNvSpPr txBox="1"/>
          <p:nvPr/>
        </p:nvSpPr>
        <p:spPr>
          <a:xfrm>
            <a:off x="2695200" y="2294700"/>
            <a:ext cx="1981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Benny &amp; co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438" name="Google Shape;438;p59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06.12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39" name="Google Shape;439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0"/>
          <p:cNvSpPr txBox="1"/>
          <p:nvPr>
            <p:ph type="title"/>
          </p:nvPr>
        </p:nvSpPr>
        <p:spPr>
          <a:xfrm>
            <a:off x="1186125" y="193360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28 - En utilisant un appareil électronique, quel est le nom du boulevard où est situé le Pétro-Pass Relais routier de Val d’Or.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45" name="Google Shape;445;p60"/>
          <p:cNvSpPr txBox="1"/>
          <p:nvPr/>
        </p:nvSpPr>
        <p:spPr>
          <a:xfrm>
            <a:off x="2708325" y="2340625"/>
            <a:ext cx="3825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Jean-Jacques-Cossette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446" name="Google Shape;446;p60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06.12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47" name="Google Shape;447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1"/>
          <p:cNvSpPr txBox="1"/>
          <p:nvPr>
            <p:ph type="title"/>
          </p:nvPr>
        </p:nvSpPr>
        <p:spPr>
          <a:xfrm>
            <a:off x="1205800" y="225005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29 - Vous partez du centre de distribution Métro Laval au 1600 Mtée Masson, Laval pour vous rendre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au Métro Trois-Pistoles, situé au 634 rue Richard, Trois-Pistoles.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Calculer la distance pour faire la livraison: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Estimer le temps de conduite pour la livraison: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/>
              <a:t>Calculer la consommation de carburant pour la livraison en sachant que votre camion consomme 45 litres/100km: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53" name="Google Shape;453;p61"/>
          <p:cNvSpPr txBox="1"/>
          <p:nvPr/>
        </p:nvSpPr>
        <p:spPr>
          <a:xfrm>
            <a:off x="5775500" y="2250050"/>
            <a:ext cx="1314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FF0000"/>
                </a:solidFill>
              </a:rPr>
              <a:t>497 km</a:t>
            </a:r>
            <a:endParaRPr b="1" sz="1900">
              <a:solidFill>
                <a:srgbClr val="FF0000"/>
              </a:solidFill>
            </a:endParaRPr>
          </a:p>
        </p:txBody>
      </p:sp>
      <p:sp>
        <p:nvSpPr>
          <p:cNvPr id="454" name="Google Shape;454;p61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06.12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55" name="Google Shape;455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56" name="Google Shape;456;p61"/>
          <p:cNvSpPr txBox="1"/>
          <p:nvPr/>
        </p:nvSpPr>
        <p:spPr>
          <a:xfrm>
            <a:off x="6033950" y="2637350"/>
            <a:ext cx="1960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FF0000"/>
                </a:solidFill>
              </a:rPr>
              <a:t>6h 13 minutes</a:t>
            </a:r>
            <a:endParaRPr b="1" sz="1900">
              <a:solidFill>
                <a:srgbClr val="FF0000"/>
              </a:solidFill>
            </a:endParaRPr>
          </a:p>
        </p:txBody>
      </p:sp>
      <p:sp>
        <p:nvSpPr>
          <p:cNvPr id="457" name="Google Shape;457;p61"/>
          <p:cNvSpPr txBox="1"/>
          <p:nvPr/>
        </p:nvSpPr>
        <p:spPr>
          <a:xfrm>
            <a:off x="5680250" y="3456875"/>
            <a:ext cx="2097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FF0000"/>
                </a:solidFill>
              </a:rPr>
              <a:t>223.65 litres</a:t>
            </a:r>
            <a:endParaRPr b="1" sz="19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2"/>
          <p:cNvSpPr txBox="1"/>
          <p:nvPr>
            <p:ph type="title"/>
          </p:nvPr>
        </p:nvSpPr>
        <p:spPr>
          <a:xfrm>
            <a:off x="1225500" y="2425675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30</a:t>
            </a:r>
            <a:r>
              <a:rPr b="1" lang="fr" sz="2400"/>
              <a:t> - Vous </a:t>
            </a:r>
            <a:r>
              <a:rPr b="1" lang="fr" sz="2400"/>
              <a:t>partez du</a:t>
            </a:r>
            <a:r>
              <a:rPr b="1" lang="fr" sz="2400"/>
              <a:t> Métro Trois-Pistoles au 634 rue Richard pour ramasser un moteur chez Pièces de camion BSL au 138 Av. Léonidas S à Rimouski pour ensuite faire la livraison au CFTR Mirabel, au 17000 rue Aubin à Mirabel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Calculer la distance pour faire la livraison: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Estimer le temps de conduite pour la livraison: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 sz="1800"/>
              <a:t>Calculer la consommation de carburant pour la livraison en sachant que votre camion consomme 35 litres/100km: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.</a:t>
            </a:r>
            <a:endParaRPr sz="2400"/>
          </a:p>
        </p:txBody>
      </p:sp>
      <p:sp>
        <p:nvSpPr>
          <p:cNvPr id="463" name="Google Shape;463;p62"/>
          <p:cNvSpPr txBox="1"/>
          <p:nvPr/>
        </p:nvSpPr>
        <p:spPr>
          <a:xfrm>
            <a:off x="5680250" y="2519450"/>
            <a:ext cx="1314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FF0000"/>
                </a:solidFill>
              </a:rPr>
              <a:t>648</a:t>
            </a:r>
            <a:r>
              <a:rPr b="1" lang="fr" sz="1900">
                <a:solidFill>
                  <a:srgbClr val="FF0000"/>
                </a:solidFill>
              </a:rPr>
              <a:t> km</a:t>
            </a:r>
            <a:endParaRPr b="1" sz="1900">
              <a:solidFill>
                <a:srgbClr val="FF0000"/>
              </a:solidFill>
            </a:endParaRPr>
          </a:p>
        </p:txBody>
      </p:sp>
      <p:sp>
        <p:nvSpPr>
          <p:cNvPr id="464" name="Google Shape;464;p62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06.12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65" name="Google Shape;465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66" name="Google Shape;466;p62"/>
          <p:cNvSpPr txBox="1"/>
          <p:nvPr/>
        </p:nvSpPr>
        <p:spPr>
          <a:xfrm>
            <a:off x="6141050" y="2950525"/>
            <a:ext cx="1960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FF0000"/>
                </a:solidFill>
              </a:rPr>
              <a:t>8h06</a:t>
            </a:r>
            <a:r>
              <a:rPr b="1" lang="fr" sz="1900">
                <a:solidFill>
                  <a:srgbClr val="FF0000"/>
                </a:solidFill>
              </a:rPr>
              <a:t> minutes</a:t>
            </a:r>
            <a:endParaRPr b="1" sz="1900">
              <a:solidFill>
                <a:srgbClr val="FF0000"/>
              </a:solidFill>
            </a:endParaRPr>
          </a:p>
        </p:txBody>
      </p:sp>
      <p:sp>
        <p:nvSpPr>
          <p:cNvPr id="467" name="Google Shape;467;p62"/>
          <p:cNvSpPr txBox="1"/>
          <p:nvPr/>
        </p:nvSpPr>
        <p:spPr>
          <a:xfrm>
            <a:off x="5549050" y="3810275"/>
            <a:ext cx="2097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900">
                <a:solidFill>
                  <a:srgbClr val="FF0000"/>
                </a:solidFill>
              </a:rPr>
              <a:t>226.80 litres</a:t>
            </a:r>
            <a:endParaRPr b="1" sz="19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3"/>
          <p:cNvSpPr txBox="1"/>
          <p:nvPr>
            <p:ph type="title"/>
          </p:nvPr>
        </p:nvSpPr>
        <p:spPr>
          <a:xfrm>
            <a:off x="1186125" y="193360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31</a:t>
            </a:r>
            <a:r>
              <a:rPr b="1" lang="fr" sz="2400"/>
              <a:t> - En utilisant une carte, vous partez de Boucherville,QC pour faire un livraison à Oromocto, NB. Quels sont les routes et autoroutes principales que vous devez emprunter et la direction?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73" name="Google Shape;473;p63"/>
          <p:cNvSpPr txBox="1"/>
          <p:nvPr/>
        </p:nvSpPr>
        <p:spPr>
          <a:xfrm>
            <a:off x="2806725" y="2701425"/>
            <a:ext cx="498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Autoroute 20 est,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Autoroute 85 sud,</a:t>
            </a:r>
            <a:endParaRPr b="1"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Route 2 est, transcanadienne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474" name="Google Shape;474;p63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06.12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75" name="Google Shape;475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4"/>
          <p:cNvSpPr txBox="1"/>
          <p:nvPr>
            <p:ph type="title"/>
          </p:nvPr>
        </p:nvSpPr>
        <p:spPr>
          <a:xfrm>
            <a:off x="363900" y="184117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06.13</a:t>
            </a:r>
            <a:r>
              <a:rPr b="1" lang="fr" sz="2200"/>
              <a:t> </a:t>
            </a:r>
            <a:r>
              <a:rPr lang="fr" sz="2200"/>
              <a:t>- </a:t>
            </a:r>
            <a:r>
              <a:rPr b="1" lang="fr" sz="2400"/>
              <a:t>Planifier des voyages </a:t>
            </a:r>
            <a:r>
              <a:rPr b="1" lang="fr" sz="2400"/>
              <a:t>internationaux</a:t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S’informer sur le voyage à effectuer.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Rechercher de l’information sur les cartes.</a:t>
            </a:r>
            <a:endParaRPr sz="2400">
              <a:solidFill>
                <a:srgbClr val="0000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Effectuer les calculs nécessaires à la planification du voyage.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Déterminer l’itinéraire.</a:t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5"/>
          <p:cNvSpPr txBox="1"/>
          <p:nvPr>
            <p:ph type="title"/>
          </p:nvPr>
        </p:nvSpPr>
        <p:spPr>
          <a:xfrm>
            <a:off x="1186125" y="193360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32 - La distance entre la ville de Montréal QC et Louisville KY. Combien de temps devez-vous conduire, lors de ce trajet?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87" name="Google Shape;487;p65"/>
          <p:cNvSpPr txBox="1"/>
          <p:nvPr/>
        </p:nvSpPr>
        <p:spPr>
          <a:xfrm>
            <a:off x="2773925" y="2406200"/>
            <a:ext cx="498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18h45 à 80 km/h de moyenne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488" name="Google Shape;488;p65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06.13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89" name="Google Shape;489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6"/>
          <p:cNvSpPr txBox="1"/>
          <p:nvPr>
            <p:ph type="title"/>
          </p:nvPr>
        </p:nvSpPr>
        <p:spPr>
          <a:xfrm>
            <a:off x="1186125" y="193360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34 - Vous partez de Montréal avec votre chargement puis votre </a:t>
            </a:r>
            <a:r>
              <a:rPr b="1" lang="fr" sz="2400"/>
              <a:t>1ère livraison</a:t>
            </a:r>
            <a:r>
              <a:rPr b="1" lang="fr" sz="2400"/>
              <a:t> est à Toronto, ON et la 2e livraison est à </a:t>
            </a:r>
            <a:r>
              <a:rPr b="1" lang="fr" sz="2400"/>
              <a:t>Philadelphia, PA</a:t>
            </a:r>
            <a:r>
              <a:rPr b="1" lang="fr" sz="2400"/>
              <a:t>. Selon vous, déterminez le port d’entrée le plus optimal pour vous rendre en </a:t>
            </a:r>
            <a:r>
              <a:rPr b="1" lang="fr" sz="2400"/>
              <a:t>Pennsylvanie</a:t>
            </a:r>
            <a:r>
              <a:rPr b="1" lang="fr" sz="2400"/>
              <a:t>. 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95" name="Google Shape;495;p66"/>
          <p:cNvSpPr txBox="1"/>
          <p:nvPr/>
        </p:nvSpPr>
        <p:spPr>
          <a:xfrm>
            <a:off x="2760800" y="2688300"/>
            <a:ext cx="6082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Port d’entrée Lewiston à Niagara Falls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496" name="Google Shape;496;p66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06.13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497" name="Google Shape;497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7"/>
          <p:cNvSpPr txBox="1"/>
          <p:nvPr>
            <p:ph type="title"/>
          </p:nvPr>
        </p:nvSpPr>
        <p:spPr>
          <a:xfrm>
            <a:off x="1186125" y="1933600"/>
            <a:ext cx="77106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35 - Est-ce que vous pouvez vous rendre au New </a:t>
            </a:r>
            <a:r>
              <a:rPr b="1" lang="fr" sz="2400"/>
              <a:t>Hampshire</a:t>
            </a:r>
            <a:r>
              <a:rPr b="1" lang="fr" sz="2400"/>
              <a:t> avec une semi-remorque dont le poids </a:t>
            </a:r>
            <a:r>
              <a:rPr b="1" lang="fr" sz="2400"/>
              <a:t>total</a:t>
            </a:r>
            <a:r>
              <a:rPr b="1" lang="fr" sz="2400"/>
              <a:t> est de 80,000 lbs (MTC).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503" name="Google Shape;503;p67"/>
          <p:cNvSpPr txBox="1"/>
          <p:nvPr/>
        </p:nvSpPr>
        <p:spPr>
          <a:xfrm>
            <a:off x="2721425" y="2294700"/>
            <a:ext cx="2500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Oui page A-14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504" name="Google Shape;504;p67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06.13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505" name="Google Shape;505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8"/>
          <p:cNvSpPr txBox="1"/>
          <p:nvPr>
            <p:ph type="title"/>
          </p:nvPr>
        </p:nvSpPr>
        <p:spPr>
          <a:xfrm>
            <a:off x="363900" y="184117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Trajet à définir selon votre point de service</a:t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r" sz="2200"/>
              <a:t>Déterminer des itinéraires optimaux à faire pendant les périodes de pratique</a:t>
            </a:r>
            <a:endParaRPr sz="3400"/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r" sz="2200"/>
              <a:t>Estimer le temps de conduite nécessaire pour parcourir les trajets.</a:t>
            </a:r>
            <a:endParaRPr sz="2200"/>
          </a:p>
          <a:p>
            <a:pPr indent="-368300" lvl="0" marL="457200" marR="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fr" sz="2200"/>
              <a:t>Déterminer des endroits d’arrêts pour les repas durant les périodes.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1117125" y="11137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1 - Quel est le nom du document (papier ou électronique) que le chauffeur utilisera pour faire une collecte ou une livraison chez un client?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09" name="Google Shape;109;p15"/>
          <p:cNvSpPr txBox="1"/>
          <p:nvPr/>
        </p:nvSpPr>
        <p:spPr>
          <a:xfrm>
            <a:off x="2787900" y="2466575"/>
            <a:ext cx="555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Le connaissement ou B/L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06.01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9"/>
          <p:cNvSpPr txBox="1"/>
          <p:nvPr>
            <p:ph type="title"/>
          </p:nvPr>
        </p:nvSpPr>
        <p:spPr>
          <a:xfrm>
            <a:off x="280425" y="26284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Mirabel trajet 1</a:t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</a:t>
            </a:r>
            <a:r>
              <a:rPr b="1" lang="fr" sz="1600"/>
              <a:t>Mirabel</a:t>
            </a:r>
            <a:r>
              <a:rPr lang="fr" sz="1600"/>
              <a:t>, 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Chemin Côte St-Pierre est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Chemin du trait carré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Montée Laramée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335 sud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640 est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337 nord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158 ouest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117 sud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Mirabel, QC.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0"/>
          <p:cNvSpPr txBox="1"/>
          <p:nvPr>
            <p:ph type="title"/>
          </p:nvPr>
        </p:nvSpPr>
        <p:spPr>
          <a:xfrm>
            <a:off x="241050" y="23201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Mirabel trajet 2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</a:t>
            </a:r>
            <a:r>
              <a:rPr b="1" lang="fr" sz="1600"/>
              <a:t>Mirabel</a:t>
            </a:r>
            <a:r>
              <a:rPr lang="fr" sz="1600"/>
              <a:t>, 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117 nord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158 ouest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329 nord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Morin-Height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Ste-Agathe-des Monts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117 sud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15 sud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Mirabel, QC.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1"/>
          <p:cNvSpPr txBox="1"/>
          <p:nvPr>
            <p:ph type="title"/>
          </p:nvPr>
        </p:nvSpPr>
        <p:spPr>
          <a:xfrm>
            <a:off x="181950" y="308187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Mirabel trajet 3</a:t>
            </a:r>
            <a:endParaRPr sz="2400">
              <a:solidFill>
                <a:srgbClr val="000000"/>
              </a:solidFill>
            </a:endParaRPr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CFTR </a:t>
            </a:r>
            <a:r>
              <a:rPr b="1" lang="fr" sz="1600">
                <a:solidFill>
                  <a:srgbClr val="000000"/>
                </a:solidFill>
              </a:rPr>
              <a:t>Mirabel</a:t>
            </a:r>
            <a:r>
              <a:rPr lang="fr" sz="1600">
                <a:solidFill>
                  <a:srgbClr val="000000"/>
                </a:solidFill>
              </a:rPr>
              <a:t>, QC.</a:t>
            </a:r>
            <a:endParaRPr sz="1600">
              <a:solidFill>
                <a:srgbClr val="000000"/>
              </a:solidFill>
            </a:endParaRPr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117 nord</a:t>
            </a:r>
            <a:endParaRPr sz="1600">
              <a:solidFill>
                <a:srgbClr val="000000"/>
              </a:solidFill>
            </a:endParaRPr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158 est</a:t>
            </a:r>
            <a:endParaRPr sz="1600">
              <a:solidFill>
                <a:srgbClr val="000000"/>
              </a:solidFill>
            </a:endParaRPr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329 nord</a:t>
            </a:r>
            <a:endParaRPr sz="1600">
              <a:solidFill>
                <a:srgbClr val="000000"/>
              </a:solidFill>
            </a:endParaRPr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St-Esprit</a:t>
            </a:r>
            <a:endParaRPr sz="1600">
              <a:solidFill>
                <a:srgbClr val="000000"/>
              </a:solidFill>
            </a:endParaRPr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Ste-Julienne</a:t>
            </a:r>
            <a:endParaRPr sz="1600">
              <a:solidFill>
                <a:srgbClr val="000000"/>
              </a:solidFill>
            </a:endParaRPr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Rawdon</a:t>
            </a:r>
            <a:endParaRPr sz="1600">
              <a:solidFill>
                <a:srgbClr val="000000"/>
              </a:solidFill>
            </a:endParaRPr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348 est</a:t>
            </a:r>
            <a:endParaRPr sz="1600">
              <a:solidFill>
                <a:srgbClr val="000000"/>
              </a:solidFill>
            </a:endParaRPr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Joliette</a:t>
            </a:r>
            <a:endParaRPr sz="1600">
              <a:solidFill>
                <a:srgbClr val="000000"/>
              </a:solidFill>
            </a:endParaRPr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158 ouest</a:t>
            </a:r>
            <a:endParaRPr sz="1600">
              <a:solidFill>
                <a:srgbClr val="000000"/>
              </a:solidFill>
            </a:endParaRPr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117 sud</a:t>
            </a:r>
            <a:endParaRPr sz="1600">
              <a:solidFill>
                <a:srgbClr val="000000"/>
              </a:solidFill>
            </a:endParaRPr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CFTR Mirabel, QC.</a:t>
            </a:r>
            <a:endParaRPr sz="1600">
              <a:solidFill>
                <a:srgbClr val="000000"/>
              </a:solidFill>
            </a:endParaRPr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00"/>
                </a:solidFill>
              </a:rPr>
              <a:t>Temps de conduite: ___________________ </a:t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00"/>
                </a:solidFill>
              </a:rPr>
              <a:t>Endroit(s) pause(s): ___________________</a:t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00"/>
                </a:solidFill>
              </a:rPr>
              <a:t>   </a:t>
            </a:r>
            <a:r>
              <a:rPr lang="fr" sz="1600">
                <a:solidFill>
                  <a:srgbClr val="000000"/>
                </a:solidFill>
              </a:rPr>
              <a:t>  </a:t>
            </a:r>
            <a:endParaRPr sz="2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2"/>
          <p:cNvSpPr txBox="1"/>
          <p:nvPr>
            <p:ph type="title"/>
          </p:nvPr>
        </p:nvSpPr>
        <p:spPr>
          <a:xfrm>
            <a:off x="319775" y="18477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Abitibi trajet 1</a:t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02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Centre de formation professionnelle (CFTR</a:t>
            </a:r>
            <a:r>
              <a:rPr b="1" lang="fr" sz="1600"/>
              <a:t> Abitibi</a:t>
            </a:r>
            <a:r>
              <a:rPr lang="fr" sz="1600"/>
              <a:t>)</a:t>
            </a:r>
            <a:endParaRPr sz="1600"/>
          </a:p>
          <a:p>
            <a:pPr indent="-3302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Normétal, QC.</a:t>
            </a:r>
            <a:endParaRPr sz="1600"/>
          </a:p>
          <a:p>
            <a:pPr indent="-3302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 Saint-Vital-de-Clermont, QC </a:t>
            </a:r>
            <a:endParaRPr sz="1600"/>
          </a:p>
          <a:p>
            <a:pPr indent="-3302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Authier-Nord, QC.</a:t>
            </a:r>
            <a:endParaRPr sz="1600"/>
          </a:p>
          <a:p>
            <a:pPr indent="-3302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Macamic, QC.</a:t>
            </a:r>
            <a:endParaRPr sz="1600"/>
          </a:p>
          <a:p>
            <a:pPr indent="-3302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Centre de formation professionnelle (CFTR Abitibi)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3"/>
          <p:cNvSpPr txBox="1"/>
          <p:nvPr>
            <p:ph type="title"/>
          </p:nvPr>
        </p:nvSpPr>
        <p:spPr>
          <a:xfrm>
            <a:off x="363900" y="21233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Abitibi trajet 2</a:t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0200" lvl="0" marL="4500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Abitibi</a:t>
            </a:r>
            <a:endParaRPr sz="1600"/>
          </a:p>
          <a:p>
            <a:pPr indent="-330200" lvl="0" marL="4500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Amos, QC.  </a:t>
            </a:r>
            <a:endParaRPr sz="1600"/>
          </a:p>
          <a:p>
            <a:pPr indent="-330200" lvl="0" marL="4500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Malartic, QC. </a:t>
            </a:r>
            <a:endParaRPr sz="1600"/>
          </a:p>
          <a:p>
            <a:pPr indent="-323850" lvl="0" marL="450000" rtl="0" algn="l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fr" sz="1600"/>
              <a:t>Val d’Or, QC. </a:t>
            </a:r>
            <a:endParaRPr sz="1600"/>
          </a:p>
          <a:p>
            <a:pPr indent="-330200" lvl="0" marL="4500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Barraute, QC. </a:t>
            </a:r>
            <a:endParaRPr sz="1600"/>
          </a:p>
          <a:p>
            <a:pPr indent="-330200" lvl="0" marL="4500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Landrienne, QC. </a:t>
            </a:r>
            <a:endParaRPr sz="1600"/>
          </a:p>
          <a:p>
            <a:pPr indent="-330200" lvl="0" marL="4500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Amos, QC.  </a:t>
            </a:r>
            <a:endParaRPr sz="1600"/>
          </a:p>
          <a:p>
            <a:pPr indent="-330200" lvl="0" marL="4500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Abitibi</a:t>
            </a:r>
            <a:endParaRPr sz="1600"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4"/>
          <p:cNvSpPr txBox="1"/>
          <p:nvPr>
            <p:ph type="title"/>
          </p:nvPr>
        </p:nvSpPr>
        <p:spPr>
          <a:xfrm>
            <a:off x="363900" y="21233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Abitibi trajet 3</a:t>
            </a:r>
            <a:endParaRPr sz="17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77950" lvl="0" marL="450000" rtl="0" algn="l">
              <a:spcBef>
                <a:spcPts val="120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(CFTR) 500 rue Principale, La Sarre QC. </a:t>
            </a:r>
            <a:endParaRPr sz="1700"/>
          </a:p>
          <a:p>
            <a:pPr indent="-377950" lvl="0" marL="45000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 Amos QC. </a:t>
            </a:r>
            <a:endParaRPr sz="1700"/>
          </a:p>
          <a:p>
            <a:pPr indent="-377950" lvl="0" marL="45000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Lebel-sur-Quévillon QC. </a:t>
            </a:r>
            <a:endParaRPr sz="1700"/>
          </a:p>
          <a:p>
            <a:pPr indent="-377950" lvl="0" marL="45000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Waswanipi QC. (CFP Waswanipi)</a:t>
            </a:r>
            <a:endParaRPr sz="1700"/>
          </a:p>
          <a:p>
            <a:pPr indent="-377950" lvl="0" marL="45000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Senneterre QC. (Subway)</a:t>
            </a:r>
            <a:endParaRPr sz="1700"/>
          </a:p>
          <a:p>
            <a:pPr indent="-377950" lvl="0" marL="45000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Amos QC. (Petro-Pass)</a:t>
            </a:r>
            <a:endParaRPr sz="1700"/>
          </a:p>
          <a:p>
            <a:pPr indent="-377950" lvl="0" marL="45000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500 rue Principale, La Sarre QC. (CFTR)</a:t>
            </a:r>
            <a:endParaRPr sz="1700"/>
          </a:p>
          <a:p>
            <a:pPr indent="0" lvl="0" marL="179999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5"/>
          <p:cNvSpPr txBox="1"/>
          <p:nvPr>
            <p:ph type="title"/>
          </p:nvPr>
        </p:nvSpPr>
        <p:spPr>
          <a:xfrm>
            <a:off x="181950" y="25717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Boucherville trajet 1</a:t>
            </a:r>
            <a:endParaRPr b="1"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CFTR- </a:t>
            </a:r>
            <a:r>
              <a:rPr b="1" lang="fr" sz="1600"/>
              <a:t>Boucherville</a:t>
            </a:r>
            <a:r>
              <a:rPr lang="fr" sz="1600"/>
              <a:t>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Ste-Julie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St-Mathieu-de-Beloeil,QC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Basile le Grand,QC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Boul. Cousineau, St-Hubert,QC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Chemin Chambly, Longueuil,QC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Carrière Mont-Bruno 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Boucherville, QC.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76"/>
          <p:cNvSpPr txBox="1"/>
          <p:nvPr>
            <p:ph type="title"/>
          </p:nvPr>
        </p:nvSpPr>
        <p:spPr>
          <a:xfrm>
            <a:off x="241050" y="18018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Boucherville trajet 2</a:t>
            </a:r>
            <a:endParaRPr b="1"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Boucherville,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St-Damase,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Sanair, St-Pie QC. 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St-Dominique,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Garage André Gileau, St-Hyacinthe,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Big stop St-Liboire,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St-Simon,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Ste-Victoire-de-Sorel,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Boucherville, QC.</a:t>
            </a:r>
            <a:endParaRPr sz="1600"/>
          </a:p>
          <a:p>
            <a:pPr indent="0" lvl="0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Temps de conduite: ___________________ </a:t>
            </a:r>
            <a:endParaRPr sz="28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7"/>
          <p:cNvSpPr txBox="1"/>
          <p:nvPr>
            <p:ph type="title"/>
          </p:nvPr>
        </p:nvSpPr>
        <p:spPr>
          <a:xfrm>
            <a:off x="181950" y="27360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Boucherville trajet 3</a:t>
            </a:r>
            <a:endParaRPr sz="20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St-Bruno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Mont St-Hilaire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Ste-Madeleine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Saint-Damase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St-Césaire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Ange-Gardien (pause repas)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Farnham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 Mont-St-Grégoire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St-Jean-sur-Richelieu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Brossard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Boucherville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8"/>
          <p:cNvSpPr txBox="1"/>
          <p:nvPr>
            <p:ph type="title"/>
          </p:nvPr>
        </p:nvSpPr>
        <p:spPr>
          <a:xfrm>
            <a:off x="293550" y="25717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Cowansville trajet 1</a:t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</a:t>
            </a:r>
            <a:r>
              <a:rPr b="1" lang="fr" sz="1600"/>
              <a:t>(Cowansville)</a:t>
            </a:r>
            <a:r>
              <a:rPr lang="fr" sz="1600"/>
              <a:t>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Frelighsburg,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Stanbridge East,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Saint-Armand,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Pike River,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Farnham,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Cowansville, QC.</a:t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1117125" y="11137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2</a:t>
            </a:r>
            <a:r>
              <a:rPr b="1" lang="fr" sz="2400"/>
              <a:t> - </a:t>
            </a:r>
            <a:r>
              <a:rPr b="1" lang="fr" sz="2400"/>
              <a:t>Comment se nomme l’endroit où le transporteur doit effectuer la livraison sur le connaissement?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17" name="Google Shape;117;p16"/>
          <p:cNvSpPr txBox="1"/>
          <p:nvPr/>
        </p:nvSpPr>
        <p:spPr>
          <a:xfrm>
            <a:off x="2778250" y="2486800"/>
            <a:ext cx="555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Le consignataire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0" y="0"/>
            <a:ext cx="2112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06.01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79"/>
          <p:cNvSpPr txBox="1"/>
          <p:nvPr>
            <p:ph type="title"/>
          </p:nvPr>
        </p:nvSpPr>
        <p:spPr>
          <a:xfrm>
            <a:off x="241050" y="242507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Cowansville trajet 2</a:t>
            </a:r>
            <a:endParaRPr b="1"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461600" lvl="0" marL="63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(Cowansville), QC.</a:t>
            </a:r>
            <a:endParaRPr sz="1600"/>
          </a:p>
          <a:p>
            <a:pPr indent="-461600" lvl="0" marL="63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Cowansville, QC.</a:t>
            </a:r>
            <a:endParaRPr sz="1600"/>
          </a:p>
          <a:p>
            <a:pPr indent="-461600" lvl="0" marL="63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Dunham, QC.</a:t>
            </a:r>
            <a:endParaRPr sz="1600"/>
          </a:p>
          <a:p>
            <a:pPr indent="-461600" lvl="0" marL="63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Frelighsburg, QC.</a:t>
            </a:r>
            <a:endParaRPr sz="1600"/>
          </a:p>
          <a:p>
            <a:pPr indent="-461600" lvl="0" marL="63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Stanbridge East, QC.</a:t>
            </a:r>
            <a:endParaRPr sz="1600"/>
          </a:p>
          <a:p>
            <a:pPr indent="-461600" lvl="0" marL="63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Bedford, QC.</a:t>
            </a:r>
            <a:endParaRPr sz="1600"/>
          </a:p>
          <a:p>
            <a:pPr indent="-461600" lvl="0" marL="63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Farnham, QC.</a:t>
            </a:r>
            <a:endParaRPr sz="1600"/>
          </a:p>
          <a:p>
            <a:pPr indent="-461600" lvl="0" marL="63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Cowansville, QC.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80"/>
          <p:cNvSpPr txBox="1"/>
          <p:nvPr>
            <p:ph type="title"/>
          </p:nvPr>
        </p:nvSpPr>
        <p:spPr>
          <a:xfrm>
            <a:off x="241050" y="21014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Cowansville trajet 3</a:t>
            </a:r>
            <a:endParaRPr b="1"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461600" lvl="0" marL="63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(Cowansville) , QC.</a:t>
            </a:r>
            <a:endParaRPr sz="1600"/>
          </a:p>
          <a:p>
            <a:pPr indent="-461600" lvl="0" marL="63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Farnham, QC.</a:t>
            </a:r>
            <a:endParaRPr sz="1600"/>
          </a:p>
          <a:p>
            <a:pPr indent="-461600" lvl="0" marL="63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Bedford, QC.</a:t>
            </a:r>
            <a:endParaRPr sz="1600"/>
          </a:p>
          <a:p>
            <a:pPr indent="-461600" lvl="0" marL="63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Pike River, QC.</a:t>
            </a:r>
            <a:endParaRPr sz="1600"/>
          </a:p>
          <a:p>
            <a:pPr indent="-461600" lvl="0" marL="63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Saint-Armand, QC.</a:t>
            </a:r>
            <a:endParaRPr sz="1600"/>
          </a:p>
          <a:p>
            <a:pPr indent="-461600" lvl="0" marL="63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Frelighsburg, QC.</a:t>
            </a:r>
            <a:endParaRPr sz="1600"/>
          </a:p>
          <a:p>
            <a:pPr indent="-461600" lvl="0" marL="63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Cowansville, QC.</a:t>
            </a:r>
            <a:endParaRPr sz="1600"/>
          </a:p>
          <a:p>
            <a:pPr indent="-461600" lvl="0" marL="63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Cowansville, QC.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1"/>
          <p:cNvSpPr txBox="1"/>
          <p:nvPr>
            <p:ph type="title"/>
          </p:nvPr>
        </p:nvSpPr>
        <p:spPr>
          <a:xfrm>
            <a:off x="300100" y="22414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Gatineau trajet 1</a:t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68300" lvl="0" marL="447675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Gatineau, QC.</a:t>
            </a:r>
            <a:endParaRPr sz="1600"/>
          </a:p>
          <a:p>
            <a:pPr indent="-368300" lvl="0" marL="447675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50 est,</a:t>
            </a:r>
            <a:endParaRPr sz="1600"/>
          </a:p>
          <a:p>
            <a:pPr indent="-368300" lvl="0" marL="447675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Buckingham,QC</a:t>
            </a:r>
            <a:endParaRPr sz="1600"/>
          </a:p>
          <a:p>
            <a:pPr indent="-368300" lvl="0" marL="447675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Mt-Laurier,QC</a:t>
            </a:r>
            <a:endParaRPr sz="1600"/>
          </a:p>
          <a:p>
            <a:pPr indent="-368300" lvl="0" marL="447675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Grand-Remous,QC</a:t>
            </a:r>
            <a:endParaRPr sz="1600"/>
          </a:p>
          <a:p>
            <a:pPr indent="-368300" lvl="0" marL="447675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Gracefield,QC</a:t>
            </a:r>
            <a:endParaRPr sz="1600"/>
          </a:p>
          <a:p>
            <a:pPr indent="-368300" lvl="0" marL="447675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Gatineau, QC.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2"/>
          <p:cNvSpPr txBox="1"/>
          <p:nvPr>
            <p:ph type="title"/>
          </p:nvPr>
        </p:nvSpPr>
        <p:spPr>
          <a:xfrm>
            <a:off x="300075" y="16837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Gatineau trajet 2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CFTR, Gatineau,QC.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50 est, QC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St-Jérôme, QC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Prévost,QC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Mt-Tremblant,QC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Amherst,QC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Notre-Dame-de-la-Paix,QC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Thurso,QC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CFTR, Gatineau,QC.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8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83"/>
          <p:cNvSpPr txBox="1"/>
          <p:nvPr>
            <p:ph type="title"/>
          </p:nvPr>
        </p:nvSpPr>
        <p:spPr>
          <a:xfrm>
            <a:off x="181950" y="18477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Gatineau trajet 3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CFTR, Gatineau,QC.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Gracefield,QC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Grand-Remous, QC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Mt-Tremblant,QC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Montebello,QC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Plaisance,QC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CFTR,Gatineau, QC.</a:t>
            </a:r>
            <a:endParaRPr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</a:t>
            </a:r>
            <a:endParaRPr sz="2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8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4"/>
          <p:cNvSpPr txBox="1"/>
          <p:nvPr>
            <p:ph type="title"/>
          </p:nvPr>
        </p:nvSpPr>
        <p:spPr>
          <a:xfrm>
            <a:off x="313200" y="25717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Joliette trajet 1</a:t>
            </a:r>
            <a:endParaRPr b="1"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</a:t>
            </a:r>
            <a:r>
              <a:rPr b="1" lang="fr" sz="1600"/>
              <a:t>Joliette</a:t>
            </a:r>
            <a:r>
              <a:rPr lang="fr" sz="1600"/>
              <a:t>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Saint-Thomas,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Berthierville,QC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Sainte-Élisabeth,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Notre-Dame-de-Lourdes-de-Joliette,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Saint-Félix-de-Valois,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Sainte-Élisabeth,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Saint-Norbert,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St-Esprit,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Joliette, QC.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5"/>
          <p:cNvSpPr txBox="1"/>
          <p:nvPr>
            <p:ph type="title"/>
          </p:nvPr>
        </p:nvSpPr>
        <p:spPr>
          <a:xfrm>
            <a:off x="181950" y="242507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Joliette trajet 2</a:t>
            </a:r>
            <a:endParaRPr b="1"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71600" lvl="0" marL="540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Joliette,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Distribution Paral, Joliette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138 ouest, Louiseville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 Édouard-de-Maskinongé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St-Didace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St-Gabriel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St-Félix-de-Valois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Joliette, QC.</a:t>
            </a:r>
            <a:endParaRPr sz="1600"/>
          </a:p>
          <a:p>
            <a:pPr indent="0" lvl="0" marL="179999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6"/>
          <p:cNvSpPr txBox="1"/>
          <p:nvPr>
            <p:ph type="title"/>
          </p:nvPr>
        </p:nvSpPr>
        <p:spPr>
          <a:xfrm>
            <a:off x="241050" y="20445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Joliette trajet 3</a:t>
            </a:r>
            <a:endParaRPr sz="1900"/>
          </a:p>
          <a:p>
            <a:pPr indent="-371600" lvl="0" marL="540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Joliette,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Benny &amp; Co, L’Assomption, 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40 ouest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640 ouest, 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337 nord,QC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Benny &amp; Co La Plaine, Terrebonne,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158 nord.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Benny &amp; Co St-Esprit,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Joliette, QC.</a:t>
            </a:r>
            <a:endParaRPr sz="1600"/>
          </a:p>
          <a:p>
            <a:pPr indent="0" lvl="0" marL="179999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7"/>
          <p:cNvSpPr txBox="1"/>
          <p:nvPr>
            <p:ph type="title"/>
          </p:nvPr>
        </p:nvSpPr>
        <p:spPr>
          <a:xfrm>
            <a:off x="280400" y="22217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Mt-Laurier trajet 1</a:t>
            </a:r>
            <a:endParaRPr sz="22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</a:t>
            </a:r>
            <a:r>
              <a:rPr b="1" lang="fr" sz="1600"/>
              <a:t>Lac-des-Îles</a:t>
            </a:r>
            <a:r>
              <a:rPr lang="fr" sz="1600"/>
              <a:t>, 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Mont-Laurier, 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Ferme-Neuve, 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Mont-St-Michel, 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Lac-St-Paul, 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St-Philippe, QC. (Chute St-Philippe)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Lac-des-Écorces, 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Mont-Laurier, 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Lac-des-Îles, QC.</a:t>
            </a:r>
            <a:endParaRPr sz="1600"/>
          </a:p>
          <a:p>
            <a:pPr indent="0" lvl="0" marL="18288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/>
              <a:t>Temps de conduite: ___________________ </a:t>
            </a:r>
            <a:endParaRPr sz="17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/>
              <a:t>Endroit(s) pause(s): ___________________</a:t>
            </a:r>
            <a:endParaRPr sz="17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8"/>
          <p:cNvSpPr txBox="1"/>
          <p:nvPr>
            <p:ph type="title"/>
          </p:nvPr>
        </p:nvSpPr>
        <p:spPr>
          <a:xfrm>
            <a:off x="241050" y="247757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Mt-Laurier trajet 2</a:t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CFTR</a:t>
            </a:r>
            <a:r>
              <a:rPr b="1" lang="fr" sz="1700"/>
              <a:t> Lac-des-Îles</a:t>
            </a:r>
            <a:r>
              <a:rPr lang="fr" sz="1700"/>
              <a:t>, QC.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Mont-Laurier, QC.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Rivière-Rouge, QC. (Annonciation)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L’ Ascension, QC.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Route 321-S, QC.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Route Ascension, QC.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Mont-Laurier, QC.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CFTR Lac-des-Îles, QC.</a:t>
            </a:r>
            <a:endParaRPr sz="1700"/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/>
              <a:t>Temps de conduite: ___________________ </a:t>
            </a:r>
            <a:endParaRPr sz="17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/>
              <a:t>Endroit(s) pause(s): ___________________</a:t>
            </a:r>
            <a:endParaRPr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363900" y="18494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06.02 </a:t>
            </a:r>
            <a:r>
              <a:rPr lang="fr" sz="2200"/>
              <a:t>- </a:t>
            </a:r>
            <a:r>
              <a:rPr b="1" lang="fr" sz="2400"/>
              <a:t>Effectuer les calculs nécessaires à la planification du voyage.</a:t>
            </a:r>
            <a:endParaRPr b="1" sz="4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fr" sz="2400"/>
              <a:t>Connaître le fonctionnement d’une carte provinciale traditionnelle.</a:t>
            </a:r>
            <a:endParaRPr b="1" sz="2400">
              <a:solidFill>
                <a:srgbClr val="000000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Estimer correctement la distance.</a:t>
            </a:r>
            <a:endParaRPr sz="24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fr" sz="2400"/>
              <a:t>Déterminer un itinéraire entre deux lieux.</a:t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9"/>
          <p:cNvSpPr txBox="1"/>
          <p:nvPr>
            <p:ph type="title"/>
          </p:nvPr>
        </p:nvSpPr>
        <p:spPr>
          <a:xfrm>
            <a:off x="267300" y="24185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Mt-Laurier trajet 3</a:t>
            </a:r>
            <a:endParaRPr b="1"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CFTR </a:t>
            </a:r>
            <a:r>
              <a:rPr b="1" lang="fr" sz="1700"/>
              <a:t>Lac-des-Îles</a:t>
            </a:r>
            <a:r>
              <a:rPr lang="fr" sz="1700"/>
              <a:t>, QC.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Lac-du-Cerf, QC.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Kiamika, QC.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Val-Barrette,QC.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Lac-des-Écorces,QC.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Mont-Laurier, QC.</a:t>
            </a:r>
            <a:endParaRPr sz="1700"/>
          </a:p>
          <a:p>
            <a:pPr indent="-377950" lvl="0" marL="450000" marR="0" rtl="0" algn="l">
              <a:spcBef>
                <a:spcPts val="0"/>
              </a:spcBef>
              <a:spcAft>
                <a:spcPts val="0"/>
              </a:spcAft>
              <a:buSzPts val="1700"/>
              <a:buAutoNum type="alphaLcPeriod"/>
            </a:pPr>
            <a:r>
              <a:rPr lang="fr" sz="1700"/>
              <a:t>CFTR Lac-des-Îles, QC.</a:t>
            </a:r>
            <a:endParaRPr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/>
              <a:t>Temps de conduite: ___________________ </a:t>
            </a:r>
            <a:endParaRPr sz="17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700"/>
              <a:t>Endroit(s) pause(s): ___________________</a:t>
            </a:r>
            <a:endParaRPr sz="17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8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90"/>
          <p:cNvSpPr txBox="1"/>
          <p:nvPr>
            <p:ph type="title"/>
          </p:nvPr>
        </p:nvSpPr>
        <p:spPr>
          <a:xfrm>
            <a:off x="241050" y="22151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Montréal trajet 1</a:t>
            </a:r>
            <a:endParaRPr sz="17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</a:t>
            </a:r>
            <a:r>
              <a:rPr b="1" lang="fr" sz="1600"/>
              <a:t>Montréal</a:t>
            </a:r>
            <a:r>
              <a:rPr lang="fr" sz="1600"/>
              <a:t>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L’Épiphanie,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St-Jacques,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St-Esprit, QC (Restaurant le Survenant)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St-Lin-Laurentides,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St-Roch-de-l’Achigan,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L’Épiphanie,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Montréal, QC.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1"/>
          <p:cNvSpPr txBox="1"/>
          <p:nvPr>
            <p:ph type="title"/>
          </p:nvPr>
        </p:nvSpPr>
        <p:spPr>
          <a:xfrm>
            <a:off x="208250" y="23660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Montréal trajet 2</a:t>
            </a:r>
            <a:endParaRPr sz="1700"/>
          </a:p>
          <a:p>
            <a:pPr indent="-371600" lvl="0" marL="540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Montréal, QC.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Le Gardeur,QC (rue St-Paul,Repentigny)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St-Esprit, QC.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Rte 131, St-Charles-Borromée, QC.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St-Félix-de-Valois, QC.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Rawdon, QC.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St-Esprit, QC.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St-Lin - Laurentides, QC.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La Plaine, QC.</a:t>
            </a:r>
            <a:endParaRPr sz="1600"/>
          </a:p>
          <a:p>
            <a:pPr indent="-371600" lvl="0" marL="540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Montréal, QC.</a:t>
            </a:r>
            <a:endParaRPr sz="1600"/>
          </a:p>
          <a:p>
            <a:pPr indent="0" lvl="0" marL="179999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9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92"/>
          <p:cNvSpPr txBox="1"/>
          <p:nvPr>
            <p:ph type="title"/>
          </p:nvPr>
        </p:nvSpPr>
        <p:spPr>
          <a:xfrm>
            <a:off x="293525" y="26153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Montréal trajet 3</a:t>
            </a:r>
            <a:endParaRPr sz="1700"/>
          </a:p>
          <a:p>
            <a:pPr indent="-371600" lvl="0" marL="540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Montréal,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boulevard Louis-Philippe-Picard, Repentigny, Qc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L’Épiphanie,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Saint-Lin - Laurentides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La Plaine, Terrebonne,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Saint-Anne-des-Plaines,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Bois-des-filions, QC.</a:t>
            </a:r>
            <a:endParaRPr sz="1600"/>
          </a:p>
          <a:p>
            <a:pPr indent="-371600" lvl="0" marL="540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Montréal, QC.</a:t>
            </a:r>
            <a:endParaRPr sz="1600"/>
          </a:p>
          <a:p>
            <a:pPr indent="0" lvl="0" marL="179999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9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93"/>
          <p:cNvSpPr txBox="1"/>
          <p:nvPr>
            <p:ph type="title"/>
          </p:nvPr>
        </p:nvSpPr>
        <p:spPr>
          <a:xfrm>
            <a:off x="241050" y="26678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St-Hyacinthe trajet 1</a:t>
            </a:r>
            <a:endParaRPr b="1"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</a:t>
            </a:r>
            <a:r>
              <a:rPr b="1" lang="fr" sz="1600"/>
              <a:t>Saint-Hyacinthe</a:t>
            </a:r>
            <a:r>
              <a:rPr lang="fr" sz="1600"/>
              <a:t>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Upton,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Sainte-Cécile-de-Milton,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Saint-Paul-d’Abbotsford,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Marieville,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Sainte-Madeleine,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Saint-Hyacinthe, QC.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9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94"/>
          <p:cNvSpPr txBox="1"/>
          <p:nvPr>
            <p:ph type="title"/>
          </p:nvPr>
        </p:nvSpPr>
        <p:spPr>
          <a:xfrm>
            <a:off x="241050" y="26678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St-Hyacinthe trajet 2</a:t>
            </a:r>
            <a:endParaRPr b="1"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</a:t>
            </a:r>
            <a:r>
              <a:rPr b="1" lang="fr" sz="1600"/>
              <a:t>Saint-Hyacinthe</a:t>
            </a:r>
            <a:r>
              <a:rPr lang="fr" sz="1600"/>
              <a:t>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Granby,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10 est,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Waterloo,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Roxton </a:t>
            </a:r>
            <a:r>
              <a:rPr lang="fr" sz="1600"/>
              <a:t>Falls</a:t>
            </a:r>
            <a:r>
              <a:rPr lang="fr" sz="1600"/>
              <a:t>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Acton Vale,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Upton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Saint-Hyacinthe, QC.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9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5"/>
          <p:cNvSpPr txBox="1"/>
          <p:nvPr>
            <p:ph type="title"/>
          </p:nvPr>
        </p:nvSpPr>
        <p:spPr>
          <a:xfrm>
            <a:off x="241050" y="26678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St-Hyacinthe trajet 3</a:t>
            </a:r>
            <a:endParaRPr b="1"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</a:t>
            </a:r>
            <a:r>
              <a:rPr b="1" lang="fr" sz="1600"/>
              <a:t>Saint-Hyacinthe</a:t>
            </a:r>
            <a:r>
              <a:rPr lang="fr" sz="1600"/>
              <a:t>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10 est,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55 nord,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Nicolet,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Sorel/Tracy,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St-Victoire-de-Sorel,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St-Jude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Saint-Hyacinthe, QC.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9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96"/>
          <p:cNvSpPr txBox="1"/>
          <p:nvPr>
            <p:ph type="title"/>
          </p:nvPr>
        </p:nvSpPr>
        <p:spPr>
          <a:xfrm>
            <a:off x="313200" y="25717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St-Jean-Sur-Richelieu trajet 1</a:t>
            </a:r>
            <a:endParaRPr b="1"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Saint-Jean sur Richelieu,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Saint-Jacques-le-Mineur,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Saint-Édouard,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Saint-Michel,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Saint-Rémi,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Saint-Constant,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Saint-Jean sur Richelieu, QC.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9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97"/>
          <p:cNvSpPr txBox="1"/>
          <p:nvPr>
            <p:ph type="title"/>
          </p:nvPr>
        </p:nvSpPr>
        <p:spPr>
          <a:xfrm>
            <a:off x="241050" y="24972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St-Jean-Sur-Richelieu trajet 2</a:t>
            </a:r>
            <a:endParaRPr b="1"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Saint-Jean sur Richelieu,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Saint-Paul-de-l’Ile-Aux-Noix,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Notre-Dame-du-Mont-Carmel,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Hemmingford,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Saint-Patrice-de-Sherrington,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Napierville,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Saint- Jean-sur-Richelieu, QC.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9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8"/>
          <p:cNvSpPr txBox="1"/>
          <p:nvPr>
            <p:ph type="title"/>
          </p:nvPr>
        </p:nvSpPr>
        <p:spPr>
          <a:xfrm>
            <a:off x="324525" y="23429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St-Jean-Sur-Richelieu trajet 3</a:t>
            </a:r>
            <a:endParaRPr sz="22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St-Jean-sur-Richelieu,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Mont-Saint-Grégoire,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Marieville,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Sainte-Madeleine,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Repas au Relais 115 St-Hilaire,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Sainte-Madeleine,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Marieville,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Mont-Saint-Grégoire,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CFTR St-Jean-sur-Richelieu, QC.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1117125" y="11137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3</a:t>
            </a:r>
            <a:r>
              <a:rPr b="1" lang="fr" sz="2400"/>
              <a:t> - Quel </a:t>
            </a:r>
            <a:r>
              <a:rPr b="1" lang="fr" sz="2400"/>
              <a:t>outil vous permet de déterminer rapidement la distance entre deux villes avec la carte du réseau camionnage?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/>
              <a:t>Réponse: 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31" name="Google Shape;131;p18"/>
          <p:cNvSpPr txBox="1"/>
          <p:nvPr/>
        </p:nvSpPr>
        <p:spPr>
          <a:xfrm>
            <a:off x="2643150" y="2294700"/>
            <a:ext cx="555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FF0000"/>
                </a:solidFill>
              </a:rPr>
              <a:t>Le tableau des distances</a:t>
            </a:r>
            <a:endParaRPr b="1" sz="2400">
              <a:solidFill>
                <a:srgbClr val="FF0000"/>
              </a:solidFill>
            </a:endParaRPr>
          </a:p>
        </p:txBody>
      </p:sp>
      <p:sp>
        <p:nvSpPr>
          <p:cNvPr id="132" name="Google Shape;132;p18"/>
          <p:cNvSpPr txBox="1"/>
          <p:nvPr/>
        </p:nvSpPr>
        <p:spPr>
          <a:xfrm>
            <a:off x="0" y="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Leçon 06.02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3" name="Google Shape;13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99"/>
          <p:cNvSpPr txBox="1"/>
          <p:nvPr>
            <p:ph type="title"/>
          </p:nvPr>
        </p:nvSpPr>
        <p:spPr>
          <a:xfrm>
            <a:off x="181950" y="26219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Boutin trajet 1</a:t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ATE Boutin,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20 est,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30 est,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Sorel/Tracy,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Repas au Relais St-Germain-de-Grantham,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55 sud,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Acton Vale,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Upton,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20 ouest,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ATE Boutin, QC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9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00"/>
          <p:cNvSpPr txBox="1"/>
          <p:nvPr>
            <p:ph type="title"/>
          </p:nvPr>
        </p:nvSpPr>
        <p:spPr>
          <a:xfrm>
            <a:off x="241050" y="215757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Boutin trajet 2 </a:t>
            </a:r>
            <a:endParaRPr b="1" sz="2200">
              <a:solidFill>
                <a:srgbClr val="0000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ATE Boutin,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132 ouest,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104 est,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35 sud,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Dunham,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139 nord,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137 nord,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St-Hyacinthe,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20 ouest,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ATE Boutin, QC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10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01"/>
          <p:cNvSpPr txBox="1"/>
          <p:nvPr>
            <p:ph type="title"/>
          </p:nvPr>
        </p:nvSpPr>
        <p:spPr>
          <a:xfrm>
            <a:off x="241050" y="215757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Boutin trajet 3 </a:t>
            </a:r>
            <a:endParaRPr b="1" sz="2200">
              <a:solidFill>
                <a:srgbClr val="0000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ATE Boutin,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30 ouest,QC.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112 est,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Waterloo,QC.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Valcourt,QC.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Roxton Pond,QC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137 nord,QC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St-Hyacinthe,QC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20 ouest,QC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10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2"/>
          <p:cNvSpPr txBox="1"/>
          <p:nvPr>
            <p:ph type="title"/>
          </p:nvPr>
        </p:nvSpPr>
        <p:spPr>
          <a:xfrm>
            <a:off x="241050" y="25300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C.A.T trajet 1</a:t>
            </a:r>
            <a:endParaRPr sz="17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( C. A. T )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Sainte-Marthe 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Très-Saint-Rédempteur, 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Rigaud, QC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Vaudreuil / Dorion, QC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Rivière Beaudette 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Saint-Télesphore 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Saint-Polycarpe 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St-Clet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( C. A. T )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10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03"/>
          <p:cNvSpPr txBox="1"/>
          <p:nvPr>
            <p:ph type="title"/>
          </p:nvPr>
        </p:nvSpPr>
        <p:spPr>
          <a:xfrm>
            <a:off x="241050" y="24185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C.A.T trajet 2</a:t>
            </a:r>
            <a:endParaRPr sz="22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( C. A. T )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Pointe-Claire 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Hôpital des Vétérans, Ste-Anne-de-Bellevue QC.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Provigo Deroo, Baie-D’Urfé, QC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Walmart, avenue Dorval, Dorval, QC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Go Transport Canada, rue Graveline, St-Laurent,QC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Ikea, bl. Cavendish, St-Laurent, QC</a:t>
            </a:r>
            <a:endParaRPr sz="1600"/>
          </a:p>
          <a:p>
            <a:pPr indent="-371600" lvl="0" marL="45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( C. A. T )</a:t>
            </a:r>
            <a:endParaRPr sz="1600"/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10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04"/>
          <p:cNvSpPr txBox="1"/>
          <p:nvPr>
            <p:ph type="title"/>
          </p:nvPr>
        </p:nvSpPr>
        <p:spPr>
          <a:xfrm>
            <a:off x="241050" y="24185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C.A.T trajet 3</a:t>
            </a:r>
            <a:endParaRPr b="1" sz="2200">
              <a:solidFill>
                <a:srgbClr val="0000FF"/>
              </a:solidFill>
            </a:endParaRPr>
          </a:p>
          <a:p>
            <a:pPr indent="4572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FF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(C. A. T )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St-Clet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Saint-Polycarpe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Saint-Télesphore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Ste-Justine-de-Newton,QC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St-Rédempteur,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Rigaud, QC.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( C. A. T ) 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05"/>
          <p:cNvSpPr txBox="1"/>
          <p:nvPr>
            <p:ph type="title"/>
          </p:nvPr>
        </p:nvSpPr>
        <p:spPr>
          <a:xfrm>
            <a:off x="181950" y="342660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Challenger trajet 1</a:t>
            </a:r>
            <a:endParaRPr b="1" sz="2200">
              <a:solidFill>
                <a:srgbClr val="0000FF"/>
              </a:solidFill>
            </a:endParaRPr>
          </a:p>
          <a:p>
            <a:pPr indent="4572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00FF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Challenger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Autoroute 40 est, 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13 Nord, 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440 ouest, 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148 ouest,QC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158 est, QC,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St-Lin des Laurentides,QC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Ste-Anne-des-Plaines,QC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640 ouest,QC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13 sud, QC</a:t>
            </a:r>
            <a:endParaRPr sz="1600">
              <a:solidFill>
                <a:srgbClr val="000000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lphaLcPeriod"/>
            </a:pPr>
            <a:r>
              <a:rPr lang="fr" sz="1600">
                <a:solidFill>
                  <a:srgbClr val="000000"/>
                </a:solidFill>
              </a:rPr>
              <a:t>Challenger</a:t>
            </a:r>
            <a:endParaRPr sz="16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00"/>
                </a:solidFill>
              </a:rPr>
              <a:t>Temps de conduite: ___________________ </a:t>
            </a:r>
            <a:endParaRPr sz="1600">
              <a:solidFill>
                <a:srgbClr val="000000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00"/>
                </a:solidFill>
              </a:rPr>
              <a:t>Endroit(s) pause(s): ___________________</a:t>
            </a:r>
            <a:endParaRPr sz="16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00"/>
                </a:solidFill>
              </a:rPr>
              <a:t>   </a:t>
            </a:r>
            <a:r>
              <a:rPr lang="fr" sz="1600">
                <a:solidFill>
                  <a:srgbClr val="000000"/>
                </a:solidFill>
              </a:rPr>
              <a:t>  </a:t>
            </a:r>
            <a:endParaRPr sz="2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10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06"/>
          <p:cNvSpPr txBox="1"/>
          <p:nvPr>
            <p:ph type="title"/>
          </p:nvPr>
        </p:nvSpPr>
        <p:spPr>
          <a:xfrm>
            <a:off x="241050" y="935825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Challenger trajet 2</a:t>
            </a:r>
            <a:endParaRPr b="1" sz="24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10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740" name="Google Shape;740;p106"/>
          <p:cNvSpPr txBox="1"/>
          <p:nvPr/>
        </p:nvSpPr>
        <p:spPr>
          <a:xfrm>
            <a:off x="385525" y="885000"/>
            <a:ext cx="51951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fr" sz="1600">
                <a:solidFill>
                  <a:schemeClr val="dk1"/>
                </a:solidFill>
              </a:rPr>
              <a:t>Challenger</a:t>
            </a:r>
            <a:endParaRPr sz="1600">
              <a:solidFill>
                <a:schemeClr val="dk1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fr" sz="1600">
                <a:solidFill>
                  <a:schemeClr val="dk1"/>
                </a:solidFill>
              </a:rPr>
              <a:t>40 ouest, QC</a:t>
            </a:r>
            <a:endParaRPr sz="1600">
              <a:solidFill>
                <a:schemeClr val="dk1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fr" sz="1600">
                <a:solidFill>
                  <a:schemeClr val="dk1"/>
                </a:solidFill>
              </a:rPr>
              <a:t>route 201 sud, QC</a:t>
            </a:r>
            <a:endParaRPr sz="1600">
              <a:solidFill>
                <a:schemeClr val="dk1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fr" sz="1600">
                <a:solidFill>
                  <a:schemeClr val="dk1"/>
                </a:solidFill>
              </a:rPr>
              <a:t>20 ouest, QC</a:t>
            </a:r>
            <a:endParaRPr sz="1600">
              <a:solidFill>
                <a:schemeClr val="dk1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fr" sz="1600">
                <a:solidFill>
                  <a:schemeClr val="dk1"/>
                </a:solidFill>
              </a:rPr>
              <a:t>Ormstown, QC</a:t>
            </a:r>
            <a:endParaRPr sz="1600">
              <a:solidFill>
                <a:schemeClr val="dk1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fr" sz="1600">
                <a:solidFill>
                  <a:schemeClr val="dk1"/>
                </a:solidFill>
              </a:rPr>
              <a:t>Ste-Martine,QC</a:t>
            </a:r>
            <a:endParaRPr sz="1600">
              <a:solidFill>
                <a:schemeClr val="dk1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fr" sz="1600">
                <a:solidFill>
                  <a:schemeClr val="dk1"/>
                </a:solidFill>
              </a:rPr>
              <a:t>Mercier,QC</a:t>
            </a:r>
            <a:endParaRPr sz="1600">
              <a:solidFill>
                <a:schemeClr val="dk1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fr" sz="1600">
                <a:solidFill>
                  <a:schemeClr val="dk1"/>
                </a:solidFill>
              </a:rPr>
              <a:t>LaSalle, QC</a:t>
            </a:r>
            <a:endParaRPr sz="1600">
              <a:solidFill>
                <a:schemeClr val="dk1"/>
              </a:solidFill>
            </a:endParaRPr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lphaLcPeriod"/>
            </a:pPr>
            <a:r>
              <a:rPr lang="fr" sz="1600">
                <a:solidFill>
                  <a:schemeClr val="dk1"/>
                </a:solidFill>
              </a:rPr>
              <a:t>Challenger, QC</a:t>
            </a:r>
            <a:endParaRPr sz="1600">
              <a:solidFill>
                <a:schemeClr val="dk1"/>
              </a:solidFill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</a:rPr>
              <a:t>Temps de conduite: ___________________ </a:t>
            </a:r>
            <a:endParaRPr sz="1600">
              <a:solidFill>
                <a:schemeClr val="dk1"/>
              </a:solidFill>
            </a:endParaRPr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</a:rPr>
              <a:t>Endroit(s) pause(s): ___________________</a:t>
            </a:r>
            <a:endParaRPr sz="1600">
              <a:solidFill>
                <a:schemeClr val="dk1"/>
              </a:solidFill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9144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07"/>
          <p:cNvSpPr txBox="1"/>
          <p:nvPr>
            <p:ph type="title"/>
          </p:nvPr>
        </p:nvSpPr>
        <p:spPr>
          <a:xfrm>
            <a:off x="241050" y="23614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Challenger trajet 3</a:t>
            </a:r>
            <a:endParaRPr b="1" sz="24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Challenger,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20 est,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30 est,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15 sud,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Hemmingford,QC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Herdman,QC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Ste-Barbe,QC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Coteau-du-Lac,QC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Challenger,QC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10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08"/>
          <p:cNvSpPr txBox="1"/>
          <p:nvPr>
            <p:ph type="title"/>
          </p:nvPr>
        </p:nvSpPr>
        <p:spPr>
          <a:xfrm>
            <a:off x="276100" y="2285250"/>
            <a:ext cx="87801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200">
                <a:solidFill>
                  <a:srgbClr val="0000FF"/>
                </a:solidFill>
              </a:rPr>
              <a:t>ATE- Express Mondor trajet 1</a:t>
            </a:r>
            <a:endParaRPr b="1" sz="2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Mondor,QC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Louiseville,QC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St-Édouard-de-Maskinongé,QC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St-Gabriel,QC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St-Félix-de-Valois,QC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Joliette,QC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31 sud, QC</a:t>
            </a:r>
            <a:endParaRPr sz="1600"/>
          </a:p>
          <a:p>
            <a:pPr indent="-371600" lvl="0" marL="540000" marR="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fr" sz="1600"/>
              <a:t>Mondor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Temps de conduite: ___________________ </a:t>
            </a:r>
            <a:endParaRPr sz="1600"/>
          </a:p>
          <a:p>
            <a:pPr indent="0" lvl="0" marL="179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/>
              <a:t>Endroit(s) pause(s): ___________________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000FF"/>
                </a:solidFill>
              </a:rPr>
              <a:t>	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/>
              <a:t>   </a:t>
            </a:r>
            <a:r>
              <a:rPr lang="fr" sz="1600"/>
              <a:t>  </a:t>
            </a:r>
            <a:endParaRPr sz="2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10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A058AFAC4ECD40A62F099AA74D6315" ma:contentTypeVersion="13" ma:contentTypeDescription="Crée un document." ma:contentTypeScope="" ma:versionID="eb45218e5d816f3671979fd0418cdc2c">
  <xsd:schema xmlns:xsd="http://www.w3.org/2001/XMLSchema" xmlns:xs="http://www.w3.org/2001/XMLSchema" xmlns:p="http://schemas.microsoft.com/office/2006/metadata/properties" xmlns:ns2="0fcec828-1626-48b7-8c79-bd8fbf620289" xmlns:ns3="ea3555d2-3589-4a06-9423-01f6fdf781d4" targetNamespace="http://schemas.microsoft.com/office/2006/metadata/properties" ma:root="true" ma:fieldsID="b08f7bc70117dbbc0df3dc8d520fd4bd" ns2:_="" ns3:_="">
    <xsd:import namespace="0fcec828-1626-48b7-8c79-bd8fbf620289"/>
    <xsd:import namespace="ea3555d2-3589-4a06-9423-01f6fdf781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ec828-1626-48b7-8c79-bd8fbf6202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be27902-d95e-44e2-bfca-c04c9b8555b6}" ma:internalName="TaxCatchAll" ma:showField="CatchAllData" ma:web="0fcec828-1626-48b7-8c79-bd8fbf6202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3555d2-3589-4a06-9423-01f6fdf781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dfe4dc5-eb46-4b6f-86f8-cb08bb4782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cec828-1626-48b7-8c79-bd8fbf620289" xsi:nil="true"/>
    <lcf76f155ced4ddcb4097134ff3c332f xmlns="ea3555d2-3589-4a06-9423-01f6fdf781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111445-5961-453F-9C7C-B10143C9C584}"/>
</file>

<file path=customXml/itemProps2.xml><?xml version="1.0" encoding="utf-8"?>
<ds:datastoreItem xmlns:ds="http://schemas.openxmlformats.org/officeDocument/2006/customXml" ds:itemID="{DA9C5657-FCAC-4B01-80FA-BA2CDE31E4B3}"/>
</file>

<file path=customXml/itemProps3.xml><?xml version="1.0" encoding="utf-8"?>
<ds:datastoreItem xmlns:ds="http://schemas.openxmlformats.org/officeDocument/2006/customXml" ds:itemID="{C1B2B599-C4AD-4503-AB07-FA2BA3FA58D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0x010100D1A058AFAC4ECD40A62F099AA74D6315</vt:lpwstr>
  </property>
</Properties>
</file>