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xo 2"/>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Exo2-regular.fntdata"/><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Exo2-boldItalic.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font" Target="fonts/Exo2-italic.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24" Type="http://schemas.openxmlformats.org/officeDocument/2006/relationships/customXml" Target="../customXml/item1.xml"/><Relationship Id="rId23" Type="http://schemas.openxmlformats.org/officeDocument/2006/relationships/font" Target="fonts/Oswald-bold.fnt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Exo2-bold.fntdata"/><Relationship Id="rId22" Type="http://schemas.openxmlformats.org/officeDocument/2006/relationships/font" Target="fonts/Oswald-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52b1532a405457c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2b1532a405457c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cf8de4c69f75aa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cf8de4c69f75aa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200">
                <a:solidFill>
                  <a:schemeClr val="dk2"/>
                </a:solidFill>
              </a:rPr>
              <a:t>C</a:t>
            </a:r>
            <a:r>
              <a:rPr lang="fr" sz="1200">
                <a:solidFill>
                  <a:schemeClr val="dk2"/>
                </a:solidFill>
              </a:rPr>
              <a:t>alculer la masse totale en charge de votre ensemble de véhicules</a:t>
            </a:r>
            <a:endParaRPr sz="12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fr" sz="1200">
                <a:solidFill>
                  <a:schemeClr val="dk2"/>
                </a:solidFill>
              </a:rPr>
              <a:t>- établir le nombre de litres au 100 km que vous consommerez approximativement pour faire chaque livraison ou la pour la totalité des livraisons (référence: leçon 6.07)    ex.: MTC = ? litres/100 km</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retourner chercher la distance approximative entre chaque client pour faire vos calculs</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I</a:t>
            </a:r>
            <a:r>
              <a:rPr lang="fr" sz="1200">
                <a:solidFill>
                  <a:schemeClr val="dk2"/>
                </a:solidFill>
              </a:rPr>
              <a:t>dentifier le volume total des réservoirs à carburant de votre camion avant votre départ </a:t>
            </a:r>
            <a:endParaRPr sz="1200">
              <a:solidFill>
                <a:schemeClr val="dk2"/>
              </a:solidFill>
            </a:endParaRPr>
          </a:p>
          <a:p>
            <a:pPr indent="0" lvl="0" marL="0" rtl="0" algn="l">
              <a:lnSpc>
                <a:spcPct val="115000"/>
              </a:lnSpc>
              <a:spcBef>
                <a:spcPts val="1600"/>
              </a:spcBef>
              <a:spcAft>
                <a:spcPts val="0"/>
              </a:spcAft>
              <a:buNone/>
            </a:pPr>
            <a:r>
              <a:rPr lang="fr" sz="1800">
                <a:solidFill>
                  <a:schemeClr val="dk2"/>
                </a:solidFill>
              </a:rPr>
              <a:t>- </a:t>
            </a:r>
            <a:r>
              <a:rPr lang="fr" sz="1300">
                <a:solidFill>
                  <a:schemeClr val="dk2"/>
                </a:solidFill>
              </a:rPr>
              <a:t>estimer le nombre de litres de carburant présent dans vos réservoirs avant votre départ</a:t>
            </a:r>
            <a:endParaRPr sz="13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fr" sz="1300">
                <a:solidFill>
                  <a:schemeClr val="dk2"/>
                </a:solidFill>
              </a:rPr>
              <a:t>- vérifier la quantité restante de carburant présent dans vos réservoirs chez votre dernier client pour le retour à votre point de service</a:t>
            </a:r>
            <a:endParaRPr sz="1300">
              <a:solidFill>
                <a:schemeClr val="dk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5c2d08731ebb84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c2d08731ebb84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5c2d08731ebb84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5c2d08731ebb84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5c2d08731ebb84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c2d08731ebb84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1f61023006908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1f61023006908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200">
                <a:solidFill>
                  <a:schemeClr val="dk2"/>
                </a:solidFill>
              </a:rPr>
              <a:t>Sur le ou les billet de connaissement: </a:t>
            </a:r>
            <a:endParaRPr sz="1200">
              <a:solidFill>
                <a:schemeClr val="dk2"/>
              </a:solidFill>
            </a:endParaRPr>
          </a:p>
          <a:p>
            <a:pPr indent="-304800" lvl="0" marL="457200" rtl="0" algn="l">
              <a:lnSpc>
                <a:spcPct val="115000"/>
              </a:lnSpc>
              <a:spcBef>
                <a:spcPts val="1600"/>
              </a:spcBef>
              <a:spcAft>
                <a:spcPts val="0"/>
              </a:spcAft>
              <a:buClr>
                <a:schemeClr val="dk2"/>
              </a:buClr>
              <a:buSzPts val="1200"/>
              <a:buChar char="-"/>
            </a:pPr>
            <a:r>
              <a:rPr lang="fr" sz="1200">
                <a:solidFill>
                  <a:schemeClr val="dk2"/>
                </a:solidFill>
              </a:rPr>
              <a:t>Déterminer le point de départ et le point d’arrivée pour planifier votre itinéraire </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fr" sz="1200">
                <a:solidFill>
                  <a:schemeClr val="dk2"/>
                </a:solidFill>
              </a:rPr>
              <a:t>Identifier la section « informations spéciales » pour savoir si une personne doit être contactée avant la livraison, les heures de livraisons permises, les quais de chargement utiliser, l’entrée désignée pour faire la livraison, etc.</a:t>
            </a:r>
            <a:endParaRPr sz="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1f61023006908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e1f61023006908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300">
                <a:solidFill>
                  <a:schemeClr val="dk2"/>
                </a:solidFill>
              </a:rPr>
              <a:t>L</a:t>
            </a:r>
            <a:r>
              <a:rPr lang="fr" sz="1300">
                <a:solidFill>
                  <a:schemeClr val="dk2"/>
                </a:solidFill>
              </a:rPr>
              <a:t>ocaliser, si possible, votre point de départ et votre point d’arrivée sur une même carte pour faciliter votre planification </a:t>
            </a:r>
            <a:endParaRPr sz="1300">
              <a:solidFill>
                <a:schemeClr val="dk2"/>
              </a:solidFill>
            </a:endParaRPr>
          </a:p>
          <a:p>
            <a:pPr indent="-311150" lvl="0" marL="457200" rtl="0" algn="l">
              <a:lnSpc>
                <a:spcPct val="115000"/>
              </a:lnSpc>
              <a:spcBef>
                <a:spcPts val="1600"/>
              </a:spcBef>
              <a:spcAft>
                <a:spcPts val="0"/>
              </a:spcAft>
              <a:buClr>
                <a:schemeClr val="dk2"/>
              </a:buClr>
              <a:buSzPts val="1300"/>
              <a:buChar char="-"/>
            </a:pPr>
            <a:r>
              <a:rPr lang="fr" sz="1300">
                <a:solidFill>
                  <a:schemeClr val="dk2"/>
                </a:solidFill>
              </a:rPr>
              <a:t>déterminer les routes principales pour planifier un itinéraire optimal sur cette carte</a:t>
            </a:r>
            <a:r>
              <a:rPr lang="fr" sz="1300">
                <a:solidFill>
                  <a:schemeClr val="dk2"/>
                </a:solidFill>
              </a:rPr>
              <a:t>.</a:t>
            </a:r>
            <a:endParaRPr sz="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1f61023006908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1f61023006908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200">
                <a:solidFill>
                  <a:schemeClr val="dk2"/>
                </a:solidFill>
              </a:rPr>
              <a:t>P</a:t>
            </a:r>
            <a:r>
              <a:rPr lang="fr" sz="1200">
                <a:solidFill>
                  <a:schemeClr val="dk2"/>
                </a:solidFill>
              </a:rPr>
              <a:t>lanifier votre itinéraire, idéalement, sur un document structuré (une grille)</a:t>
            </a:r>
            <a:endParaRPr sz="12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fr" sz="1200">
                <a:solidFill>
                  <a:schemeClr val="dk2"/>
                </a:solidFill>
              </a:rPr>
              <a:t>- localiser le point de départ sur une carte plus précise afin d’obtenir plus de détails sur les routes à prendre pour aller rejoindre une route principale déjà établie </a:t>
            </a:r>
            <a:endParaRPr sz="12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fr" sz="1200">
                <a:solidFill>
                  <a:schemeClr val="dk2"/>
                </a:solidFill>
              </a:rPr>
              <a:t>- localiser certaines sections ou changements de routes sur votre planification sur des cartes plus précises afin d’obtenir davantage de détails </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localiser le point d’arrivée sur une carte plus précise afin d’obtenir plus de détails pour aller rejoindre la dernière route principale déjà établie avant le client</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a:t>
            </a:r>
            <a:r>
              <a:rPr lang="fr" sz="1200">
                <a:solidFill>
                  <a:schemeClr val="dk2"/>
                </a:solidFill>
              </a:rPr>
              <a:t>vérifier qu’aucune restriction ne s’applique aux différentes routes que vous voulez utiliser</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ajouter des points de repères sur votre planification avant vos changements de routes</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les points de repère sont importants afin de bien appliquer les techniques d’anticipation pendant la conduite</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remarquer le nombre de rues à croiser ou le nom de la rue ou de la route qui précède avant les changements prévus</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penser que généralement, un quadrilatère devrait s’effectuer par la droite</a:t>
            </a:r>
            <a:endParaRPr sz="12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fr" sz="1900">
                <a:solidFill>
                  <a:schemeClr val="dk2"/>
                </a:solidFill>
              </a:rPr>
              <a:t>*** </a:t>
            </a:r>
            <a:r>
              <a:rPr b="1" lang="fr" sz="1900" u="sng">
                <a:solidFill>
                  <a:schemeClr val="dk2"/>
                </a:solidFill>
              </a:rPr>
              <a:t>L’affiche du client sera sûrement plus voyante que son adresse</a:t>
            </a:r>
            <a:r>
              <a:rPr b="1" lang="fr" sz="1900">
                <a:solidFill>
                  <a:schemeClr val="dk2"/>
                </a:solidFill>
              </a:rPr>
              <a:t> </a:t>
            </a:r>
            <a:r>
              <a:rPr lang="fr" sz="1900">
                <a:solidFill>
                  <a:schemeClr val="dk2"/>
                </a:solidFill>
              </a:rPr>
              <a:t>***</a:t>
            </a:r>
            <a:endParaRPr sz="1200">
              <a:solidFill>
                <a:schemeClr val="dk2"/>
              </a:solidFill>
            </a:endParaRPr>
          </a:p>
          <a:p>
            <a:pPr indent="0" lvl="0" marL="0" rtl="0" algn="l">
              <a:lnSpc>
                <a:spcPct val="115000"/>
              </a:lnSpc>
              <a:spcBef>
                <a:spcPts val="1600"/>
              </a:spcBef>
              <a:spcAft>
                <a:spcPts val="0"/>
              </a:spcAft>
              <a:buNone/>
            </a:pPr>
            <a:r>
              <a:rPr lang="fr" sz="1200">
                <a:solidFill>
                  <a:schemeClr val="dk2"/>
                </a:solidFill>
              </a:rPr>
              <a:t>* il est important que votre document soit propre et lisible</a:t>
            </a:r>
            <a:endParaRPr sz="1200">
              <a:solidFill>
                <a:schemeClr val="dk2"/>
              </a:solidFill>
            </a:endParaRPr>
          </a:p>
          <a:p>
            <a:pPr indent="0" lvl="0" marL="0" rtl="0" algn="l">
              <a:lnSpc>
                <a:spcPct val="115000"/>
              </a:lnSpc>
              <a:spcBef>
                <a:spcPts val="1600"/>
              </a:spcBef>
              <a:spcAft>
                <a:spcPts val="0"/>
              </a:spcAft>
              <a:buNone/>
            </a:pPr>
            <a:r>
              <a:t/>
            </a:r>
            <a:endParaRPr sz="1800">
              <a:solidFill>
                <a:schemeClr val="dk2"/>
              </a:solidFill>
            </a:endParaRPr>
          </a:p>
          <a:p>
            <a:pPr indent="0" lvl="0" marL="0" rtl="0" algn="l">
              <a:lnSpc>
                <a:spcPct val="115000"/>
              </a:lnSpc>
              <a:spcBef>
                <a:spcPts val="1600"/>
              </a:spcBef>
              <a:spcAft>
                <a:spcPts val="0"/>
              </a:spcAft>
              <a:buNone/>
            </a:pPr>
            <a:r>
              <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t/>
            </a:r>
            <a:endParaRPr sz="1800">
              <a:solidFill>
                <a:schemeClr val="dk2"/>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f1f75c0aaf50e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f1f75c0aaf50e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200">
                <a:solidFill>
                  <a:schemeClr val="dk2"/>
                </a:solidFill>
              </a:rPr>
              <a:t>C</a:t>
            </a:r>
            <a:r>
              <a:rPr lang="fr" sz="1200">
                <a:solidFill>
                  <a:schemeClr val="dk2"/>
                </a:solidFill>
              </a:rPr>
              <a:t>alculer la distance approximative (en km) entre chaque client</a:t>
            </a:r>
            <a:endParaRPr sz="12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fr" sz="1200">
                <a:solidFill>
                  <a:schemeClr val="dk2"/>
                </a:solidFill>
              </a:rPr>
              <a:t>- établir une vitesse moyenne, normalement (+/- 70 km/h) entre chaque client, en tenant compte de l’environnement des routes utilisées: ex.: routes urbaines, rurales et/ou montagneuses pour estimer le temps de conduite qui peut varier en fonction des facteurs qui influencent cette vitesse moyenne (charge, relief, trafic, etc.)</a:t>
            </a:r>
            <a:endParaRPr sz="12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b="1" lang="fr" sz="1200">
                <a:solidFill>
                  <a:schemeClr val="dk1"/>
                </a:solidFill>
              </a:rPr>
              <a:t>Pour les calculs de temps de conduite, n’oubliez pas de faire apprendre, à l’aide la règle de trois, la conversion de la décimale après avoir calculer le temps en fonction d’une moyenne.</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 sz="1200">
                <a:solidFill>
                  <a:schemeClr val="dk1"/>
                </a:solidFill>
              </a:rPr>
              <a:t>Exemple: 690 km à parcourir avec une moyenne de 80 km/h. Le résultat donne 8,625 hrs.</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 sz="1200">
                <a:solidFill>
                  <a:schemeClr val="dk1"/>
                </a:solidFill>
              </a:rPr>
              <a:t>,625 en faisant la règle de trois donne 37,5 minutes.</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fr" sz="1200">
                <a:solidFill>
                  <a:schemeClr val="dk2"/>
                </a:solidFill>
              </a:rPr>
              <a:t>- établir un ou des endroits, à proximité des consignataires, où il sera possible de prendre la pause du repas pendant votre pratique de compétence 9</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754525" y="11"/>
            <a:ext cx="1266624" cy="542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237250" y="858725"/>
            <a:ext cx="3742800" cy="390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700">
                <a:solidFill>
                  <a:schemeClr val="dk2"/>
                </a:solidFill>
                <a:latin typeface="Arial"/>
                <a:ea typeface="Arial"/>
                <a:cs typeface="Arial"/>
                <a:sym typeface="Arial"/>
              </a:rPr>
              <a:t>Planifier des voyages pour </a:t>
            </a:r>
            <a:r>
              <a:rPr lang="fr" sz="2700">
                <a:solidFill>
                  <a:schemeClr val="dk2"/>
                </a:solidFill>
                <a:latin typeface="Arial"/>
                <a:ea typeface="Arial"/>
                <a:cs typeface="Arial"/>
                <a:sym typeface="Arial"/>
              </a:rPr>
              <a:t>des périodes de</a:t>
            </a:r>
            <a:r>
              <a:rPr lang="fr" sz="2700">
                <a:solidFill>
                  <a:schemeClr val="accent6"/>
                </a:solidFill>
                <a:latin typeface="Arial"/>
                <a:ea typeface="Arial"/>
                <a:cs typeface="Arial"/>
                <a:sym typeface="Arial"/>
              </a:rPr>
              <a:t> </a:t>
            </a:r>
            <a:r>
              <a:rPr lang="fr" sz="2700">
                <a:solidFill>
                  <a:srgbClr val="CCCCCC"/>
                </a:solidFill>
                <a:latin typeface="Arial"/>
                <a:ea typeface="Arial"/>
                <a:cs typeface="Arial"/>
                <a:sym typeface="Arial"/>
              </a:rPr>
              <a:t>pratique de compétence 9 </a:t>
            </a:r>
            <a:r>
              <a:rPr lang="fr" sz="2500">
                <a:solidFill>
                  <a:srgbClr val="EFEFEF"/>
                </a:solidFill>
                <a:latin typeface="Arial"/>
                <a:ea typeface="Arial"/>
                <a:cs typeface="Arial"/>
                <a:sym typeface="Arial"/>
              </a:rPr>
              <a:t>(voyage avec livraison)</a:t>
            </a:r>
            <a:endParaRPr sz="2500">
              <a:solidFill>
                <a:srgbClr val="EFEFE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Déterminer les endroits d’arrêt pendant les périodes </a:t>
            </a:r>
            <a:endParaRPr/>
          </a:p>
        </p:txBody>
      </p:sp>
      <p:sp>
        <p:nvSpPr>
          <p:cNvPr id="130" name="Google Shape;130;p19"/>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 </a:t>
            </a:r>
            <a:r>
              <a:rPr lang="fr"/>
              <a:t>établir un ou des endroit(s) </a:t>
            </a:r>
            <a:r>
              <a:rPr lang="fr"/>
              <a:t>pour prendre votre repas </a:t>
            </a:r>
            <a:r>
              <a:rPr lang="fr"/>
              <a:t>à proximité d’une livraison complétée ou d’une livraison en cours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11700" y="445025"/>
            <a:ext cx="8520600" cy="100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Déterminer la quantité de carburant nécessaire pour effectuer les voyages</a:t>
            </a:r>
            <a:endParaRPr/>
          </a:p>
        </p:txBody>
      </p:sp>
      <p:sp>
        <p:nvSpPr>
          <p:cNvPr id="136" name="Google Shape;136;p20"/>
          <p:cNvSpPr txBox="1"/>
          <p:nvPr>
            <p:ph idx="1" type="body"/>
          </p:nvPr>
        </p:nvSpPr>
        <p:spPr>
          <a:xfrm>
            <a:off x="377327" y="1454829"/>
            <a:ext cx="8520600" cy="2574300"/>
          </a:xfrm>
          <a:prstGeom prst="rect">
            <a:avLst/>
          </a:prstGeom>
        </p:spPr>
        <p:txBody>
          <a:bodyPr anchorCtr="0" anchor="t" bIns="91425" lIns="90000" spcFirstLastPara="1" rIns="91425" wrap="square" tIns="91425">
            <a:noAutofit/>
          </a:bodyPr>
          <a:lstStyle/>
          <a:p>
            <a:pPr indent="-204299" lvl="0" marL="179999" rtl="0" algn="l">
              <a:spcBef>
                <a:spcPts val="0"/>
              </a:spcBef>
              <a:spcAft>
                <a:spcPts val="0"/>
              </a:spcAft>
              <a:buSzPts val="1800"/>
              <a:buChar char="-"/>
            </a:pPr>
            <a:r>
              <a:rPr lang="fr"/>
              <a:t>calculer la consommation approximative de carburant pour effectuer une livraison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Bonne pratique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Objectif de la </a:t>
            </a:r>
            <a:r>
              <a:rPr lang="fr"/>
              <a:t>leçon</a:t>
            </a:r>
            <a:endParaRPr/>
          </a:p>
        </p:txBody>
      </p:sp>
      <p:sp>
        <p:nvSpPr>
          <p:cNvPr id="83" name="Google Shape;83;p11"/>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t>planifier des </a:t>
            </a:r>
            <a:r>
              <a:rPr lang="fr"/>
              <a:t>voyages à effectuer en milieux urbains, ruraux et/ou en pentes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Éléments de compétences visés</a:t>
            </a:r>
            <a:endParaRPr/>
          </a:p>
        </p:txBody>
      </p:sp>
      <p:sp>
        <p:nvSpPr>
          <p:cNvPr id="89" name="Google Shape;89;p12"/>
          <p:cNvSpPr txBox="1"/>
          <p:nvPr>
            <p:ph idx="1" type="body"/>
          </p:nvPr>
        </p:nvSpPr>
        <p:spPr>
          <a:xfrm>
            <a:off x="311700" y="1163413"/>
            <a:ext cx="8520600" cy="30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 S</a:t>
            </a:r>
            <a:r>
              <a:rPr lang="fr"/>
              <a:t>’informer sur le voyage à effectuer</a:t>
            </a:r>
            <a:endParaRPr/>
          </a:p>
          <a:p>
            <a:pPr indent="0" lvl="0" marL="0" rtl="0" algn="l">
              <a:spcBef>
                <a:spcPts val="1600"/>
              </a:spcBef>
              <a:spcAft>
                <a:spcPts val="0"/>
              </a:spcAft>
              <a:buNone/>
            </a:pPr>
            <a:r>
              <a:rPr lang="fr"/>
              <a:t>- Rechercher de l’information sur les cartes</a:t>
            </a:r>
            <a:endParaRPr/>
          </a:p>
          <a:p>
            <a:pPr indent="0" lvl="0" marL="0" rtl="0" algn="l">
              <a:spcBef>
                <a:spcPts val="1600"/>
              </a:spcBef>
              <a:spcAft>
                <a:spcPts val="0"/>
              </a:spcAft>
              <a:buNone/>
            </a:pPr>
            <a:r>
              <a:rPr lang="fr"/>
              <a:t>- Effectuer les calculs nécessaires à la planification du voyage</a:t>
            </a:r>
            <a:endParaRPr/>
          </a:p>
          <a:p>
            <a:pPr indent="0" lvl="0" marL="0" rtl="0" algn="l">
              <a:spcBef>
                <a:spcPts val="1600"/>
              </a:spcBef>
              <a:spcAft>
                <a:spcPts val="1600"/>
              </a:spcAft>
              <a:buNone/>
            </a:pPr>
            <a:r>
              <a:rPr lang="fr"/>
              <a:t>- Déterminer l’itinéraire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Contenu de la </a:t>
            </a:r>
            <a:r>
              <a:rPr lang="fr"/>
              <a:t>leçon </a:t>
            </a:r>
            <a:endParaRPr/>
          </a:p>
        </p:txBody>
      </p:sp>
      <p:sp>
        <p:nvSpPr>
          <p:cNvPr id="95" name="Google Shape;95;p13"/>
          <p:cNvSpPr txBox="1"/>
          <p:nvPr>
            <p:ph idx="1" type="body"/>
          </p:nvPr>
        </p:nvSpPr>
        <p:spPr>
          <a:xfrm>
            <a:off x="311700" y="1300125"/>
            <a:ext cx="8586300" cy="2922000"/>
          </a:xfrm>
          <a:prstGeom prst="rect">
            <a:avLst/>
          </a:prstGeom>
        </p:spPr>
        <p:txBody>
          <a:bodyPr anchorCtr="0" anchor="t" bIns="91425" lIns="91425" spcFirstLastPara="1" rIns="91425" wrap="square" tIns="91425">
            <a:noAutofit/>
          </a:bodyPr>
          <a:lstStyle/>
          <a:p>
            <a:pPr indent="-179999" lvl="0" marL="179999" rtl="0" algn="l">
              <a:spcBef>
                <a:spcPts val="0"/>
              </a:spcBef>
              <a:spcAft>
                <a:spcPts val="0"/>
              </a:spcAft>
              <a:buNone/>
            </a:pPr>
            <a:r>
              <a:rPr lang="fr"/>
              <a:t>- C</a:t>
            </a:r>
            <a:r>
              <a:rPr lang="fr"/>
              <a:t>ollecte de </a:t>
            </a:r>
            <a:r>
              <a:rPr lang="fr"/>
              <a:t>données dans des connaissements</a:t>
            </a:r>
            <a:endParaRPr/>
          </a:p>
          <a:p>
            <a:pPr indent="-179999" lvl="0" marL="179999" rtl="0" algn="l">
              <a:spcBef>
                <a:spcPts val="1600"/>
              </a:spcBef>
              <a:spcAft>
                <a:spcPts val="0"/>
              </a:spcAft>
              <a:buNone/>
            </a:pPr>
            <a:r>
              <a:rPr lang="fr"/>
              <a:t>- </a:t>
            </a:r>
            <a:r>
              <a:rPr lang="fr"/>
              <a:t>Localiser des lieux et des adresses avec des cartes traditionnelles combinées avec un outil électronique lorsque nécessaire</a:t>
            </a:r>
            <a:endParaRPr/>
          </a:p>
          <a:p>
            <a:pPr indent="-180975" lvl="0" marL="179999" rtl="0" algn="l">
              <a:spcBef>
                <a:spcPts val="1600"/>
              </a:spcBef>
              <a:spcAft>
                <a:spcPts val="0"/>
              </a:spcAft>
              <a:buNone/>
            </a:pPr>
            <a:r>
              <a:rPr lang="fr"/>
              <a:t>- </a:t>
            </a:r>
            <a:r>
              <a:rPr lang="fr"/>
              <a:t>Détermine</a:t>
            </a:r>
            <a:r>
              <a:rPr lang="fr"/>
              <a:t>r</a:t>
            </a:r>
            <a:r>
              <a:rPr lang="fr"/>
              <a:t> les éléments à prévoir (problèmes potentiels prévisibles) ex.: heure de pointe, route restrictive, conditions météorologiques, construction, TMD, etc.</a:t>
            </a:r>
            <a:endParaRPr/>
          </a:p>
          <a:p>
            <a:pPr indent="-179999" lvl="0" marL="179999" rtl="0" algn="l">
              <a:spcBef>
                <a:spcPts val="1600"/>
              </a:spcBef>
              <a:spcAft>
                <a:spcPts val="1600"/>
              </a:spcAft>
              <a:buNone/>
            </a:pPr>
            <a:r>
              <a:rPr lang="fr"/>
              <a:t>- </a:t>
            </a:r>
            <a:r>
              <a:rPr lang="fr"/>
              <a:t>Déterminer les itinéraires optimaux à faire pendant les périodes de pratiques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idx="1" type="body"/>
          </p:nvPr>
        </p:nvSpPr>
        <p:spPr>
          <a:xfrm>
            <a:off x="311700" y="562450"/>
            <a:ext cx="8520600" cy="3603300"/>
          </a:xfrm>
          <a:prstGeom prst="rect">
            <a:avLst/>
          </a:prstGeom>
        </p:spPr>
        <p:txBody>
          <a:bodyPr anchorCtr="0" anchor="t" bIns="91425" lIns="270000" spcFirstLastPara="1" rIns="91425" wrap="square" tIns="91425">
            <a:noAutofit/>
          </a:bodyPr>
          <a:lstStyle/>
          <a:p>
            <a:pPr indent="-179999" lvl="0" marL="0" rtl="0" algn="l">
              <a:spcBef>
                <a:spcPts val="0"/>
              </a:spcBef>
              <a:spcAft>
                <a:spcPts val="0"/>
              </a:spcAft>
              <a:buNone/>
            </a:pPr>
            <a:r>
              <a:rPr lang="fr"/>
              <a:t>- E</a:t>
            </a:r>
            <a:r>
              <a:rPr lang="fr"/>
              <a:t>stimer le temps </a:t>
            </a:r>
            <a:r>
              <a:rPr lang="fr"/>
              <a:t>nécessaire pour parcourir les trajets qui mènent chez chaque destinataire</a:t>
            </a:r>
            <a:endParaRPr/>
          </a:p>
          <a:p>
            <a:pPr indent="-179999" lvl="0" marL="0" rtl="0" algn="l">
              <a:spcBef>
                <a:spcPts val="1600"/>
              </a:spcBef>
              <a:spcAft>
                <a:spcPts val="0"/>
              </a:spcAft>
              <a:buNone/>
            </a:pPr>
            <a:r>
              <a:rPr lang="fr"/>
              <a:t>- Déterminer des lieux d’arrêt pour les repas durant les périodes de voyagement </a:t>
            </a:r>
            <a:endParaRPr/>
          </a:p>
          <a:p>
            <a:pPr indent="-179999" lvl="0" marL="0" rtl="0" algn="l">
              <a:spcBef>
                <a:spcPts val="1600"/>
              </a:spcBef>
              <a:spcAft>
                <a:spcPts val="1600"/>
              </a:spcAft>
              <a:buNone/>
            </a:pPr>
            <a:r>
              <a:rPr lang="fr"/>
              <a:t>- Déterminer la quantité de carburant nécessaire pour effectuer les voyages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S’informer sur le voyage à effectuer </a:t>
            </a:r>
            <a:endParaRPr/>
          </a:p>
        </p:txBody>
      </p:sp>
      <p:sp>
        <p:nvSpPr>
          <p:cNvPr id="106" name="Google Shape;106;p15"/>
          <p:cNvSpPr txBox="1"/>
          <p:nvPr>
            <p:ph idx="1" type="body"/>
          </p:nvPr>
        </p:nvSpPr>
        <p:spPr>
          <a:xfrm>
            <a:off x="311700" y="1136550"/>
            <a:ext cx="8520600" cy="3118200"/>
          </a:xfrm>
          <a:prstGeom prst="rect">
            <a:avLst/>
          </a:prstGeom>
        </p:spPr>
        <p:txBody>
          <a:bodyPr anchorCtr="0" anchor="t" bIns="91425" lIns="91425" spcFirstLastPara="1" rIns="91425" wrap="square" tIns="91425">
            <a:noAutofit/>
          </a:bodyPr>
          <a:lstStyle/>
          <a:p>
            <a:pPr indent="-179999" lvl="0" marL="179999" rtl="0" algn="just">
              <a:spcBef>
                <a:spcPts val="0"/>
              </a:spcBef>
              <a:spcAft>
                <a:spcPts val="0"/>
              </a:spcAft>
              <a:buNone/>
            </a:pPr>
            <a:r>
              <a:rPr lang="fr"/>
              <a:t>* L</a:t>
            </a:r>
            <a:r>
              <a:rPr lang="fr"/>
              <a:t>’enseignant </a:t>
            </a:r>
            <a:r>
              <a:rPr lang="fr"/>
              <a:t>déterminera la façon de procéder lorsqu’il vous remettra un ou plusieurs billets de connaissement afin de faire une pratique de conduite, tout en suivant l’itinéraire que vous aurez construit pour de vous rendre à destination.</a:t>
            </a:r>
            <a:endParaRPr/>
          </a:p>
          <a:p>
            <a:pPr indent="-179999" lvl="0" marL="179999" rtl="0" algn="l">
              <a:spcBef>
                <a:spcPts val="1600"/>
              </a:spcBef>
              <a:spcAft>
                <a:spcPts val="1600"/>
              </a:spcAft>
              <a:buNone/>
            </a:pPr>
            <a:r>
              <a:rPr lang="fr"/>
              <a:t>- </a:t>
            </a:r>
            <a:r>
              <a:rPr lang="fr"/>
              <a:t>Déterminer les informations importantes sur un connaissement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311700" y="871600"/>
            <a:ext cx="8553300" cy="10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Rechercher de </a:t>
            </a:r>
            <a:r>
              <a:rPr lang="fr"/>
              <a:t>l’information sur les cartes</a:t>
            </a:r>
            <a:endParaRPr/>
          </a:p>
        </p:txBody>
      </p:sp>
      <p:sp>
        <p:nvSpPr>
          <p:cNvPr id="112" name="Google Shape;112;p16"/>
          <p:cNvSpPr txBox="1"/>
          <p:nvPr>
            <p:ph idx="1" type="body"/>
          </p:nvPr>
        </p:nvSpPr>
        <p:spPr>
          <a:xfrm>
            <a:off x="399203" y="1564098"/>
            <a:ext cx="8553300" cy="2535900"/>
          </a:xfrm>
          <a:prstGeom prst="rect">
            <a:avLst/>
          </a:prstGeom>
        </p:spPr>
        <p:txBody>
          <a:bodyPr anchorCtr="0" anchor="t" bIns="91425" lIns="91425" spcFirstLastPara="1" rIns="91425" wrap="square" tIns="91425">
            <a:noAutofit/>
          </a:bodyPr>
          <a:lstStyle/>
          <a:p>
            <a:pPr indent="-179999" lvl="0" marL="179999" rtl="0" algn="l">
              <a:spcBef>
                <a:spcPts val="0"/>
              </a:spcBef>
              <a:spcAft>
                <a:spcPts val="0"/>
              </a:spcAft>
              <a:buNone/>
            </a:pPr>
            <a:r>
              <a:rPr lang="fr"/>
              <a:t>- U</a:t>
            </a:r>
            <a:r>
              <a:rPr lang="fr"/>
              <a:t>tiliser des cartes traditionnelles ou des cartes électroniques pour commencer à rassembler des informations afin de planifier votre itinéraire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Déterminer l’itinéraire </a:t>
            </a:r>
            <a:endParaRPr/>
          </a:p>
        </p:txBody>
      </p:sp>
      <p:sp>
        <p:nvSpPr>
          <p:cNvPr id="118" name="Google Shape;118;p17"/>
          <p:cNvSpPr txBox="1"/>
          <p:nvPr>
            <p:ph idx="1" type="body"/>
          </p:nvPr>
        </p:nvSpPr>
        <p:spPr>
          <a:xfrm>
            <a:off x="311700" y="1159400"/>
            <a:ext cx="8619000" cy="2860200"/>
          </a:xfrm>
          <a:prstGeom prst="rect">
            <a:avLst/>
          </a:prstGeom>
        </p:spPr>
        <p:txBody>
          <a:bodyPr anchorCtr="0" anchor="t" bIns="91425" lIns="91425" spcFirstLastPara="1" rIns="91425" wrap="square" tIns="91425">
            <a:noAutofit/>
          </a:bodyPr>
          <a:lstStyle/>
          <a:p>
            <a:pPr indent="-179999" lvl="0" marL="179999" rtl="0" algn="l">
              <a:spcBef>
                <a:spcPts val="0"/>
              </a:spcBef>
              <a:spcAft>
                <a:spcPts val="1600"/>
              </a:spcAft>
              <a:buNone/>
            </a:pPr>
            <a:r>
              <a:rPr lang="fr"/>
              <a:t>- Prendre note de votre itinéraire</a:t>
            </a:r>
            <a:r>
              <a:rPr lang="fr"/>
              <a:t> après avoir rassemblé et vérifié les informations nécessaires pour planifier le trajet optimal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311700" y="445025"/>
            <a:ext cx="8520600" cy="9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Effectuer les calculs nécessaires à la planification du voyage</a:t>
            </a:r>
            <a:endParaRPr/>
          </a:p>
        </p:txBody>
      </p:sp>
      <p:sp>
        <p:nvSpPr>
          <p:cNvPr id="124" name="Google Shape;124;p18"/>
          <p:cNvSpPr txBox="1"/>
          <p:nvPr>
            <p:ph idx="1" type="body"/>
          </p:nvPr>
        </p:nvSpPr>
        <p:spPr>
          <a:xfrm>
            <a:off x="311700" y="1615145"/>
            <a:ext cx="8520600" cy="26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 </a:t>
            </a:r>
            <a:r>
              <a:rPr lang="fr"/>
              <a:t>calculer la distance de la </a:t>
            </a:r>
            <a:r>
              <a:rPr lang="fr"/>
              <a:t>livraison à effectuer </a:t>
            </a:r>
            <a:endParaRPr/>
          </a:p>
          <a:p>
            <a:pPr indent="0" lvl="0" marL="0" rtl="0" algn="l">
              <a:spcBef>
                <a:spcPts val="1600"/>
              </a:spcBef>
              <a:spcAft>
                <a:spcPts val="0"/>
              </a:spcAft>
              <a:buNone/>
            </a:pPr>
            <a:r>
              <a:rPr lang="fr"/>
              <a:t>- calculer le temps de conduite approximatif de la livraison </a:t>
            </a:r>
            <a:endParaRPr/>
          </a:p>
          <a:p>
            <a:pPr indent="0" lvl="0" marL="0" rtl="0" algn="l">
              <a:spcBef>
                <a:spcPts val="1600"/>
              </a:spcBef>
              <a:spcAft>
                <a:spcPts val="0"/>
              </a:spcAft>
              <a:buNone/>
            </a:pPr>
            <a:r>
              <a:rPr lang="fr"/>
              <a:t>- calculer la consommation de carburant approximative de la livraison</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17FEC2-0D1B-4AD4-97B4-22E5A86074EF}"/>
</file>

<file path=customXml/itemProps2.xml><?xml version="1.0" encoding="utf-8"?>
<ds:datastoreItem xmlns:ds="http://schemas.openxmlformats.org/officeDocument/2006/customXml" ds:itemID="{686B7E7D-F5BA-44AB-BBEB-C3D1A6ED3B1C}"/>
</file>

<file path=customXml/itemProps3.xml><?xml version="1.0" encoding="utf-8"?>
<ds:datastoreItem xmlns:ds="http://schemas.openxmlformats.org/officeDocument/2006/customXml" ds:itemID="{9A449AB8-99B2-4FCB-ABC3-3323A03DD81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