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Exo 2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xo2-bold.fntdata"/><Relationship Id="rId12" Type="http://schemas.openxmlformats.org/officeDocument/2006/relationships/font" Target="fonts/Exo2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xo2-boldItalic.fntdata"/><Relationship Id="rId14" Type="http://schemas.openxmlformats.org/officeDocument/2006/relationships/font" Target="fonts/Exo2-italic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787752ea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787752ea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1ffcaf8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1ffcaf8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f5b8f7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2f5b8f7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3def08d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3def08d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Slide anglai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675" y="4460403"/>
            <a:ext cx="1493674" cy="6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675" y="4460403"/>
            <a:ext cx="1493674" cy="6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" name="Google Shape;45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675" y="4460403"/>
            <a:ext cx="1493674" cy="6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7" name="Google Shape;57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8" name="Google Shape;58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9" name="Google Shape;59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675" y="4460403"/>
            <a:ext cx="1493674" cy="6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4" name="Google Shape;64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675" y="4460403"/>
            <a:ext cx="1493674" cy="6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3276800" y="1248950"/>
            <a:ext cx="6888000" cy="18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LESSON 1.1.3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TYPES OF TRANSPORTS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AND SALARY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 TYPES OF TRANSPORT ?</a:t>
            </a:r>
            <a:endParaRPr b="1"/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❏"/>
            </a:pPr>
            <a:r>
              <a:rPr b="1" lang="fr">
                <a:solidFill>
                  <a:srgbClr val="FF0000"/>
                </a:solidFill>
              </a:rPr>
              <a:t>LONG DISTANCE- SOLO OR TEAM 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❏"/>
            </a:pPr>
            <a:r>
              <a:rPr b="1" lang="fr">
                <a:solidFill>
                  <a:srgbClr val="FF0000"/>
                </a:solidFill>
              </a:rPr>
              <a:t>LONG DISTANCE : CANADA-U.S.A- MEXICO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❏"/>
            </a:pPr>
            <a:r>
              <a:rPr b="1" lang="fr">
                <a:solidFill>
                  <a:srgbClr val="FF0000"/>
                </a:solidFill>
              </a:rPr>
              <a:t>REGIONAL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❏"/>
            </a:pPr>
            <a:r>
              <a:rPr b="1" lang="fr">
                <a:solidFill>
                  <a:srgbClr val="FF0000"/>
                </a:solidFill>
              </a:rPr>
              <a:t>LOCAL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❏"/>
            </a:pPr>
            <a:r>
              <a:rPr b="1" lang="fr">
                <a:solidFill>
                  <a:srgbClr val="FF0000"/>
                </a:solidFill>
              </a:rPr>
              <a:t>REFRIGERATED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❏"/>
            </a:pPr>
            <a:r>
              <a:rPr b="1" lang="fr">
                <a:solidFill>
                  <a:srgbClr val="FF0000"/>
                </a:solidFill>
              </a:rPr>
              <a:t>TANKER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❏"/>
            </a:pPr>
            <a:r>
              <a:rPr b="1" lang="fr">
                <a:solidFill>
                  <a:srgbClr val="FF0000"/>
                </a:solidFill>
              </a:rPr>
              <a:t>DRY BOX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❏"/>
            </a:pPr>
            <a:r>
              <a:rPr b="1" lang="fr">
                <a:solidFill>
                  <a:srgbClr val="FF0000"/>
                </a:solidFill>
              </a:rPr>
              <a:t>FLATBED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❏"/>
            </a:pPr>
            <a:r>
              <a:rPr b="1" lang="fr">
                <a:solidFill>
                  <a:srgbClr val="FF0000"/>
                </a:solidFill>
              </a:rPr>
              <a:t>BULK ( DUMP TRUCK )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❏"/>
            </a:pPr>
            <a:r>
              <a:rPr b="1" lang="fr">
                <a:solidFill>
                  <a:srgbClr val="FF0000"/>
                </a:solidFill>
              </a:rPr>
              <a:t>ETC.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82" name="Google Shape;8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775" y="2087225"/>
            <a:ext cx="4881228" cy="227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1155CC"/>
                </a:solidFill>
              </a:rPr>
              <a:t>WHAT IS THE SALARY OF A TRUCK DRIVER?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4600" y="1126450"/>
            <a:ext cx="2474100" cy="31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341750" y="1039925"/>
            <a:ext cx="59124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" sz="2400">
                <a:solidFill>
                  <a:schemeClr val="dk1"/>
                </a:solidFill>
              </a:rPr>
              <a:t>Hourly rate</a:t>
            </a:r>
            <a:r>
              <a:rPr lang="fr" sz="2400">
                <a:solidFill>
                  <a:schemeClr val="dk1"/>
                </a:solidFill>
              </a:rPr>
              <a:t> : $20.00 or more (est.)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" sz="2400">
                <a:solidFill>
                  <a:schemeClr val="dk1"/>
                </a:solidFill>
              </a:rPr>
              <a:t>Millage rate : 40¢ or more (est.)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" sz="2400">
                <a:solidFill>
                  <a:schemeClr val="dk1"/>
                </a:solidFill>
              </a:rPr>
              <a:t>Pickup and drop pay 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" sz="2400">
                <a:solidFill>
                  <a:schemeClr val="dk1"/>
                </a:solidFill>
              </a:rPr>
              <a:t>Waiting time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" sz="2400">
                <a:solidFill>
                  <a:schemeClr val="dk1"/>
                </a:solidFill>
              </a:rPr>
              <a:t>Border crossings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" sz="2400">
                <a:solidFill>
                  <a:schemeClr val="dk1"/>
                </a:solidFill>
              </a:rPr>
              <a:t>Lay over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" sz="2400">
                <a:solidFill>
                  <a:schemeClr val="dk1"/>
                </a:solidFill>
              </a:rPr>
              <a:t>Bonus : safety, economie, others.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311700" y="445025"/>
            <a:ext cx="8520600" cy="9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Impact"/>
                <a:ea typeface="Impact"/>
                <a:cs typeface="Impact"/>
                <a:sym typeface="Impact"/>
              </a:rPr>
              <a:t>Example of a Job Offer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(Flat bed 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mpact"/>
                <a:ea typeface="Impact"/>
                <a:cs typeface="Impact"/>
                <a:sym typeface="Impact"/>
              </a:rPr>
              <a:t>Transport 2 axles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First three months : 0.46¢/ mille -</a:t>
            </a:r>
            <a:r>
              <a:rPr lang="fr" sz="1800"/>
              <a:t> </a:t>
            </a:r>
            <a:r>
              <a:rPr lang="fr" sz="1800"/>
              <a:t>$25 / drop - $25  / pick-up - $30 /</a:t>
            </a:r>
            <a:r>
              <a:rPr lang="fr" sz="1800"/>
              <a:t>tarps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After 3 months: 0.50¢/ mille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mpact"/>
                <a:ea typeface="Impact"/>
                <a:cs typeface="Impact"/>
                <a:sym typeface="Impact"/>
              </a:rPr>
              <a:t>Transport 4 axles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First three months : 0.47¢/mille - $30 / drop - $30 / pick-up - $30 / tarps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After 3 months: 0.51¢/mille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Impact"/>
                <a:ea typeface="Impact"/>
                <a:cs typeface="Impact"/>
                <a:sym typeface="Impact"/>
              </a:rPr>
              <a:t>Local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$20.00 / hour first 3 months / $22.50 after 3 months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(the most advantageous salary for the driver, by hour or by the mile)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Insurance after 6 months of service.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5550" y="873300"/>
            <a:ext cx="1358450" cy="22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$$ ANOTHER EXAMPLE OF SALARY $$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Long Haul Professional Driver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CAN / USA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50¢ / mile or more - 2500 miles / week </a:t>
            </a:r>
            <a:r>
              <a:rPr lang="fr" sz="2400"/>
              <a:t>guaranteed</a:t>
            </a:r>
            <a:r>
              <a:rPr lang="fr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Bonuses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Drops and Pickups </a:t>
            </a:r>
            <a:r>
              <a:rPr lang="fr" sz="2400"/>
              <a:t>$20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Paid Switches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Collective Insurance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Waiting Time paid after 1 hour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11 Statutory Holidays paid</a:t>
            </a:r>
            <a:endParaRPr sz="2400"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200" y="2209475"/>
            <a:ext cx="3701600" cy="21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311700" y="467225"/>
            <a:ext cx="8520600" cy="572700"/>
          </a:xfrm>
          <a:prstGeom prst="rect">
            <a:avLst/>
          </a:prstGeom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/>
              <a:t>The annual salary...not always easy to know!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According to different studies, the annual salary is between</a:t>
            </a:r>
            <a:r>
              <a:rPr lang="fr" sz="2400"/>
              <a:t> $42 500 and $67 000 for a long distance driver.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(</a:t>
            </a:r>
            <a:r>
              <a:rPr lang="fr" sz="1800"/>
              <a:t>salary based on 10</a:t>
            </a:r>
            <a:r>
              <a:rPr lang="fr" sz="1800"/>
              <a:t>0 000 miles / year)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The salary for a local driver would be $ 56 000.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(</a:t>
            </a:r>
            <a:r>
              <a:rPr lang="fr" sz="1800"/>
              <a:t>salary based on 52.5 hours / week)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250" y="2227600"/>
            <a:ext cx="2411825" cy="20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