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12EA422-09B1-4624-A064-4A9C2F0552D6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AA80949-83A6-4334-9C49-3B8495FC8AAE}" type="slidenum">
              <a:rPr lang="fr-CA" smtClean="0"/>
              <a:t>‹N°›</a:t>
            </a:fld>
            <a:endParaRPr lang="fr-C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A422-09B1-4624-A064-4A9C2F0552D6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0949-83A6-4334-9C49-3B8495FC8AA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A422-09B1-4624-A064-4A9C2F0552D6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0949-83A6-4334-9C49-3B8495FC8AA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A422-09B1-4624-A064-4A9C2F0552D6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0949-83A6-4334-9C49-3B8495FC8AA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A422-09B1-4624-A064-4A9C2F0552D6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0949-83A6-4334-9C49-3B8495FC8AA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A422-09B1-4624-A064-4A9C2F0552D6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0949-83A6-4334-9C49-3B8495FC8AAE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A422-09B1-4624-A064-4A9C2F0552D6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0949-83A6-4334-9C49-3B8495FC8AA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A422-09B1-4624-A064-4A9C2F0552D6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0949-83A6-4334-9C49-3B8495FC8AA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A422-09B1-4624-A064-4A9C2F0552D6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0949-83A6-4334-9C49-3B8495FC8AA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A422-09B1-4624-A064-4A9C2F0552D6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0949-83A6-4334-9C49-3B8495FC8AAE}" type="slidenum">
              <a:rPr lang="fr-CA" smtClean="0"/>
              <a:t>‹N°›</a:t>
            </a:fld>
            <a:endParaRPr lang="fr-C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A422-09B1-4624-A064-4A9C2F0552D6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0949-83A6-4334-9C49-3B8495FC8AA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12EA422-09B1-4624-A064-4A9C2F0552D6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AA80949-83A6-4334-9C49-3B8495FC8AAE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Cours 9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8637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pPr algn="ctr" eaLnBrk="1" hangingPunct="1"/>
            <a:r>
              <a:rPr lang="fr-CA" altLang="fr-FR" sz="4400" b="1" smtClean="0">
                <a:solidFill>
                  <a:schemeClr val="tx1"/>
                </a:solidFill>
              </a:rPr>
              <a:t>Les notes au dossier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060847"/>
            <a:ext cx="7850187" cy="388116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CA" altLang="fr-FR" b="1" dirty="0" smtClean="0"/>
              <a:t>Signer les observations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b="1" dirty="0" smtClean="0"/>
          </a:p>
          <a:p>
            <a:pPr eaLnBrk="1" hangingPunct="1"/>
            <a:r>
              <a:rPr lang="fr-CA" altLang="fr-FR" dirty="0" smtClean="0"/>
              <a:t>Signer son prénom et son nom au complet.</a:t>
            </a:r>
          </a:p>
          <a:p>
            <a:pPr eaLnBrk="1" hangingPunct="1"/>
            <a:r>
              <a:rPr lang="fr-CA" altLang="fr-FR" dirty="0" smtClean="0"/>
              <a:t>Écrire l’abréviation de son titre </a:t>
            </a:r>
          </a:p>
          <a:p>
            <a:pPr eaLnBrk="1" hangingPunct="1">
              <a:buFont typeface="Wingdings" pitchFamily="2" charset="2"/>
              <a:buNone/>
            </a:pPr>
            <a:r>
              <a:rPr lang="fr-CA" altLang="fr-FR" dirty="0" smtClean="0"/>
              <a:t>	Exemple : </a:t>
            </a:r>
            <a:r>
              <a:rPr lang="fr-CA" altLang="fr-FR" dirty="0" err="1" smtClean="0"/>
              <a:t>ét</a:t>
            </a:r>
            <a:r>
              <a:rPr lang="fr-CA" altLang="fr-FR" dirty="0" smtClean="0"/>
              <a:t>. inf. aux. ou inf. aux.</a:t>
            </a:r>
          </a:p>
          <a:p>
            <a:pPr eaLnBrk="1" hangingPunct="1">
              <a:buFont typeface="Wingdings" pitchFamily="2" charset="2"/>
              <a:buNone/>
            </a:pPr>
            <a:r>
              <a:rPr lang="fr-CA" altLang="fr-FR" dirty="0" smtClean="0"/>
              <a:t>             </a:t>
            </a:r>
            <a:endParaRPr lang="fr-CA" altLang="fr-FR" dirty="0" smtClean="0">
              <a:solidFill>
                <a:srgbClr val="FF000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827088" y="6248400"/>
            <a:ext cx="7591425" cy="457200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9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r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  <a:solidFill>
            <a:srgbClr val="FF9900"/>
          </a:solidFill>
        </p:spPr>
        <p:txBody>
          <a:bodyPr>
            <a:normAutofit fontScale="90000"/>
          </a:bodyPr>
          <a:lstStyle/>
          <a:p>
            <a:r>
              <a:rPr lang="fr-CA" altLang="fr-FR" sz="4400" b="1" dirty="0" smtClean="0">
                <a:solidFill>
                  <a:srgbClr val="000000"/>
                </a:solidFill>
              </a:rPr>
              <a:t>Les notes au dossier</a:t>
            </a:r>
            <a:endParaRPr lang="fr-CA" altLang="fr-FR" dirty="0" smtClean="0"/>
          </a:p>
        </p:txBody>
      </p:sp>
      <p:sp>
        <p:nvSpPr>
          <p:cNvPr id="59395" name="Espace réservé du contenu 2"/>
          <p:cNvSpPr>
            <a:spLocks noGrp="1"/>
          </p:cNvSpPr>
          <p:nvPr>
            <p:ph idx="1"/>
          </p:nvPr>
        </p:nvSpPr>
        <p:spPr>
          <a:xfrm>
            <a:off x="1042988" y="1700213"/>
            <a:ext cx="7850187" cy="439261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fr-CA" altLang="fr-FR" dirty="0" smtClean="0"/>
              <a:t>Si vous avez un long nom, vous pouvez l’écourter.</a:t>
            </a:r>
          </a:p>
          <a:p>
            <a:pPr marL="0" indent="0">
              <a:buFont typeface="Wingdings" pitchFamily="2" charset="2"/>
              <a:buNone/>
            </a:pPr>
            <a:r>
              <a:rPr lang="fr-CA" altLang="fr-FR" dirty="0" smtClean="0"/>
              <a:t>Comment?</a:t>
            </a:r>
          </a:p>
          <a:p>
            <a:pPr marL="0" indent="0">
              <a:buFont typeface="Wingdings" pitchFamily="2" charset="2"/>
              <a:buNone/>
            </a:pPr>
            <a:r>
              <a:rPr lang="fr-CA" altLang="fr-FR" dirty="0" smtClean="0"/>
              <a:t>Inscrire la première lettre de vos prénoms et votre nom de famille au complet.</a:t>
            </a:r>
          </a:p>
          <a:p>
            <a:pPr marL="0" indent="0">
              <a:buFont typeface="Wingdings" pitchFamily="2" charset="2"/>
              <a:buNone/>
            </a:pPr>
            <a:r>
              <a:rPr lang="fr-CA" altLang="fr-FR" dirty="0" smtClean="0"/>
              <a:t>Si 2 noms de famille, premier nom seulement la première lettre et l’autre au complet.</a:t>
            </a:r>
          </a:p>
        </p:txBody>
      </p:sp>
    </p:spTree>
    <p:extLst>
      <p:ext uri="{BB962C8B-B14F-4D97-AF65-F5344CB8AC3E}">
        <p14:creationId xmlns:p14="http://schemas.microsoft.com/office/powerpoint/2010/main" val="10987575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1027664"/>
            <a:ext cx="7024744" cy="817160"/>
          </a:xfrm>
          <a:solidFill>
            <a:srgbClr val="FF9900"/>
          </a:solidFill>
        </p:spPr>
        <p:txBody>
          <a:bodyPr/>
          <a:lstStyle/>
          <a:p>
            <a:pPr algn="ctr" eaLnBrk="1" hangingPunct="1"/>
            <a:r>
              <a:rPr lang="fr-CA" altLang="fr-FR" sz="4400" b="1" dirty="0" smtClean="0">
                <a:solidFill>
                  <a:schemeClr val="tx1"/>
                </a:solidFill>
              </a:rPr>
              <a:t>Les notes au dossier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827213"/>
            <a:ext cx="7920037" cy="4625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b="1" smtClean="0"/>
              <a:t>Inscrire les observations</a:t>
            </a:r>
          </a:p>
          <a:p>
            <a:pPr eaLnBrk="1" hangingPunct="1">
              <a:lnSpc>
                <a:spcPct val="90000"/>
              </a:lnSpc>
            </a:pPr>
            <a:r>
              <a:rPr lang="fr-CA" altLang="fr-FR" smtClean="0"/>
              <a:t>Au présent</a:t>
            </a:r>
          </a:p>
          <a:p>
            <a:pPr eaLnBrk="1" hangingPunct="1">
              <a:lnSpc>
                <a:spcPct val="90000"/>
              </a:lnSpc>
            </a:pPr>
            <a:r>
              <a:rPr lang="fr-CA" altLang="fr-FR" smtClean="0"/>
              <a:t>À l’encre (couleur selon le Centre)</a:t>
            </a:r>
          </a:p>
          <a:p>
            <a:pPr eaLnBrk="1" hangingPunct="1">
              <a:lnSpc>
                <a:spcPct val="90000"/>
              </a:lnSpc>
            </a:pPr>
            <a:r>
              <a:rPr lang="fr-CA" altLang="fr-FR" smtClean="0"/>
              <a:t>Écrire lisiblement</a:t>
            </a:r>
          </a:p>
          <a:p>
            <a:pPr eaLnBrk="1" hangingPunct="1">
              <a:lnSpc>
                <a:spcPct val="90000"/>
              </a:lnSpc>
            </a:pPr>
            <a:r>
              <a:rPr lang="fr-CA" altLang="fr-FR" smtClean="0"/>
              <a:t>Écrire sur chaque ligne</a:t>
            </a:r>
          </a:p>
          <a:p>
            <a:pPr eaLnBrk="1" hangingPunct="1">
              <a:lnSpc>
                <a:spcPct val="90000"/>
              </a:lnSpc>
            </a:pPr>
            <a:r>
              <a:rPr lang="fr-CA" altLang="fr-FR" smtClean="0"/>
              <a:t>Commencer phrase avec majuscule et utiliser la ponctuation</a:t>
            </a:r>
          </a:p>
          <a:p>
            <a:pPr eaLnBrk="1" hangingPunct="1">
              <a:lnSpc>
                <a:spcPct val="90000"/>
              </a:lnSpc>
            </a:pPr>
            <a:r>
              <a:rPr lang="fr-CA" altLang="fr-FR" smtClean="0"/>
              <a:t>Préférable d’utiliser une nouvelle ligne pour une nouvelle info ; si ligne pas complète, tirer un trait.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71550" y="6248400"/>
            <a:ext cx="7446963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000000"/>
                </a:solidFill>
              </a:rPr>
              <a:t>Élaboré par Alexandra Fex </a:t>
            </a:r>
            <a:r>
              <a:rPr lang="fr-CA" dirty="0" err="1">
                <a:solidFill>
                  <a:srgbClr val="000000"/>
                </a:solidFill>
              </a:rPr>
              <a:t>Bsc</a:t>
            </a:r>
            <a:r>
              <a:rPr lang="fr-CA" dirty="0">
                <a:solidFill>
                  <a:srgbClr val="000000"/>
                </a:solidFill>
              </a:rPr>
              <a:t>. inf. Enseignante CFP Performance Plus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0422" name="SMARTInkShape-37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7170738" y="4392613"/>
            <a:ext cx="46037" cy="25400"/>
          </a:xfrm>
          <a:custGeom>
            <a:avLst/>
            <a:gdLst>
              <a:gd name="T0" fmla="*/ 60656 w 45139"/>
              <a:gd name="T1" fmla="*/ 0 h 24745"/>
              <a:gd name="T2" fmla="*/ 34245 w 45139"/>
              <a:gd name="T3" fmla="*/ 31380 h 24745"/>
              <a:gd name="T4" fmla="*/ 26707 w 45139"/>
              <a:gd name="T5" fmla="*/ 35514 h 24745"/>
              <a:gd name="T6" fmla="*/ 22709 w 45139"/>
              <a:gd name="T7" fmla="*/ 36613 h 24745"/>
              <a:gd name="T8" fmla="*/ 20041 w 45139"/>
              <a:gd name="T9" fmla="*/ 35785 h 24745"/>
              <a:gd name="T10" fmla="*/ 18262 w 45139"/>
              <a:gd name="T11" fmla="*/ 33662 h 24745"/>
              <a:gd name="T12" fmla="*/ 17078 w 45139"/>
              <a:gd name="T13" fmla="*/ 30683 h 24745"/>
              <a:gd name="T14" fmla="*/ 14865 w 45139"/>
              <a:gd name="T15" fmla="*/ 28697 h 24745"/>
              <a:gd name="T16" fmla="*/ 3893 w 45139"/>
              <a:gd name="T17" fmla="*/ 25247 h 24745"/>
              <a:gd name="T18" fmla="*/ 0 w 45139"/>
              <a:gd name="T19" fmla="*/ 17738 h 2474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139"/>
              <a:gd name="T31" fmla="*/ 0 h 24745"/>
              <a:gd name="T32" fmla="*/ 45139 w 45139"/>
              <a:gd name="T33" fmla="*/ 24745 h 2474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139" h="24745">
                <a:moveTo>
                  <a:pt x="45138" y="0"/>
                </a:moveTo>
                <a:lnTo>
                  <a:pt x="25484" y="21207"/>
                </a:lnTo>
                <a:lnTo>
                  <a:pt x="19876" y="24000"/>
                </a:lnTo>
                <a:lnTo>
                  <a:pt x="16899" y="24744"/>
                </a:lnTo>
                <a:lnTo>
                  <a:pt x="14914" y="24183"/>
                </a:lnTo>
                <a:lnTo>
                  <a:pt x="13591" y="22749"/>
                </a:lnTo>
                <a:lnTo>
                  <a:pt x="12708" y="20736"/>
                </a:lnTo>
                <a:lnTo>
                  <a:pt x="11062" y="19394"/>
                </a:lnTo>
                <a:lnTo>
                  <a:pt x="2897" y="17062"/>
                </a:lnTo>
                <a:lnTo>
                  <a:pt x="0" y="11988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CA" b="1">
              <a:solidFill>
                <a:srgbClr val="0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5057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692696"/>
            <a:ext cx="7024744" cy="1143000"/>
          </a:xfrm>
          <a:solidFill>
            <a:srgbClr val="FF9900"/>
          </a:solidFill>
        </p:spPr>
        <p:txBody>
          <a:bodyPr/>
          <a:lstStyle/>
          <a:p>
            <a:pPr algn="ctr" eaLnBrk="1" hangingPunct="1"/>
            <a:r>
              <a:rPr lang="fr-CA" altLang="fr-FR" sz="4400" b="1" dirty="0" smtClean="0">
                <a:solidFill>
                  <a:schemeClr val="tx1"/>
                </a:solidFill>
              </a:rPr>
              <a:t>Les notes au dossier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827213"/>
            <a:ext cx="8066087" cy="47704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CA" altLang="fr-FR" sz="2500" b="1" dirty="0" smtClean="0"/>
              <a:t>Qu’est-ce qu’une note tardive ?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sz="2500" b="1" dirty="0" smtClean="0"/>
          </a:p>
          <a:p>
            <a:pPr eaLnBrk="1" hangingPunct="1"/>
            <a:r>
              <a:rPr lang="fr-CA" altLang="fr-FR" sz="2500" dirty="0" smtClean="0"/>
              <a:t>C’est lorsque j’ai oublié d’écrire</a:t>
            </a:r>
            <a:r>
              <a:rPr lang="fr-CA" altLang="fr-FR" sz="2500" b="1" dirty="0" smtClean="0"/>
              <a:t> </a:t>
            </a:r>
            <a:r>
              <a:rPr lang="fr-CA" altLang="fr-FR" sz="2500" dirty="0" smtClean="0"/>
              <a:t>une note et que je m’en rends compte le lendemain.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sz="2500" dirty="0" smtClean="0"/>
          </a:p>
          <a:p>
            <a:pPr eaLnBrk="1" hangingPunct="1">
              <a:buFont typeface="Wingdings" pitchFamily="2" charset="2"/>
              <a:buNone/>
            </a:pPr>
            <a:r>
              <a:rPr lang="fr-CA" altLang="fr-FR" sz="2500" b="1" dirty="0" smtClean="0"/>
              <a:t>Comment faire ?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sz="2500" b="1" dirty="0" smtClean="0"/>
          </a:p>
          <a:p>
            <a:pPr eaLnBrk="1" hangingPunct="1"/>
            <a:r>
              <a:rPr lang="fr-CA" altLang="fr-FR" sz="2500" dirty="0" smtClean="0"/>
              <a:t>J’écris la date et l’heure à laquelle j’écris ma note.  Ensuite j’écris </a:t>
            </a:r>
            <a:r>
              <a:rPr lang="fr-CA" altLang="fr-FR" sz="2500" u="sng" dirty="0" smtClean="0"/>
              <a:t>Note Tardive pour le</a:t>
            </a:r>
            <a:r>
              <a:rPr lang="fr-CA" altLang="fr-FR" sz="2500" dirty="0" smtClean="0"/>
              <a:t> (date et l’heure) et j’écris ce que j’ai oublié d’écrire.</a:t>
            </a:r>
          </a:p>
        </p:txBody>
      </p:sp>
    </p:spTree>
    <p:extLst>
      <p:ext uri="{BB962C8B-B14F-4D97-AF65-F5344CB8AC3E}">
        <p14:creationId xmlns:p14="http://schemas.microsoft.com/office/powerpoint/2010/main" val="8051520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1027664"/>
            <a:ext cx="7024744" cy="601136"/>
          </a:xfrm>
          <a:solidFill>
            <a:srgbClr val="FF9900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sz="4400" b="1" dirty="0" smtClean="0">
                <a:solidFill>
                  <a:schemeClr val="tx1"/>
                </a:solidFill>
              </a:rPr>
              <a:t>Les notes au dossier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28775"/>
            <a:ext cx="7997825" cy="52292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CA" altLang="fr-FR" b="1" dirty="0" smtClean="0"/>
              <a:t>Si je fais une erreur, je fais quoi ?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b="1" dirty="0" smtClean="0"/>
          </a:p>
          <a:p>
            <a:pPr eaLnBrk="1" hangingPunct="1"/>
            <a:r>
              <a:rPr lang="fr-CA" altLang="fr-FR" dirty="0" smtClean="0"/>
              <a:t>Je tire un trait sur l’erreur ou je la place entre parenthèses ou les deux.</a:t>
            </a:r>
          </a:p>
          <a:p>
            <a:pPr eaLnBrk="1" hangingPunct="1"/>
            <a:r>
              <a:rPr lang="fr-CA" altLang="fr-FR" dirty="0" smtClean="0"/>
              <a:t>J’inscris au dessus du texte «fausse note» ou «erreur de dossier»</a:t>
            </a:r>
          </a:p>
          <a:p>
            <a:pPr eaLnBrk="1" hangingPunct="1"/>
            <a:r>
              <a:rPr lang="fr-CA" altLang="fr-FR" dirty="0" smtClean="0"/>
              <a:t>J’écris mes initiales et la date</a:t>
            </a:r>
          </a:p>
          <a:p>
            <a:pPr eaLnBrk="1" hangingPunct="1">
              <a:buFont typeface="Wingdings" pitchFamily="2" charset="2"/>
              <a:buNone/>
            </a:pPr>
            <a:r>
              <a:rPr lang="fr-CA" altLang="fr-FR" b="1" dirty="0" smtClean="0"/>
              <a:t>***Ne jamais faire des ratures ou mettre du liquide correcteur.  On doit voir ce qui était écrit.</a:t>
            </a:r>
          </a:p>
        </p:txBody>
      </p:sp>
    </p:spTree>
    <p:extLst>
      <p:ext uri="{BB962C8B-B14F-4D97-AF65-F5344CB8AC3E}">
        <p14:creationId xmlns:p14="http://schemas.microsoft.com/office/powerpoint/2010/main" val="11215431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1027664"/>
            <a:ext cx="7024744" cy="745152"/>
          </a:xfrm>
          <a:solidFill>
            <a:srgbClr val="FF9900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sz="4400" b="1" dirty="0" smtClean="0">
                <a:solidFill>
                  <a:schemeClr val="tx1"/>
                </a:solidFill>
              </a:rPr>
              <a:t>Les notes au dossier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844675"/>
            <a:ext cx="7993062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CA" altLang="fr-FR" b="1" dirty="0" smtClean="0"/>
              <a:t>Quoi faire s’il n’y a pas de signature ?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b="1" dirty="0" smtClean="0"/>
          </a:p>
          <a:p>
            <a:pPr eaLnBrk="1" hangingPunct="1"/>
            <a:r>
              <a:rPr lang="fr-CA" altLang="fr-FR" dirty="0" smtClean="0"/>
              <a:t>Inscrire «Absence de signature de (nom de la personne) / votre nom avec votre titre.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dirty="0" smtClean="0"/>
          </a:p>
          <a:p>
            <a:pPr eaLnBrk="1" hangingPunct="1">
              <a:buFont typeface="Wingdings" pitchFamily="2" charset="2"/>
              <a:buNone/>
            </a:pPr>
            <a:r>
              <a:rPr lang="fr-CA" altLang="fr-FR" b="1" dirty="0" smtClean="0"/>
              <a:t>***Ne jamais laisser de ligne vierge.</a:t>
            </a:r>
          </a:p>
        </p:txBody>
      </p:sp>
    </p:spTree>
    <p:extLst>
      <p:ext uri="{BB962C8B-B14F-4D97-AF65-F5344CB8AC3E}">
        <p14:creationId xmlns:p14="http://schemas.microsoft.com/office/powerpoint/2010/main" val="29348502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1027664"/>
            <a:ext cx="7024744" cy="745152"/>
          </a:xfrm>
          <a:solidFill>
            <a:srgbClr val="FF9900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sz="4400" b="1" dirty="0" smtClean="0">
                <a:solidFill>
                  <a:schemeClr val="tx1"/>
                </a:solidFill>
              </a:rPr>
              <a:t>Les notes au dossier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827213"/>
            <a:ext cx="784542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CA" altLang="fr-FR" sz="2500" dirty="0" smtClean="0"/>
              <a:t>	</a:t>
            </a:r>
            <a:r>
              <a:rPr lang="fr-CA" altLang="fr-FR" sz="2500" b="1" dirty="0" smtClean="0"/>
              <a:t>Ne jamais utiliser des formulations stéréotypées telles que :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sz="2500" b="1" dirty="0" smtClean="0"/>
          </a:p>
          <a:p>
            <a:pPr eaLnBrk="1" hangingPunct="1"/>
            <a:r>
              <a:rPr lang="fr-CA" altLang="fr-FR" sz="2500" dirty="0" smtClean="0"/>
              <a:t>Visiteurs au chevet</a:t>
            </a:r>
          </a:p>
          <a:p>
            <a:pPr eaLnBrk="1" hangingPunct="1"/>
            <a:r>
              <a:rPr lang="fr-CA" altLang="fr-FR" sz="2500" dirty="0" smtClean="0"/>
              <a:t>Bonne nuit</a:t>
            </a:r>
          </a:p>
          <a:p>
            <a:pPr eaLnBrk="1" hangingPunct="1"/>
            <a:r>
              <a:rPr lang="fr-CA" altLang="fr-FR" sz="2500" dirty="0" smtClean="0"/>
              <a:t>Mange bien ou s’alimente bien</a:t>
            </a:r>
          </a:p>
          <a:p>
            <a:pPr eaLnBrk="1" hangingPunct="1"/>
            <a:r>
              <a:rPr lang="fr-CA" altLang="fr-FR" sz="2500" dirty="0" smtClean="0"/>
              <a:t>Bon état général</a:t>
            </a:r>
          </a:p>
          <a:p>
            <a:pPr eaLnBrk="1" hangingPunct="1"/>
            <a:r>
              <a:rPr lang="fr-CA" altLang="fr-FR" sz="2500" dirty="0" smtClean="0"/>
              <a:t>En forme</a:t>
            </a:r>
          </a:p>
          <a:p>
            <a:pPr eaLnBrk="1" hangingPunct="1"/>
            <a:r>
              <a:rPr lang="fr-CA" altLang="fr-FR" sz="2500" dirty="0" smtClean="0"/>
              <a:t>De bel humeur, etc.	</a:t>
            </a:r>
          </a:p>
        </p:txBody>
      </p:sp>
    </p:spTree>
    <p:extLst>
      <p:ext uri="{BB962C8B-B14F-4D97-AF65-F5344CB8AC3E}">
        <p14:creationId xmlns:p14="http://schemas.microsoft.com/office/powerpoint/2010/main" val="18448476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1027664"/>
            <a:ext cx="7024744" cy="601136"/>
          </a:xfrm>
          <a:solidFill>
            <a:srgbClr val="FF9900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sz="4800" b="1" dirty="0" smtClean="0">
                <a:solidFill>
                  <a:schemeClr val="tx1"/>
                </a:solidFill>
              </a:rPr>
              <a:t>La douleur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700213"/>
            <a:ext cx="7712075" cy="4824412"/>
          </a:xfrm>
        </p:spPr>
        <p:txBody>
          <a:bodyPr/>
          <a:lstStyle/>
          <a:p>
            <a:pPr eaLnBrk="1" hangingPunct="1"/>
            <a:r>
              <a:rPr lang="fr-CA" altLang="fr-FR" sz="3600" b="1" dirty="0" smtClean="0"/>
              <a:t>P = </a:t>
            </a:r>
            <a:r>
              <a:rPr lang="fr-CA" altLang="fr-FR" sz="2800" dirty="0" smtClean="0"/>
              <a:t>provoquer / pallier</a:t>
            </a:r>
            <a:endParaRPr lang="fr-CA" altLang="fr-FR" sz="2800" b="1" dirty="0" smtClean="0"/>
          </a:p>
          <a:p>
            <a:pPr eaLnBrk="1" hangingPunct="1"/>
            <a:r>
              <a:rPr lang="fr-CA" altLang="fr-FR" sz="3600" b="1" dirty="0" smtClean="0"/>
              <a:t>Q =</a:t>
            </a:r>
            <a:r>
              <a:rPr lang="fr-CA" altLang="fr-FR" sz="2800" b="1" dirty="0" smtClean="0"/>
              <a:t> </a:t>
            </a:r>
            <a:r>
              <a:rPr lang="fr-CA" altLang="fr-FR" sz="2800" dirty="0" smtClean="0"/>
              <a:t>qualité / quantité</a:t>
            </a:r>
            <a:endParaRPr lang="fr-CA" altLang="fr-FR" sz="2800" b="1" dirty="0" smtClean="0"/>
          </a:p>
          <a:p>
            <a:pPr eaLnBrk="1" hangingPunct="1"/>
            <a:r>
              <a:rPr lang="fr-CA" altLang="fr-FR" sz="3600" b="1" dirty="0" smtClean="0"/>
              <a:t>R =</a:t>
            </a:r>
            <a:r>
              <a:rPr lang="fr-CA" altLang="fr-FR" sz="2800" b="1" dirty="0" smtClean="0"/>
              <a:t> </a:t>
            </a:r>
            <a:r>
              <a:rPr lang="fr-CA" altLang="fr-FR" sz="2800" dirty="0" smtClean="0"/>
              <a:t>région / irradiation</a:t>
            </a:r>
            <a:endParaRPr lang="fr-CA" altLang="fr-FR" sz="2800" b="1" dirty="0" smtClean="0"/>
          </a:p>
          <a:p>
            <a:pPr eaLnBrk="1" hangingPunct="1"/>
            <a:r>
              <a:rPr lang="fr-CA" altLang="fr-FR" sz="3600" b="1" dirty="0" smtClean="0"/>
              <a:t>S =</a:t>
            </a:r>
            <a:r>
              <a:rPr lang="fr-CA" altLang="fr-FR" sz="2800" b="1" dirty="0" smtClean="0"/>
              <a:t> </a:t>
            </a:r>
            <a:r>
              <a:rPr lang="fr-CA" altLang="fr-FR" sz="2800" dirty="0" smtClean="0"/>
              <a:t>signes et symptômes associés</a:t>
            </a:r>
            <a:endParaRPr lang="fr-CA" altLang="fr-FR" sz="2800" b="1" dirty="0" smtClean="0"/>
          </a:p>
          <a:p>
            <a:pPr eaLnBrk="1" hangingPunct="1"/>
            <a:r>
              <a:rPr lang="fr-CA" altLang="fr-FR" sz="3600" b="1" dirty="0" smtClean="0"/>
              <a:t>T =</a:t>
            </a:r>
            <a:r>
              <a:rPr lang="fr-CA" altLang="fr-FR" sz="2800" b="1" dirty="0" smtClean="0"/>
              <a:t> </a:t>
            </a:r>
            <a:r>
              <a:rPr lang="fr-CA" altLang="fr-FR" sz="2800" dirty="0" smtClean="0"/>
              <a:t>temps et durée de la manifestation</a:t>
            </a:r>
          </a:p>
          <a:p>
            <a:pPr eaLnBrk="1" hangingPunct="1"/>
            <a:r>
              <a:rPr lang="fr-CA" altLang="fr-FR" sz="3600" b="1" dirty="0" smtClean="0"/>
              <a:t>U =</a:t>
            </a:r>
            <a:r>
              <a:rPr lang="fr-CA" altLang="fr-FR" sz="2800" b="1" dirty="0" smtClean="0"/>
              <a:t> </a:t>
            </a:r>
            <a:r>
              <a:rPr lang="fr-CA" altLang="fr-FR" sz="2800" dirty="0" err="1" smtClean="0"/>
              <a:t>understanding</a:t>
            </a:r>
            <a:r>
              <a:rPr lang="fr-CA" altLang="fr-FR" sz="2800" dirty="0" smtClean="0"/>
              <a:t> (compréhension de    			            sa douleur)</a:t>
            </a:r>
            <a:endParaRPr lang="fr-CA" altLang="fr-FR" sz="2800" b="1" dirty="0" smtClean="0"/>
          </a:p>
          <a:p>
            <a:pPr eaLnBrk="1" hangingPunct="1">
              <a:buFont typeface="Wingdings" pitchFamily="2" charset="2"/>
              <a:buNone/>
            </a:pPr>
            <a:endParaRPr lang="fr-CA" altLang="fr-FR" sz="2800" b="1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042988" y="6248400"/>
            <a:ext cx="7416800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000000"/>
                </a:solidFill>
              </a:rPr>
              <a:t>Élaboré par Alexandra Fex </a:t>
            </a:r>
            <a:r>
              <a:rPr lang="fr-CA" dirty="0" err="1">
                <a:solidFill>
                  <a:srgbClr val="000000"/>
                </a:solidFill>
              </a:rPr>
              <a:t>Bsc</a:t>
            </a:r>
            <a:r>
              <a:rPr lang="fr-CA" dirty="0">
                <a:solidFill>
                  <a:srgbClr val="000000"/>
                </a:solidFill>
              </a:rPr>
              <a:t>. inf. Enseignante CFP Performance Plus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1600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1027664"/>
            <a:ext cx="7024744" cy="601136"/>
          </a:xfrm>
          <a:solidFill>
            <a:srgbClr val="FF9900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sz="4000" b="1" dirty="0" smtClean="0">
                <a:solidFill>
                  <a:schemeClr val="tx1"/>
                </a:solidFill>
              </a:rPr>
              <a:t>Exemple de note pour dlr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827213"/>
            <a:ext cx="7921625" cy="4697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dirty="0" smtClean="0"/>
              <a:t>	Accuse dlr 7/10 centre du mollet </a:t>
            </a:r>
            <a:r>
              <a:rPr lang="fr-CA" altLang="fr-FR" dirty="0" err="1" smtClean="0"/>
              <a:t>drt</a:t>
            </a:r>
            <a:r>
              <a:rPr lang="fr-CA" altLang="fr-FR" dirty="0" smtClean="0"/>
              <a:t> sous forme de crampe depuis s’être levée irradiant ad pied. Claudication, pied </a:t>
            </a:r>
            <a:r>
              <a:rPr lang="fr-CA" altLang="fr-FR" dirty="0" err="1" smtClean="0"/>
              <a:t>drt</a:t>
            </a:r>
            <a:r>
              <a:rPr lang="fr-CA" altLang="fr-FR" dirty="0" smtClean="0"/>
              <a:t> froid et pâle. Dit avoir peur de bouger car dlr </a:t>
            </a:r>
            <a:r>
              <a:rPr lang="fr-CA" altLang="fr-FR" dirty="0" smtClean="0">
                <a:sym typeface="Wingdings" pitchFamily="2" charset="2"/>
              </a:rPr>
              <a:t> à la mobilisation.  Dit être soulagée en allongeant la </a:t>
            </a:r>
            <a:r>
              <a:rPr lang="fr-CA" altLang="fr-FR" dirty="0" err="1" smtClean="0">
                <a:sym typeface="Wingdings" pitchFamily="2" charset="2"/>
              </a:rPr>
              <a:t>jbe</a:t>
            </a:r>
            <a:r>
              <a:rPr lang="fr-CA" altLang="fr-FR" dirty="0" smtClean="0">
                <a:sym typeface="Wingdings" pitchFamily="2" charset="2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CA" altLang="fr-FR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dirty="0" smtClean="0">
                <a:sym typeface="Wingdings" pitchFamily="2" charset="2"/>
              </a:rPr>
              <a:t>   Morphine </a:t>
            </a:r>
            <a:r>
              <a:rPr lang="fr-CA" altLang="fr-FR" dirty="0" err="1" smtClean="0">
                <a:sym typeface="Wingdings" pitchFamily="2" charset="2"/>
              </a:rPr>
              <a:t>adm</a:t>
            </a:r>
            <a:r>
              <a:rPr lang="fr-CA" altLang="fr-FR" dirty="0" smtClean="0">
                <a:sym typeface="Wingdings" pitchFamily="2" charset="2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dirty="0" smtClean="0">
                <a:sym typeface="Wingdings" pitchFamily="2" charset="2"/>
              </a:rPr>
              <a:t>   Dlr  2/10.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CA" altLang="fr-FR" dirty="0" smtClean="0">
              <a:sym typeface="Wingdings" pitchFamily="2" charset="2"/>
            </a:endParaRPr>
          </a:p>
        </p:txBody>
      </p:sp>
      <p:grpSp>
        <p:nvGrpSpPr>
          <p:cNvPr id="66565" name="SMARTInkShape-Group78"/>
          <p:cNvGrpSpPr>
            <a:grpSpLocks/>
          </p:cNvGrpSpPr>
          <p:nvPr/>
        </p:nvGrpSpPr>
        <p:grpSpPr bwMode="auto">
          <a:xfrm>
            <a:off x="5224463" y="4224338"/>
            <a:ext cx="801687" cy="701675"/>
            <a:chOff x="5224463" y="4224338"/>
            <a:chExt cx="801687" cy="701675"/>
          </a:xfrm>
        </p:grpSpPr>
        <p:sp>
          <p:nvSpPr>
            <p:cNvPr id="66566" name="SMARTInkShape-106"/>
            <p:cNvSpPr>
              <a:spLocks/>
            </p:cNvSpPr>
            <p:nvPr>
              <p:custDataLst>
                <p:tags r:id="rId1"/>
              </p:custDataLst>
            </p:nvPr>
          </p:nvSpPr>
          <p:spPr bwMode="auto">
            <a:xfrm>
              <a:off x="5224463" y="4224338"/>
              <a:ext cx="68565" cy="42392"/>
            </a:xfrm>
            <a:custGeom>
              <a:avLst/>
              <a:gdLst>
                <a:gd name="T0" fmla="*/ 0 w 68565"/>
                <a:gd name="T1" fmla="*/ 0 h 42392"/>
                <a:gd name="T2" fmla="*/ 7682 w 68565"/>
                <a:gd name="T3" fmla="*/ 0 h 42392"/>
                <a:gd name="T4" fmla="*/ 15802 w 68565"/>
                <a:gd name="T5" fmla="*/ 6133 h 42392"/>
                <a:gd name="T6" fmla="*/ 24071 w 68565"/>
                <a:gd name="T7" fmla="*/ 8097 h 42392"/>
                <a:gd name="T8" fmla="*/ 29867 w 68565"/>
                <a:gd name="T9" fmla="*/ 8557 h 42392"/>
                <a:gd name="T10" fmla="*/ 32800 w 68565"/>
                <a:gd name="T11" fmla="*/ 10663 h 42392"/>
                <a:gd name="T12" fmla="*/ 41665 w 68565"/>
                <a:gd name="T13" fmla="*/ 21119 h 42392"/>
                <a:gd name="T14" fmla="*/ 68564 w 68565"/>
                <a:gd name="T15" fmla="*/ 42391 h 423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8565"/>
                <a:gd name="T25" fmla="*/ 0 h 42392"/>
                <a:gd name="T26" fmla="*/ 68565 w 68565"/>
                <a:gd name="T27" fmla="*/ 42392 h 423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8565" h="42392">
                  <a:moveTo>
                    <a:pt x="0" y="0"/>
                  </a:moveTo>
                  <a:lnTo>
                    <a:pt x="7682" y="0"/>
                  </a:lnTo>
                  <a:lnTo>
                    <a:pt x="15802" y="6133"/>
                  </a:lnTo>
                  <a:lnTo>
                    <a:pt x="24071" y="8097"/>
                  </a:lnTo>
                  <a:lnTo>
                    <a:pt x="29867" y="8557"/>
                  </a:lnTo>
                  <a:lnTo>
                    <a:pt x="32800" y="10663"/>
                  </a:lnTo>
                  <a:lnTo>
                    <a:pt x="41665" y="21119"/>
                  </a:lnTo>
                  <a:lnTo>
                    <a:pt x="68564" y="42391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CA" b="1">
                <a:solidFill>
                  <a:srgbClr val="000000"/>
                </a:solidFill>
                <a:latin typeface="Georgia" pitchFamily="18" charset="0"/>
              </a:endParaRPr>
            </a:p>
          </p:txBody>
        </p:sp>
        <p:sp>
          <p:nvSpPr>
            <p:cNvPr id="66567" name="SMARTInkShape-107"/>
            <p:cNvSpPr>
              <a:spLocks/>
            </p:cNvSpPr>
            <p:nvPr>
              <p:custDataLst>
                <p:tags r:id="rId2"/>
              </p:custDataLst>
            </p:nvPr>
          </p:nvSpPr>
          <p:spPr bwMode="auto">
            <a:xfrm>
              <a:off x="5929387" y="4806663"/>
              <a:ext cx="96763" cy="119350"/>
            </a:xfrm>
            <a:custGeom>
              <a:avLst/>
              <a:gdLst>
                <a:gd name="T0" fmla="*/ 96762 w 96763"/>
                <a:gd name="T1" fmla="*/ 0 h 119350"/>
                <a:gd name="T2" fmla="*/ 96061 w 96763"/>
                <a:gd name="T3" fmla="*/ 4165 h 119350"/>
                <a:gd name="T4" fmla="*/ 91254 w 96763"/>
                <a:gd name="T5" fmla="*/ 26438 h 119350"/>
                <a:gd name="T6" fmla="*/ 89139 w 96763"/>
                <a:gd name="T7" fmla="*/ 41251 h 119350"/>
                <a:gd name="T8" fmla="*/ 68290 w 96763"/>
                <a:gd name="T9" fmla="*/ 84285 h 119350"/>
                <a:gd name="T10" fmla="*/ 62409 w 96763"/>
                <a:gd name="T11" fmla="*/ 90760 h 119350"/>
                <a:gd name="T12" fmla="*/ 59451 w 96763"/>
                <a:gd name="T13" fmla="*/ 92486 h 119350"/>
                <a:gd name="T14" fmla="*/ 50553 w 96763"/>
                <a:gd name="T15" fmla="*/ 104392 h 119350"/>
                <a:gd name="T16" fmla="*/ 46374 w 96763"/>
                <a:gd name="T17" fmla="*/ 115742 h 119350"/>
                <a:gd name="T18" fmla="*/ 43805 w 96763"/>
                <a:gd name="T19" fmla="*/ 117074 h 119350"/>
                <a:gd name="T20" fmla="*/ 31706 w 96763"/>
                <a:gd name="T21" fmla="*/ 116194 h 119350"/>
                <a:gd name="T22" fmla="*/ 24667 w 96763"/>
                <a:gd name="T23" fmla="*/ 119154 h 119350"/>
                <a:gd name="T24" fmla="*/ 21401 w 96763"/>
                <a:gd name="T25" fmla="*/ 119349 h 119350"/>
                <a:gd name="T26" fmla="*/ 15130 w 96763"/>
                <a:gd name="T27" fmla="*/ 116920 h 119350"/>
                <a:gd name="T28" fmla="*/ 0 w 96763"/>
                <a:gd name="T29" fmla="*/ 95939 h 11935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6763"/>
                <a:gd name="T46" fmla="*/ 0 h 119350"/>
                <a:gd name="T47" fmla="*/ 96763 w 96763"/>
                <a:gd name="T48" fmla="*/ 119350 h 11935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6763" h="119350">
                  <a:moveTo>
                    <a:pt x="96762" y="0"/>
                  </a:moveTo>
                  <a:lnTo>
                    <a:pt x="96061" y="4165"/>
                  </a:lnTo>
                  <a:lnTo>
                    <a:pt x="91254" y="26438"/>
                  </a:lnTo>
                  <a:lnTo>
                    <a:pt x="89139" y="41251"/>
                  </a:lnTo>
                  <a:lnTo>
                    <a:pt x="68290" y="84285"/>
                  </a:lnTo>
                  <a:lnTo>
                    <a:pt x="62409" y="90760"/>
                  </a:lnTo>
                  <a:lnTo>
                    <a:pt x="59451" y="92486"/>
                  </a:lnTo>
                  <a:lnTo>
                    <a:pt x="50553" y="104392"/>
                  </a:lnTo>
                  <a:lnTo>
                    <a:pt x="46374" y="115742"/>
                  </a:lnTo>
                  <a:lnTo>
                    <a:pt x="43805" y="117074"/>
                  </a:lnTo>
                  <a:lnTo>
                    <a:pt x="31706" y="116194"/>
                  </a:lnTo>
                  <a:lnTo>
                    <a:pt x="24667" y="119154"/>
                  </a:lnTo>
                  <a:lnTo>
                    <a:pt x="21401" y="119349"/>
                  </a:lnTo>
                  <a:lnTo>
                    <a:pt x="15130" y="116920"/>
                  </a:lnTo>
                  <a:lnTo>
                    <a:pt x="0" y="95939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CA" b="1">
                <a:solidFill>
                  <a:srgbClr val="000000"/>
                </a:solidFill>
                <a:latin typeface="Georgia" pitchFamily="18" charset="0"/>
              </a:endParaRPr>
            </a:p>
          </p:txBody>
        </p:sp>
        <p:sp>
          <p:nvSpPr>
            <p:cNvPr id="66568" name="SMARTInkShape-108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5581386" y="4242188"/>
              <a:ext cx="1528" cy="24543"/>
            </a:xfrm>
            <a:custGeom>
              <a:avLst/>
              <a:gdLst>
                <a:gd name="T0" fmla="*/ 0 w 1528"/>
                <a:gd name="T1" fmla="*/ 0 h 24543"/>
                <a:gd name="T2" fmla="*/ 992 w 1528"/>
                <a:gd name="T3" fmla="*/ 22346 h 24543"/>
                <a:gd name="T4" fmla="*/ 1527 w 1528"/>
                <a:gd name="T5" fmla="*/ 24542 h 24543"/>
                <a:gd name="T6" fmla="*/ 0 60000 65536"/>
                <a:gd name="T7" fmla="*/ 0 60000 65536"/>
                <a:gd name="T8" fmla="*/ 0 60000 65536"/>
                <a:gd name="T9" fmla="*/ 0 w 1528"/>
                <a:gd name="T10" fmla="*/ 0 h 24543"/>
                <a:gd name="T11" fmla="*/ 1528 w 1528"/>
                <a:gd name="T12" fmla="*/ 24543 h 245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28" h="24543">
                  <a:moveTo>
                    <a:pt x="0" y="0"/>
                  </a:moveTo>
                  <a:lnTo>
                    <a:pt x="992" y="22346"/>
                  </a:lnTo>
                  <a:lnTo>
                    <a:pt x="1527" y="24542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CA" b="1">
                <a:solidFill>
                  <a:srgbClr val="000000"/>
                </a:solidFill>
                <a:latin typeface="Georgi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50689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La note d’évolution p.138 </a:t>
            </a:r>
            <a:r>
              <a:rPr lang="fr-CA" dirty="0" err="1" smtClean="0"/>
              <a:t>imp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Exacte</a:t>
            </a:r>
          </a:p>
          <a:p>
            <a:r>
              <a:rPr lang="fr-CA" dirty="0" smtClean="0"/>
              <a:t>Pertinente</a:t>
            </a:r>
          </a:p>
          <a:p>
            <a:r>
              <a:rPr lang="fr-CA" dirty="0" smtClean="0"/>
              <a:t>Véridique</a:t>
            </a:r>
          </a:p>
          <a:p>
            <a:r>
              <a:rPr lang="fr-CA" dirty="0" smtClean="0"/>
              <a:t>Complète</a:t>
            </a:r>
          </a:p>
          <a:p>
            <a:r>
              <a:rPr lang="fr-CA" dirty="0" smtClean="0"/>
              <a:t>Lisible</a:t>
            </a:r>
          </a:p>
          <a:p>
            <a:r>
              <a:rPr lang="fr-CA" dirty="0" smtClean="0"/>
              <a:t>Précise</a:t>
            </a:r>
          </a:p>
          <a:p>
            <a:r>
              <a:rPr lang="fr-CA" dirty="0" smtClean="0"/>
              <a:t>Concise</a:t>
            </a:r>
          </a:p>
          <a:p>
            <a:r>
              <a:rPr lang="fr-CA" dirty="0" smtClean="0"/>
              <a:t>Chronologique</a:t>
            </a:r>
          </a:p>
          <a:p>
            <a:r>
              <a:rPr lang="fr-CA" dirty="0" smtClean="0"/>
              <a:t>Exempte de fautes d’orthographes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63479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p.139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Consigner les données </a:t>
            </a:r>
            <a:r>
              <a:rPr lang="fr-CA" dirty="0" err="1" smtClean="0"/>
              <a:t>imp</a:t>
            </a:r>
            <a:r>
              <a:rPr lang="fr-CA" dirty="0" smtClean="0"/>
              <a:t> concernant l’état physique ou mental d’une personne</a:t>
            </a:r>
          </a:p>
          <a:p>
            <a:r>
              <a:rPr lang="fr-CA" dirty="0" smtClean="0"/>
              <a:t>Conserver les résultats des services et des soins réalisés auprès d’une personne</a:t>
            </a:r>
          </a:p>
          <a:p>
            <a:r>
              <a:rPr lang="fr-CA" dirty="0" smtClean="0"/>
              <a:t>Conserver les réactions d’une personne aux services et aux soins qu’elle reçoit</a:t>
            </a:r>
          </a:p>
          <a:p>
            <a:r>
              <a:rPr lang="fr-CA" dirty="0" smtClean="0"/>
              <a:t>Documenter la communication de tous les professionnels dans les suivis à apporter auprès d’une personne.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66978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Les notes d’évolutions ..p.139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Assurent la sécurité et la qualité des soins durant la période de soins</a:t>
            </a:r>
          </a:p>
          <a:p>
            <a:r>
              <a:rPr lang="fr-CA" dirty="0" smtClean="0"/>
              <a:t>Font état des besoins et attentes des personnes</a:t>
            </a:r>
          </a:p>
          <a:p>
            <a:r>
              <a:rPr lang="fr-CA" dirty="0" smtClean="0"/>
              <a:t>Contribuent à la continuité des soins</a:t>
            </a:r>
          </a:p>
          <a:p>
            <a:r>
              <a:rPr lang="fr-CA" dirty="0" smtClean="0"/>
              <a:t>Sont un apport à l’évaluation de la qualité des soins dans une perspective d’amélioration continue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0346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3 composantes p.140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L’évaluation et l’observation proprement dites</a:t>
            </a:r>
          </a:p>
          <a:p>
            <a:endParaRPr lang="fr-CA" dirty="0" smtClean="0"/>
          </a:p>
          <a:p>
            <a:r>
              <a:rPr lang="fr-CA" dirty="0" smtClean="0"/>
              <a:t>L’intervention</a:t>
            </a:r>
          </a:p>
          <a:p>
            <a:endParaRPr lang="fr-CA" dirty="0" smtClean="0"/>
          </a:p>
          <a:p>
            <a:r>
              <a:rPr lang="fr-CA" dirty="0" smtClean="0"/>
              <a:t>L’évaluation des résultats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9059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Des notes par exception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Réduction du temps accordé</a:t>
            </a:r>
          </a:p>
          <a:p>
            <a:r>
              <a:rPr lang="fr-CA" dirty="0" smtClean="0"/>
              <a:t>Élimination des répétions déjà consignées sur différents formulaires de routine</a:t>
            </a:r>
          </a:p>
          <a:p>
            <a:r>
              <a:rPr lang="fr-CA" dirty="0" smtClean="0"/>
              <a:t>Importance mise sur ce qui est anormal dans l’état de la personne</a:t>
            </a:r>
          </a:p>
          <a:p>
            <a:r>
              <a:rPr lang="fr-CA" dirty="0" smtClean="0"/>
              <a:t>Facilité à retrouver les données</a:t>
            </a:r>
          </a:p>
          <a:p>
            <a:r>
              <a:rPr lang="fr-CA" dirty="0" smtClean="0"/>
              <a:t>Concision des observations notées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60736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re 5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679450"/>
          </a:xfrm>
        </p:spPr>
        <p:txBody>
          <a:bodyPr>
            <a:normAutofit/>
          </a:bodyPr>
          <a:lstStyle/>
          <a:p>
            <a:pPr algn="ctr"/>
            <a:r>
              <a:rPr lang="fr-CA" altLang="fr-FR" sz="3200" b="1" dirty="0" smtClean="0"/>
              <a:t>Méthode de rédaction </a:t>
            </a:r>
            <a:r>
              <a:rPr lang="fr-CA" altLang="fr-FR" sz="3200" b="1" dirty="0" smtClean="0"/>
              <a:t>DIR p.142</a:t>
            </a:r>
            <a:endParaRPr lang="fr-CA" altLang="fr-FR" sz="3200" b="1" dirty="0" smtClean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68313" y="1628775"/>
            <a:ext cx="8675687" cy="45370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fr-C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D=données  I= interventions R= résultats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fr-C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 </a:t>
            </a:r>
            <a:r>
              <a:rPr lang="fr-CA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19h40 Accuse douleur lombaire à 6/10 irradiant aux 2 jambes.  Décrit sa dlr comme s’il avait une barre dans le dos.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fr-CA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fr-C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 : </a:t>
            </a:r>
            <a:r>
              <a:rPr lang="fr-CA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19h50 Reçoit analgésique narcotique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fr-CA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fr-C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 : </a:t>
            </a:r>
            <a:r>
              <a:rPr lang="fr-CA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20h45 Se dit partiellement soulagé à 4/10.  Marche cambré.</a:t>
            </a:r>
            <a:endParaRPr lang="fr-CA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922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1027664"/>
            <a:ext cx="7024744" cy="601136"/>
          </a:xfrm>
          <a:solidFill>
            <a:srgbClr val="FF990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fr-CA" altLang="fr-FR" sz="4400" b="1" dirty="0" smtClean="0">
                <a:solidFill>
                  <a:schemeClr val="tx1"/>
                </a:solidFill>
              </a:rPr>
              <a:t>p.146</a:t>
            </a:r>
            <a:endParaRPr lang="fr-CA" altLang="fr-FR" sz="4400" b="1" dirty="0" smtClean="0">
              <a:solidFill>
                <a:schemeClr val="tx1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827213"/>
            <a:ext cx="8150225" cy="4114800"/>
          </a:xfrm>
        </p:spPr>
        <p:txBody>
          <a:bodyPr>
            <a:normAutofit fontScale="92500" lnSpcReduction="10000"/>
          </a:bodyPr>
          <a:lstStyle/>
          <a:p>
            <a:pPr marL="552450" indent="-552450" eaLnBrk="1" hangingPunct="1">
              <a:buFont typeface="Wingdings" pitchFamily="2" charset="2"/>
              <a:buNone/>
              <a:defRPr/>
            </a:pPr>
            <a:r>
              <a:rPr lang="fr-CA" altLang="fr-FR" sz="2500" b="1" dirty="0" smtClean="0"/>
              <a:t>Identification de la feuille de notes</a:t>
            </a:r>
          </a:p>
          <a:p>
            <a:pPr marL="552450" indent="-552450" eaLnBrk="1" hangingPunct="1">
              <a:buFont typeface="Wingdings" pitchFamily="2" charset="2"/>
              <a:buNone/>
              <a:defRPr/>
            </a:pPr>
            <a:r>
              <a:rPr lang="fr-CA" altLang="fr-FR" sz="2500" b="1" dirty="0" smtClean="0"/>
              <a:t>d’observation</a:t>
            </a:r>
          </a:p>
          <a:p>
            <a:pPr marL="552450" indent="-552450" eaLnBrk="1" hangingPunct="1">
              <a:buFont typeface="Wingdings" pitchFamily="2" charset="2"/>
              <a:buNone/>
              <a:defRPr/>
            </a:pPr>
            <a:endParaRPr lang="fr-CA" altLang="fr-FR" sz="2500" b="1" dirty="0" smtClean="0"/>
          </a:p>
          <a:p>
            <a:pPr marL="552450" indent="-552450" eaLnBrk="1" hangingPunct="1">
              <a:defRPr/>
            </a:pPr>
            <a:r>
              <a:rPr lang="fr-CA" altLang="fr-FR" sz="2500" dirty="0" smtClean="0"/>
              <a:t>Carte adressographe </a:t>
            </a:r>
          </a:p>
          <a:p>
            <a:pPr marL="552450" indent="-552450" eaLnBrk="1" hangingPunct="1">
              <a:buFont typeface="Wingdings" pitchFamily="2" charset="2"/>
              <a:buNone/>
              <a:defRPr/>
            </a:pPr>
            <a:r>
              <a:rPr lang="fr-CA" altLang="fr-FR" sz="2500" dirty="0" smtClean="0"/>
              <a:t>			</a:t>
            </a:r>
            <a:r>
              <a:rPr lang="fr-CA" altLang="fr-FR" sz="2500" dirty="0" smtClean="0">
                <a:sym typeface="Wingdings" pitchFamily="2" charset="2"/>
              </a:rPr>
              <a:t>  Nom</a:t>
            </a:r>
          </a:p>
          <a:p>
            <a:pPr marL="552450" indent="-552450" eaLnBrk="1" hangingPunct="1">
              <a:buFont typeface="Wingdings" pitchFamily="2" charset="2"/>
              <a:buNone/>
              <a:defRPr/>
            </a:pPr>
            <a:r>
              <a:rPr lang="fr-CA" altLang="fr-FR" sz="2500" dirty="0" smtClean="0">
                <a:sym typeface="Wingdings" pitchFamily="2" charset="2"/>
              </a:rPr>
              <a:t>			  Médecin</a:t>
            </a:r>
          </a:p>
          <a:p>
            <a:pPr marL="552450" indent="-552450" eaLnBrk="1" hangingPunct="1">
              <a:buFont typeface="Wingdings" pitchFamily="2" charset="2"/>
              <a:buNone/>
              <a:defRPr/>
            </a:pPr>
            <a:r>
              <a:rPr lang="fr-CA" altLang="fr-FR" sz="2500" dirty="0" smtClean="0">
                <a:sym typeface="Wingdings" pitchFamily="2" charset="2"/>
              </a:rPr>
              <a:t>			  Numéro de chambre</a:t>
            </a:r>
          </a:p>
          <a:p>
            <a:pPr marL="552450" indent="-552450" eaLnBrk="1" hangingPunct="1">
              <a:buFont typeface="Wingdings" pitchFamily="2" charset="2"/>
              <a:buNone/>
              <a:defRPr/>
            </a:pPr>
            <a:r>
              <a:rPr lang="fr-CA" altLang="fr-FR" sz="2500" dirty="0" smtClean="0">
                <a:sym typeface="Wingdings" pitchFamily="2" charset="2"/>
              </a:rPr>
              <a:t>			  Numéro de dossier</a:t>
            </a:r>
          </a:p>
          <a:p>
            <a:pPr marL="552450" indent="-552450" eaLnBrk="1" hangingPunct="1">
              <a:buFont typeface="Wingdings" pitchFamily="2" charset="2"/>
              <a:buNone/>
              <a:defRPr/>
            </a:pPr>
            <a:r>
              <a:rPr lang="fr-CA" altLang="fr-FR" sz="2500" dirty="0">
                <a:sym typeface="Wingdings" pitchFamily="2" charset="2"/>
              </a:rPr>
              <a:t>	</a:t>
            </a:r>
            <a:r>
              <a:rPr lang="fr-CA" altLang="fr-FR" sz="2500" dirty="0" smtClean="0">
                <a:sym typeface="Wingdings" pitchFamily="2" charset="2"/>
              </a:rPr>
              <a:t>		  </a:t>
            </a:r>
            <a:r>
              <a:rPr lang="fr-CA" altLang="fr-FR" sz="2500" dirty="0" smtClean="0">
                <a:solidFill>
                  <a:srgbClr val="FF0000"/>
                </a:solidFill>
                <a:sym typeface="Wingdings" pitchFamily="2" charset="2"/>
              </a:rPr>
              <a:t>Date de naissance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fr-CA" altLang="fr-FR" sz="2500" dirty="0" smtClean="0">
                <a:sym typeface="Wingdings" pitchFamily="2" charset="2"/>
              </a:rPr>
              <a:t>							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042988" y="6248400"/>
            <a:ext cx="7246937" cy="457200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37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1027664"/>
            <a:ext cx="6808602" cy="745152"/>
          </a:xfrm>
          <a:solidFill>
            <a:srgbClr val="FF9900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sz="4400" b="1" dirty="0" smtClean="0">
                <a:solidFill>
                  <a:schemeClr val="tx1"/>
                </a:solidFill>
              </a:rPr>
              <a:t>Les notes au dossier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8137525" cy="49672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sz="2500" dirty="0" smtClean="0"/>
              <a:t>	</a:t>
            </a:r>
            <a:endParaRPr lang="fr-CA" altLang="fr-FR" sz="25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sz="2500" b="1" dirty="0" smtClean="0"/>
              <a:t>Inscrire </a:t>
            </a:r>
            <a:r>
              <a:rPr lang="fr-CA" altLang="fr-FR" sz="2500" b="1" dirty="0" smtClean="0"/>
              <a:t>la date et l’heure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CA" altLang="fr-FR" sz="2500" b="1" dirty="0" smtClean="0"/>
          </a:p>
          <a:p>
            <a:pPr eaLnBrk="1" hangingPunct="1">
              <a:lnSpc>
                <a:spcPct val="90000"/>
              </a:lnSpc>
            </a:pPr>
            <a:r>
              <a:rPr lang="fr-CA" altLang="fr-FR" sz="2400" dirty="0" smtClean="0"/>
              <a:t>Inscrire la date en débutant par l’année, le mois, le jour.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CA" altLang="fr-F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sz="2400" dirty="0" smtClean="0">
                <a:sym typeface="Wingdings" pitchFamily="2" charset="2"/>
              </a:rPr>
              <a:t>		  Deux ou quatre chiffres pour l’année.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sz="2400" dirty="0" smtClean="0">
                <a:sym typeface="Wingdings" pitchFamily="2" charset="2"/>
              </a:rPr>
              <a:t>		  </a:t>
            </a:r>
            <a:r>
              <a:rPr lang="fr-CA" altLang="fr-FR" sz="2400" b="1" dirty="0" smtClean="0">
                <a:solidFill>
                  <a:srgbClr val="FF0000"/>
                </a:solidFill>
                <a:sym typeface="Wingdings" pitchFamily="2" charset="2"/>
              </a:rPr>
              <a:t>Deux chiffres </a:t>
            </a:r>
            <a:r>
              <a:rPr lang="fr-CA" altLang="fr-FR" sz="2400" dirty="0" smtClean="0">
                <a:sym typeface="Wingdings" pitchFamily="2" charset="2"/>
              </a:rPr>
              <a:t>pour le mois et le jour.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sz="2400" dirty="0" smtClean="0">
                <a:sym typeface="Wingdings" pitchFamily="2" charset="2"/>
              </a:rPr>
              <a:t>			</a:t>
            </a:r>
            <a:r>
              <a:rPr lang="fr-CA" altLang="fr-FR" sz="2400" b="1" dirty="0" smtClean="0">
                <a:solidFill>
                  <a:srgbClr val="FF0000"/>
                </a:solidFill>
                <a:sym typeface="Wingdings" pitchFamily="2" charset="2"/>
              </a:rPr>
              <a:t>un chiffre ou deux</a:t>
            </a:r>
          </a:p>
          <a:p>
            <a:pPr eaLnBrk="1" hangingPunct="1">
              <a:lnSpc>
                <a:spcPct val="90000"/>
              </a:lnSpc>
            </a:pPr>
            <a:r>
              <a:rPr lang="fr-CA" altLang="fr-FR" sz="2400" dirty="0" smtClean="0"/>
              <a:t>Inscrire l’heure selon le système international.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sz="2400" dirty="0" smtClean="0"/>
              <a:t>			</a:t>
            </a:r>
            <a:r>
              <a:rPr lang="fr-CA" altLang="fr-FR" sz="2400" dirty="0" smtClean="0">
                <a:solidFill>
                  <a:srgbClr val="FF0000"/>
                </a:solidFill>
              </a:rPr>
              <a:t>un chiffre ou deux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sz="2500" dirty="0" smtClean="0">
                <a:sym typeface="Wingdings" pitchFamily="2" charset="2"/>
              </a:rPr>
              <a:t>		  </a:t>
            </a:r>
            <a:r>
              <a:rPr lang="fr-CA" altLang="fr-FR" sz="2400" dirty="0" smtClean="0">
                <a:sym typeface="Wingdings" pitchFamily="2" charset="2"/>
              </a:rPr>
              <a:t>Toujours deux chiffres pour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sz="2400" dirty="0" smtClean="0">
                <a:sym typeface="Wingdings" pitchFamily="2" charset="2"/>
              </a:rPr>
              <a:t>             l’heure et les minutes.</a:t>
            </a:r>
            <a:endParaRPr lang="fr-CA" altLang="fr-F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CA" altLang="fr-FR" sz="2400" dirty="0" smtClean="0"/>
          </a:p>
          <a:p>
            <a:pPr eaLnBrk="1" hangingPunct="1">
              <a:lnSpc>
                <a:spcPct val="90000"/>
              </a:lnSpc>
            </a:pPr>
            <a:endParaRPr lang="fr-CA" altLang="fr-FR" sz="2400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042988" y="6248400"/>
            <a:ext cx="7345362" cy="457200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7350" name="Connecteur droit 3"/>
          <p:cNvCxnSpPr>
            <a:cxnSpLocks noChangeShapeType="1"/>
          </p:cNvCxnSpPr>
          <p:nvPr/>
        </p:nvCxnSpPr>
        <p:spPr bwMode="auto">
          <a:xfrm>
            <a:off x="2268538" y="4149725"/>
            <a:ext cx="2159000" cy="0"/>
          </a:xfrm>
          <a:prstGeom prst="line">
            <a:avLst/>
          </a:prstGeom>
          <a:noFill/>
          <a:ln w="349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51" name="Connecteur droit 7"/>
          <p:cNvCxnSpPr>
            <a:cxnSpLocks noChangeShapeType="1"/>
          </p:cNvCxnSpPr>
          <p:nvPr/>
        </p:nvCxnSpPr>
        <p:spPr bwMode="auto">
          <a:xfrm>
            <a:off x="2268538" y="5732463"/>
            <a:ext cx="3455987" cy="0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037145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40</TotalTime>
  <Words>598</Words>
  <Application>Microsoft Office PowerPoint</Application>
  <PresentationFormat>Affichage à l'écran (4:3)</PresentationFormat>
  <Paragraphs>128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Austin</vt:lpstr>
      <vt:lpstr>Cours 9</vt:lpstr>
      <vt:lpstr>La note d’évolution p.138 imp</vt:lpstr>
      <vt:lpstr>p.139</vt:lpstr>
      <vt:lpstr>Les notes d’évolutions ..p.139</vt:lpstr>
      <vt:lpstr>Les 3 composantes p.140</vt:lpstr>
      <vt:lpstr>Des notes par exception</vt:lpstr>
      <vt:lpstr>Méthode de rédaction DIR p.142</vt:lpstr>
      <vt:lpstr>p.146</vt:lpstr>
      <vt:lpstr>Les notes au dossier</vt:lpstr>
      <vt:lpstr>Les notes au dossier</vt:lpstr>
      <vt:lpstr>Les notes au dossier</vt:lpstr>
      <vt:lpstr>Les notes au dossier</vt:lpstr>
      <vt:lpstr>Les notes au dossier</vt:lpstr>
      <vt:lpstr>Les notes au dossier</vt:lpstr>
      <vt:lpstr>Les notes au dossier</vt:lpstr>
      <vt:lpstr>Les notes au dossier</vt:lpstr>
      <vt:lpstr>La douleur</vt:lpstr>
      <vt:lpstr>Exemple de note pour dlr</vt:lpstr>
    </vt:vector>
  </TitlesOfParts>
  <Company>CSRDN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9</dc:title>
  <dc:creator>Petit, Anne-Gabrielle</dc:creator>
  <cp:lastModifiedBy>Petit, Anne-Gabrielle</cp:lastModifiedBy>
  <cp:revision>9</cp:revision>
  <dcterms:created xsi:type="dcterms:W3CDTF">2021-01-31T14:25:14Z</dcterms:created>
  <dcterms:modified xsi:type="dcterms:W3CDTF">2021-01-31T15:05:45Z</dcterms:modified>
</cp:coreProperties>
</file>