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264" r:id="rId3"/>
    <p:sldId id="275" r:id="rId4"/>
    <p:sldId id="267" r:id="rId5"/>
    <p:sldId id="266" r:id="rId6"/>
    <p:sldId id="258" r:id="rId7"/>
    <p:sldId id="260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855" autoAdjust="0"/>
  </p:normalViewPr>
  <p:slideViewPr>
    <p:cSldViewPr snapToGrid="0">
      <p:cViewPr varScale="1">
        <p:scale>
          <a:sx n="56" d="100"/>
          <a:sy n="56" d="100"/>
        </p:scale>
        <p:origin x="-1040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675DB-523E-4252-9E9E-CAEEDE0197B4}" type="datetimeFigureOut">
              <a:rPr lang="fr-CA" smtClean="0"/>
              <a:t>2021-03-14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78EE8-A657-457A-9396-6982C2638D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5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Il existe plus de 700 muscles dans le corps entier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380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188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sz="1200" dirty="0">
                <a:latin typeface="Arial Narrow" pitchFamily="34" charset="0"/>
              </a:rPr>
              <a:t>Sont situés sous la peau.</a:t>
            </a:r>
          </a:p>
          <a:p>
            <a:pPr eaLnBrk="1" hangingPunct="1"/>
            <a:r>
              <a:rPr lang="fr-CA" sz="1200" dirty="0">
                <a:latin typeface="Arial Narrow" pitchFamily="34" charset="0"/>
              </a:rPr>
              <a:t>Peuvent être sentis au toucher.</a:t>
            </a:r>
          </a:p>
          <a:p>
            <a:pPr eaLnBrk="1" hangingPunct="1"/>
            <a:r>
              <a:rPr lang="fr-CA" sz="1200" dirty="0">
                <a:latin typeface="Arial Narrow" pitchFamily="34" charset="0"/>
              </a:rPr>
              <a:t>Peuvent être observés quand ils sont en activité.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595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062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Supination: Mouvement de l’avant-bras qui consiste à amener la paume de la main vers le HAUT</a:t>
            </a:r>
          </a:p>
          <a:p>
            <a:r>
              <a:rPr lang="fr-CA" dirty="0"/>
              <a:t>Abduction: Mouvement qui consiste à ÉCARTER un membre de l’axe du corps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609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01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750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197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Deltoïde</a:t>
            </a:r>
          </a:p>
          <a:p>
            <a:r>
              <a:rPr lang="fr-CA" dirty="0"/>
              <a:t>Vaste externe </a:t>
            </a:r>
          </a:p>
          <a:p>
            <a:r>
              <a:rPr lang="fr-CA" dirty="0"/>
              <a:t>QSE</a:t>
            </a:r>
          </a:p>
          <a:p>
            <a:r>
              <a:rPr lang="fr-CA" dirty="0"/>
              <a:t>Moyen Glutéal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78EE8-A657-457A-9396-6982C2638DA1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27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3/14/2021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pinterest.com/yaya246/nursing/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Intramuscular_injection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teachmeanatomy.info/lower-limb/nerves/the-sciatic-nerv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881B01-C044-499D-911D-A8FAF4E137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muscles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3B78815-6263-44EE-B121-EA3642873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954405"/>
          </a:xfrm>
        </p:spPr>
        <p:txBody>
          <a:bodyPr>
            <a:normAutofit/>
          </a:bodyPr>
          <a:lstStyle/>
          <a:p>
            <a:r>
              <a:rPr lang="fr-CA" dirty="0"/>
              <a:t>Les caractéristiques des muscles</a:t>
            </a:r>
          </a:p>
          <a:p>
            <a:r>
              <a:rPr lang="fr-CA" dirty="0"/>
              <a:t>La localisation des principaux muscles</a:t>
            </a:r>
          </a:p>
        </p:txBody>
      </p:sp>
    </p:spTree>
    <p:extLst>
      <p:ext uri="{BB962C8B-B14F-4D97-AF65-F5344CB8AC3E}">
        <p14:creationId xmlns:p14="http://schemas.microsoft.com/office/powerpoint/2010/main" val="439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5D0E8D-3353-41EA-9365-AEEDEB1A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66149"/>
          </a:xfrm>
        </p:spPr>
        <p:txBody>
          <a:bodyPr>
            <a:normAutofit/>
          </a:bodyPr>
          <a:lstStyle/>
          <a:p>
            <a:r>
              <a:rPr lang="fr-CA" sz="3600" dirty="0"/>
              <a:t>Localisation des muscles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7641DB5E-A693-4758-AB63-96A6A4EB7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6186" y="184035"/>
            <a:ext cx="6293268" cy="635546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4597DB9-DC1B-4171-AD81-064C89299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sz="2400" dirty="0"/>
              <a:t>Tête</a:t>
            </a:r>
          </a:p>
          <a:p>
            <a:r>
              <a:rPr lang="fr-CA" sz="2400" dirty="0"/>
              <a:t>Cou</a:t>
            </a:r>
          </a:p>
          <a:p>
            <a:r>
              <a:rPr lang="fr-CA" sz="2400" b="1" dirty="0"/>
              <a:t>Ceinture scapulaire et du tronc</a:t>
            </a:r>
          </a:p>
          <a:p>
            <a:r>
              <a:rPr lang="fr-CA" sz="2400" dirty="0"/>
              <a:t>Plancher pelvien</a:t>
            </a:r>
          </a:p>
          <a:p>
            <a:r>
              <a:rPr lang="fr-CA" sz="2400" dirty="0"/>
              <a:t>Membres supérieurs</a:t>
            </a:r>
          </a:p>
          <a:p>
            <a:r>
              <a:rPr lang="fr-CA" sz="2400" dirty="0"/>
              <a:t>Membres inférieurs</a:t>
            </a:r>
          </a:p>
          <a:p>
            <a:endParaRPr lang="fr-CA" dirty="0"/>
          </a:p>
        </p:txBody>
      </p:sp>
      <p:sp>
        <p:nvSpPr>
          <p:cNvPr id="6" name="Étoile : 12 branches 5">
            <a:extLst>
              <a:ext uri="{FF2B5EF4-FFF2-40B4-BE49-F238E27FC236}">
                <a16:creationId xmlns:a16="http://schemas.microsoft.com/office/drawing/2014/main" xmlns="" id="{CFC0BA01-1448-4756-969E-325E35083CB0}"/>
              </a:ext>
            </a:extLst>
          </p:cNvPr>
          <p:cNvSpPr/>
          <p:nvPr/>
        </p:nvSpPr>
        <p:spPr>
          <a:xfrm>
            <a:off x="0" y="0"/>
            <a:ext cx="5220183" cy="476876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0480814-C932-4997-8B5F-061AF01C732B}"/>
              </a:ext>
            </a:extLst>
          </p:cNvPr>
          <p:cNvSpPr txBox="1"/>
          <p:nvPr/>
        </p:nvSpPr>
        <p:spPr>
          <a:xfrm>
            <a:off x="1527858" y="879676"/>
            <a:ext cx="2384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prstClr val="black"/>
                </a:solidFill>
              </a:rPr>
              <a:t>Les muscles intercostaux  permettent d’élever les côtes au cours de l’inspiration et de les abaisser au cours de l’expiration</a:t>
            </a:r>
          </a:p>
          <a:p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9F548A0-366F-4A4C-B437-B238EE219F38}"/>
              </a:ext>
            </a:extLst>
          </p:cNvPr>
          <p:cNvSpPr txBox="1"/>
          <p:nvPr/>
        </p:nvSpPr>
        <p:spPr>
          <a:xfrm>
            <a:off x="8549640" y="5960962"/>
            <a:ext cx="251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p.141</a:t>
            </a:r>
          </a:p>
        </p:txBody>
      </p:sp>
    </p:spTree>
    <p:extLst>
      <p:ext uri="{BB962C8B-B14F-4D97-AF65-F5344CB8AC3E}">
        <p14:creationId xmlns:p14="http://schemas.microsoft.com/office/powerpoint/2010/main" val="4921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5D0E8D-3353-41EA-9365-AEEDEB1A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66149"/>
          </a:xfrm>
        </p:spPr>
        <p:txBody>
          <a:bodyPr>
            <a:normAutofit/>
          </a:bodyPr>
          <a:lstStyle/>
          <a:p>
            <a:r>
              <a:rPr lang="fr-CA" sz="3600" dirty="0"/>
              <a:t>Localisation des muscles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7641DB5E-A693-4758-AB63-96A6A4EB7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3547" y="184035"/>
            <a:ext cx="4598546" cy="635546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4597DB9-DC1B-4171-AD81-064C89299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537802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Tête</a:t>
            </a:r>
          </a:p>
          <a:p>
            <a:r>
              <a:rPr lang="fr-CA" sz="2400" dirty="0"/>
              <a:t>Cou</a:t>
            </a:r>
          </a:p>
          <a:p>
            <a:r>
              <a:rPr lang="fr-CA" sz="2400" dirty="0"/>
              <a:t>Ceinture scapulaire et du tronc</a:t>
            </a:r>
          </a:p>
          <a:p>
            <a:r>
              <a:rPr lang="fr-CA" sz="2400" dirty="0"/>
              <a:t>Plancher pelvien</a:t>
            </a:r>
          </a:p>
          <a:p>
            <a:r>
              <a:rPr lang="fr-CA" sz="2400" b="1" dirty="0"/>
              <a:t>Membres supérieurs</a:t>
            </a:r>
          </a:p>
          <a:p>
            <a:r>
              <a:rPr lang="fr-CA" sz="2400" dirty="0"/>
              <a:t>Membres inférieurs</a:t>
            </a:r>
          </a:p>
          <a:p>
            <a:endParaRPr lang="fr-CA" dirty="0"/>
          </a:p>
        </p:txBody>
      </p:sp>
      <p:sp>
        <p:nvSpPr>
          <p:cNvPr id="6" name="Étoile : 12 branches 5">
            <a:extLst>
              <a:ext uri="{FF2B5EF4-FFF2-40B4-BE49-F238E27FC236}">
                <a16:creationId xmlns:a16="http://schemas.microsoft.com/office/drawing/2014/main" xmlns="" id="{CFC0BA01-1448-4756-969E-325E35083CB0}"/>
              </a:ext>
            </a:extLst>
          </p:cNvPr>
          <p:cNvSpPr/>
          <p:nvPr/>
        </p:nvSpPr>
        <p:spPr>
          <a:xfrm>
            <a:off x="441960" y="175353"/>
            <a:ext cx="5220183" cy="476876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0480814-C932-4997-8B5F-061AF01C732B}"/>
              </a:ext>
            </a:extLst>
          </p:cNvPr>
          <p:cNvSpPr txBox="1"/>
          <p:nvPr/>
        </p:nvSpPr>
        <p:spPr>
          <a:xfrm>
            <a:off x="2070710" y="1596750"/>
            <a:ext cx="23843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prstClr val="black"/>
                </a:solidFill>
              </a:rPr>
              <a:t>Lors d’une injection intramusculaire, nous pouvons utiliser le muscle Deltoïde</a:t>
            </a:r>
          </a:p>
          <a:p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9F548A0-366F-4A4C-B437-B238EE219F38}"/>
              </a:ext>
            </a:extLst>
          </p:cNvPr>
          <p:cNvSpPr txBox="1"/>
          <p:nvPr/>
        </p:nvSpPr>
        <p:spPr>
          <a:xfrm>
            <a:off x="8549640" y="5960962"/>
            <a:ext cx="251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p.143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985B79F-B715-49AF-9FF9-11CFAFFD4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662143" y="1268874"/>
            <a:ext cx="6321610" cy="43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5D0E8D-3353-41EA-9365-AEEDEB1A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66149"/>
          </a:xfrm>
        </p:spPr>
        <p:txBody>
          <a:bodyPr>
            <a:normAutofit/>
          </a:bodyPr>
          <a:lstStyle/>
          <a:p>
            <a:r>
              <a:rPr lang="fr-CA" sz="3600" dirty="0"/>
              <a:t>Localisation des muscles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7641DB5E-A693-4758-AB63-96A6A4EB7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641" y="184035"/>
            <a:ext cx="5648357" cy="635546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4597DB9-DC1B-4171-AD81-064C89299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537802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Tête</a:t>
            </a:r>
          </a:p>
          <a:p>
            <a:r>
              <a:rPr lang="fr-CA" sz="2400" dirty="0"/>
              <a:t>Cou</a:t>
            </a:r>
          </a:p>
          <a:p>
            <a:r>
              <a:rPr lang="fr-CA" sz="2400" dirty="0"/>
              <a:t>Ceinture scapulaire et du tronc</a:t>
            </a:r>
          </a:p>
          <a:p>
            <a:r>
              <a:rPr lang="fr-CA" sz="2400" dirty="0"/>
              <a:t>Plancher pelvien</a:t>
            </a:r>
          </a:p>
          <a:p>
            <a:r>
              <a:rPr lang="fr-CA" sz="2400" dirty="0"/>
              <a:t>Membres supérieurs</a:t>
            </a:r>
          </a:p>
          <a:p>
            <a:r>
              <a:rPr lang="fr-CA" sz="2400" b="1" dirty="0"/>
              <a:t>Membres inférieurs</a:t>
            </a:r>
          </a:p>
          <a:p>
            <a:endParaRPr lang="fr-CA" dirty="0"/>
          </a:p>
        </p:txBody>
      </p:sp>
      <p:sp>
        <p:nvSpPr>
          <p:cNvPr id="6" name="Étoile : 12 branches 5">
            <a:extLst>
              <a:ext uri="{FF2B5EF4-FFF2-40B4-BE49-F238E27FC236}">
                <a16:creationId xmlns:a16="http://schemas.microsoft.com/office/drawing/2014/main" xmlns="" id="{CFC0BA01-1448-4756-969E-325E35083CB0}"/>
              </a:ext>
            </a:extLst>
          </p:cNvPr>
          <p:cNvSpPr/>
          <p:nvPr/>
        </p:nvSpPr>
        <p:spPr>
          <a:xfrm>
            <a:off x="0" y="0"/>
            <a:ext cx="5220183" cy="476876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0480814-C932-4997-8B5F-061AF01C732B}"/>
              </a:ext>
            </a:extLst>
          </p:cNvPr>
          <p:cNvSpPr txBox="1"/>
          <p:nvPr/>
        </p:nvSpPr>
        <p:spPr>
          <a:xfrm>
            <a:off x="1365812" y="1315164"/>
            <a:ext cx="29168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prstClr val="black"/>
                </a:solidFill>
              </a:rPr>
              <a:t>Sites d’injection intramusculaires possibles: </a:t>
            </a:r>
          </a:p>
          <a:p>
            <a:endParaRPr lang="fr-CA" sz="2000" b="1" dirty="0">
              <a:solidFill>
                <a:prstClr val="black"/>
              </a:solidFill>
            </a:endParaRPr>
          </a:p>
          <a:p>
            <a:r>
              <a:rPr lang="fr-CA" sz="2000" b="1" dirty="0">
                <a:solidFill>
                  <a:prstClr val="black"/>
                </a:solidFill>
              </a:rPr>
              <a:t>	QSE</a:t>
            </a:r>
          </a:p>
          <a:p>
            <a:r>
              <a:rPr lang="fr-CA" sz="2000" b="1" dirty="0">
                <a:solidFill>
                  <a:prstClr val="black"/>
                </a:solidFill>
              </a:rPr>
              <a:t>	Vaste externe</a:t>
            </a:r>
          </a:p>
          <a:p>
            <a:r>
              <a:rPr lang="fr-CA" sz="2000" b="1" dirty="0">
                <a:solidFill>
                  <a:prstClr val="black"/>
                </a:solidFill>
              </a:rPr>
              <a:t>	</a:t>
            </a:r>
            <a:r>
              <a:rPr lang="fr-CA" sz="2000" b="1" dirty="0" err="1">
                <a:solidFill>
                  <a:prstClr val="black"/>
                </a:solidFill>
              </a:rPr>
              <a:t>Ventroglutéal</a:t>
            </a:r>
            <a:endParaRPr lang="fr-CA" sz="2000" b="1" dirty="0">
              <a:solidFill>
                <a:prstClr val="black"/>
              </a:solidFill>
            </a:endParaRPr>
          </a:p>
          <a:p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9F548A0-366F-4A4C-B437-B238EE219F38}"/>
              </a:ext>
            </a:extLst>
          </p:cNvPr>
          <p:cNvSpPr txBox="1"/>
          <p:nvPr/>
        </p:nvSpPr>
        <p:spPr>
          <a:xfrm>
            <a:off x="8549640" y="5960962"/>
            <a:ext cx="251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p.144</a:t>
            </a:r>
          </a:p>
        </p:txBody>
      </p:sp>
    </p:spTree>
    <p:extLst>
      <p:ext uri="{BB962C8B-B14F-4D97-AF65-F5344CB8AC3E}">
        <p14:creationId xmlns:p14="http://schemas.microsoft.com/office/powerpoint/2010/main" val="39205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AB23C5-7854-42A7-AE80-9FE35082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Site d’injection Intramusculaire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9BBE150-99E7-4BDD-A914-181BEF0A7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76425" y="1850985"/>
            <a:ext cx="8439150" cy="42672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9E1A035-1B5D-4FE6-B7A7-795B7F7CBACD}"/>
              </a:ext>
            </a:extLst>
          </p:cNvPr>
          <p:cNvSpPr txBox="1"/>
          <p:nvPr/>
        </p:nvSpPr>
        <p:spPr>
          <a:xfrm>
            <a:off x="8206451" y="6118185"/>
            <a:ext cx="268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p.145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E33D11F-93D8-4631-BDB3-1400B0D7A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744888" y="989355"/>
            <a:ext cx="6073902" cy="49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03531D-B951-4CA2-B1FF-A441852F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89299"/>
          </a:xfrm>
        </p:spPr>
        <p:txBody>
          <a:bodyPr>
            <a:normAutofit/>
          </a:bodyPr>
          <a:lstStyle/>
          <a:p>
            <a:r>
              <a:rPr lang="fr-CA" sz="3600" dirty="0"/>
              <a:t>Tissu musculaire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D7E2377-7FC2-4A75-8CEA-6A330023D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5800"/>
            <a:ext cx="6951563" cy="911506"/>
          </a:xfrm>
        </p:spPr>
        <p:txBody>
          <a:bodyPr>
            <a:normAutofit/>
          </a:bodyPr>
          <a:lstStyle/>
          <a:p>
            <a:r>
              <a:rPr lang="fr-CA" sz="2800" dirty="0"/>
              <a:t>Formé de </a:t>
            </a:r>
            <a:r>
              <a:rPr lang="fr-CA" sz="2800" b="1" dirty="0"/>
              <a:t>cellules </a:t>
            </a:r>
            <a:r>
              <a:rPr lang="fr-CA" sz="2800" dirty="0"/>
              <a:t>élastiques et contractibles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1D7C8A6-074B-48A8-B00E-D1CF6E85C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F4CF0A8-DF67-4C2E-BF0D-421DEA6A2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68" y="1875099"/>
            <a:ext cx="7773074" cy="357256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8FB31F28-5D41-40EF-80D4-4C5FE86F89C6}"/>
              </a:ext>
            </a:extLst>
          </p:cNvPr>
          <p:cNvSpPr/>
          <p:nvPr/>
        </p:nvSpPr>
        <p:spPr>
          <a:xfrm>
            <a:off x="6805913" y="3347977"/>
            <a:ext cx="1104756" cy="87678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D31093C-7B52-4FAB-A70F-AA1DC7F16F88}"/>
              </a:ext>
            </a:extLst>
          </p:cNvPr>
          <p:cNvSpPr txBox="1"/>
          <p:nvPr/>
        </p:nvSpPr>
        <p:spPr>
          <a:xfrm>
            <a:off x="8549640" y="5914663"/>
            <a:ext cx="265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Cemeq</a:t>
            </a:r>
            <a:r>
              <a:rPr lang="fr-CA" b="1" dirty="0"/>
              <a:t> p.130</a:t>
            </a:r>
          </a:p>
        </p:txBody>
      </p:sp>
    </p:spTree>
    <p:extLst>
      <p:ext uri="{BB962C8B-B14F-4D97-AF65-F5344CB8AC3E}">
        <p14:creationId xmlns:p14="http://schemas.microsoft.com/office/powerpoint/2010/main" val="19630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 types de muscles p.131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b="1" dirty="0" smtClean="0"/>
              <a:t>FIBRES LISSES:</a:t>
            </a:r>
          </a:p>
          <a:p>
            <a:pPr algn="ctr"/>
            <a:r>
              <a:rPr lang="fr-CA" dirty="0" smtClean="0"/>
              <a:t> SONT DE FORME ALLONGÉE</a:t>
            </a:r>
          </a:p>
          <a:p>
            <a:pPr algn="ctr"/>
            <a:r>
              <a:rPr lang="fr-CA" dirty="0" smtClean="0"/>
              <a:t>POSSÈDENT UN SEUL NOYAU CENTRAL</a:t>
            </a:r>
          </a:p>
          <a:p>
            <a:pPr algn="ctr"/>
            <a:r>
              <a:rPr lang="fr-CA" dirty="0" smtClean="0"/>
              <a:t>ONT UN ASPECT LISSE</a:t>
            </a:r>
          </a:p>
          <a:p>
            <a:endParaRPr lang="fr-CA" dirty="0"/>
          </a:p>
          <a:p>
            <a:r>
              <a:rPr lang="fr-CA" b="1" dirty="0" smtClean="0"/>
              <a:t>FIBRES STRIÉES SQUELETTIQUES:</a:t>
            </a:r>
          </a:p>
          <a:p>
            <a:pPr algn="ctr"/>
            <a:r>
              <a:rPr lang="fr-CA" dirty="0" smtClean="0"/>
              <a:t>SONT DE FORME CYLINDRIQUE ALLONGÉE</a:t>
            </a:r>
          </a:p>
          <a:p>
            <a:pPr algn="ctr"/>
            <a:r>
              <a:rPr lang="fr-CA" dirty="0" smtClean="0"/>
              <a:t>POSSÈDENT PLUSIEURS NOYAUX</a:t>
            </a:r>
          </a:p>
          <a:p>
            <a:endParaRPr lang="fr-CA" b="1" dirty="0"/>
          </a:p>
          <a:p>
            <a:r>
              <a:rPr lang="fr-CA" b="1" dirty="0" smtClean="0"/>
              <a:t>FIBRES STRIÉES CARDIAQUES:</a:t>
            </a:r>
          </a:p>
          <a:p>
            <a:pPr algn="ctr"/>
            <a:r>
              <a:rPr lang="fr-CA" dirty="0" smtClean="0"/>
              <a:t>SONT DE FORME CYLINDRIQUE</a:t>
            </a:r>
          </a:p>
          <a:p>
            <a:pPr algn="ctr"/>
            <a:r>
              <a:rPr lang="fr-CA" dirty="0" smtClean="0"/>
              <a:t>POSSÈDENT UN NOYAU CENTRAL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518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684BC0-A70C-44DC-B6A5-494ECBE0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50629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5 propriétés des fibres </a:t>
            </a:r>
            <a:r>
              <a:rPr lang="fr-CA" dirty="0" smtClean="0"/>
              <a:t>musculaires IMP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AC1EBE2-3EAA-47C3-B4A2-49E6C691E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24628"/>
            <a:ext cx="2509777" cy="4375230"/>
          </a:xfrm>
        </p:spPr>
        <p:txBody>
          <a:bodyPr/>
          <a:lstStyle/>
          <a:p>
            <a:r>
              <a:rPr lang="fr-CA" sz="2400" dirty="0"/>
              <a:t>Excitabilité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Contractilité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Extensibilité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Élasticité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Tonicité</a:t>
            </a:r>
          </a:p>
          <a:p>
            <a:endParaRPr lang="fr-CA" dirty="0"/>
          </a:p>
        </p:txBody>
      </p:sp>
      <p:sp>
        <p:nvSpPr>
          <p:cNvPr id="4" name="Légende : flèche vers la gauche 3">
            <a:extLst>
              <a:ext uri="{FF2B5EF4-FFF2-40B4-BE49-F238E27FC236}">
                <a16:creationId xmlns:a16="http://schemas.microsoft.com/office/drawing/2014/main" xmlns="" id="{7EAFFB6F-1ADE-42A7-A995-33FB3FDDFE3C}"/>
              </a:ext>
            </a:extLst>
          </p:cNvPr>
          <p:cNvSpPr/>
          <p:nvPr/>
        </p:nvSpPr>
        <p:spPr>
          <a:xfrm>
            <a:off x="3576576" y="1528029"/>
            <a:ext cx="7545575" cy="84495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EB32F4F-2A21-4072-9B91-3F88F50A1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76" y="2465749"/>
            <a:ext cx="7559695" cy="8535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35D614D-1F01-4AE3-BA64-C252321D5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76" y="3412031"/>
            <a:ext cx="7559695" cy="8535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3BECA89-74D8-43B6-8899-9B0D12155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76" y="4358313"/>
            <a:ext cx="7559695" cy="8535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3F7DF0C-93A9-48FF-B2CC-E5FC405B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456" y="5304595"/>
            <a:ext cx="7559695" cy="8535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B8F28D6-43FA-4192-BD4F-7B44E9240225}"/>
              </a:ext>
            </a:extLst>
          </p:cNvPr>
          <p:cNvSpPr txBox="1"/>
          <p:nvPr/>
        </p:nvSpPr>
        <p:spPr>
          <a:xfrm>
            <a:off x="4319902" y="1724628"/>
            <a:ext cx="68163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Capacité de percevoir un stimulus et d’y répondre</a:t>
            </a:r>
          </a:p>
          <a:p>
            <a:endParaRPr lang="fr-CA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35F5F45A-E67D-4505-9BB4-DF45084B829D}"/>
              </a:ext>
            </a:extLst>
          </p:cNvPr>
          <p:cNvSpPr txBox="1"/>
          <p:nvPr/>
        </p:nvSpPr>
        <p:spPr>
          <a:xfrm>
            <a:off x="4319902" y="2535709"/>
            <a:ext cx="68163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Capacité de se contracter avec force en présence d’une stimulation appropriée</a:t>
            </a:r>
          </a:p>
          <a:p>
            <a:endParaRPr lang="fr-CA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7928D3B-9AB3-42A1-8064-FFA45063D2D4}"/>
              </a:ext>
            </a:extLst>
          </p:cNvPr>
          <p:cNvSpPr txBox="1"/>
          <p:nvPr/>
        </p:nvSpPr>
        <p:spPr>
          <a:xfrm>
            <a:off x="4305782" y="3638733"/>
            <a:ext cx="680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Capacité de s’étirer au-delà de sa longueur au repos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36B7692-A20C-4050-8D8E-B972553AE5C2}"/>
              </a:ext>
            </a:extLst>
          </p:cNvPr>
          <p:cNvSpPr txBox="1"/>
          <p:nvPr/>
        </p:nvSpPr>
        <p:spPr>
          <a:xfrm>
            <a:off x="4334022" y="4383684"/>
            <a:ext cx="68022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Capacité de reprendre sa longueur initiale après un étirement</a:t>
            </a:r>
          </a:p>
          <a:p>
            <a:endParaRPr lang="fr-CA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E94A0309-54A7-430F-8420-6424D7B5F761}"/>
              </a:ext>
            </a:extLst>
          </p:cNvPr>
          <p:cNvSpPr txBox="1"/>
          <p:nvPr/>
        </p:nvSpPr>
        <p:spPr>
          <a:xfrm>
            <a:off x="4291662" y="5481001"/>
            <a:ext cx="6802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Capacité de demeurer semi-contractée</a:t>
            </a:r>
          </a:p>
          <a:p>
            <a:endParaRPr lang="fr-CA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04B09C35-99D1-4F5D-9540-7EA57F0251AB}"/>
              </a:ext>
            </a:extLst>
          </p:cNvPr>
          <p:cNvSpPr txBox="1"/>
          <p:nvPr/>
        </p:nvSpPr>
        <p:spPr>
          <a:xfrm>
            <a:off x="8160152" y="6273478"/>
            <a:ext cx="297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Cemeq</a:t>
            </a:r>
            <a:r>
              <a:rPr lang="fr-CA" b="1" dirty="0"/>
              <a:t> p.132</a:t>
            </a:r>
          </a:p>
        </p:txBody>
      </p:sp>
    </p:spTree>
    <p:extLst>
      <p:ext uri="{BB962C8B-B14F-4D97-AF65-F5344CB8AC3E}">
        <p14:creationId xmlns:p14="http://schemas.microsoft.com/office/powerpoint/2010/main" val="30173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133BBD-465B-4F23-9FEE-A3216BD7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08276"/>
          </a:xfrm>
        </p:spPr>
        <p:txBody>
          <a:bodyPr>
            <a:normAutofit/>
          </a:bodyPr>
          <a:lstStyle/>
          <a:p>
            <a:r>
              <a:rPr lang="fr-CA" sz="3600" dirty="0"/>
              <a:t>Muscles squelettiques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08BE328-F87D-47E5-BEC3-CE655AD53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720787"/>
          </a:xfrm>
        </p:spPr>
        <p:txBody>
          <a:bodyPr>
            <a:normAutofit lnSpcReduction="10000"/>
          </a:bodyPr>
          <a:lstStyle/>
          <a:p>
            <a:r>
              <a:rPr lang="fr-CA" sz="3200" dirty="0"/>
              <a:t>Fusiforme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En éventail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Circulaire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Penné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0E306D0-FFC1-4633-9380-5361D5994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On distingue 4 types de muscles squelettiques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85F3192-EF0F-407D-A48A-718D00BDF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724" y="300942"/>
            <a:ext cx="4816257" cy="12153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758726C-BE06-4DC2-AD8A-481ACDB65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724" y="1901141"/>
            <a:ext cx="4816257" cy="12193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593F8BD-5674-4590-B522-8FA3EAE88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723" y="3505305"/>
            <a:ext cx="4816257" cy="12193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CF39351-9BF4-434D-BABF-5C69C17ED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723" y="5105347"/>
            <a:ext cx="4816257" cy="121930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DEFEE6B-C90B-4F0B-9A53-03A3D8D24D7A}"/>
              </a:ext>
            </a:extLst>
          </p:cNvPr>
          <p:cNvSpPr txBox="1"/>
          <p:nvPr/>
        </p:nvSpPr>
        <p:spPr>
          <a:xfrm>
            <a:off x="3808071" y="398799"/>
            <a:ext cx="4247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Partie centrale gonflée avec des tendons aux extrémités</a:t>
            </a:r>
          </a:p>
          <a:p>
            <a:r>
              <a:rPr lang="fr-CA" sz="2000" dirty="0"/>
              <a:t>(Biceps, quadriceps)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53D9898-3A35-4B70-BA76-FA89FEFDEB55}"/>
              </a:ext>
            </a:extLst>
          </p:cNvPr>
          <p:cNvSpPr txBox="1"/>
          <p:nvPr/>
        </p:nvSpPr>
        <p:spPr>
          <a:xfrm>
            <a:off x="3808070" y="1988097"/>
            <a:ext cx="434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Charnu et triangulaire</a:t>
            </a:r>
          </a:p>
          <a:p>
            <a:r>
              <a:rPr lang="fr-CA" sz="2000" dirty="0"/>
              <a:t>(Grand pectoral, grand droit de l’abdomen)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2DE5521-9275-4766-831A-71856C338C31}"/>
              </a:ext>
            </a:extLst>
          </p:cNvPr>
          <p:cNvSpPr txBox="1"/>
          <p:nvPr/>
        </p:nvSpPr>
        <p:spPr>
          <a:xfrm>
            <a:off x="3808070" y="3607126"/>
            <a:ext cx="434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Cylindrique autours d’un orifice naturel</a:t>
            </a:r>
          </a:p>
          <a:p>
            <a:r>
              <a:rPr lang="fr-CA" sz="2000" dirty="0"/>
              <a:t>(Bouche, œil, anus)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E237226-D1A0-416B-B471-8DA42EE6ACFE}"/>
              </a:ext>
            </a:extLst>
          </p:cNvPr>
          <p:cNvSpPr txBox="1"/>
          <p:nvPr/>
        </p:nvSpPr>
        <p:spPr>
          <a:xfrm>
            <a:off x="3808070" y="5303791"/>
            <a:ext cx="434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Court et en diagonale</a:t>
            </a:r>
          </a:p>
          <a:p>
            <a:r>
              <a:rPr lang="fr-CA" sz="2000" dirty="0"/>
              <a:t>(Deltoïde, droits de la cuisse)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9AD6E0A6-6C50-44B5-BB98-19FD681C7A82}"/>
              </a:ext>
            </a:extLst>
          </p:cNvPr>
          <p:cNvSpPr txBox="1"/>
          <p:nvPr/>
        </p:nvSpPr>
        <p:spPr>
          <a:xfrm>
            <a:off x="8549640" y="5715000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Cemeq</a:t>
            </a:r>
            <a:r>
              <a:rPr lang="fr-CA" b="1" dirty="0"/>
              <a:t> p. 134</a:t>
            </a:r>
          </a:p>
        </p:txBody>
      </p:sp>
    </p:spTree>
    <p:extLst>
      <p:ext uri="{BB962C8B-B14F-4D97-AF65-F5344CB8AC3E}">
        <p14:creationId xmlns:p14="http://schemas.microsoft.com/office/powerpoint/2010/main" val="8561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9E5639-667E-443D-AD4A-24E243E0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Selon vous, quels sont les rôles des muscles</a:t>
            </a:r>
            <a:r>
              <a:rPr lang="fr-CA" dirty="0" smtClean="0"/>
              <a:t>? P.134 </a:t>
            </a:r>
            <a:r>
              <a:rPr lang="fr-CA" b="1" dirty="0" smtClean="0"/>
              <a:t>vip</a:t>
            </a:r>
            <a:endParaRPr lang="fr-CA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445DB7E-E27D-4C8B-8714-C3E326801466}"/>
              </a:ext>
            </a:extLst>
          </p:cNvPr>
          <p:cNvSpPr txBox="1"/>
          <p:nvPr/>
        </p:nvSpPr>
        <p:spPr>
          <a:xfrm>
            <a:off x="1069848" y="2518519"/>
            <a:ext cx="10052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 smtClean="0"/>
              <a:t>Permet le mouvement</a:t>
            </a:r>
            <a:endParaRPr lang="fr-CA" sz="2400" dirty="0"/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 smtClean="0"/>
              <a:t>Assurer le maintien postural et la stabilité des articulations</a:t>
            </a:r>
            <a:endParaRPr lang="fr-CA" sz="2400" dirty="0"/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 smtClean="0"/>
              <a:t>Produire de la chaleur</a:t>
            </a:r>
            <a:endParaRPr lang="fr-CA" sz="2400" dirty="0"/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 smtClean="0"/>
              <a:t>Servir de support à la circulation sanguine et lymphatique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8793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9E5639-667E-443D-AD4A-24E243E0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Le mouvement des muscles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445DB7E-E27D-4C8B-8714-C3E326801466}"/>
              </a:ext>
            </a:extLst>
          </p:cNvPr>
          <p:cNvSpPr txBox="1"/>
          <p:nvPr/>
        </p:nvSpPr>
        <p:spPr>
          <a:xfrm>
            <a:off x="664174" y="1974509"/>
            <a:ext cx="108636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CA" sz="2800" dirty="0"/>
              <a:t>La majorité des muscles travaillent à deux lors d’un mouvement.</a:t>
            </a:r>
          </a:p>
          <a:p>
            <a:pPr>
              <a:buClr>
                <a:schemeClr val="accent2"/>
              </a:buClr>
            </a:pPr>
            <a:endParaRPr lang="fr-CA" sz="2800" dirty="0"/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En synergie (Dans le même sens)</a:t>
            </a:r>
          </a:p>
          <a:p>
            <a:pPr>
              <a:buClr>
                <a:schemeClr val="accent2"/>
              </a:buClr>
            </a:pPr>
            <a:endParaRPr lang="fr-CA" sz="24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CA" sz="2400" dirty="0"/>
              <a:t>De façon antagoniste (Contraire)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5C5F79D-E0E7-4932-BB7C-1271CF903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688" y="4405944"/>
            <a:ext cx="6986622" cy="23471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D729684-C994-46C1-AA84-FD5619F38F98}"/>
              </a:ext>
            </a:extLst>
          </p:cNvPr>
          <p:cNvSpPr txBox="1"/>
          <p:nvPr/>
        </p:nvSpPr>
        <p:spPr>
          <a:xfrm>
            <a:off x="9658759" y="6285053"/>
            <a:ext cx="221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Cemeq</a:t>
            </a:r>
            <a:r>
              <a:rPr lang="fr-CA" b="1" dirty="0"/>
              <a:t> p. 135</a:t>
            </a:r>
          </a:p>
        </p:txBody>
      </p:sp>
    </p:spTree>
    <p:extLst>
      <p:ext uri="{BB962C8B-B14F-4D97-AF65-F5344CB8AC3E}">
        <p14:creationId xmlns:p14="http://schemas.microsoft.com/office/powerpoint/2010/main" val="38273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1A0BC1-3556-414B-A32B-1934C705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66149"/>
          </a:xfrm>
        </p:spPr>
        <p:txBody>
          <a:bodyPr>
            <a:normAutofit/>
          </a:bodyPr>
          <a:lstStyle/>
          <a:p>
            <a:r>
              <a:rPr lang="fr-CA" sz="3600" dirty="0"/>
              <a:t>Muscles squelettiques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A331A17-3C06-4B01-B40E-9FE61CAAD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2800" dirty="0"/>
          </a:p>
          <a:p>
            <a:r>
              <a:rPr lang="fr-CA" sz="2800" dirty="0"/>
              <a:t>Flexion / Extension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Rotation / Circumduction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b="1" dirty="0"/>
              <a:t>Adduction</a:t>
            </a:r>
            <a:r>
              <a:rPr lang="fr-CA" sz="2800" dirty="0"/>
              <a:t> / </a:t>
            </a:r>
            <a:r>
              <a:rPr lang="fr-CA" sz="2800" b="1" dirty="0"/>
              <a:t>Abduction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b="1" dirty="0"/>
              <a:t>Supination</a:t>
            </a:r>
            <a:r>
              <a:rPr lang="fr-CA" sz="2800" dirty="0"/>
              <a:t> / Pronation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526AAE2-9F40-4257-80B2-ABDA43EFC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Les mouvements</a:t>
            </a:r>
          </a:p>
          <a:p>
            <a:endParaRPr lang="fr-CA" sz="2400" dirty="0"/>
          </a:p>
          <a:p>
            <a:r>
              <a:rPr lang="fr-CA" sz="2400" b="1" dirty="0" err="1" smtClean="0"/>
              <a:t>Cemeq</a:t>
            </a:r>
            <a:endParaRPr lang="fr-CA" sz="2400" b="1" dirty="0" smtClean="0"/>
          </a:p>
          <a:p>
            <a:r>
              <a:rPr lang="fr-CA" sz="2400" b="1" dirty="0" smtClean="0"/>
              <a:t> </a:t>
            </a:r>
            <a:r>
              <a:rPr lang="fr-CA" sz="2400" b="1" dirty="0"/>
              <a:t>p.135 à </a:t>
            </a:r>
            <a:r>
              <a:rPr lang="fr-CA" sz="2400" b="1" dirty="0" smtClean="0"/>
              <a:t>137</a:t>
            </a:r>
          </a:p>
          <a:p>
            <a:endParaRPr lang="fr-CA" sz="2400" b="1" dirty="0"/>
          </a:p>
          <a:p>
            <a:r>
              <a:rPr lang="fr-CA" sz="2400" b="1" dirty="0" smtClean="0"/>
              <a:t>VIP</a:t>
            </a: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20836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E7ACBE-FD20-4F26-AAFA-95EBD06D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43000"/>
          </a:xfrm>
        </p:spPr>
        <p:txBody>
          <a:bodyPr>
            <a:normAutofit/>
          </a:bodyPr>
          <a:lstStyle/>
          <a:p>
            <a:r>
              <a:rPr lang="fr-CA" sz="3600" dirty="0"/>
              <a:t>Localisation des muscles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605290A-997C-4911-90E9-97D43965D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2400" b="1" dirty="0">
                <a:latin typeface="Arial Narrow" pitchFamily="34" charset="0"/>
              </a:rPr>
              <a:t>Caractéristiques</a:t>
            </a:r>
          </a:p>
          <a:p>
            <a:r>
              <a:rPr lang="fr-CA" sz="2400" dirty="0">
                <a:latin typeface="Arial Narrow" pitchFamily="34" charset="0"/>
              </a:rPr>
              <a:t>Se rattachent directement à la peau.</a:t>
            </a:r>
          </a:p>
          <a:p>
            <a:r>
              <a:rPr lang="fr-CA" sz="2400" dirty="0">
                <a:latin typeface="Arial Narrow" pitchFamily="34" charset="0"/>
              </a:rPr>
              <a:t>Sont surtout situés dans le visage.</a:t>
            </a:r>
          </a:p>
          <a:p>
            <a:endParaRPr lang="fr-CA" sz="2400" dirty="0">
              <a:latin typeface="Arial Narrow" pitchFamily="34" charset="0"/>
            </a:endParaRPr>
          </a:p>
          <a:p>
            <a:pPr>
              <a:buNone/>
            </a:pPr>
            <a:r>
              <a:rPr lang="fr-CA" sz="2400" b="1" dirty="0">
                <a:latin typeface="Arial Narrow" pitchFamily="34" charset="0"/>
              </a:rPr>
              <a:t>Fonctions</a:t>
            </a:r>
          </a:p>
          <a:p>
            <a:r>
              <a:rPr lang="fr-CA" sz="2400" dirty="0">
                <a:latin typeface="Arial Narrow" pitchFamily="34" charset="0"/>
              </a:rPr>
              <a:t>Permettent les mouvements du visage.</a:t>
            </a:r>
          </a:p>
          <a:p>
            <a:r>
              <a:rPr lang="fr-CA" sz="2400" dirty="0">
                <a:latin typeface="Arial Narrow" pitchFamily="34" charset="0"/>
              </a:rPr>
              <a:t>Permettent d’exprimer des sentiments, de faire des grimaces ou des mimiques.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555B580-50F0-44AB-88D7-FB0AF51B2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37144"/>
            <a:ext cx="3337560" cy="3689431"/>
          </a:xfrm>
        </p:spPr>
        <p:txBody>
          <a:bodyPr>
            <a:normAutofit/>
          </a:bodyPr>
          <a:lstStyle/>
          <a:p>
            <a:r>
              <a:rPr lang="fr-CA" sz="2400" b="1" dirty="0"/>
              <a:t>Tête</a:t>
            </a:r>
          </a:p>
          <a:p>
            <a:r>
              <a:rPr lang="fr-CA" sz="2400" dirty="0"/>
              <a:t>Cou</a:t>
            </a:r>
          </a:p>
          <a:p>
            <a:r>
              <a:rPr lang="fr-CA" sz="2400" dirty="0"/>
              <a:t>Ceinture scapulaire et du tronc</a:t>
            </a:r>
          </a:p>
          <a:p>
            <a:r>
              <a:rPr lang="fr-CA" sz="2400" dirty="0"/>
              <a:t>Plancher pelvien</a:t>
            </a:r>
          </a:p>
          <a:p>
            <a:r>
              <a:rPr lang="fr-CA" sz="2400" dirty="0"/>
              <a:t>Membres supérieurs</a:t>
            </a:r>
          </a:p>
          <a:p>
            <a:r>
              <a:rPr lang="fr-CA" sz="2400" dirty="0"/>
              <a:t>Membres inférieurs</a:t>
            </a:r>
          </a:p>
          <a:p>
            <a:endParaRPr lang="fr-CA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488DBDA-6D7E-4048-B064-1A1836FBC45F}"/>
              </a:ext>
            </a:extLst>
          </p:cNvPr>
          <p:cNvSpPr txBox="1"/>
          <p:nvPr/>
        </p:nvSpPr>
        <p:spPr>
          <a:xfrm>
            <a:off x="8549640" y="5926238"/>
            <a:ext cx="274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Cemeq</a:t>
            </a:r>
            <a:r>
              <a:rPr lang="fr-CA" b="1" dirty="0"/>
              <a:t> p. 138 à 146</a:t>
            </a:r>
          </a:p>
        </p:txBody>
      </p:sp>
    </p:spTree>
    <p:extLst>
      <p:ext uri="{BB962C8B-B14F-4D97-AF65-F5344CB8AC3E}">
        <p14:creationId xmlns:p14="http://schemas.microsoft.com/office/powerpoint/2010/main" val="41416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1638</TotalTime>
  <Words>507</Words>
  <Application>Microsoft Office PowerPoint</Application>
  <PresentationFormat>Personnalisé</PresentationFormat>
  <Paragraphs>154</Paragraphs>
  <Slides>13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Type de bois</vt:lpstr>
      <vt:lpstr>Les muscles</vt:lpstr>
      <vt:lpstr>Tissu musculaire</vt:lpstr>
      <vt:lpstr>3 types de muscles p.131</vt:lpstr>
      <vt:lpstr>5 propriétés des fibres musculaires IMP</vt:lpstr>
      <vt:lpstr>Muscles squelettiques</vt:lpstr>
      <vt:lpstr>Selon vous, quels sont les rôles des muscles? P.134 vip</vt:lpstr>
      <vt:lpstr>Le mouvement des muscles</vt:lpstr>
      <vt:lpstr>Muscles squelettiques</vt:lpstr>
      <vt:lpstr>Localisation des muscles</vt:lpstr>
      <vt:lpstr>Localisation des muscles</vt:lpstr>
      <vt:lpstr>Localisation des muscles</vt:lpstr>
      <vt:lpstr>Localisation des muscles</vt:lpstr>
      <vt:lpstr>Site d’injection Intramusculaire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muscles</dc:title>
  <dc:creator>bolduc, Karole-anne</dc:creator>
  <cp:lastModifiedBy>Petit, Anne-Gabrielle</cp:lastModifiedBy>
  <cp:revision>43</cp:revision>
  <dcterms:created xsi:type="dcterms:W3CDTF">2021-01-25T16:33:07Z</dcterms:created>
  <dcterms:modified xsi:type="dcterms:W3CDTF">2021-03-14T16:36:23Z</dcterms:modified>
</cp:coreProperties>
</file>