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B947D1-D5F9-41B8-8BDE-5A4F00AB8AA3}" type="slidenum">
              <a:rPr lang="fr-CA" smtClean="0">
                <a:solidFill>
                  <a:srgbClr val="94C600"/>
                </a:solidFill>
              </a:rPr>
              <a:pPr/>
              <a:t>‹N°›</a:t>
            </a:fld>
            <a:endParaRPr lang="fr-CA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588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485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308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370013" y="1827213"/>
            <a:ext cx="3579812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370013" y="3960813"/>
            <a:ext cx="3579812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>
                <a:solidFill>
                  <a:srgbClr val="94C600"/>
                </a:solidFill>
              </a:rPr>
              <a:t>Élaboré par Alexandra Fex Bsc. inf. Enseignante CFP Performance Plus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2320-92A2-4FC5-85CF-88ABA40F1E0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81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>
                <a:solidFill>
                  <a:srgbClr val="94C600"/>
                </a:solidFill>
              </a:rPr>
              <a:t>Élaboré par Alexandra Fex Bsc. inf. Enseignante CFP Performance Plus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CE039-7146-4B3E-BCDE-FE0E67DAD20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0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562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093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2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770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443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249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5243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012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COURS 7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604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p.107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Les buts d’une information adéquate</a:t>
            </a:r>
          </a:p>
          <a:p>
            <a:r>
              <a:rPr lang="fr-CA" dirty="0" smtClean="0"/>
              <a:t>Les types d’information</a:t>
            </a:r>
          </a:p>
          <a:p>
            <a:r>
              <a:rPr lang="fr-CA" dirty="0" smtClean="0"/>
              <a:t>Les qualités essentielles d’une bonne information</a:t>
            </a:r>
          </a:p>
          <a:p>
            <a:r>
              <a:rPr lang="fr-CA" dirty="0" smtClean="0"/>
              <a:t>L’utilisation des :acronymes des sigles des abréviations et des symboles</a:t>
            </a:r>
          </a:p>
          <a:p>
            <a:r>
              <a:rPr lang="fr-CA" dirty="0" smtClean="0"/>
              <a:t>Terminologie médicale</a:t>
            </a:r>
          </a:p>
          <a:p>
            <a:r>
              <a:rPr lang="fr-CA" dirty="0" smtClean="0"/>
              <a:t>Vocabulaire liés au corps humain</a:t>
            </a:r>
          </a:p>
          <a:p>
            <a:pPr marL="6858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3290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Les buts d’une information adéquate p.108 (IMP)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1-transmettre de l’information sur la personne</a:t>
            </a:r>
          </a:p>
          <a:p>
            <a:r>
              <a:rPr lang="fr-CA" dirty="0" smtClean="0"/>
              <a:t>2-favoriser une meilleure planification des soins</a:t>
            </a:r>
          </a:p>
          <a:p>
            <a:r>
              <a:rPr lang="fr-CA" dirty="0" smtClean="0"/>
              <a:t>Témoigner de la qualité et de l’efficacité des soins infirmier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82396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LEA TYPES D’INFORMATION P.109 (IMP)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État de la personne</a:t>
            </a:r>
          </a:p>
          <a:p>
            <a:endParaRPr lang="fr-CA" dirty="0"/>
          </a:p>
          <a:p>
            <a:r>
              <a:rPr lang="fr-CA" dirty="0" smtClean="0"/>
              <a:t>Interventions</a:t>
            </a:r>
          </a:p>
          <a:p>
            <a:endParaRPr lang="fr-CA" dirty="0"/>
          </a:p>
          <a:p>
            <a:r>
              <a:rPr lang="fr-CA" dirty="0" smtClean="0"/>
              <a:t>résultats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86142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CCFF"/>
          </a:solidFill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fr-CA" sz="3200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LES QUALITÉS ESSENTIELLES D’UNE BONNE INFORMATION </a:t>
            </a:r>
            <a:r>
              <a:rPr lang="fr-CA" sz="3200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 111</a:t>
            </a:r>
            <a:endParaRPr lang="fr-CA" sz="3200" dirty="0" smtClean="0">
              <a:solidFill>
                <a:srgbClr val="99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6870" name="Picture 19" descr="j029912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260350"/>
            <a:ext cx="1100137" cy="1804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71550" y="6248400"/>
            <a:ext cx="7416800" cy="457200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srgbClr val="94C600"/>
              </a:solidFill>
            </a:endParaRPr>
          </a:p>
        </p:txBody>
      </p:sp>
      <p:grpSp>
        <p:nvGrpSpPr>
          <p:cNvPr id="36867" name="Group 8"/>
          <p:cNvGrpSpPr>
            <a:grpSpLocks/>
          </p:cNvGrpSpPr>
          <p:nvPr/>
        </p:nvGrpSpPr>
        <p:grpSpPr bwMode="auto">
          <a:xfrm>
            <a:off x="395288" y="1647825"/>
            <a:ext cx="8316912" cy="5210175"/>
            <a:chOff x="1824" y="633"/>
            <a:chExt cx="2834" cy="2849"/>
          </a:xfrm>
        </p:grpSpPr>
        <p:sp>
          <p:nvSpPr>
            <p:cNvPr id="36872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900">
                  <a:solidFill>
                    <a:srgbClr val="777777"/>
                  </a:solidFill>
                  <a:latin typeface="Verdana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rgbClr val="777777"/>
                  </a:solidFill>
                  <a:latin typeface="Verdana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l"/>
                <a:defRPr sz="2200">
                  <a:solidFill>
                    <a:srgbClr val="777777"/>
                  </a:solidFill>
                  <a:latin typeface="Verdana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CA" altLang="fr-FR" sz="2400">
                  <a:solidFill>
                    <a:prstClr val="black"/>
                  </a:solidFill>
                  <a:latin typeface="Georgia" pitchFamily="18" charset="0"/>
                </a:rPr>
                <a:t>complète</a:t>
              </a:r>
            </a:p>
          </p:txBody>
        </p:sp>
        <p:sp>
          <p:nvSpPr>
            <p:cNvPr id="36873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900">
                  <a:solidFill>
                    <a:srgbClr val="777777"/>
                  </a:solidFill>
                  <a:latin typeface="Verdana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rgbClr val="777777"/>
                  </a:solidFill>
                  <a:latin typeface="Verdana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l"/>
                <a:defRPr sz="2200">
                  <a:solidFill>
                    <a:srgbClr val="777777"/>
                  </a:solidFill>
                  <a:latin typeface="Verdana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CA" altLang="fr-FR" sz="2400">
                  <a:solidFill>
                    <a:prstClr val="black"/>
                  </a:solidFill>
                  <a:latin typeface="Georgia" pitchFamily="18" charset="0"/>
                </a:rPr>
                <a:t>Concise</a:t>
              </a:r>
            </a:p>
          </p:txBody>
        </p:sp>
        <p:sp>
          <p:nvSpPr>
            <p:cNvPr id="36874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900">
                  <a:solidFill>
                    <a:srgbClr val="777777"/>
                  </a:solidFill>
                  <a:latin typeface="Verdana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rgbClr val="777777"/>
                  </a:solidFill>
                  <a:latin typeface="Verdana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l"/>
                <a:defRPr sz="2200">
                  <a:solidFill>
                    <a:srgbClr val="777777"/>
                  </a:solidFill>
                  <a:latin typeface="Verdana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rgbClr val="777777"/>
                  </a:solidFill>
                  <a:latin typeface="Verdan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CA" altLang="fr-FR" sz="2400">
                  <a:solidFill>
                    <a:prstClr val="black"/>
                  </a:solidFill>
                  <a:latin typeface="Georgia" pitchFamily="18" charset="0"/>
                </a:rPr>
                <a:t>Précise</a:t>
              </a:r>
            </a:p>
          </p:txBody>
        </p:sp>
        <p:sp>
          <p:nvSpPr>
            <p:cNvPr id="36875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CA">
                <a:solidFill>
                  <a:prstClr val="black"/>
                </a:solidFill>
              </a:endParaRPr>
            </a:p>
          </p:txBody>
        </p:sp>
      </p:grpSp>
      <p:sp>
        <p:nvSpPr>
          <p:cNvPr id="36868" name="Text Box 14"/>
          <p:cNvSpPr txBox="1">
            <a:spLocks noChangeArrowheads="1"/>
          </p:cNvSpPr>
          <p:nvPr/>
        </p:nvSpPr>
        <p:spPr bwMode="auto">
          <a:xfrm>
            <a:off x="2168525" y="3163888"/>
            <a:ext cx="184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2400">
                <a:solidFill>
                  <a:prstClr val="black"/>
                </a:solidFill>
                <a:latin typeface="Georgia" pitchFamily="18" charset="0"/>
              </a:rPr>
              <a:t>Pertinente</a:t>
            </a:r>
          </a:p>
        </p:txBody>
      </p:sp>
      <p:sp>
        <p:nvSpPr>
          <p:cNvPr id="36869" name="Text Box 18"/>
          <p:cNvSpPr txBox="1">
            <a:spLocks noChangeArrowheads="1"/>
          </p:cNvSpPr>
          <p:nvPr/>
        </p:nvSpPr>
        <p:spPr bwMode="auto">
          <a:xfrm>
            <a:off x="1944688" y="5535613"/>
            <a:ext cx="2527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2400">
                <a:solidFill>
                  <a:prstClr val="black"/>
                </a:solidFill>
                <a:latin typeface="Georgia" pitchFamily="18" charset="0"/>
              </a:rPr>
              <a:t>Chronologique</a:t>
            </a:r>
          </a:p>
        </p:txBody>
      </p:sp>
    </p:spTree>
    <p:extLst>
      <p:ext uri="{BB962C8B-B14F-4D97-AF65-F5344CB8AC3E}">
        <p14:creationId xmlns:p14="http://schemas.microsoft.com/office/powerpoint/2010/main" val="195882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pPr algn="ctr" eaLnBrk="1" hangingPunct="1"/>
            <a:r>
              <a:rPr lang="fr-CA" altLang="fr-FR" sz="4400" dirty="0" smtClean="0">
                <a:solidFill>
                  <a:schemeClr val="tx2"/>
                </a:solidFill>
              </a:rPr>
              <a:t>Les racines </a:t>
            </a:r>
            <a:r>
              <a:rPr lang="fr-CA" altLang="fr-FR" sz="4400" dirty="0" smtClean="0">
                <a:solidFill>
                  <a:schemeClr val="tx2"/>
                </a:solidFill>
              </a:rPr>
              <a:t>P 119</a:t>
            </a:r>
            <a:endParaRPr lang="fr-CA" altLang="fr-FR" sz="4400" dirty="0" smtClean="0">
              <a:solidFill>
                <a:schemeClr val="tx2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73056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CA" altLang="fr-FR" sz="2500" dirty="0" smtClean="0">
                <a:solidFill>
                  <a:schemeClr val="tx2"/>
                </a:solidFill>
              </a:rPr>
              <a:t>Permet  de connaître une partie du</a:t>
            </a:r>
          </a:p>
          <a:p>
            <a:pPr eaLnBrk="1" hangingPunct="1">
              <a:buFont typeface="Wingdings" pitchFamily="2" charset="2"/>
              <a:buNone/>
            </a:pPr>
            <a:r>
              <a:rPr lang="fr-CA" altLang="fr-FR" sz="2500" dirty="0" smtClean="0">
                <a:solidFill>
                  <a:schemeClr val="tx2"/>
                </a:solidFill>
              </a:rPr>
              <a:t>sens du mot.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sz="2500" dirty="0" smtClean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r-CA" altLang="fr-FR" sz="2500" dirty="0" smtClean="0">
                <a:solidFill>
                  <a:schemeClr val="tx2"/>
                </a:solidFill>
              </a:rPr>
              <a:t>Exemple : HYPER / THERMIE</a:t>
            </a:r>
          </a:p>
        </p:txBody>
      </p:sp>
      <p:pic>
        <p:nvPicPr>
          <p:cNvPr id="22534" name="Picture 7" descr="MC900239653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4652963"/>
            <a:ext cx="1716087" cy="18208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71550" y="6248400"/>
            <a:ext cx="7243763" cy="457200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srgbClr val="94C600"/>
              </a:solidFill>
            </a:endParaRPr>
          </a:p>
        </p:txBody>
      </p:sp>
      <p:sp>
        <p:nvSpPr>
          <p:cNvPr id="22532" name="AutoShape 5"/>
          <p:cNvSpPr>
            <a:spLocks noChangeArrowheads="1"/>
          </p:cNvSpPr>
          <p:nvPr/>
        </p:nvSpPr>
        <p:spPr bwMode="auto">
          <a:xfrm rot="5400000">
            <a:off x="5298281" y="4291807"/>
            <a:ext cx="1068387" cy="6477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6300788" y="4508500"/>
            <a:ext cx="1914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800">
                <a:solidFill>
                  <a:srgbClr val="3E3D2D"/>
                </a:solidFill>
                <a:latin typeface="Georgia" pitchFamily="18" charset="0"/>
              </a:rPr>
              <a:t>CHALEUR,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800">
                <a:solidFill>
                  <a:srgbClr val="3E3D2D"/>
                </a:solidFill>
                <a:latin typeface="Georgia" pitchFamily="18" charset="0"/>
              </a:rPr>
              <a:t>TEMPÉRATURE</a:t>
            </a:r>
          </a:p>
        </p:txBody>
      </p:sp>
    </p:spTree>
    <p:extLst>
      <p:ext uri="{BB962C8B-B14F-4D97-AF65-F5344CB8AC3E}">
        <p14:creationId xmlns:p14="http://schemas.microsoft.com/office/powerpoint/2010/main" val="400771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pPr algn="ctr" eaLnBrk="1" hangingPunct="1"/>
            <a:r>
              <a:rPr lang="fr-CA" altLang="fr-FR" sz="4400" smtClean="0">
                <a:solidFill>
                  <a:schemeClr val="tx2"/>
                </a:solidFill>
              </a:rPr>
              <a:t>Les préfixes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CA" altLang="fr-FR" smtClean="0">
                <a:solidFill>
                  <a:schemeClr val="tx2"/>
                </a:solidFill>
              </a:rPr>
              <a:t>C’est un élément devant la racine.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smtClean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r-CA" altLang="fr-FR" smtClean="0">
                <a:solidFill>
                  <a:schemeClr val="tx2"/>
                </a:solidFill>
              </a:rPr>
              <a:t>EXEMPLE : TACHY / CARDIE</a:t>
            </a:r>
          </a:p>
          <a:p>
            <a:pPr algn="ctr" eaLnBrk="1" hangingPunct="1">
              <a:buFont typeface="Wingdings" pitchFamily="2" charset="2"/>
              <a:buNone/>
            </a:pPr>
            <a:endParaRPr lang="fr-CA" altLang="fr-FR" smtClean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fr-CA" altLang="fr-FR" smtClean="0">
              <a:solidFill>
                <a:schemeClr val="tx2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331912" y="6237312"/>
            <a:ext cx="6911975" cy="457200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srgbClr val="94C600"/>
              </a:solidFill>
            </a:endParaRP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 rot="5400000">
            <a:off x="3671094" y="3753644"/>
            <a:ext cx="1152525" cy="7921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787900" y="4221163"/>
            <a:ext cx="1103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800">
                <a:solidFill>
                  <a:srgbClr val="3E3D2D"/>
                </a:solidFill>
                <a:latin typeface="Georgia" pitchFamily="18" charset="0"/>
              </a:rPr>
              <a:t>RAPIDE</a:t>
            </a:r>
            <a:r>
              <a:rPr lang="fr-CA" altLang="fr-FR" sz="1800">
                <a:solidFill>
                  <a:prstClr val="black"/>
                </a:solidFill>
                <a:latin typeface="Georgia" pitchFamily="18" charset="0"/>
              </a:rPr>
              <a:t> </a:t>
            </a:r>
          </a:p>
        </p:txBody>
      </p:sp>
      <p:pic>
        <p:nvPicPr>
          <p:cNvPr id="23558" name="Picture 6" descr="MC900239653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221163"/>
            <a:ext cx="1716087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98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pPr algn="ctr" eaLnBrk="1" hangingPunct="1"/>
            <a:r>
              <a:rPr lang="fr-CA" altLang="fr-FR" sz="4400" smtClean="0">
                <a:solidFill>
                  <a:schemeClr val="tx2"/>
                </a:solidFill>
              </a:rPr>
              <a:t>Les suffixes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CA" altLang="fr-FR" smtClean="0">
                <a:solidFill>
                  <a:schemeClr val="tx2"/>
                </a:solidFill>
              </a:rPr>
              <a:t>C’est un élément qui suit la racine.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smtClean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r-CA" altLang="fr-FR" smtClean="0">
                <a:solidFill>
                  <a:schemeClr val="tx2"/>
                </a:solidFill>
              </a:rPr>
              <a:t>EXEMPLE : APPENDIC / ITE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116013" y="6248400"/>
            <a:ext cx="7127875" cy="457200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srgbClr val="94C600"/>
              </a:solidFill>
            </a:endParaRPr>
          </a:p>
        </p:txBody>
      </p:sp>
      <p:sp>
        <p:nvSpPr>
          <p:cNvPr id="24580" name="AutoShape 5"/>
          <p:cNvSpPr>
            <a:spLocks noChangeArrowheads="1"/>
          </p:cNvSpPr>
          <p:nvPr/>
        </p:nvSpPr>
        <p:spPr bwMode="auto">
          <a:xfrm rot="5400000">
            <a:off x="5580063" y="3860800"/>
            <a:ext cx="1439862" cy="7191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6659563" y="4292600"/>
            <a:ext cx="2030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800">
                <a:solidFill>
                  <a:srgbClr val="3E3D2D"/>
                </a:solidFill>
                <a:latin typeface="Georgia" pitchFamily="18" charset="0"/>
              </a:rPr>
              <a:t>INFLAMMATION</a:t>
            </a:r>
          </a:p>
        </p:txBody>
      </p:sp>
      <p:pic>
        <p:nvPicPr>
          <p:cNvPr id="24582" name="Picture 7" descr="MC900239653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437063"/>
            <a:ext cx="1716088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480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Affichage à l'écran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Austin</vt:lpstr>
      <vt:lpstr>COURS 7</vt:lpstr>
      <vt:lpstr>p.107</vt:lpstr>
      <vt:lpstr>Les buts d’une information adéquate p.108 (IMP)</vt:lpstr>
      <vt:lpstr>LEA TYPES D’INFORMATION P.109 (IMP)</vt:lpstr>
      <vt:lpstr>LES QUALITÉS ESSENTIELLES D’UNE BONNE INFORMATION p 111</vt:lpstr>
      <vt:lpstr>Les racines P 119</vt:lpstr>
      <vt:lpstr>Les préfixes</vt:lpstr>
      <vt:lpstr>Les suffixes</vt:lpstr>
    </vt:vector>
  </TitlesOfParts>
  <Company>CSRDN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7</dc:title>
  <dc:creator>Petit, Anne-Gabrielle</dc:creator>
  <cp:lastModifiedBy>Petit, Anne-Gabrielle</cp:lastModifiedBy>
  <cp:revision>1</cp:revision>
  <dcterms:created xsi:type="dcterms:W3CDTF">2021-01-24T14:32:19Z</dcterms:created>
  <dcterms:modified xsi:type="dcterms:W3CDTF">2021-01-24T14:33:15Z</dcterms:modified>
</cp:coreProperties>
</file>