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C93C6-F581-4B31-95E8-E6FD43B2E358}" type="datetimeFigureOut">
              <a:rPr lang="fr-CA" smtClean="0"/>
              <a:t>2021-03-08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4BDFB-2099-466E-9EF7-FA451755EB4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9239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DF46FE-6C36-4C43-AD26-9A5015099318}" type="slidenum">
              <a:rPr lang="fr-CA" smtClean="0">
                <a:solidFill>
                  <a:prstClr val="black"/>
                </a:solidFill>
              </a:rPr>
              <a:pPr/>
              <a:t>4</a:t>
            </a:fld>
            <a:endParaRPr lang="fr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8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51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701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1" y="4289334"/>
            <a:ext cx="895401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7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2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533400"/>
            <a:ext cx="1914525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2" y="533400"/>
            <a:ext cx="5629275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39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69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4289334"/>
            <a:ext cx="895401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48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99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DDD67DAC-232D-4042-B5C0-E64770A42A28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73049" y="2325848"/>
            <a:ext cx="810678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822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0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86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483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22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3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48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383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513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6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9"/>
            <a:ext cx="1983232" cy="365125"/>
          </a:xfrm>
        </p:spPr>
        <p:txBody>
          <a:bodyPr/>
          <a:lstStyle/>
          <a:p>
            <a:fld id="{DDD67DAC-232D-4042-B5C0-E64770A42A28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9"/>
            <a:ext cx="4745736" cy="365125"/>
          </a:xfrm>
        </p:spPr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73049" y="2325848"/>
            <a:ext cx="810678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7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29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6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20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2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4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4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4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>
                <a:solidFill>
                  <a:srgbClr val="514949"/>
                </a:solidFill>
              </a:rPr>
              <a:pPr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5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9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fld id="{648A1663-7765-4EF4-B97F-A02E70C6265E}" type="datetimeFigureOut">
              <a:rPr lang="en-US" dirty="0">
                <a:solidFill>
                  <a:srgbClr val="514949"/>
                </a:solidFill>
              </a:rPr>
              <a:pPr defTabSz="457200"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9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9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pPr defTabSz="457200"/>
            <a:fld id="{4FAB73BC-B049-4115-A692-8D63A059BFB8}" type="slidenum">
              <a:rPr lang="en-US" dirty="0"/>
              <a:pPr defTabSz="45720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7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fld id="{648A1663-7765-4EF4-B97F-A02E70C6265E}" type="datetimeFigureOut">
              <a:rPr lang="en-US" dirty="0">
                <a:solidFill>
                  <a:srgbClr val="514949"/>
                </a:solidFill>
              </a:rPr>
              <a:pPr defTabSz="457200"/>
              <a:t>3/8/2021</a:t>
            </a:fld>
            <a:endParaRPr lang="en-US" dirty="0">
              <a:solidFill>
                <a:srgbClr val="51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defTabSz="457200"/>
            <a:endParaRPr lang="en-US" dirty="0">
              <a:solidFill>
                <a:srgbClr val="514949"/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pPr defTabSz="457200"/>
            <a:fld id="{4FAB73BC-B049-4115-A692-8D63A059BFB8}" type="slidenum">
              <a:rPr lang="en-US" dirty="0"/>
              <a:pPr defTabSz="45720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0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kybone.com/tumeurs-os-osteosarcome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adiopaedia.org/cases/osteosarcoma-8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logic.com/fr/cas-radiologie-images-cles/chondrosarcome-pelvis-perinee-os-iliaque-muscles-bassin-6260.html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medicalxpress.com/news/2014-11-gene-sequencing-link-mutations-ewing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legraph.co.uk/news/science/science-news/11242597/3D-printed-robotic-hand-offers-hope-to-child-amputees.html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41D269-C039-4B89-8EF6-7E8B347B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118286"/>
          </a:xfrm>
        </p:spPr>
        <p:txBody>
          <a:bodyPr>
            <a:normAutofit fontScale="90000"/>
          </a:bodyPr>
          <a:lstStyle/>
          <a:p>
            <a:r>
              <a:rPr lang="fr-CA" sz="3600" dirty="0"/>
              <a:t>Tumeurs malignes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B0F1DA-AE63-451E-B52A-8775E8D2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945292"/>
          </a:xfrm>
        </p:spPr>
        <p:txBody>
          <a:bodyPr>
            <a:normAutofit fontScale="92500" lnSpcReduction="20000"/>
          </a:bodyPr>
          <a:lstStyle/>
          <a:p>
            <a:r>
              <a:rPr lang="fr-CA" sz="2800" dirty="0"/>
              <a:t>Provoque une destruction ou une formation osseuse anormale.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3BDAFEF-633D-48AC-90B1-50A17C29B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r-CA" sz="2000" dirty="0"/>
              <a:t>Ostéosarcome</a:t>
            </a:r>
          </a:p>
          <a:p>
            <a:r>
              <a:rPr lang="fr-CA" sz="2000" dirty="0"/>
              <a:t>Chondrosarcome</a:t>
            </a:r>
          </a:p>
          <a:p>
            <a:r>
              <a:rPr lang="fr-CA" sz="2000" dirty="0"/>
              <a:t>Sarcome d’Ewing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5186EDB3-687D-4E3F-8E2D-74516EE5F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579317" y="1980788"/>
            <a:ext cx="3132438" cy="417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41D269-C039-4B89-8EF6-7E8B347B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118286"/>
          </a:xfrm>
        </p:spPr>
        <p:txBody>
          <a:bodyPr>
            <a:normAutofit fontScale="90000"/>
          </a:bodyPr>
          <a:lstStyle/>
          <a:p>
            <a:r>
              <a:rPr lang="fr-CA" sz="3600" dirty="0"/>
              <a:t>Tumeurs </a:t>
            </a:r>
            <a:r>
              <a:rPr lang="fr-CA" sz="3600" dirty="0" smtClean="0"/>
              <a:t>malignes p.98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B0F1DA-AE63-451E-B52A-8775E8D2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2292178"/>
          </a:xfrm>
        </p:spPr>
        <p:txBody>
          <a:bodyPr>
            <a:normAutofit fontScale="92500" lnSpcReduction="20000"/>
          </a:bodyPr>
          <a:lstStyle/>
          <a:p>
            <a:r>
              <a:rPr lang="fr-CA" sz="2800" dirty="0"/>
              <a:t>Tumeur d’un tissu conjonctif osseux</a:t>
            </a:r>
          </a:p>
          <a:p>
            <a:r>
              <a:rPr lang="fr-CA" sz="2800" dirty="0"/>
              <a:t>Souvent aux tibias, humérus et fémurs</a:t>
            </a:r>
          </a:p>
          <a:p>
            <a:r>
              <a:rPr lang="fr-CA" sz="2800" dirty="0"/>
              <a:t>Majoritairement chez le jeunes adulte et/ou adolescent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3BDAFEF-633D-48AC-90B1-50A17C29B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b="1" dirty="0"/>
              <a:t>Ostéosarcome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Chondrosarcome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Sarcome d’Ewing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D76F1697-3ADC-4ABF-B6A1-3666388E8E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71601" y="2924948"/>
            <a:ext cx="2827960" cy="377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2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41D269-C039-4B89-8EF6-7E8B347B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118286"/>
          </a:xfrm>
        </p:spPr>
        <p:txBody>
          <a:bodyPr>
            <a:normAutofit fontScale="90000"/>
          </a:bodyPr>
          <a:lstStyle/>
          <a:p>
            <a:r>
              <a:rPr lang="fr-CA" sz="3600" dirty="0"/>
              <a:t>Tumeurs </a:t>
            </a:r>
            <a:r>
              <a:rPr lang="fr-CA" sz="3600" dirty="0" smtClean="0"/>
              <a:t>malignes 98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B0F1DA-AE63-451E-B52A-8775E8D2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1294988"/>
          </a:xfrm>
        </p:spPr>
        <p:txBody>
          <a:bodyPr>
            <a:normAutofit fontScale="92500" lnSpcReduction="20000"/>
          </a:bodyPr>
          <a:lstStyle/>
          <a:p>
            <a:r>
              <a:rPr lang="fr-CA" sz="2800" dirty="0"/>
              <a:t>Tumeur du tissu cartilagineux</a:t>
            </a:r>
          </a:p>
          <a:p>
            <a:r>
              <a:rPr lang="fr-CA" sz="2800" dirty="0"/>
              <a:t>Bassin, cuisses et épaules</a:t>
            </a:r>
          </a:p>
          <a:p>
            <a:r>
              <a:rPr lang="fr-CA" sz="2800" dirty="0"/>
              <a:t>Chez la personne d’âge adulte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3BDAFEF-633D-48AC-90B1-50A17C29B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731770" cy="329184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Ostéosarcome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b="1" dirty="0"/>
              <a:t>Chondrosarcome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Sarcome d’Ewing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5186EDB3-687D-4E3F-8E2D-74516EE5F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950020" y="2360141"/>
            <a:ext cx="2731770" cy="364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6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A41D269-C039-4B89-8EF6-7E8B347B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118286"/>
          </a:xfrm>
        </p:spPr>
        <p:txBody>
          <a:bodyPr>
            <a:normAutofit fontScale="90000"/>
          </a:bodyPr>
          <a:lstStyle/>
          <a:p>
            <a:r>
              <a:rPr lang="fr-CA" sz="3600" dirty="0"/>
              <a:t>Tumeurs </a:t>
            </a:r>
            <a:r>
              <a:rPr lang="fr-CA" sz="3600" dirty="0" smtClean="0"/>
              <a:t>malignes 98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B0F1DA-AE63-451E-B52A-8775E8D2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6"/>
            <a:ext cx="5033772" cy="1847335"/>
          </a:xfrm>
        </p:spPr>
        <p:txBody>
          <a:bodyPr>
            <a:normAutofit fontScale="77500" lnSpcReduction="20000"/>
          </a:bodyPr>
          <a:lstStyle/>
          <a:p>
            <a:r>
              <a:rPr lang="fr-CA" sz="2800" dirty="0"/>
              <a:t>La cavité de l’os d’un bras, d’une jambe, de la colonne vertébrale ou du bassin</a:t>
            </a:r>
          </a:p>
          <a:p>
            <a:r>
              <a:rPr lang="fr-CA" sz="2800" dirty="0"/>
              <a:t>Cancer primaire le plus agressif et le </a:t>
            </a:r>
            <a:r>
              <a:rPr lang="fr-CA" sz="2800"/>
              <a:t>plus fréquent. </a:t>
            </a:r>
            <a:r>
              <a:rPr lang="fr-CA" sz="2800" dirty="0"/>
              <a:t>Vu chez  les enfants et jeunes adultes majoritairement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3BDAFEF-633D-48AC-90B1-50A17C29B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731770" cy="329184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Ostéosarcome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400" dirty="0"/>
              <a:t>Chondrosarcome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b="1" dirty="0"/>
              <a:t>Sarcome d’Ewing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5186EDB3-687D-4E3F-8E2D-74516EE5F5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339516" y="2780277"/>
            <a:ext cx="1908619" cy="37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90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D456CEC-7D65-4F08-9299-263C37905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232" y="685800"/>
            <a:ext cx="2483768" cy="1105930"/>
          </a:xfrm>
        </p:spPr>
        <p:txBody>
          <a:bodyPr>
            <a:noAutofit/>
          </a:bodyPr>
          <a:lstStyle/>
          <a:p>
            <a:r>
              <a:rPr lang="fr-CA" sz="3600" dirty="0"/>
              <a:t>Tumeurs </a:t>
            </a:r>
            <a:r>
              <a:rPr lang="fr-CA" sz="3600" dirty="0" smtClean="0"/>
              <a:t>malignes p.98</a:t>
            </a:r>
            <a:endParaRPr lang="fr-CA" sz="3600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xmlns="" id="{B3EA158F-CA3F-410A-B581-5A5907835E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849595"/>
              </p:ext>
            </p:extLst>
          </p:nvPr>
        </p:nvGraphicFramePr>
        <p:xfrm>
          <a:off x="-396552" y="-608152"/>
          <a:ext cx="6984776" cy="7467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xmlns="" val="156502019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xmlns="" val="1759909413"/>
                    </a:ext>
                  </a:extLst>
                </a:gridCol>
              </a:tblGrid>
              <a:tr h="797968">
                <a:tc>
                  <a:txBody>
                    <a:bodyPr/>
                    <a:lstStyle/>
                    <a:p>
                      <a:pPr algn="ctr"/>
                      <a:r>
                        <a:rPr lang="fr-CA" sz="2400" dirty="0"/>
                        <a:t>Manifestations cliniques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2400" dirty="0"/>
                        <a:t>Explications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113359248"/>
                  </a:ext>
                </a:extLst>
              </a:tr>
              <a:tr h="1539669">
                <a:tc>
                  <a:txBody>
                    <a:bodyPr/>
                    <a:lstStyle/>
                    <a:p>
                      <a:r>
                        <a:rPr lang="fr-CA" sz="2000" dirty="0"/>
                        <a:t>Dlr variable selon le type mais constante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Peut être causée par une compression de la masse, la destruction osseuse ou des tissus voisins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985639086"/>
                  </a:ext>
                </a:extLst>
              </a:tr>
              <a:tr h="679751">
                <a:tc>
                  <a:txBody>
                    <a:bodyPr/>
                    <a:lstStyle/>
                    <a:p>
                      <a:r>
                        <a:rPr lang="fr-CA" sz="2000" dirty="0"/>
                        <a:t>Ostéoporose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Lésions osseuses nombreuses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414996897"/>
                  </a:ext>
                </a:extLst>
              </a:tr>
              <a:tr h="841432">
                <a:tc>
                  <a:txBody>
                    <a:bodyPr/>
                    <a:lstStyle/>
                    <a:p>
                      <a:r>
                        <a:rPr lang="fr-CA" sz="2000" dirty="0"/>
                        <a:t>Anémie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Défaut de production de GR dans la moelle osseuse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403290136"/>
                  </a:ext>
                </a:extLst>
              </a:tr>
              <a:tr h="823544">
                <a:tc>
                  <a:txBody>
                    <a:bodyPr/>
                    <a:lstStyle/>
                    <a:p>
                      <a:r>
                        <a:rPr lang="fr-CA" sz="2000" dirty="0"/>
                        <a:t>Vulnérabilité aux infections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Conséquence de la chimio/radiothérapie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797417532"/>
                  </a:ext>
                </a:extLst>
              </a:tr>
              <a:tr h="841432">
                <a:tc>
                  <a:txBody>
                    <a:bodyPr/>
                    <a:lstStyle/>
                    <a:p>
                      <a:r>
                        <a:rPr lang="fr-CA" sz="2000" dirty="0"/>
                        <a:t>Mouvements limités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Dlr impotente et compression de la tumeur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274556752"/>
                  </a:ext>
                </a:extLst>
              </a:tr>
              <a:tr h="1897731">
                <a:tc>
                  <a:txBody>
                    <a:bodyPr/>
                    <a:lstStyle/>
                    <a:p>
                      <a:r>
                        <a:rPr lang="fr-CA" sz="2000" dirty="0"/>
                        <a:t>Amaigrissement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fr-CA" sz="2000" dirty="0"/>
                        <a:t>Défauts nutritionnels causés par les traitements ou la malabsorption </a:t>
                      </a:r>
                    </a:p>
                    <a:p>
                      <a:r>
                        <a:rPr lang="fr-CA" sz="2000" dirty="0"/>
                        <a:t>Souvent signe d’une maladie généralisée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70805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15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F0AA26F9-136C-452A-87E8-54856673B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707904" y="4827093"/>
            <a:ext cx="2592288" cy="194421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xmlns="" id="{E2B3E8E1-BB9A-49DC-9DCA-1122BD19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081216"/>
          </a:xfrm>
        </p:spPr>
        <p:txBody>
          <a:bodyPr>
            <a:normAutofit fontScale="90000"/>
          </a:bodyPr>
          <a:lstStyle/>
          <a:p>
            <a:r>
              <a:rPr lang="fr-CA" sz="3600" dirty="0"/>
              <a:t>Tumeurs malignes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E87C4A1-7840-4FD1-8B8E-742A1146F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3200" u="sng"/>
              <a:t>Soins </a:t>
            </a:r>
            <a:r>
              <a:rPr lang="fr-CA" sz="3200" u="sng" smtClean="0"/>
              <a:t>associés p.99</a:t>
            </a:r>
            <a:endParaRPr lang="fr-CA" sz="3200" u="sng" dirty="0"/>
          </a:p>
          <a:p>
            <a:pPr lvl="1"/>
            <a:r>
              <a:rPr lang="fr-CA" sz="2800" dirty="0"/>
              <a:t>Évaluation de la douleur</a:t>
            </a:r>
          </a:p>
          <a:p>
            <a:pPr lvl="1"/>
            <a:r>
              <a:rPr lang="fr-CA" sz="2800" dirty="0"/>
              <a:t>Soutien psychologique</a:t>
            </a:r>
          </a:p>
          <a:p>
            <a:pPr lvl="1"/>
            <a:r>
              <a:rPr lang="fr-CA" sz="2800" dirty="0"/>
              <a:t>Environnement sécuritaire</a:t>
            </a:r>
          </a:p>
          <a:p>
            <a:pPr lvl="1"/>
            <a:r>
              <a:rPr lang="fr-CA" sz="2800" dirty="0"/>
              <a:t>Soins plaies aseptiques</a:t>
            </a:r>
          </a:p>
          <a:p>
            <a:pPr lvl="1"/>
            <a:r>
              <a:rPr lang="fr-CA" sz="2800" dirty="0"/>
              <a:t>Médicaments selon ordonnance</a:t>
            </a:r>
          </a:p>
          <a:p>
            <a:pPr lvl="2"/>
            <a:r>
              <a:rPr lang="fr-CA" sz="2400" dirty="0"/>
              <a:t>Analgésiques narcotiques</a:t>
            </a:r>
          </a:p>
          <a:p>
            <a:pPr lvl="2"/>
            <a:r>
              <a:rPr lang="fr-CA" sz="2400" dirty="0"/>
              <a:t>Analgésiques non-narcotiques</a:t>
            </a:r>
          </a:p>
          <a:p>
            <a:pPr lvl="2"/>
            <a:r>
              <a:rPr lang="fr-CA" sz="2400" dirty="0"/>
              <a:t>Antibiotiques</a:t>
            </a:r>
          </a:p>
          <a:p>
            <a:pPr lvl="2"/>
            <a:r>
              <a:rPr lang="fr-CA" sz="2400" dirty="0"/>
              <a:t>Antinéoplasiques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3C7E5F38-BEC5-48E2-BF4D-5DDE4CA73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12230" y="2038865"/>
            <a:ext cx="2400300" cy="3676135"/>
          </a:xfrm>
        </p:spPr>
        <p:txBody>
          <a:bodyPr>
            <a:normAutofit/>
          </a:bodyPr>
          <a:lstStyle/>
          <a:p>
            <a:r>
              <a:rPr lang="fr-CA" sz="2400" dirty="0"/>
              <a:t>Traitements possibles:</a:t>
            </a:r>
          </a:p>
          <a:p>
            <a:r>
              <a:rPr lang="fr-CA" sz="2400" dirty="0"/>
              <a:t>Chirurgie</a:t>
            </a:r>
          </a:p>
          <a:p>
            <a:r>
              <a:rPr lang="fr-CA" sz="2400" dirty="0"/>
              <a:t>Chimiothérapie</a:t>
            </a:r>
          </a:p>
          <a:p>
            <a:r>
              <a:rPr lang="fr-CA" sz="2400" dirty="0"/>
              <a:t>Radiothérapie</a:t>
            </a:r>
          </a:p>
        </p:txBody>
      </p:sp>
    </p:spTree>
    <p:extLst>
      <p:ext uri="{BB962C8B-B14F-4D97-AF65-F5344CB8AC3E}">
        <p14:creationId xmlns:p14="http://schemas.microsoft.com/office/powerpoint/2010/main" val="307097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1_Type de bois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BE1B6DD8-9976-4550-A6F4-B2DD4EA939D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211</Words>
  <Application>Microsoft Office PowerPoint</Application>
  <PresentationFormat>Affichage à l'écran (4:3)</PresentationFormat>
  <Paragraphs>57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Type de bois</vt:lpstr>
      <vt:lpstr>1_Type de bois</vt:lpstr>
      <vt:lpstr>Tumeurs malignes</vt:lpstr>
      <vt:lpstr>Tumeurs malignes p.98</vt:lpstr>
      <vt:lpstr>Tumeurs malignes 98</vt:lpstr>
      <vt:lpstr>Tumeurs malignes 98</vt:lpstr>
      <vt:lpstr>Tumeurs malignes p.98</vt:lpstr>
      <vt:lpstr>Tumeurs malignes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Tumeurs malignes p.98</dc:title>
  <dc:creator>Petit, Anne-Gabrielle</dc:creator>
  <cp:lastModifiedBy>Petit, Anne-Gabrielle</cp:lastModifiedBy>
  <cp:revision>5</cp:revision>
  <dcterms:created xsi:type="dcterms:W3CDTF">2021-02-22T18:40:54Z</dcterms:created>
  <dcterms:modified xsi:type="dcterms:W3CDTF">2021-03-08T14:52:30Z</dcterms:modified>
</cp:coreProperties>
</file>