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2258" autoAdjust="0"/>
  </p:normalViewPr>
  <p:slideViewPr>
    <p:cSldViewPr snapToGrid="0">
      <p:cViewPr varScale="1">
        <p:scale>
          <a:sx n="59" d="100"/>
          <a:sy n="59" d="100"/>
        </p:scale>
        <p:origin x="11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60B80E-92F8-48F4-9A58-DC08E1CECFC1}" type="datetimeFigureOut">
              <a:rPr lang="fr-CA" smtClean="0"/>
              <a:t>2024-03-25</a:t>
            </a:fld>
            <a:endParaRPr lang="fr-C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053B88-7DAE-4854-B338-35FEE73DF463}" type="slidenum">
              <a:rPr lang="fr-CA" smtClean="0"/>
              <a:t>‹N°›</a:t>
            </a:fld>
            <a:endParaRPr lang="fr-CA"/>
          </a:p>
        </p:txBody>
      </p:sp>
    </p:spTree>
    <p:extLst>
      <p:ext uri="{BB962C8B-B14F-4D97-AF65-F5344CB8AC3E}">
        <p14:creationId xmlns:p14="http://schemas.microsoft.com/office/powerpoint/2010/main" val="4211839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Une inflammation est habituellement un signe de défense extérieure. Dans le cas de la polyarthrite, c’est une défense contre une composante de l’articulation</a:t>
            </a:r>
          </a:p>
          <a:p>
            <a:r>
              <a:rPr lang="fr-CA" dirty="0"/>
              <a:t>	***Maladie auto-immune</a:t>
            </a:r>
          </a:p>
        </p:txBody>
      </p:sp>
      <p:sp>
        <p:nvSpPr>
          <p:cNvPr id="4" name="Espace réservé du numéro de diapositive 3"/>
          <p:cNvSpPr>
            <a:spLocks noGrp="1"/>
          </p:cNvSpPr>
          <p:nvPr>
            <p:ph type="sldNum" sz="quarter" idx="5"/>
          </p:nvPr>
        </p:nvSpPr>
        <p:spPr/>
        <p:txBody>
          <a:bodyPr/>
          <a:lstStyle/>
          <a:p>
            <a:fld id="{98053B88-7DAE-4854-B338-35FEE73DF463}" type="slidenum">
              <a:rPr lang="fr-CA" smtClean="0"/>
              <a:t>2</a:t>
            </a:fld>
            <a:endParaRPr lang="fr-CA"/>
          </a:p>
        </p:txBody>
      </p:sp>
    </p:spTree>
    <p:extLst>
      <p:ext uri="{BB962C8B-B14F-4D97-AF65-F5344CB8AC3E}">
        <p14:creationId xmlns:p14="http://schemas.microsoft.com/office/powerpoint/2010/main" val="12212221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Causes possibles:</a:t>
            </a:r>
          </a:p>
          <a:p>
            <a:r>
              <a:rPr lang="fr-CA" dirty="0"/>
              <a:t>	Une dysplasie</a:t>
            </a:r>
          </a:p>
          <a:p>
            <a:r>
              <a:rPr lang="fr-CA" dirty="0"/>
              <a:t>	Une déformation progressive d’une articulation</a:t>
            </a:r>
          </a:p>
          <a:p>
            <a:r>
              <a:rPr lang="fr-CA" dirty="0"/>
              <a:t>	Un traumatisme violent</a:t>
            </a:r>
          </a:p>
        </p:txBody>
      </p:sp>
      <p:sp>
        <p:nvSpPr>
          <p:cNvPr id="4" name="Espace réservé du numéro de diapositive 3"/>
          <p:cNvSpPr>
            <a:spLocks noGrp="1"/>
          </p:cNvSpPr>
          <p:nvPr>
            <p:ph type="sldNum" sz="quarter" idx="5"/>
          </p:nvPr>
        </p:nvSpPr>
        <p:spPr/>
        <p:txBody>
          <a:bodyPr/>
          <a:lstStyle/>
          <a:p>
            <a:fld id="{98053B88-7DAE-4854-B338-35FEE73DF463}" type="slidenum">
              <a:rPr lang="fr-CA" smtClean="0"/>
              <a:t>11</a:t>
            </a:fld>
            <a:endParaRPr lang="fr-CA"/>
          </a:p>
        </p:txBody>
      </p:sp>
    </p:spTree>
    <p:extLst>
      <p:ext uri="{BB962C8B-B14F-4D97-AF65-F5344CB8AC3E}">
        <p14:creationId xmlns:p14="http://schemas.microsoft.com/office/powerpoint/2010/main" val="9368998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La luxation par traumatisme demande une  intervention urgente pour éviter les lésions des tissus environnants</a:t>
            </a:r>
          </a:p>
          <a:p>
            <a:r>
              <a:rPr lang="fr-CA" b="1" dirty="0"/>
              <a:t>Nous appelons cela la réduction. Se fait souvent sous anesthésie. </a:t>
            </a:r>
          </a:p>
          <a:p>
            <a:r>
              <a:rPr lang="fr-CA" dirty="0"/>
              <a:t>     </a:t>
            </a:r>
          </a:p>
        </p:txBody>
      </p:sp>
      <p:sp>
        <p:nvSpPr>
          <p:cNvPr id="4" name="Espace réservé du numéro de diapositive 3"/>
          <p:cNvSpPr>
            <a:spLocks noGrp="1"/>
          </p:cNvSpPr>
          <p:nvPr>
            <p:ph type="sldNum" sz="quarter" idx="5"/>
          </p:nvPr>
        </p:nvSpPr>
        <p:spPr/>
        <p:txBody>
          <a:bodyPr/>
          <a:lstStyle/>
          <a:p>
            <a:fld id="{98053B88-7DAE-4854-B338-35FEE73DF463}" type="slidenum">
              <a:rPr lang="fr-CA" smtClean="0"/>
              <a:t>12</a:t>
            </a:fld>
            <a:endParaRPr lang="fr-CA"/>
          </a:p>
        </p:txBody>
      </p:sp>
    </p:spTree>
    <p:extLst>
      <p:ext uri="{BB962C8B-B14F-4D97-AF65-F5344CB8AC3E}">
        <p14:creationId xmlns:p14="http://schemas.microsoft.com/office/powerpoint/2010/main" val="36568057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Aucune cause réelle n’est encore déterminée.</a:t>
            </a:r>
          </a:p>
          <a:p>
            <a:r>
              <a:rPr lang="fr-CA" dirty="0"/>
              <a:t>	Facteurs prédisposants: La fatigue</a:t>
            </a:r>
          </a:p>
          <a:p>
            <a:r>
              <a:rPr lang="fr-CA" dirty="0"/>
              <a:t>		               Le stress</a:t>
            </a:r>
          </a:p>
          <a:p>
            <a:r>
              <a:rPr lang="fr-CA" dirty="0"/>
              <a:t>                                                               Le froid et l’humidité</a:t>
            </a:r>
          </a:p>
          <a:p>
            <a:r>
              <a:rPr lang="fr-CA" dirty="0"/>
              <a:t>		               Certaines bactéries</a:t>
            </a:r>
          </a:p>
        </p:txBody>
      </p:sp>
      <p:sp>
        <p:nvSpPr>
          <p:cNvPr id="4" name="Espace réservé du numéro de diapositive 3"/>
          <p:cNvSpPr>
            <a:spLocks noGrp="1"/>
          </p:cNvSpPr>
          <p:nvPr>
            <p:ph type="sldNum" sz="quarter" idx="5"/>
          </p:nvPr>
        </p:nvSpPr>
        <p:spPr/>
        <p:txBody>
          <a:bodyPr/>
          <a:lstStyle/>
          <a:p>
            <a:fld id="{98053B88-7DAE-4854-B338-35FEE73DF463}" type="slidenum">
              <a:rPr lang="fr-CA" smtClean="0"/>
              <a:t>3</a:t>
            </a:fld>
            <a:endParaRPr lang="fr-CA"/>
          </a:p>
        </p:txBody>
      </p:sp>
    </p:spTree>
    <p:extLst>
      <p:ext uri="{BB962C8B-B14F-4D97-AF65-F5344CB8AC3E}">
        <p14:creationId xmlns:p14="http://schemas.microsoft.com/office/powerpoint/2010/main" val="8709946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Ostéophytes: excroissance osseuses irrégulières en forme de becs de chaque côté de l’articulation. Ce sont ces excroissances qui limite le mouvement car il n’y a pas toujours de l’inflammation.</a:t>
            </a:r>
          </a:p>
          <a:p>
            <a:r>
              <a:rPr lang="fr-CA" dirty="0"/>
              <a:t>Causes:</a:t>
            </a:r>
          </a:p>
          <a:p>
            <a:r>
              <a:rPr lang="fr-CA" dirty="0"/>
              <a:t>     -Le vieillissement</a:t>
            </a:r>
          </a:p>
          <a:p>
            <a:r>
              <a:rPr lang="fr-CA" dirty="0"/>
              <a:t>     -L’obésité</a:t>
            </a:r>
          </a:p>
          <a:p>
            <a:r>
              <a:rPr lang="fr-CA" dirty="0"/>
              <a:t>     -Les mouvements répétitifs</a:t>
            </a:r>
          </a:p>
          <a:p>
            <a:r>
              <a:rPr lang="fr-CA" dirty="0"/>
              <a:t>     -Conséquente à des traumas articulaires</a:t>
            </a:r>
          </a:p>
        </p:txBody>
      </p:sp>
      <p:sp>
        <p:nvSpPr>
          <p:cNvPr id="4" name="Espace réservé du numéro de diapositive 3"/>
          <p:cNvSpPr>
            <a:spLocks noGrp="1"/>
          </p:cNvSpPr>
          <p:nvPr>
            <p:ph type="sldNum" sz="quarter" idx="5"/>
          </p:nvPr>
        </p:nvSpPr>
        <p:spPr/>
        <p:txBody>
          <a:bodyPr/>
          <a:lstStyle/>
          <a:p>
            <a:fld id="{98053B88-7DAE-4854-B338-35FEE73DF463}" type="slidenum">
              <a:rPr lang="fr-CA" smtClean="0"/>
              <a:t>4</a:t>
            </a:fld>
            <a:endParaRPr lang="fr-CA"/>
          </a:p>
        </p:txBody>
      </p:sp>
    </p:spTree>
    <p:extLst>
      <p:ext uri="{BB962C8B-B14F-4D97-AF65-F5344CB8AC3E}">
        <p14:creationId xmlns:p14="http://schemas.microsoft.com/office/powerpoint/2010/main" val="41035364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Soins possibles: (Arthrose du genou) : Encourager exercices adaptés, Sensibilisation au poids santé</a:t>
            </a:r>
          </a:p>
        </p:txBody>
      </p:sp>
      <p:sp>
        <p:nvSpPr>
          <p:cNvPr id="4" name="Espace réservé du numéro de diapositive 3"/>
          <p:cNvSpPr>
            <a:spLocks noGrp="1"/>
          </p:cNvSpPr>
          <p:nvPr>
            <p:ph type="sldNum" sz="quarter" idx="5"/>
          </p:nvPr>
        </p:nvSpPr>
        <p:spPr/>
        <p:txBody>
          <a:bodyPr/>
          <a:lstStyle/>
          <a:p>
            <a:fld id="{98053B88-7DAE-4854-B338-35FEE73DF463}" type="slidenum">
              <a:rPr lang="fr-CA" smtClean="0"/>
              <a:t>5</a:t>
            </a:fld>
            <a:endParaRPr lang="fr-CA"/>
          </a:p>
        </p:txBody>
      </p:sp>
    </p:spTree>
    <p:extLst>
      <p:ext uri="{BB962C8B-B14F-4D97-AF65-F5344CB8AC3E}">
        <p14:creationId xmlns:p14="http://schemas.microsoft.com/office/powerpoint/2010/main" val="40840262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Acide urique: </a:t>
            </a:r>
            <a:r>
              <a:rPr lang="fr-FR" sz="1200" b="0" i="0" kern="1200" dirty="0">
                <a:solidFill>
                  <a:schemeClr val="tx1"/>
                </a:solidFill>
                <a:effectLst/>
                <a:latin typeface="+mn-lt"/>
                <a:ea typeface="+mn-ea"/>
                <a:cs typeface="+mn-cs"/>
              </a:rPr>
              <a:t>L'</a:t>
            </a:r>
            <a:r>
              <a:rPr lang="fr-FR" sz="1200" b="1" i="0" kern="1200" dirty="0">
                <a:solidFill>
                  <a:schemeClr val="tx1"/>
                </a:solidFill>
                <a:effectLst/>
                <a:latin typeface="+mn-lt"/>
                <a:ea typeface="+mn-ea"/>
                <a:cs typeface="+mn-cs"/>
              </a:rPr>
              <a:t>acide urique</a:t>
            </a:r>
            <a:r>
              <a:rPr lang="fr-FR" sz="1200" b="0" i="0" kern="1200" dirty="0">
                <a:solidFill>
                  <a:schemeClr val="tx1"/>
                </a:solidFill>
                <a:effectLst/>
                <a:latin typeface="+mn-lt"/>
                <a:ea typeface="+mn-ea"/>
                <a:cs typeface="+mn-cs"/>
              </a:rPr>
              <a:t> est un produit de déchet normalement éliminé par l'organisme. Il provient de la dégradation de cellules mortes mais également de la digestion de certains aliments. (Purines) Une augmentation du taux sanguin d'</a:t>
            </a:r>
            <a:r>
              <a:rPr lang="fr-FR" sz="1200" b="1" i="0" kern="1200" dirty="0">
                <a:solidFill>
                  <a:schemeClr val="tx1"/>
                </a:solidFill>
                <a:effectLst/>
                <a:latin typeface="+mn-lt"/>
                <a:ea typeface="+mn-ea"/>
                <a:cs typeface="+mn-cs"/>
              </a:rPr>
              <a:t>acide urique</a:t>
            </a:r>
            <a:r>
              <a:rPr lang="fr-FR" sz="1200" b="0" i="0" kern="1200" dirty="0">
                <a:solidFill>
                  <a:schemeClr val="tx1"/>
                </a:solidFill>
                <a:effectLst/>
                <a:latin typeface="+mn-lt"/>
                <a:ea typeface="+mn-ea"/>
                <a:cs typeface="+mn-cs"/>
              </a:rPr>
              <a:t> peut provoquer une goutte.</a:t>
            </a:r>
          </a:p>
          <a:p>
            <a:endParaRPr lang="fr-FR" sz="1200" b="0" i="0" kern="120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Boissons : thé, café, eau</a:t>
            </a:r>
          </a:p>
          <a:p>
            <a:r>
              <a:rPr lang="fr-FR" sz="1200" b="0" i="0" kern="1200" dirty="0">
                <a:solidFill>
                  <a:schemeClr val="tx1"/>
                </a:solidFill>
                <a:effectLst/>
                <a:latin typeface="+mn-lt"/>
                <a:ea typeface="+mn-ea"/>
                <a:cs typeface="+mn-cs"/>
              </a:rPr>
              <a:t>Fromage</a:t>
            </a:r>
          </a:p>
          <a:p>
            <a:r>
              <a:rPr lang="fr-FR" sz="1200" b="0" i="0" kern="1200" dirty="0">
                <a:solidFill>
                  <a:schemeClr val="tx1"/>
                </a:solidFill>
                <a:effectLst/>
                <a:latin typeface="+mn-lt"/>
                <a:ea typeface="+mn-ea"/>
                <a:cs typeface="+mn-cs"/>
              </a:rPr>
              <a:t>Fruits</a:t>
            </a:r>
          </a:p>
          <a:p>
            <a:r>
              <a:rPr lang="fr-FR" sz="1200" b="0" i="0" kern="1200" dirty="0">
                <a:solidFill>
                  <a:schemeClr val="tx1"/>
                </a:solidFill>
                <a:effectLst/>
                <a:latin typeface="+mn-lt"/>
                <a:ea typeface="+mn-ea"/>
                <a:cs typeface="+mn-cs"/>
              </a:rPr>
              <a:t>Amandes</a:t>
            </a:r>
          </a:p>
          <a:p>
            <a:r>
              <a:rPr lang="fr-FR" sz="1200" b="0" i="0" kern="1200" dirty="0">
                <a:solidFill>
                  <a:schemeClr val="tx1"/>
                </a:solidFill>
                <a:effectLst/>
                <a:latin typeface="+mn-lt"/>
                <a:ea typeface="+mn-ea"/>
                <a:cs typeface="+mn-cs"/>
              </a:rPr>
              <a:t>Laitages allégés</a:t>
            </a:r>
          </a:p>
          <a:p>
            <a:r>
              <a:rPr lang="fr-FR" sz="1200" b="0" i="0" kern="1200" dirty="0">
                <a:solidFill>
                  <a:schemeClr val="tx1"/>
                </a:solidFill>
                <a:effectLst/>
                <a:latin typeface="+mn-lt"/>
                <a:ea typeface="+mn-ea"/>
                <a:cs typeface="+mn-cs"/>
              </a:rPr>
              <a:t>Légumes verts</a:t>
            </a:r>
          </a:p>
          <a:p>
            <a:r>
              <a:rPr lang="fr-FR" sz="1200" b="0" i="0" kern="1200" dirty="0" err="1">
                <a:solidFill>
                  <a:schemeClr val="tx1"/>
                </a:solidFill>
                <a:effectLst/>
                <a:latin typeface="+mn-lt"/>
                <a:ea typeface="+mn-ea"/>
                <a:cs typeface="+mn-cs"/>
              </a:rPr>
              <a:t>Oeufs</a:t>
            </a:r>
            <a:endParaRPr lang="fr-FR" sz="1200" b="0" i="0" kern="120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Pain et céréales (sauf complets)</a:t>
            </a:r>
          </a:p>
          <a:p>
            <a:r>
              <a:rPr lang="fr-FR" sz="1200" b="0" i="0" kern="1200" dirty="0">
                <a:solidFill>
                  <a:schemeClr val="tx1"/>
                </a:solidFill>
                <a:effectLst/>
                <a:latin typeface="+mn-lt"/>
                <a:ea typeface="+mn-ea"/>
                <a:cs typeface="+mn-cs"/>
              </a:rPr>
              <a:t>Soupes de légumes</a:t>
            </a:r>
          </a:p>
          <a:p>
            <a:endParaRPr lang="fr-CA" dirty="0"/>
          </a:p>
        </p:txBody>
      </p:sp>
      <p:sp>
        <p:nvSpPr>
          <p:cNvPr id="4" name="Espace réservé du numéro de diapositive 3"/>
          <p:cNvSpPr>
            <a:spLocks noGrp="1"/>
          </p:cNvSpPr>
          <p:nvPr>
            <p:ph type="sldNum" sz="quarter" idx="5"/>
          </p:nvPr>
        </p:nvSpPr>
        <p:spPr/>
        <p:txBody>
          <a:bodyPr/>
          <a:lstStyle/>
          <a:p>
            <a:fld id="{98053B88-7DAE-4854-B338-35FEE73DF463}" type="slidenum">
              <a:rPr lang="fr-CA" smtClean="0"/>
              <a:t>6</a:t>
            </a:fld>
            <a:endParaRPr lang="fr-CA"/>
          </a:p>
        </p:txBody>
      </p:sp>
    </p:spTree>
    <p:extLst>
      <p:ext uri="{BB962C8B-B14F-4D97-AF65-F5344CB8AC3E}">
        <p14:creationId xmlns:p14="http://schemas.microsoft.com/office/powerpoint/2010/main" val="23503753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Soins possibles: (Arthrite goutteuse) : Éviter friture, épices, pâtisseries et alcool, favoriser le repos</a:t>
            </a:r>
          </a:p>
          <a:p>
            <a:endParaRPr lang="fr-CA" dirty="0"/>
          </a:p>
        </p:txBody>
      </p:sp>
      <p:sp>
        <p:nvSpPr>
          <p:cNvPr id="4" name="Espace réservé du numéro de diapositive 3"/>
          <p:cNvSpPr>
            <a:spLocks noGrp="1"/>
          </p:cNvSpPr>
          <p:nvPr>
            <p:ph type="sldNum" sz="quarter" idx="5"/>
          </p:nvPr>
        </p:nvSpPr>
        <p:spPr/>
        <p:txBody>
          <a:bodyPr/>
          <a:lstStyle/>
          <a:p>
            <a:fld id="{98053B88-7DAE-4854-B338-35FEE73DF463}" type="slidenum">
              <a:rPr lang="fr-CA" smtClean="0"/>
              <a:t>7</a:t>
            </a:fld>
            <a:endParaRPr lang="fr-CA"/>
          </a:p>
        </p:txBody>
      </p:sp>
    </p:spTree>
    <p:extLst>
      <p:ext uri="{BB962C8B-B14F-4D97-AF65-F5344CB8AC3E}">
        <p14:creationId xmlns:p14="http://schemas.microsoft.com/office/powerpoint/2010/main" val="15527244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b="0" i="0" kern="1200" dirty="0">
                <a:solidFill>
                  <a:schemeClr val="tx1"/>
                </a:solidFill>
                <a:effectLst/>
                <a:latin typeface="+mn-lt"/>
                <a:ea typeface="+mn-ea"/>
                <a:cs typeface="+mn-cs"/>
              </a:rPr>
              <a:t>Facteurs prédisposants:</a:t>
            </a:r>
          </a:p>
          <a:p>
            <a:r>
              <a:rPr lang="fr-CA" sz="1200" b="0" i="0" kern="1200" dirty="0">
                <a:solidFill>
                  <a:schemeClr val="tx1"/>
                </a:solidFill>
                <a:effectLst/>
                <a:latin typeface="+mn-lt"/>
                <a:ea typeface="+mn-ea"/>
                <a:cs typeface="+mn-cs"/>
              </a:rPr>
              <a:t>	</a:t>
            </a:r>
            <a:r>
              <a:rPr lang="fr-CA" sz="1200" b="1" i="0" kern="1200" dirty="0">
                <a:solidFill>
                  <a:schemeClr val="tx1"/>
                </a:solidFill>
                <a:effectLst/>
                <a:latin typeface="+mn-lt"/>
                <a:ea typeface="+mn-ea"/>
                <a:cs typeface="+mn-cs"/>
              </a:rPr>
              <a:t>Obésité</a:t>
            </a:r>
          </a:p>
          <a:p>
            <a:r>
              <a:rPr lang="fr-CA" sz="1200" b="0" i="0" kern="1200" dirty="0">
                <a:solidFill>
                  <a:schemeClr val="tx1"/>
                </a:solidFill>
                <a:effectLst/>
                <a:latin typeface="+mn-lt"/>
                <a:ea typeface="+mn-ea"/>
                <a:cs typeface="+mn-cs"/>
              </a:rPr>
              <a:t>	Mauvaise posture</a:t>
            </a:r>
          </a:p>
          <a:p>
            <a:r>
              <a:rPr lang="fr-CA" sz="1200" b="0" i="0" kern="1200" dirty="0">
                <a:solidFill>
                  <a:schemeClr val="tx1"/>
                </a:solidFill>
                <a:effectLst/>
                <a:latin typeface="+mn-lt"/>
                <a:ea typeface="+mn-ea"/>
                <a:cs typeface="+mn-cs"/>
              </a:rPr>
              <a:t>	Relâchement des muscles de soutien</a:t>
            </a:r>
          </a:p>
          <a:p>
            <a:r>
              <a:rPr lang="fr-CA" sz="1200" b="0" i="0" kern="1200" dirty="0">
                <a:solidFill>
                  <a:schemeClr val="tx1"/>
                </a:solidFill>
                <a:effectLst/>
                <a:latin typeface="+mn-lt"/>
                <a:ea typeface="+mn-ea"/>
                <a:cs typeface="+mn-cs"/>
              </a:rPr>
              <a:t>	</a:t>
            </a:r>
            <a:r>
              <a:rPr lang="fr-CA" sz="1200" b="1" i="0" kern="1200" dirty="0">
                <a:solidFill>
                  <a:schemeClr val="tx1"/>
                </a:solidFill>
                <a:effectLst/>
                <a:latin typeface="+mn-lt"/>
                <a:ea typeface="+mn-ea"/>
                <a:cs typeface="+mn-cs"/>
              </a:rPr>
              <a:t>Âge</a:t>
            </a:r>
          </a:p>
          <a:p>
            <a:r>
              <a:rPr lang="fr-CA" sz="1200" b="0" i="0" kern="1200" dirty="0">
                <a:solidFill>
                  <a:schemeClr val="tx1"/>
                </a:solidFill>
                <a:effectLst/>
                <a:latin typeface="+mn-lt"/>
                <a:ea typeface="+mn-ea"/>
                <a:cs typeface="+mn-cs"/>
              </a:rPr>
              <a:t>***PDSB super important</a:t>
            </a:r>
            <a:endParaRPr lang="fr-FR" sz="1200" b="0" i="0" kern="1200" dirty="0">
              <a:solidFill>
                <a:schemeClr val="tx1"/>
              </a:solidFill>
              <a:effectLst/>
              <a:latin typeface="+mn-lt"/>
              <a:ea typeface="+mn-ea"/>
              <a:cs typeface="+mn-cs"/>
            </a:endParaRPr>
          </a:p>
          <a:p>
            <a:endParaRPr lang="fr-CA" dirty="0"/>
          </a:p>
        </p:txBody>
      </p:sp>
      <p:sp>
        <p:nvSpPr>
          <p:cNvPr id="4" name="Espace réservé du numéro de diapositive 3"/>
          <p:cNvSpPr>
            <a:spLocks noGrp="1"/>
          </p:cNvSpPr>
          <p:nvPr>
            <p:ph type="sldNum" sz="quarter" idx="5"/>
          </p:nvPr>
        </p:nvSpPr>
        <p:spPr/>
        <p:txBody>
          <a:bodyPr/>
          <a:lstStyle/>
          <a:p>
            <a:fld id="{98053B88-7DAE-4854-B338-35FEE73DF463}" type="slidenum">
              <a:rPr lang="fr-CA" smtClean="0"/>
              <a:t>8</a:t>
            </a:fld>
            <a:endParaRPr lang="fr-CA"/>
          </a:p>
        </p:txBody>
      </p:sp>
    </p:spTree>
    <p:extLst>
      <p:ext uri="{BB962C8B-B14F-4D97-AF65-F5344CB8AC3E}">
        <p14:creationId xmlns:p14="http://schemas.microsoft.com/office/powerpoint/2010/main" val="20068374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Soins importants:</a:t>
            </a:r>
          </a:p>
          <a:p>
            <a:r>
              <a:rPr lang="fr-CA" dirty="0"/>
              <a:t>     </a:t>
            </a:r>
            <a:r>
              <a:rPr lang="fr-CA" b="1" dirty="0"/>
              <a:t>Chaud et froid selon l’ordonnance médicale</a:t>
            </a:r>
          </a:p>
          <a:p>
            <a:r>
              <a:rPr lang="fr-CA" b="1" dirty="0"/>
              <a:t>     Favoriser la reprise des activités de façon graduelle</a:t>
            </a:r>
          </a:p>
          <a:p>
            <a:r>
              <a:rPr lang="fr-CA" dirty="0"/>
              <a:t>     </a:t>
            </a:r>
          </a:p>
        </p:txBody>
      </p:sp>
      <p:sp>
        <p:nvSpPr>
          <p:cNvPr id="4" name="Espace réservé du numéro de diapositive 3"/>
          <p:cNvSpPr>
            <a:spLocks noGrp="1"/>
          </p:cNvSpPr>
          <p:nvPr>
            <p:ph type="sldNum" sz="quarter" idx="5"/>
          </p:nvPr>
        </p:nvSpPr>
        <p:spPr/>
        <p:txBody>
          <a:bodyPr/>
          <a:lstStyle/>
          <a:p>
            <a:fld id="{98053B88-7DAE-4854-B338-35FEE73DF463}" type="slidenum">
              <a:rPr lang="fr-CA" smtClean="0"/>
              <a:t>9</a:t>
            </a:fld>
            <a:endParaRPr lang="fr-CA"/>
          </a:p>
        </p:txBody>
      </p:sp>
    </p:spTree>
    <p:extLst>
      <p:ext uri="{BB962C8B-B14F-4D97-AF65-F5344CB8AC3E}">
        <p14:creationId xmlns:p14="http://schemas.microsoft.com/office/powerpoint/2010/main" val="25784436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98053B88-7DAE-4854-B338-35FEE73DF463}" type="slidenum">
              <a:rPr lang="fr-CA" smtClean="0"/>
              <a:t>10</a:t>
            </a:fld>
            <a:endParaRPr lang="fr-CA"/>
          </a:p>
        </p:txBody>
      </p:sp>
    </p:spTree>
    <p:extLst>
      <p:ext uri="{BB962C8B-B14F-4D97-AF65-F5344CB8AC3E}">
        <p14:creationId xmlns:p14="http://schemas.microsoft.com/office/powerpoint/2010/main" val="341833644"/>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7200" cap="none" baseline="0">
                <a:blipFill dpi="0" rotWithShape="1">
                  <a:blip r:embed="rId4"/>
                  <a:srcRect/>
                  <a:tile tx="6350" ty="-127000" sx="65000" sy="64000" flip="none" algn="tl"/>
                </a:blipFill>
              </a:defRPr>
            </a:lvl1pPr>
          </a:lstStyle>
          <a:p>
            <a:r>
              <a:rPr lang="fr-FR"/>
              <a:t>Modifiez le style du titre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83448B07-2C06-4CF2-8E91-F7385E71E2CB}" type="datetimeFigureOut">
              <a:rPr lang="en-US" dirty="0"/>
              <a:t>3/25/2024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b="0"/>
            </a:lvl1pPr>
          </a:lstStyle>
          <a:p>
            <a:fld id="{4FAB73BC-B049-4115-A692-8D63A059BFB8}"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81069D4-B020-4602-B87C-B094679675DF}" type="datetimeFigureOut">
              <a:rPr lang="en-US" dirty="0"/>
              <a:t>3/25/2024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36C11EA-3D59-4DFE-9385-0A032B3191AF}" type="datetimeFigureOut">
              <a:rPr lang="en-US" dirty="0"/>
              <a:t>3/25/2024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04936D4-0671-4B70-A95D-BFBC9A35DA5B}" type="datetimeFigureOut">
              <a:rPr lang="en-US" dirty="0"/>
              <a:t>3/25/2024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7200" b="0"/>
            </a:lvl1pPr>
          </a:lstStyle>
          <a:p>
            <a:r>
              <a:rPr lang="fr-FR"/>
              <a:t>Modifiez le style du titre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8593667" y="6272784"/>
            <a:ext cx="2644309" cy="365125"/>
          </a:xfrm>
        </p:spPr>
        <p:txBody>
          <a:bodyPr/>
          <a:lstStyle/>
          <a:p>
            <a:fld id="{DDD67DAC-232D-4042-B5C0-E64770A42A28}" type="datetimeFigureOut">
              <a:rPr lang="en-US" dirty="0"/>
              <a:t>3/25/2024</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8ECECD2C-79BD-4B90-B3FA-E3B19B3FF97B}" type="datetimeFigureOut">
              <a:rPr lang="en-US" dirty="0"/>
              <a:t>3/25/2024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29E9FDB6-7A26-4DBB-9BB0-088C0534314D}" type="datetimeFigureOut">
              <a:rPr lang="en-US" dirty="0"/>
              <a:t>3/25/2024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2E7C72F-E0F0-449A-A903-6D7865ED3EFA}" type="datetimeFigureOut">
              <a:rPr lang="en-US" dirty="0"/>
              <a:t>3/25/2024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41207D-C9F3-42EA-960B-DC9955B358C7}" type="datetimeFigureOut">
              <a:rPr lang="en-US" dirty="0"/>
              <a:t>3/25/2024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0"/>
            </a:lvl1pPr>
          </a:lstStyle>
          <a:p>
            <a:r>
              <a:rPr lang="fr-FR"/>
              <a:t>Modifiez le style du titre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D8827A6-8947-4115-8D9E-E89B1EC0518D}" type="datetimeFigureOut">
              <a:rPr lang="en-US" dirty="0"/>
              <a:t>3/25/2024</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0"/>
            </a:lvl1pPr>
          </a:lstStyle>
          <a:p>
            <a:r>
              <a:rPr lang="fr-FR"/>
              <a:t>Modifiez le style du titre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ED460A6F-F31A-4CA3-B222-0B3C224FF998}" type="datetimeFigureOut">
              <a:rPr lang="en-US" dirty="0"/>
              <a:t>3/25/2024</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648A1663-7765-4EF4-B97F-A02E70C6265E}" type="datetimeFigureOut">
              <a:rPr lang="en-US" dirty="0"/>
              <a:t>3/25/2024</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0">
                <a:solidFill>
                  <a:srgbClr val="FFFFFF"/>
                </a:solidFill>
                <a:latin typeface="+mj-lt"/>
              </a:defRPr>
            </a:lvl1pPr>
          </a:lstStyle>
          <a:p>
            <a:fld id="{4FAB73BC-B049-4115-A692-8D63A059BFB8}"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4800" kern="1200" cap="none"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hyperlink" Target="https://physioextra.ca/luxation-de-lepaule/"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hyperlink" Target="http://sante.canoe.ca/channel/polyarthrite-rhumatoide/a-propos-de-la-polyarthrite-rhumatoide/quest-ce-que-la-polyarthrite-rhumatoid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hyperlink" Target="https://fr.medipedia.be/arthrose/comprendre/quest-ce-quune-articulation"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hyperlink" Target="https://www.interinfos.net/goutte-symptomes-diagnostic-traitement/"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hyperlink" Target="https://www.neurochirurgie-lariboisiere.com/hernie-discale/"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E5D6C-8528-45B4-8B49-092BB2C8BDB1}"/>
              </a:ext>
            </a:extLst>
          </p:cNvPr>
          <p:cNvSpPr>
            <a:spLocks noGrp="1"/>
          </p:cNvSpPr>
          <p:nvPr>
            <p:ph type="ctrTitle"/>
          </p:nvPr>
        </p:nvSpPr>
        <p:spPr/>
        <p:txBody>
          <a:bodyPr/>
          <a:lstStyle/>
          <a:p>
            <a:r>
              <a:rPr lang="fr-CA" dirty="0"/>
              <a:t>Les altérations des articulations</a:t>
            </a:r>
          </a:p>
        </p:txBody>
      </p:sp>
      <p:sp>
        <p:nvSpPr>
          <p:cNvPr id="3" name="Sous-titre 2">
            <a:extLst>
              <a:ext uri="{FF2B5EF4-FFF2-40B4-BE49-F238E27FC236}">
                <a16:creationId xmlns:a16="http://schemas.microsoft.com/office/drawing/2014/main" id="{FAC9AD60-89C1-495C-AF38-DF23A71EF7F5}"/>
              </a:ext>
            </a:extLst>
          </p:cNvPr>
          <p:cNvSpPr>
            <a:spLocks noGrp="1"/>
          </p:cNvSpPr>
          <p:nvPr>
            <p:ph type="subTitle" idx="1"/>
          </p:nvPr>
        </p:nvSpPr>
        <p:spPr>
          <a:xfrm>
            <a:off x="1069848" y="4389120"/>
            <a:ext cx="7891272" cy="1421130"/>
          </a:xfrm>
        </p:spPr>
        <p:txBody>
          <a:bodyPr>
            <a:normAutofit/>
          </a:bodyPr>
          <a:lstStyle/>
          <a:p>
            <a:r>
              <a:rPr lang="fr-CA" dirty="0"/>
              <a:t>COURS 9</a:t>
            </a:r>
          </a:p>
        </p:txBody>
      </p:sp>
    </p:spTree>
    <p:extLst>
      <p:ext uri="{BB962C8B-B14F-4D97-AF65-F5344CB8AC3E}">
        <p14:creationId xmlns:p14="http://schemas.microsoft.com/office/powerpoint/2010/main" val="531597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701C13-7C2C-4E67-AD17-D605684AA231}"/>
              </a:ext>
            </a:extLst>
          </p:cNvPr>
          <p:cNvSpPr>
            <a:spLocks noGrp="1"/>
          </p:cNvSpPr>
          <p:nvPr>
            <p:ph type="title"/>
          </p:nvPr>
        </p:nvSpPr>
        <p:spPr>
          <a:xfrm>
            <a:off x="8549640" y="685801"/>
            <a:ext cx="3642360" cy="1219199"/>
          </a:xfrm>
        </p:spPr>
        <p:txBody>
          <a:bodyPr>
            <a:normAutofit/>
          </a:bodyPr>
          <a:lstStyle/>
          <a:p>
            <a:r>
              <a:rPr lang="fr-CA" sz="3600" dirty="0"/>
              <a:t>Hernie Discale</a:t>
            </a:r>
          </a:p>
        </p:txBody>
      </p:sp>
      <p:sp>
        <p:nvSpPr>
          <p:cNvPr id="3" name="Espace réservé du contenu 2">
            <a:extLst>
              <a:ext uri="{FF2B5EF4-FFF2-40B4-BE49-F238E27FC236}">
                <a16:creationId xmlns:a16="http://schemas.microsoft.com/office/drawing/2014/main" id="{20B2B0DA-8A40-4AE1-8453-9D8A90567104}"/>
              </a:ext>
            </a:extLst>
          </p:cNvPr>
          <p:cNvSpPr>
            <a:spLocks noGrp="1"/>
          </p:cNvSpPr>
          <p:nvPr>
            <p:ph idx="1"/>
          </p:nvPr>
        </p:nvSpPr>
        <p:spPr>
          <a:xfrm>
            <a:off x="838200" y="685801"/>
            <a:ext cx="6711696" cy="1108276"/>
          </a:xfrm>
        </p:spPr>
        <p:txBody>
          <a:bodyPr>
            <a:normAutofit/>
          </a:bodyPr>
          <a:lstStyle/>
          <a:p>
            <a:r>
              <a:rPr lang="fr-CA" sz="2800" dirty="0"/>
              <a:t>Chirurgie pouvant être nécessaire</a:t>
            </a:r>
          </a:p>
          <a:p>
            <a:pPr lvl="1"/>
            <a:r>
              <a:rPr lang="fr-CA" sz="2600" dirty="0" err="1"/>
              <a:t>Discoïdectomie</a:t>
            </a:r>
            <a:endParaRPr lang="fr-CA" sz="2600" dirty="0"/>
          </a:p>
        </p:txBody>
      </p:sp>
      <p:sp>
        <p:nvSpPr>
          <p:cNvPr id="4" name="Espace réservé du texte 3">
            <a:extLst>
              <a:ext uri="{FF2B5EF4-FFF2-40B4-BE49-F238E27FC236}">
                <a16:creationId xmlns:a16="http://schemas.microsoft.com/office/drawing/2014/main" id="{E045A22A-7259-4ADA-979D-801F2DC4B2D1}"/>
              </a:ext>
            </a:extLst>
          </p:cNvPr>
          <p:cNvSpPr>
            <a:spLocks noGrp="1"/>
          </p:cNvSpPr>
          <p:nvPr>
            <p:ph type="body" sz="half" idx="2"/>
          </p:nvPr>
        </p:nvSpPr>
        <p:spPr>
          <a:xfrm>
            <a:off x="8549640" y="2133599"/>
            <a:ext cx="3200400" cy="4299857"/>
          </a:xfrm>
        </p:spPr>
        <p:txBody>
          <a:bodyPr>
            <a:normAutofit/>
          </a:bodyPr>
          <a:lstStyle/>
          <a:p>
            <a:pPr marL="342900" indent="-342900">
              <a:buFont typeface="Arial" panose="020B0604020202020204" pitchFamily="34" charset="0"/>
              <a:buChar char="•"/>
            </a:pPr>
            <a:r>
              <a:rPr lang="fr-CA" sz="2400" dirty="0"/>
              <a:t>Complications possibles</a:t>
            </a:r>
          </a:p>
          <a:p>
            <a:pPr marL="800100" lvl="1" indent="-342900">
              <a:buFont typeface="Arial" panose="020B0604020202020204" pitchFamily="34" charset="0"/>
              <a:buChar char="•"/>
            </a:pPr>
            <a:r>
              <a:rPr lang="fr-CA" sz="2200" dirty="0"/>
              <a:t>Atrophie musculaire</a:t>
            </a:r>
          </a:p>
          <a:p>
            <a:pPr marL="800100" lvl="1" indent="-342900">
              <a:buFont typeface="Arial" panose="020B0604020202020204" pitchFamily="34" charset="0"/>
              <a:buChar char="•"/>
            </a:pPr>
            <a:r>
              <a:rPr lang="fr-CA" sz="2200" dirty="0"/>
              <a:t>Douleurs sciatiques récidivantes</a:t>
            </a:r>
          </a:p>
          <a:p>
            <a:pPr lvl="1"/>
            <a:endParaRPr lang="fr-CA" sz="2200" dirty="0"/>
          </a:p>
          <a:p>
            <a:pPr lvl="1"/>
            <a:endParaRPr lang="fr-CA" sz="2400" dirty="0"/>
          </a:p>
          <a:p>
            <a:pPr marL="342900" indent="-342900">
              <a:buFont typeface="Arial" panose="020B0604020202020204" pitchFamily="34" charset="0"/>
              <a:buChar char="•"/>
            </a:pPr>
            <a:endParaRPr lang="fr-CA" sz="2400" dirty="0"/>
          </a:p>
          <a:p>
            <a:r>
              <a:rPr lang="fr-CA" sz="2400" dirty="0" err="1"/>
              <a:t>Cemeq</a:t>
            </a:r>
            <a:r>
              <a:rPr lang="fr-CA" sz="2400" dirty="0"/>
              <a:t> p. 109</a:t>
            </a:r>
          </a:p>
        </p:txBody>
      </p:sp>
      <p:graphicFrame>
        <p:nvGraphicFramePr>
          <p:cNvPr id="5" name="Tableau 4">
            <a:extLst>
              <a:ext uri="{FF2B5EF4-FFF2-40B4-BE49-F238E27FC236}">
                <a16:creationId xmlns:a16="http://schemas.microsoft.com/office/drawing/2014/main" id="{B3C593C1-08D3-4590-A069-F8CA2DA5BC0E}"/>
              </a:ext>
            </a:extLst>
          </p:cNvPr>
          <p:cNvGraphicFramePr>
            <a:graphicFrameLocks noGrp="1"/>
          </p:cNvGraphicFramePr>
          <p:nvPr/>
        </p:nvGraphicFramePr>
        <p:xfrm>
          <a:off x="130048" y="1873171"/>
          <a:ext cx="8128000" cy="477899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536142249"/>
                    </a:ext>
                  </a:extLst>
                </a:gridCol>
                <a:gridCol w="4064000">
                  <a:extLst>
                    <a:ext uri="{9D8B030D-6E8A-4147-A177-3AD203B41FA5}">
                      <a16:colId xmlns:a16="http://schemas.microsoft.com/office/drawing/2014/main" val="3391942988"/>
                    </a:ext>
                  </a:extLst>
                </a:gridCol>
              </a:tblGrid>
              <a:tr h="496706">
                <a:tc>
                  <a:txBody>
                    <a:bodyPr/>
                    <a:lstStyle/>
                    <a:p>
                      <a:pPr algn="ctr"/>
                      <a:r>
                        <a:rPr lang="fr-CA" sz="2000" dirty="0"/>
                        <a:t>Soins ou traitements</a:t>
                      </a:r>
                    </a:p>
                  </a:txBody>
                  <a:tcPr/>
                </a:tc>
                <a:tc>
                  <a:txBody>
                    <a:bodyPr/>
                    <a:lstStyle/>
                    <a:p>
                      <a:pPr algn="ctr"/>
                      <a:r>
                        <a:rPr lang="fr-CA" sz="2000" dirty="0"/>
                        <a:t>Explications</a:t>
                      </a:r>
                    </a:p>
                  </a:txBody>
                  <a:tcPr/>
                </a:tc>
                <a:extLst>
                  <a:ext uri="{0D108BD9-81ED-4DB2-BD59-A6C34878D82A}">
                    <a16:rowId xmlns:a16="http://schemas.microsoft.com/office/drawing/2014/main" val="2066462916"/>
                  </a:ext>
                </a:extLst>
              </a:tr>
              <a:tr h="1833992">
                <a:tc>
                  <a:txBody>
                    <a:bodyPr/>
                    <a:lstStyle/>
                    <a:p>
                      <a:pPr marL="285750" indent="-285750">
                        <a:buFont typeface="Arial" panose="020B0604020202020204" pitchFamily="34" charset="0"/>
                        <a:buChar char="•"/>
                      </a:pPr>
                      <a:r>
                        <a:rPr lang="fr-CA" sz="2000" b="1" dirty="0"/>
                        <a:t>Surveiller la motricité des membres</a:t>
                      </a:r>
                    </a:p>
                    <a:p>
                      <a:pPr marL="285750" indent="-285750">
                        <a:buFont typeface="Arial" panose="020B0604020202020204" pitchFamily="34" charset="0"/>
                        <a:buChar char="•"/>
                      </a:pPr>
                      <a:r>
                        <a:rPr lang="fr-CA" sz="2000" dirty="0"/>
                        <a:t>Évaluer la douleur</a:t>
                      </a:r>
                    </a:p>
                    <a:p>
                      <a:pPr marL="285750" indent="-285750">
                        <a:buFont typeface="Arial" panose="020B0604020202020204" pitchFamily="34" charset="0"/>
                        <a:buChar char="•"/>
                      </a:pPr>
                      <a:r>
                        <a:rPr lang="fr-CA" sz="2000" dirty="0"/>
                        <a:t>Surveiller l’apparition de sensibilité anormale</a:t>
                      </a:r>
                    </a:p>
                  </a:txBody>
                  <a:tcPr/>
                </a:tc>
                <a:tc>
                  <a:txBody>
                    <a:bodyPr/>
                    <a:lstStyle/>
                    <a:p>
                      <a:r>
                        <a:rPr lang="fr-CA" dirty="0"/>
                        <a:t>Pour prévenir la principale complication qui pourrait survenir par compression de la moëlle épinière:</a:t>
                      </a:r>
                    </a:p>
                    <a:p>
                      <a:endParaRPr lang="fr-CA" dirty="0"/>
                    </a:p>
                    <a:p>
                      <a:r>
                        <a:rPr lang="fr-CA" dirty="0"/>
                        <a:t>La paralysie</a:t>
                      </a:r>
                    </a:p>
                  </a:txBody>
                  <a:tcPr/>
                </a:tc>
                <a:extLst>
                  <a:ext uri="{0D108BD9-81ED-4DB2-BD59-A6C34878D82A}">
                    <a16:rowId xmlns:a16="http://schemas.microsoft.com/office/drawing/2014/main" val="3074008537"/>
                  </a:ext>
                </a:extLst>
              </a:tr>
              <a:tr h="464866">
                <a:tc>
                  <a:txBody>
                    <a:bodyPr/>
                    <a:lstStyle/>
                    <a:p>
                      <a:pPr marL="285750" indent="-285750">
                        <a:buFont typeface="Arial" panose="020B0604020202020204" pitchFamily="34" charset="0"/>
                        <a:buChar char="•"/>
                      </a:pPr>
                      <a:r>
                        <a:rPr lang="fr-CA" sz="2000" dirty="0"/>
                        <a:t>Surveiller le pansement</a:t>
                      </a:r>
                    </a:p>
                  </a:txBody>
                  <a:tcPr/>
                </a:tc>
                <a:tc>
                  <a:txBody>
                    <a:bodyPr/>
                    <a:lstStyle/>
                    <a:p>
                      <a:r>
                        <a:rPr lang="fr-CA" dirty="0"/>
                        <a:t>Prévenir l’écoulement de liquide céphalo-rachidien mélangé au sang</a:t>
                      </a:r>
                    </a:p>
                  </a:txBody>
                  <a:tcPr/>
                </a:tc>
                <a:extLst>
                  <a:ext uri="{0D108BD9-81ED-4DB2-BD59-A6C34878D82A}">
                    <a16:rowId xmlns:a16="http://schemas.microsoft.com/office/drawing/2014/main" val="2951609398"/>
                  </a:ext>
                </a:extLst>
              </a:tr>
              <a:tr h="802372">
                <a:tc>
                  <a:txBody>
                    <a:bodyPr/>
                    <a:lstStyle/>
                    <a:p>
                      <a:pPr marL="285750" indent="-285750">
                        <a:buFont typeface="Arial" panose="020B0604020202020204" pitchFamily="34" charset="0"/>
                        <a:buChar char="•"/>
                      </a:pPr>
                      <a:r>
                        <a:rPr lang="fr-CA" sz="2000" b="1" dirty="0"/>
                        <a:t>Tourner en bloc selon la prescription</a:t>
                      </a:r>
                    </a:p>
                  </a:txBody>
                  <a:tcPr/>
                </a:tc>
                <a:tc>
                  <a:txBody>
                    <a:bodyPr/>
                    <a:lstStyle/>
                    <a:p>
                      <a:r>
                        <a:rPr lang="fr-CA" dirty="0"/>
                        <a:t>Maintenir la colonne en position neutre</a:t>
                      </a:r>
                    </a:p>
                  </a:txBody>
                  <a:tcPr/>
                </a:tc>
                <a:extLst>
                  <a:ext uri="{0D108BD9-81ED-4DB2-BD59-A6C34878D82A}">
                    <a16:rowId xmlns:a16="http://schemas.microsoft.com/office/drawing/2014/main" val="1118750354"/>
                  </a:ext>
                </a:extLst>
              </a:tr>
              <a:tr h="802372">
                <a:tc>
                  <a:txBody>
                    <a:bodyPr/>
                    <a:lstStyle/>
                    <a:p>
                      <a:pPr marL="285750" indent="-285750">
                        <a:buFont typeface="Arial" panose="020B0604020202020204" pitchFamily="34" charset="0"/>
                        <a:buChar char="•"/>
                      </a:pPr>
                      <a:r>
                        <a:rPr lang="fr-CA" sz="2000" dirty="0"/>
                        <a:t>Administration des médicaments selon les ordonnances</a:t>
                      </a:r>
                    </a:p>
                  </a:txBody>
                  <a:tcPr/>
                </a:tc>
                <a:tc>
                  <a:txBody>
                    <a:bodyPr/>
                    <a:lstStyle/>
                    <a:p>
                      <a:r>
                        <a:rPr lang="fr-CA" dirty="0"/>
                        <a:t>Soulager la douleur</a:t>
                      </a:r>
                    </a:p>
                  </a:txBody>
                  <a:tcPr/>
                </a:tc>
                <a:extLst>
                  <a:ext uri="{0D108BD9-81ED-4DB2-BD59-A6C34878D82A}">
                    <a16:rowId xmlns:a16="http://schemas.microsoft.com/office/drawing/2014/main" val="712969415"/>
                  </a:ext>
                </a:extLst>
              </a:tr>
            </a:tbl>
          </a:graphicData>
        </a:graphic>
      </p:graphicFrame>
      <p:sp>
        <p:nvSpPr>
          <p:cNvPr id="6" name="Étoile : 5 branches 5">
            <a:extLst>
              <a:ext uri="{FF2B5EF4-FFF2-40B4-BE49-F238E27FC236}">
                <a16:creationId xmlns:a16="http://schemas.microsoft.com/office/drawing/2014/main" id="{9A06B48A-3646-9305-51FF-8E24FC6FDCAE}"/>
              </a:ext>
            </a:extLst>
          </p:cNvPr>
          <p:cNvSpPr/>
          <p:nvPr/>
        </p:nvSpPr>
        <p:spPr>
          <a:xfrm>
            <a:off x="6398696" y="224065"/>
            <a:ext cx="4718449" cy="395151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dirty="0"/>
              <a:t>On ne masse jamais le site</a:t>
            </a:r>
          </a:p>
        </p:txBody>
      </p:sp>
      <p:sp>
        <p:nvSpPr>
          <p:cNvPr id="7" name="Étoile : 5 branches 6">
            <a:extLst>
              <a:ext uri="{FF2B5EF4-FFF2-40B4-BE49-F238E27FC236}">
                <a16:creationId xmlns:a16="http://schemas.microsoft.com/office/drawing/2014/main" id="{8969C9B8-241A-ED8B-ED8D-80A7B797F9B4}"/>
              </a:ext>
            </a:extLst>
          </p:cNvPr>
          <p:cNvSpPr/>
          <p:nvPr/>
        </p:nvSpPr>
        <p:spPr>
          <a:xfrm>
            <a:off x="7135586" y="81644"/>
            <a:ext cx="1414054" cy="1219199"/>
          </a:xfrm>
          <a:prstGeom prst="star5">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3938886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2" presetClass="entr" presetSubtype="4" fill="hold" nodeType="withEffect">
                                  <p:stCondLst>
                                    <p:cond delay="0"/>
                                  </p:stCondLst>
                                  <p:childTnLst>
                                    <p:set>
                                      <p:cBhvr>
                                        <p:cTn id="9" dur="1" fill="hold">
                                          <p:stCondLst>
                                            <p:cond delay="0"/>
                                          </p:stCondLst>
                                        </p:cTn>
                                        <p:tgtEl>
                                          <p:spTgt spid="4">
                                            <p:txEl>
                                              <p:pRg st="6" end="6"/>
                                            </p:txEl>
                                          </p:spTgt>
                                        </p:tgtEl>
                                        <p:attrNameLst>
                                          <p:attrName>style.visibility</p:attrName>
                                        </p:attrNameLst>
                                      </p:cBhvr>
                                      <p:to>
                                        <p:strVal val="visible"/>
                                      </p:to>
                                    </p:set>
                                    <p:anim calcmode="lin" valueType="num">
                                      <p:cBhvr additive="base">
                                        <p:cTn id="10"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11" dur="500" fill="hold"/>
                                        <p:tgtEl>
                                          <p:spTgt spid="4">
                                            <p:txEl>
                                              <p:pRg st="6" end="6"/>
                                            </p:txEl>
                                          </p:spTgt>
                                        </p:tgtEl>
                                        <p:attrNameLst>
                                          <p:attrName>ppt_y</p:attrName>
                                        </p:attrNameLst>
                                      </p:cBhvr>
                                      <p:tavLst>
                                        <p:tav tm="0">
                                          <p:val>
                                            <p:strVal val="1+#ppt_h/2"/>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additive="base">
                                        <p:cTn id="14"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 calcmode="lin" valueType="num">
                                      <p:cBhvr additive="base">
                                        <p:cTn id="20"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par>
                          <p:cTn id="22" fill="hold">
                            <p:stCondLst>
                              <p:cond delay="500"/>
                            </p:stCondLst>
                            <p:childTnLst>
                              <p:par>
                                <p:cTn id="23" presetID="2" presetClass="entr" presetSubtype="4" fill="hold" nodeType="after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par>
                          <p:cTn id="27" fill="hold">
                            <p:stCondLst>
                              <p:cond delay="1000"/>
                            </p:stCondLst>
                            <p:childTnLst>
                              <p:par>
                                <p:cTn id="28" presetID="42" presetClass="entr" presetSubtype="0" fill="hold" nodeType="afterEffect">
                                  <p:stCondLst>
                                    <p:cond delay="0"/>
                                  </p:stCondLst>
                                  <p:childTnLst>
                                    <p:set>
                                      <p:cBhvr>
                                        <p:cTn id="29" dur="1" fill="hold">
                                          <p:stCondLst>
                                            <p:cond delay="0"/>
                                          </p:stCondLst>
                                        </p:cTn>
                                        <p:tgtEl>
                                          <p:spTgt spid="3">
                                            <p:txEl>
                                              <p:pRg st="0" end="0"/>
                                            </p:txEl>
                                          </p:spTgt>
                                        </p:tgtEl>
                                        <p:attrNameLst>
                                          <p:attrName>style.visibility</p:attrName>
                                        </p:attrNameLst>
                                      </p:cBhvr>
                                      <p:to>
                                        <p:strVal val="visible"/>
                                      </p:to>
                                    </p:set>
                                    <p:animEffect transition="in" filter="fade">
                                      <p:cBhvr>
                                        <p:cTn id="30" dur="1000"/>
                                        <p:tgtEl>
                                          <p:spTgt spid="3">
                                            <p:txEl>
                                              <p:pRg st="0" end="0"/>
                                            </p:txEl>
                                          </p:spTgt>
                                        </p:tgtEl>
                                      </p:cBhvr>
                                    </p:animEffect>
                                    <p:anim calcmode="lin" valueType="num">
                                      <p:cBhvr>
                                        <p:cTn id="31"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3">
                                            <p:txEl>
                                              <p:pRg st="1" end="1"/>
                                            </p:txEl>
                                          </p:spTgt>
                                        </p:tgtEl>
                                        <p:attrNameLst>
                                          <p:attrName>style.visibility</p:attrName>
                                        </p:attrNameLst>
                                      </p:cBhvr>
                                      <p:to>
                                        <p:strVal val="visible"/>
                                      </p:to>
                                    </p:set>
                                    <p:animEffect transition="in" filter="fade">
                                      <p:cBhvr>
                                        <p:cTn id="37" dur="1000"/>
                                        <p:tgtEl>
                                          <p:spTgt spid="3">
                                            <p:txEl>
                                              <p:pRg st="1" end="1"/>
                                            </p:txEl>
                                          </p:spTgt>
                                        </p:tgtEl>
                                      </p:cBhvr>
                                    </p:animEffect>
                                    <p:anim calcmode="lin" valueType="num">
                                      <p:cBhvr>
                                        <p:cTn id="3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fade">
                                      <p:cBhvr>
                                        <p:cTn id="44" dur="1000"/>
                                        <p:tgtEl>
                                          <p:spTgt spid="5"/>
                                        </p:tgtEl>
                                      </p:cBhvr>
                                    </p:animEffect>
                                    <p:anim calcmode="lin" valueType="num">
                                      <p:cBhvr>
                                        <p:cTn id="45" dur="1000" fill="hold"/>
                                        <p:tgtEl>
                                          <p:spTgt spid="5"/>
                                        </p:tgtEl>
                                        <p:attrNameLst>
                                          <p:attrName>ppt_x</p:attrName>
                                        </p:attrNameLst>
                                      </p:cBhvr>
                                      <p:tavLst>
                                        <p:tav tm="0">
                                          <p:val>
                                            <p:strVal val="#ppt_x"/>
                                          </p:val>
                                        </p:tav>
                                        <p:tav tm="100000">
                                          <p:val>
                                            <p:strVal val="#ppt_x"/>
                                          </p:val>
                                        </p:tav>
                                      </p:tavLst>
                                    </p:anim>
                                    <p:anim calcmode="lin" valueType="num">
                                      <p:cBhvr>
                                        <p:cTn id="4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31" presetClass="entr" presetSubtype="0" fill="hold" grpId="0" nodeType="clickEffect">
                                  <p:stCondLst>
                                    <p:cond delay="0"/>
                                  </p:stCondLst>
                                  <p:childTnLst>
                                    <p:set>
                                      <p:cBhvr>
                                        <p:cTn id="50" dur="1" fill="hold">
                                          <p:stCondLst>
                                            <p:cond delay="0"/>
                                          </p:stCondLst>
                                        </p:cTn>
                                        <p:tgtEl>
                                          <p:spTgt spid="6"/>
                                        </p:tgtEl>
                                        <p:attrNameLst>
                                          <p:attrName>style.visibility</p:attrName>
                                        </p:attrNameLst>
                                      </p:cBhvr>
                                      <p:to>
                                        <p:strVal val="visible"/>
                                      </p:to>
                                    </p:set>
                                    <p:anim calcmode="lin" valueType="num">
                                      <p:cBhvr>
                                        <p:cTn id="51" dur="1000" fill="hold"/>
                                        <p:tgtEl>
                                          <p:spTgt spid="6"/>
                                        </p:tgtEl>
                                        <p:attrNameLst>
                                          <p:attrName>ppt_w</p:attrName>
                                        </p:attrNameLst>
                                      </p:cBhvr>
                                      <p:tavLst>
                                        <p:tav tm="0">
                                          <p:val>
                                            <p:fltVal val="0"/>
                                          </p:val>
                                        </p:tav>
                                        <p:tav tm="100000">
                                          <p:val>
                                            <p:strVal val="#ppt_w"/>
                                          </p:val>
                                        </p:tav>
                                      </p:tavLst>
                                    </p:anim>
                                    <p:anim calcmode="lin" valueType="num">
                                      <p:cBhvr>
                                        <p:cTn id="52" dur="1000" fill="hold"/>
                                        <p:tgtEl>
                                          <p:spTgt spid="6"/>
                                        </p:tgtEl>
                                        <p:attrNameLst>
                                          <p:attrName>ppt_h</p:attrName>
                                        </p:attrNameLst>
                                      </p:cBhvr>
                                      <p:tavLst>
                                        <p:tav tm="0">
                                          <p:val>
                                            <p:fltVal val="0"/>
                                          </p:val>
                                        </p:tav>
                                        <p:tav tm="100000">
                                          <p:val>
                                            <p:strVal val="#ppt_h"/>
                                          </p:val>
                                        </p:tav>
                                      </p:tavLst>
                                    </p:anim>
                                    <p:anim calcmode="lin" valueType="num">
                                      <p:cBhvr>
                                        <p:cTn id="53" dur="1000" fill="hold"/>
                                        <p:tgtEl>
                                          <p:spTgt spid="6"/>
                                        </p:tgtEl>
                                        <p:attrNameLst>
                                          <p:attrName>style.rotation</p:attrName>
                                        </p:attrNameLst>
                                      </p:cBhvr>
                                      <p:tavLst>
                                        <p:tav tm="0">
                                          <p:val>
                                            <p:fltVal val="90"/>
                                          </p:val>
                                        </p:tav>
                                        <p:tav tm="100000">
                                          <p:val>
                                            <p:fltVal val="0"/>
                                          </p:val>
                                        </p:tav>
                                      </p:tavLst>
                                    </p:anim>
                                    <p:animEffect transition="in" filter="fade">
                                      <p:cBhvr>
                                        <p:cTn id="5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701C13-7C2C-4E67-AD17-D605684AA231}"/>
              </a:ext>
            </a:extLst>
          </p:cNvPr>
          <p:cNvSpPr>
            <a:spLocks noGrp="1"/>
          </p:cNvSpPr>
          <p:nvPr>
            <p:ph type="title"/>
          </p:nvPr>
        </p:nvSpPr>
        <p:spPr>
          <a:xfrm>
            <a:off x="8549640" y="685801"/>
            <a:ext cx="3642360" cy="1219199"/>
          </a:xfrm>
        </p:spPr>
        <p:txBody>
          <a:bodyPr>
            <a:normAutofit/>
          </a:bodyPr>
          <a:lstStyle/>
          <a:p>
            <a:r>
              <a:rPr lang="fr-CA" sz="3600" dirty="0"/>
              <a:t>Luxation</a:t>
            </a:r>
          </a:p>
        </p:txBody>
      </p:sp>
      <p:sp>
        <p:nvSpPr>
          <p:cNvPr id="3" name="Espace réservé du contenu 2">
            <a:extLst>
              <a:ext uri="{FF2B5EF4-FFF2-40B4-BE49-F238E27FC236}">
                <a16:creationId xmlns:a16="http://schemas.microsoft.com/office/drawing/2014/main" id="{20B2B0DA-8A40-4AE1-8453-9D8A90567104}"/>
              </a:ext>
            </a:extLst>
          </p:cNvPr>
          <p:cNvSpPr>
            <a:spLocks noGrp="1"/>
          </p:cNvSpPr>
          <p:nvPr>
            <p:ph idx="1"/>
          </p:nvPr>
        </p:nvSpPr>
        <p:spPr>
          <a:xfrm>
            <a:off x="838200" y="662650"/>
            <a:ext cx="6711696" cy="992529"/>
          </a:xfrm>
        </p:spPr>
        <p:txBody>
          <a:bodyPr>
            <a:normAutofit/>
          </a:bodyPr>
          <a:lstStyle/>
          <a:p>
            <a:r>
              <a:rPr lang="fr-CA" sz="2800" dirty="0"/>
              <a:t>Déplacement d’un os en dehors de sa cavité articulaire</a:t>
            </a:r>
          </a:p>
        </p:txBody>
      </p:sp>
      <p:sp>
        <p:nvSpPr>
          <p:cNvPr id="4" name="Espace réservé du texte 3">
            <a:extLst>
              <a:ext uri="{FF2B5EF4-FFF2-40B4-BE49-F238E27FC236}">
                <a16:creationId xmlns:a16="http://schemas.microsoft.com/office/drawing/2014/main" id="{E045A22A-7259-4ADA-979D-801F2DC4B2D1}"/>
              </a:ext>
            </a:extLst>
          </p:cNvPr>
          <p:cNvSpPr>
            <a:spLocks noGrp="1"/>
          </p:cNvSpPr>
          <p:nvPr>
            <p:ph type="body" sz="half" idx="2"/>
          </p:nvPr>
        </p:nvSpPr>
        <p:spPr>
          <a:xfrm>
            <a:off x="8549640" y="2133599"/>
            <a:ext cx="3200400" cy="4299857"/>
          </a:xfrm>
        </p:spPr>
        <p:txBody>
          <a:bodyPr>
            <a:normAutofit lnSpcReduction="10000"/>
          </a:bodyPr>
          <a:lstStyle/>
          <a:p>
            <a:pPr marL="342900" indent="-342900">
              <a:buFont typeface="Arial" panose="020B0604020202020204" pitchFamily="34" charset="0"/>
              <a:buChar char="•"/>
            </a:pPr>
            <a:endParaRPr lang="fr-CA" sz="2400" dirty="0"/>
          </a:p>
          <a:p>
            <a:pPr marL="342900" indent="-342900">
              <a:buFont typeface="Arial" panose="020B0604020202020204" pitchFamily="34" charset="0"/>
              <a:buChar char="•"/>
            </a:pPr>
            <a:endParaRPr lang="fr-CA" sz="2400" dirty="0"/>
          </a:p>
          <a:p>
            <a:endParaRPr lang="fr-CA" sz="2400" dirty="0"/>
          </a:p>
          <a:p>
            <a:pPr marL="342900" indent="-342900">
              <a:buFont typeface="Arial" panose="020B0604020202020204" pitchFamily="34" charset="0"/>
              <a:buChar char="•"/>
            </a:pPr>
            <a:endParaRPr lang="fr-CA" sz="2400" dirty="0"/>
          </a:p>
          <a:p>
            <a:pPr marL="342900" indent="-342900">
              <a:buFont typeface="Arial" panose="020B0604020202020204" pitchFamily="34" charset="0"/>
              <a:buChar char="•"/>
            </a:pPr>
            <a:endParaRPr lang="fr-CA" sz="2400" dirty="0"/>
          </a:p>
          <a:p>
            <a:pPr marL="342900" indent="-342900">
              <a:buFont typeface="Arial" panose="020B0604020202020204" pitchFamily="34" charset="0"/>
              <a:buChar char="•"/>
            </a:pPr>
            <a:endParaRPr lang="fr-CA" sz="2400" dirty="0"/>
          </a:p>
          <a:p>
            <a:pPr marL="342900" indent="-342900">
              <a:buFont typeface="Arial" panose="020B0604020202020204" pitchFamily="34" charset="0"/>
              <a:buChar char="•"/>
            </a:pPr>
            <a:endParaRPr lang="fr-CA" sz="2400" dirty="0"/>
          </a:p>
          <a:p>
            <a:endParaRPr lang="fr-CA" sz="2400" dirty="0"/>
          </a:p>
          <a:p>
            <a:r>
              <a:rPr lang="fr-CA" sz="2400" dirty="0" err="1"/>
              <a:t>Cemeq</a:t>
            </a:r>
            <a:r>
              <a:rPr lang="fr-CA" sz="2400" dirty="0"/>
              <a:t> p. 111</a:t>
            </a:r>
          </a:p>
        </p:txBody>
      </p:sp>
      <p:pic>
        <p:nvPicPr>
          <p:cNvPr id="7" name="Image 6">
            <a:extLst>
              <a:ext uri="{FF2B5EF4-FFF2-40B4-BE49-F238E27FC236}">
                <a16:creationId xmlns:a16="http://schemas.microsoft.com/office/drawing/2014/main" id="{E7B9EF19-F02E-499E-A865-3B427FD65DEA}"/>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28604" y="2133599"/>
            <a:ext cx="7730887" cy="3768806"/>
          </a:xfrm>
          <a:prstGeom prst="rect">
            <a:avLst/>
          </a:prstGeom>
        </p:spPr>
      </p:pic>
    </p:spTree>
    <p:extLst>
      <p:ext uri="{BB962C8B-B14F-4D97-AF65-F5344CB8AC3E}">
        <p14:creationId xmlns:p14="http://schemas.microsoft.com/office/powerpoint/2010/main" val="1646818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2" presetClass="entr" presetSubtype="4" fill="hold" nodeType="withEffect">
                                  <p:stCondLst>
                                    <p:cond delay="0"/>
                                  </p:stCondLst>
                                  <p:childTnLst>
                                    <p:set>
                                      <p:cBhvr>
                                        <p:cTn id="9" dur="1" fill="hold">
                                          <p:stCondLst>
                                            <p:cond delay="0"/>
                                          </p:stCondLst>
                                        </p:cTn>
                                        <p:tgtEl>
                                          <p:spTgt spid="4">
                                            <p:txEl>
                                              <p:pRg st="8" end="8"/>
                                            </p:txEl>
                                          </p:spTgt>
                                        </p:tgtEl>
                                        <p:attrNameLst>
                                          <p:attrName>style.visibility</p:attrName>
                                        </p:attrNameLst>
                                      </p:cBhvr>
                                      <p:to>
                                        <p:strVal val="visible"/>
                                      </p:to>
                                    </p:set>
                                    <p:anim calcmode="lin" valueType="num">
                                      <p:cBhvr additive="base">
                                        <p:cTn id="10"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11"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1000"/>
                                        <p:tgtEl>
                                          <p:spTgt spid="3">
                                            <p:txEl>
                                              <p:pRg st="0" end="0"/>
                                            </p:txEl>
                                          </p:spTgt>
                                        </p:tgtEl>
                                      </p:cBhvr>
                                    </p:animEffect>
                                    <p:anim calcmode="lin" valueType="num">
                                      <p:cBhvr>
                                        <p:cTn id="1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8"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31" presetClass="entr" presetSubtype="0" fill="hold"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1000" fill="hold"/>
                                        <p:tgtEl>
                                          <p:spTgt spid="7"/>
                                        </p:tgtEl>
                                        <p:attrNameLst>
                                          <p:attrName>ppt_w</p:attrName>
                                        </p:attrNameLst>
                                      </p:cBhvr>
                                      <p:tavLst>
                                        <p:tav tm="0">
                                          <p:val>
                                            <p:fltVal val="0"/>
                                          </p:val>
                                        </p:tav>
                                        <p:tav tm="100000">
                                          <p:val>
                                            <p:strVal val="#ppt_w"/>
                                          </p:val>
                                        </p:tav>
                                      </p:tavLst>
                                    </p:anim>
                                    <p:anim calcmode="lin" valueType="num">
                                      <p:cBhvr>
                                        <p:cTn id="23" dur="1000" fill="hold"/>
                                        <p:tgtEl>
                                          <p:spTgt spid="7"/>
                                        </p:tgtEl>
                                        <p:attrNameLst>
                                          <p:attrName>ppt_h</p:attrName>
                                        </p:attrNameLst>
                                      </p:cBhvr>
                                      <p:tavLst>
                                        <p:tav tm="0">
                                          <p:val>
                                            <p:fltVal val="0"/>
                                          </p:val>
                                        </p:tav>
                                        <p:tav tm="100000">
                                          <p:val>
                                            <p:strVal val="#ppt_h"/>
                                          </p:val>
                                        </p:tav>
                                      </p:tavLst>
                                    </p:anim>
                                    <p:anim calcmode="lin" valueType="num">
                                      <p:cBhvr>
                                        <p:cTn id="24" dur="1000" fill="hold"/>
                                        <p:tgtEl>
                                          <p:spTgt spid="7"/>
                                        </p:tgtEl>
                                        <p:attrNameLst>
                                          <p:attrName>style.rotation</p:attrName>
                                        </p:attrNameLst>
                                      </p:cBhvr>
                                      <p:tavLst>
                                        <p:tav tm="0">
                                          <p:val>
                                            <p:fltVal val="90"/>
                                          </p:val>
                                        </p:tav>
                                        <p:tav tm="100000">
                                          <p:val>
                                            <p:fltVal val="0"/>
                                          </p:val>
                                        </p:tav>
                                      </p:tavLst>
                                    </p:anim>
                                    <p:animEffect transition="in" filter="fade">
                                      <p:cBhvr>
                                        <p:cTn id="2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701C13-7C2C-4E67-AD17-D605684AA231}"/>
              </a:ext>
            </a:extLst>
          </p:cNvPr>
          <p:cNvSpPr>
            <a:spLocks noGrp="1"/>
          </p:cNvSpPr>
          <p:nvPr>
            <p:ph type="title"/>
          </p:nvPr>
        </p:nvSpPr>
        <p:spPr>
          <a:xfrm>
            <a:off x="8549640" y="685801"/>
            <a:ext cx="3642360" cy="705171"/>
          </a:xfrm>
        </p:spPr>
        <p:txBody>
          <a:bodyPr>
            <a:normAutofit/>
          </a:bodyPr>
          <a:lstStyle/>
          <a:p>
            <a:r>
              <a:rPr lang="fr-CA" sz="3600" dirty="0"/>
              <a:t>Luxation</a:t>
            </a:r>
          </a:p>
        </p:txBody>
      </p:sp>
      <p:sp>
        <p:nvSpPr>
          <p:cNvPr id="3" name="Espace réservé du contenu 2">
            <a:extLst>
              <a:ext uri="{FF2B5EF4-FFF2-40B4-BE49-F238E27FC236}">
                <a16:creationId xmlns:a16="http://schemas.microsoft.com/office/drawing/2014/main" id="{20B2B0DA-8A40-4AE1-8453-9D8A90567104}"/>
              </a:ext>
            </a:extLst>
          </p:cNvPr>
          <p:cNvSpPr>
            <a:spLocks noGrp="1"/>
          </p:cNvSpPr>
          <p:nvPr>
            <p:ph idx="1"/>
          </p:nvPr>
        </p:nvSpPr>
        <p:spPr>
          <a:xfrm>
            <a:off x="838200" y="685800"/>
            <a:ext cx="6711696" cy="483243"/>
          </a:xfrm>
        </p:spPr>
        <p:txBody>
          <a:bodyPr>
            <a:normAutofit/>
          </a:bodyPr>
          <a:lstStyle/>
          <a:p>
            <a:r>
              <a:rPr lang="fr-CA" sz="2800" dirty="0"/>
              <a:t>Luxation</a:t>
            </a:r>
          </a:p>
          <a:p>
            <a:pPr marL="548640" lvl="2" indent="0">
              <a:buNone/>
            </a:pPr>
            <a:endParaRPr lang="fr-CA" sz="2400" dirty="0"/>
          </a:p>
        </p:txBody>
      </p:sp>
      <p:sp>
        <p:nvSpPr>
          <p:cNvPr id="4" name="Espace réservé du texte 3">
            <a:extLst>
              <a:ext uri="{FF2B5EF4-FFF2-40B4-BE49-F238E27FC236}">
                <a16:creationId xmlns:a16="http://schemas.microsoft.com/office/drawing/2014/main" id="{E045A22A-7259-4ADA-979D-801F2DC4B2D1}"/>
              </a:ext>
            </a:extLst>
          </p:cNvPr>
          <p:cNvSpPr>
            <a:spLocks noGrp="1"/>
          </p:cNvSpPr>
          <p:nvPr>
            <p:ph type="body" sz="half" idx="2"/>
          </p:nvPr>
        </p:nvSpPr>
        <p:spPr>
          <a:xfrm>
            <a:off x="8549640" y="2133600"/>
            <a:ext cx="3200400" cy="3581400"/>
          </a:xfrm>
        </p:spPr>
        <p:txBody>
          <a:bodyPr>
            <a:normAutofit/>
          </a:bodyPr>
          <a:lstStyle/>
          <a:p>
            <a:pPr marL="342900" indent="-342900">
              <a:buFont typeface="Arial" panose="020B0604020202020204" pitchFamily="34" charset="0"/>
              <a:buChar char="•"/>
            </a:pPr>
            <a:endParaRPr lang="fr-CA" sz="2400" dirty="0"/>
          </a:p>
        </p:txBody>
      </p:sp>
      <p:graphicFrame>
        <p:nvGraphicFramePr>
          <p:cNvPr id="7" name="Tableau 6">
            <a:extLst>
              <a:ext uri="{FF2B5EF4-FFF2-40B4-BE49-F238E27FC236}">
                <a16:creationId xmlns:a16="http://schemas.microsoft.com/office/drawing/2014/main" id="{55447BF8-0BF9-4758-94FD-7A1AAFEC91A0}"/>
              </a:ext>
            </a:extLst>
          </p:cNvPr>
          <p:cNvGraphicFramePr>
            <a:graphicFrameLocks noGrp="1"/>
          </p:cNvGraphicFramePr>
          <p:nvPr>
            <p:extLst>
              <p:ext uri="{D42A27DB-BD31-4B8C-83A1-F6EECF244321}">
                <p14:modId xmlns:p14="http://schemas.microsoft.com/office/powerpoint/2010/main" val="3512289866"/>
              </p:ext>
            </p:extLst>
          </p:nvPr>
        </p:nvGraphicFramePr>
        <p:xfrm>
          <a:off x="196358" y="1390972"/>
          <a:ext cx="7995380" cy="4444050"/>
        </p:xfrm>
        <a:graphic>
          <a:graphicData uri="http://schemas.openxmlformats.org/drawingml/2006/table">
            <a:tbl>
              <a:tblPr firstRow="1" bandRow="1">
                <a:tableStyleId>{5C22544A-7EE6-4342-B048-85BDC9FD1C3A}</a:tableStyleId>
              </a:tblPr>
              <a:tblGrid>
                <a:gridCol w="3997690">
                  <a:extLst>
                    <a:ext uri="{9D8B030D-6E8A-4147-A177-3AD203B41FA5}">
                      <a16:colId xmlns:a16="http://schemas.microsoft.com/office/drawing/2014/main" val="3656886150"/>
                    </a:ext>
                  </a:extLst>
                </a:gridCol>
                <a:gridCol w="3997690">
                  <a:extLst>
                    <a:ext uri="{9D8B030D-6E8A-4147-A177-3AD203B41FA5}">
                      <a16:colId xmlns:a16="http://schemas.microsoft.com/office/drawing/2014/main" val="398789362"/>
                    </a:ext>
                  </a:extLst>
                </a:gridCol>
              </a:tblGrid>
              <a:tr h="680896">
                <a:tc>
                  <a:txBody>
                    <a:bodyPr/>
                    <a:lstStyle/>
                    <a:p>
                      <a:pPr algn="ctr"/>
                      <a:r>
                        <a:rPr lang="fr-CA" sz="2400" dirty="0"/>
                        <a:t>Manifestations cliniques</a:t>
                      </a:r>
                    </a:p>
                  </a:txBody>
                  <a:tcPr/>
                </a:tc>
                <a:tc>
                  <a:txBody>
                    <a:bodyPr/>
                    <a:lstStyle/>
                    <a:p>
                      <a:pPr algn="ctr"/>
                      <a:r>
                        <a:rPr lang="fr-CA" sz="2400" dirty="0"/>
                        <a:t>Explications</a:t>
                      </a:r>
                    </a:p>
                  </a:txBody>
                  <a:tcPr/>
                </a:tc>
                <a:extLst>
                  <a:ext uri="{0D108BD9-81ED-4DB2-BD59-A6C34878D82A}">
                    <a16:rowId xmlns:a16="http://schemas.microsoft.com/office/drawing/2014/main" val="1394610245"/>
                  </a:ext>
                </a:extLst>
              </a:tr>
              <a:tr h="471314">
                <a:tc>
                  <a:txBody>
                    <a:bodyPr/>
                    <a:lstStyle/>
                    <a:p>
                      <a:r>
                        <a:rPr lang="fr-CA" sz="2000" dirty="0"/>
                        <a:t>Douleur intense (traumatique)</a:t>
                      </a:r>
                    </a:p>
                  </a:txBody>
                  <a:tcPr/>
                </a:tc>
                <a:tc>
                  <a:txBody>
                    <a:bodyPr/>
                    <a:lstStyle/>
                    <a:p>
                      <a:r>
                        <a:rPr lang="fr-CA" dirty="0"/>
                        <a:t>Les tissus environnants sont blessés</a:t>
                      </a:r>
                    </a:p>
                  </a:txBody>
                  <a:tcPr/>
                </a:tc>
                <a:extLst>
                  <a:ext uri="{0D108BD9-81ED-4DB2-BD59-A6C34878D82A}">
                    <a16:rowId xmlns:a16="http://schemas.microsoft.com/office/drawing/2014/main" val="1092694969"/>
                  </a:ext>
                </a:extLst>
              </a:tr>
              <a:tr h="492067">
                <a:tc>
                  <a:txBody>
                    <a:bodyPr/>
                    <a:lstStyle/>
                    <a:p>
                      <a:r>
                        <a:rPr lang="fr-CA" sz="2000" b="0" dirty="0"/>
                        <a:t>Ecchymose et œdème (traumatique)</a:t>
                      </a:r>
                    </a:p>
                  </a:txBody>
                  <a:tcPr/>
                </a:tc>
                <a:tc>
                  <a:txBody>
                    <a:bodyPr/>
                    <a:lstStyle/>
                    <a:p>
                      <a:r>
                        <a:rPr lang="fr-CA" dirty="0"/>
                        <a:t>Rupture des vaisseaux sanguins et réaction inflammatoire</a:t>
                      </a:r>
                    </a:p>
                  </a:txBody>
                  <a:tcPr/>
                </a:tc>
                <a:extLst>
                  <a:ext uri="{0D108BD9-81ED-4DB2-BD59-A6C34878D82A}">
                    <a16:rowId xmlns:a16="http://schemas.microsoft.com/office/drawing/2014/main" val="2197977659"/>
                  </a:ext>
                </a:extLst>
              </a:tr>
              <a:tr h="494401">
                <a:tc>
                  <a:txBody>
                    <a:bodyPr/>
                    <a:lstStyle/>
                    <a:p>
                      <a:r>
                        <a:rPr lang="fr-CA" sz="2000" b="0" dirty="0"/>
                        <a:t>Déformation au niveau de l’articulation</a:t>
                      </a:r>
                    </a:p>
                  </a:txBody>
                  <a:tcPr/>
                </a:tc>
                <a:tc>
                  <a:txBody>
                    <a:bodyPr/>
                    <a:lstStyle/>
                    <a:p>
                      <a:r>
                        <a:rPr lang="fr-CA" dirty="0"/>
                        <a:t>Les os ne sont plus en  position anatomique</a:t>
                      </a:r>
                    </a:p>
                  </a:txBody>
                  <a:tcPr/>
                </a:tc>
                <a:extLst>
                  <a:ext uri="{0D108BD9-81ED-4DB2-BD59-A6C34878D82A}">
                    <a16:rowId xmlns:a16="http://schemas.microsoft.com/office/drawing/2014/main" val="2854341924"/>
                  </a:ext>
                </a:extLst>
              </a:tr>
              <a:tr h="255719">
                <a:tc>
                  <a:txBody>
                    <a:bodyPr/>
                    <a:lstStyle/>
                    <a:p>
                      <a:r>
                        <a:rPr lang="fr-CA" sz="2000" dirty="0"/>
                        <a:t>Modification de la longueur du membre</a:t>
                      </a:r>
                    </a:p>
                  </a:txBody>
                  <a:tcPr/>
                </a:tc>
                <a:tc>
                  <a:txBody>
                    <a:bodyPr/>
                    <a:lstStyle/>
                    <a:p>
                      <a:r>
                        <a:rPr lang="fr-CA" dirty="0"/>
                        <a:t>Les deux surfaces articulaires ne sont plus emboitées</a:t>
                      </a:r>
                    </a:p>
                  </a:txBody>
                  <a:tcPr/>
                </a:tc>
                <a:extLst>
                  <a:ext uri="{0D108BD9-81ED-4DB2-BD59-A6C34878D82A}">
                    <a16:rowId xmlns:a16="http://schemas.microsoft.com/office/drawing/2014/main" val="1447756191"/>
                  </a:ext>
                </a:extLst>
              </a:tr>
              <a:tr h="255719">
                <a:tc>
                  <a:txBody>
                    <a:bodyPr/>
                    <a:lstStyle/>
                    <a:p>
                      <a:r>
                        <a:rPr lang="fr-CA" sz="2000" dirty="0"/>
                        <a:t>Impotence fonctionnelle</a:t>
                      </a:r>
                    </a:p>
                  </a:txBody>
                  <a:tcPr/>
                </a:tc>
                <a:tc>
                  <a:txBody>
                    <a:bodyPr/>
                    <a:lstStyle/>
                    <a:p>
                      <a:r>
                        <a:rPr lang="fr-CA" dirty="0"/>
                        <a:t>Causée par la douleur</a:t>
                      </a:r>
                    </a:p>
                    <a:p>
                      <a:endParaRPr lang="fr-CA" dirty="0"/>
                    </a:p>
                    <a:p>
                      <a:r>
                        <a:rPr lang="fr-CA" dirty="0"/>
                        <a:t>L’articulation ne peut plus assurer sa fonction de stabilité et de mobilité</a:t>
                      </a:r>
                    </a:p>
                  </a:txBody>
                  <a:tcPr/>
                </a:tc>
                <a:extLst>
                  <a:ext uri="{0D108BD9-81ED-4DB2-BD59-A6C34878D82A}">
                    <a16:rowId xmlns:a16="http://schemas.microsoft.com/office/drawing/2014/main" val="1184235477"/>
                  </a:ext>
                </a:extLst>
              </a:tr>
            </a:tbl>
          </a:graphicData>
        </a:graphic>
      </p:graphicFrame>
      <p:sp>
        <p:nvSpPr>
          <p:cNvPr id="8" name="ZoneTexte 7">
            <a:extLst>
              <a:ext uri="{FF2B5EF4-FFF2-40B4-BE49-F238E27FC236}">
                <a16:creationId xmlns:a16="http://schemas.microsoft.com/office/drawing/2014/main" id="{5E9CBFB1-C343-4FDA-8C14-FA93E46C89BD}"/>
              </a:ext>
            </a:extLst>
          </p:cNvPr>
          <p:cNvSpPr txBox="1"/>
          <p:nvPr/>
        </p:nvSpPr>
        <p:spPr>
          <a:xfrm>
            <a:off x="1643605" y="6204030"/>
            <a:ext cx="4583575" cy="369332"/>
          </a:xfrm>
          <a:prstGeom prst="rect">
            <a:avLst/>
          </a:prstGeom>
          <a:noFill/>
        </p:spPr>
        <p:txBody>
          <a:bodyPr wrap="square" rtlCol="0">
            <a:spAutoFit/>
          </a:bodyPr>
          <a:lstStyle/>
          <a:p>
            <a:r>
              <a:rPr lang="fr-CA" dirty="0" err="1"/>
              <a:t>Cemeq</a:t>
            </a:r>
            <a:r>
              <a:rPr lang="fr-CA" dirty="0"/>
              <a:t> p.110</a:t>
            </a:r>
          </a:p>
        </p:txBody>
      </p:sp>
    </p:spTree>
    <p:extLst>
      <p:ext uri="{BB962C8B-B14F-4D97-AF65-F5344CB8AC3E}">
        <p14:creationId xmlns:p14="http://schemas.microsoft.com/office/powerpoint/2010/main" val="1903910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nodePh="1">
                                  <p:stCondLst>
                                    <p:cond delay="0"/>
                                  </p:stCondLst>
                                  <p:endCondLst>
                                    <p:cond evt="begin" delay="0">
                                      <p:tn val="10"/>
                                    </p:cond>
                                  </p:end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42" presetClass="entr" presetSubtype="0" fill="hold" nodeType="after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701C13-7C2C-4E67-AD17-D605684AA231}"/>
              </a:ext>
            </a:extLst>
          </p:cNvPr>
          <p:cNvSpPr>
            <a:spLocks noGrp="1"/>
          </p:cNvSpPr>
          <p:nvPr>
            <p:ph type="title"/>
          </p:nvPr>
        </p:nvSpPr>
        <p:spPr>
          <a:xfrm>
            <a:off x="8549640" y="685801"/>
            <a:ext cx="3642360" cy="1219199"/>
          </a:xfrm>
        </p:spPr>
        <p:txBody>
          <a:bodyPr>
            <a:normAutofit/>
          </a:bodyPr>
          <a:lstStyle/>
          <a:p>
            <a:r>
              <a:rPr lang="fr-CA" sz="3600" dirty="0"/>
              <a:t>Rhumatisme et arthrite</a:t>
            </a:r>
          </a:p>
        </p:txBody>
      </p:sp>
      <p:sp>
        <p:nvSpPr>
          <p:cNvPr id="3" name="Espace réservé du contenu 2">
            <a:extLst>
              <a:ext uri="{FF2B5EF4-FFF2-40B4-BE49-F238E27FC236}">
                <a16:creationId xmlns:a16="http://schemas.microsoft.com/office/drawing/2014/main" id="{20B2B0DA-8A40-4AE1-8453-9D8A90567104}"/>
              </a:ext>
            </a:extLst>
          </p:cNvPr>
          <p:cNvSpPr>
            <a:spLocks noGrp="1"/>
          </p:cNvSpPr>
          <p:nvPr>
            <p:ph idx="1"/>
          </p:nvPr>
        </p:nvSpPr>
        <p:spPr/>
        <p:txBody>
          <a:bodyPr>
            <a:normAutofit/>
          </a:bodyPr>
          <a:lstStyle/>
          <a:p>
            <a:r>
              <a:rPr lang="fr-CA" sz="2800" dirty="0"/>
              <a:t>Polyarthrite rhumatoïde</a:t>
            </a:r>
          </a:p>
          <a:p>
            <a:pPr lvl="1"/>
            <a:r>
              <a:rPr lang="fr-CA" sz="2600" dirty="0"/>
              <a:t>Inflammation évolutive et chronique du tissu conjonctif </a:t>
            </a:r>
          </a:p>
        </p:txBody>
      </p:sp>
      <p:sp>
        <p:nvSpPr>
          <p:cNvPr id="4" name="Espace réservé du texte 3">
            <a:extLst>
              <a:ext uri="{FF2B5EF4-FFF2-40B4-BE49-F238E27FC236}">
                <a16:creationId xmlns:a16="http://schemas.microsoft.com/office/drawing/2014/main" id="{E045A22A-7259-4ADA-979D-801F2DC4B2D1}"/>
              </a:ext>
            </a:extLst>
          </p:cNvPr>
          <p:cNvSpPr>
            <a:spLocks noGrp="1"/>
          </p:cNvSpPr>
          <p:nvPr>
            <p:ph type="body" sz="half" idx="2"/>
          </p:nvPr>
        </p:nvSpPr>
        <p:spPr>
          <a:xfrm>
            <a:off x="8549640" y="2133599"/>
            <a:ext cx="3200400" cy="4299857"/>
          </a:xfrm>
        </p:spPr>
        <p:txBody>
          <a:bodyPr>
            <a:normAutofit/>
          </a:bodyPr>
          <a:lstStyle/>
          <a:p>
            <a:pPr marL="342900" indent="-342900">
              <a:buFont typeface="Arial" panose="020B0604020202020204" pitchFamily="34" charset="0"/>
              <a:buChar char="•"/>
            </a:pPr>
            <a:r>
              <a:rPr lang="fr-CA" sz="2400" b="1" dirty="0"/>
              <a:t>Polyarthrite rhumatoïde</a:t>
            </a:r>
          </a:p>
          <a:p>
            <a:pPr marL="342900" indent="-342900">
              <a:buFont typeface="Arial" panose="020B0604020202020204" pitchFamily="34" charset="0"/>
              <a:buChar char="•"/>
            </a:pPr>
            <a:r>
              <a:rPr lang="fr-CA" sz="2400" dirty="0"/>
              <a:t>L’arthrose</a:t>
            </a:r>
          </a:p>
          <a:p>
            <a:pPr marL="342900" indent="-342900">
              <a:buFont typeface="Arial" panose="020B0604020202020204" pitchFamily="34" charset="0"/>
              <a:buChar char="•"/>
            </a:pPr>
            <a:r>
              <a:rPr lang="fr-CA" sz="2400" dirty="0"/>
              <a:t>L’arthrite goutteuse</a:t>
            </a:r>
          </a:p>
          <a:p>
            <a:pPr marL="342900" indent="-342900">
              <a:buFont typeface="Arial" panose="020B0604020202020204" pitchFamily="34" charset="0"/>
              <a:buChar char="•"/>
            </a:pPr>
            <a:endParaRPr lang="fr-CA" sz="2400" dirty="0"/>
          </a:p>
          <a:p>
            <a:pPr marL="342900" indent="-342900">
              <a:buFont typeface="Arial" panose="020B0604020202020204" pitchFamily="34" charset="0"/>
              <a:buChar char="•"/>
            </a:pPr>
            <a:endParaRPr lang="fr-CA" sz="2400" dirty="0"/>
          </a:p>
          <a:p>
            <a:pPr marL="342900" indent="-342900">
              <a:buFont typeface="Arial" panose="020B0604020202020204" pitchFamily="34" charset="0"/>
              <a:buChar char="•"/>
            </a:pPr>
            <a:endParaRPr lang="fr-CA" sz="2400" dirty="0"/>
          </a:p>
          <a:p>
            <a:r>
              <a:rPr lang="fr-CA" sz="2400" dirty="0" err="1"/>
              <a:t>Cemeq</a:t>
            </a:r>
            <a:r>
              <a:rPr lang="fr-CA" sz="2400" dirty="0"/>
              <a:t> p. 105</a:t>
            </a:r>
          </a:p>
        </p:txBody>
      </p:sp>
      <p:pic>
        <p:nvPicPr>
          <p:cNvPr id="6" name="Image 5">
            <a:extLst>
              <a:ext uri="{FF2B5EF4-FFF2-40B4-BE49-F238E27FC236}">
                <a16:creationId xmlns:a16="http://schemas.microsoft.com/office/drawing/2014/main" id="{E5D4F56F-6DFE-41D2-9BCC-009CD181F69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132096" y="2046514"/>
            <a:ext cx="6123903" cy="4539343"/>
          </a:xfrm>
          <a:prstGeom prst="rect">
            <a:avLst/>
          </a:prstGeom>
        </p:spPr>
      </p:pic>
      <p:sp>
        <p:nvSpPr>
          <p:cNvPr id="5" name="Étoile : 5 branches 4">
            <a:extLst>
              <a:ext uri="{FF2B5EF4-FFF2-40B4-BE49-F238E27FC236}">
                <a16:creationId xmlns:a16="http://schemas.microsoft.com/office/drawing/2014/main" id="{E31C67A5-B730-5676-81FE-3A00D413AE55}"/>
              </a:ext>
            </a:extLst>
          </p:cNvPr>
          <p:cNvSpPr/>
          <p:nvPr/>
        </p:nvSpPr>
        <p:spPr>
          <a:xfrm>
            <a:off x="7135586" y="146958"/>
            <a:ext cx="1414054" cy="1219199"/>
          </a:xfrm>
          <a:prstGeom prst="star5">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2610754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 calcmode="lin" valueType="num">
                                      <p:cBhvr additive="base">
                                        <p:cTn id="16"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 calcmode="lin" valueType="num">
                                      <p:cBhvr additive="base">
                                        <p:cTn id="20"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4">
                                            <p:txEl>
                                              <p:pRg st="2" end="2"/>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4">
                                            <p:txEl>
                                              <p:pRg st="6" end="6"/>
                                            </p:txEl>
                                          </p:spTgt>
                                        </p:tgtEl>
                                        <p:attrNameLst>
                                          <p:attrName>style.visibility</p:attrName>
                                        </p:attrNameLst>
                                      </p:cBhvr>
                                      <p:to>
                                        <p:strVal val="visible"/>
                                      </p:to>
                                    </p:set>
                                    <p:anim calcmode="lin" valueType="num">
                                      <p:cBhvr additive="base">
                                        <p:cTn id="24"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3">
                                            <p:txEl>
                                              <p:pRg st="0" end="0"/>
                                            </p:txEl>
                                          </p:spTgt>
                                        </p:tgtEl>
                                        <p:attrNameLst>
                                          <p:attrName>style.visibility</p:attrName>
                                        </p:attrNameLst>
                                      </p:cBhvr>
                                      <p:to>
                                        <p:strVal val="visible"/>
                                      </p:to>
                                    </p:set>
                                    <p:animEffect transition="in" filter="fade">
                                      <p:cBhvr>
                                        <p:cTn id="30" dur="1000"/>
                                        <p:tgtEl>
                                          <p:spTgt spid="3">
                                            <p:txEl>
                                              <p:pRg st="0" end="0"/>
                                            </p:txEl>
                                          </p:spTgt>
                                        </p:tgtEl>
                                      </p:cBhvr>
                                    </p:animEffect>
                                    <p:anim calcmode="lin" valueType="num">
                                      <p:cBhvr>
                                        <p:cTn id="31"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3">
                                            <p:txEl>
                                              <p:pRg st="1" end="1"/>
                                            </p:txEl>
                                          </p:spTgt>
                                        </p:tgtEl>
                                        <p:attrNameLst>
                                          <p:attrName>style.visibility</p:attrName>
                                        </p:attrNameLst>
                                      </p:cBhvr>
                                      <p:to>
                                        <p:strVal val="visible"/>
                                      </p:to>
                                    </p:set>
                                    <p:animEffect transition="in" filter="fade">
                                      <p:cBhvr>
                                        <p:cTn id="37" dur="1000"/>
                                        <p:tgtEl>
                                          <p:spTgt spid="3">
                                            <p:txEl>
                                              <p:pRg st="1" end="1"/>
                                            </p:txEl>
                                          </p:spTgt>
                                        </p:tgtEl>
                                      </p:cBhvr>
                                    </p:animEffect>
                                    <p:anim calcmode="lin" valueType="num">
                                      <p:cBhvr>
                                        <p:cTn id="3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40" fill="hold">
                            <p:stCondLst>
                              <p:cond delay="1000"/>
                            </p:stCondLst>
                            <p:childTnLst>
                              <p:par>
                                <p:cTn id="41" presetID="31" presetClass="entr" presetSubtype="0" fill="hold" nodeType="after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p:cTn id="43" dur="1000" fill="hold"/>
                                        <p:tgtEl>
                                          <p:spTgt spid="6"/>
                                        </p:tgtEl>
                                        <p:attrNameLst>
                                          <p:attrName>ppt_w</p:attrName>
                                        </p:attrNameLst>
                                      </p:cBhvr>
                                      <p:tavLst>
                                        <p:tav tm="0">
                                          <p:val>
                                            <p:fltVal val="0"/>
                                          </p:val>
                                        </p:tav>
                                        <p:tav tm="100000">
                                          <p:val>
                                            <p:strVal val="#ppt_w"/>
                                          </p:val>
                                        </p:tav>
                                      </p:tavLst>
                                    </p:anim>
                                    <p:anim calcmode="lin" valueType="num">
                                      <p:cBhvr>
                                        <p:cTn id="44" dur="1000" fill="hold"/>
                                        <p:tgtEl>
                                          <p:spTgt spid="6"/>
                                        </p:tgtEl>
                                        <p:attrNameLst>
                                          <p:attrName>ppt_h</p:attrName>
                                        </p:attrNameLst>
                                      </p:cBhvr>
                                      <p:tavLst>
                                        <p:tav tm="0">
                                          <p:val>
                                            <p:fltVal val="0"/>
                                          </p:val>
                                        </p:tav>
                                        <p:tav tm="100000">
                                          <p:val>
                                            <p:strVal val="#ppt_h"/>
                                          </p:val>
                                        </p:tav>
                                      </p:tavLst>
                                    </p:anim>
                                    <p:anim calcmode="lin" valueType="num">
                                      <p:cBhvr>
                                        <p:cTn id="45" dur="1000" fill="hold"/>
                                        <p:tgtEl>
                                          <p:spTgt spid="6"/>
                                        </p:tgtEl>
                                        <p:attrNameLst>
                                          <p:attrName>style.rotation</p:attrName>
                                        </p:attrNameLst>
                                      </p:cBhvr>
                                      <p:tavLst>
                                        <p:tav tm="0">
                                          <p:val>
                                            <p:fltVal val="90"/>
                                          </p:val>
                                        </p:tav>
                                        <p:tav tm="100000">
                                          <p:val>
                                            <p:fltVal val="0"/>
                                          </p:val>
                                        </p:tav>
                                      </p:tavLst>
                                    </p:anim>
                                    <p:animEffect transition="in" filter="fade">
                                      <p:cBhvr>
                                        <p:cTn id="46"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701C13-7C2C-4E67-AD17-D605684AA231}"/>
              </a:ext>
            </a:extLst>
          </p:cNvPr>
          <p:cNvSpPr>
            <a:spLocks noGrp="1"/>
          </p:cNvSpPr>
          <p:nvPr>
            <p:ph type="title"/>
          </p:nvPr>
        </p:nvSpPr>
        <p:spPr>
          <a:xfrm>
            <a:off x="8549640" y="685801"/>
            <a:ext cx="3642360" cy="1219199"/>
          </a:xfrm>
        </p:spPr>
        <p:txBody>
          <a:bodyPr>
            <a:normAutofit/>
          </a:bodyPr>
          <a:lstStyle/>
          <a:p>
            <a:r>
              <a:rPr lang="fr-CA" sz="3600" dirty="0"/>
              <a:t>Rhumatisme et arthrite</a:t>
            </a:r>
          </a:p>
        </p:txBody>
      </p:sp>
      <p:sp>
        <p:nvSpPr>
          <p:cNvPr id="3" name="Espace réservé du contenu 2">
            <a:extLst>
              <a:ext uri="{FF2B5EF4-FFF2-40B4-BE49-F238E27FC236}">
                <a16:creationId xmlns:a16="http://schemas.microsoft.com/office/drawing/2014/main" id="{20B2B0DA-8A40-4AE1-8453-9D8A90567104}"/>
              </a:ext>
            </a:extLst>
          </p:cNvPr>
          <p:cNvSpPr>
            <a:spLocks noGrp="1"/>
          </p:cNvSpPr>
          <p:nvPr>
            <p:ph idx="1"/>
          </p:nvPr>
        </p:nvSpPr>
        <p:spPr>
          <a:xfrm>
            <a:off x="838200" y="685800"/>
            <a:ext cx="6711696" cy="483243"/>
          </a:xfrm>
        </p:spPr>
        <p:txBody>
          <a:bodyPr>
            <a:normAutofit/>
          </a:bodyPr>
          <a:lstStyle/>
          <a:p>
            <a:r>
              <a:rPr lang="fr-CA" sz="2800" dirty="0"/>
              <a:t>Polyarthrite rhumatoïde</a:t>
            </a:r>
          </a:p>
          <a:p>
            <a:pPr marL="548640" lvl="2" indent="0">
              <a:buNone/>
            </a:pPr>
            <a:endParaRPr lang="fr-CA" sz="2400" dirty="0"/>
          </a:p>
        </p:txBody>
      </p:sp>
      <p:sp>
        <p:nvSpPr>
          <p:cNvPr id="4" name="Espace réservé du texte 3">
            <a:extLst>
              <a:ext uri="{FF2B5EF4-FFF2-40B4-BE49-F238E27FC236}">
                <a16:creationId xmlns:a16="http://schemas.microsoft.com/office/drawing/2014/main" id="{E045A22A-7259-4ADA-979D-801F2DC4B2D1}"/>
              </a:ext>
            </a:extLst>
          </p:cNvPr>
          <p:cNvSpPr>
            <a:spLocks noGrp="1"/>
          </p:cNvSpPr>
          <p:nvPr>
            <p:ph type="body" sz="half" idx="2"/>
          </p:nvPr>
        </p:nvSpPr>
        <p:spPr>
          <a:xfrm>
            <a:off x="8549640" y="2133600"/>
            <a:ext cx="3200400" cy="3581400"/>
          </a:xfrm>
        </p:spPr>
        <p:txBody>
          <a:bodyPr>
            <a:normAutofit/>
          </a:bodyPr>
          <a:lstStyle/>
          <a:p>
            <a:pPr marL="342900" indent="-342900">
              <a:buFont typeface="Arial" panose="020B0604020202020204" pitchFamily="34" charset="0"/>
              <a:buChar char="•"/>
            </a:pPr>
            <a:r>
              <a:rPr lang="fr-CA" sz="2400" b="1" dirty="0"/>
              <a:t>Polyarthrite rhumatoïde</a:t>
            </a:r>
          </a:p>
          <a:p>
            <a:pPr marL="342900" indent="-342900">
              <a:buFont typeface="Arial" panose="020B0604020202020204" pitchFamily="34" charset="0"/>
              <a:buChar char="•"/>
            </a:pPr>
            <a:r>
              <a:rPr lang="fr-CA" sz="2400" dirty="0"/>
              <a:t>L’arthrose</a:t>
            </a:r>
          </a:p>
          <a:p>
            <a:pPr marL="342900" indent="-342900">
              <a:buFont typeface="Arial" panose="020B0604020202020204" pitchFamily="34" charset="0"/>
              <a:buChar char="•"/>
            </a:pPr>
            <a:r>
              <a:rPr lang="fr-CA" sz="2400" dirty="0"/>
              <a:t>L’arthrite goutteuse</a:t>
            </a:r>
          </a:p>
        </p:txBody>
      </p:sp>
      <p:graphicFrame>
        <p:nvGraphicFramePr>
          <p:cNvPr id="7" name="Tableau 6">
            <a:extLst>
              <a:ext uri="{FF2B5EF4-FFF2-40B4-BE49-F238E27FC236}">
                <a16:creationId xmlns:a16="http://schemas.microsoft.com/office/drawing/2014/main" id="{55447BF8-0BF9-4758-94FD-7A1AAFEC91A0}"/>
              </a:ext>
            </a:extLst>
          </p:cNvPr>
          <p:cNvGraphicFramePr>
            <a:graphicFrameLocks noGrp="1"/>
          </p:cNvGraphicFramePr>
          <p:nvPr>
            <p:extLst>
              <p:ext uri="{D42A27DB-BD31-4B8C-83A1-F6EECF244321}">
                <p14:modId xmlns:p14="http://schemas.microsoft.com/office/powerpoint/2010/main" val="449843929"/>
              </p:ext>
            </p:extLst>
          </p:nvPr>
        </p:nvGraphicFramePr>
        <p:xfrm>
          <a:off x="196358" y="1242060"/>
          <a:ext cx="7995380" cy="4580007"/>
        </p:xfrm>
        <a:graphic>
          <a:graphicData uri="http://schemas.openxmlformats.org/drawingml/2006/table">
            <a:tbl>
              <a:tblPr firstRow="1" bandRow="1">
                <a:tableStyleId>{5C22544A-7EE6-4342-B048-85BDC9FD1C3A}</a:tableStyleId>
              </a:tblPr>
              <a:tblGrid>
                <a:gridCol w="3997690">
                  <a:extLst>
                    <a:ext uri="{9D8B030D-6E8A-4147-A177-3AD203B41FA5}">
                      <a16:colId xmlns:a16="http://schemas.microsoft.com/office/drawing/2014/main" val="3656886150"/>
                    </a:ext>
                  </a:extLst>
                </a:gridCol>
                <a:gridCol w="3997690">
                  <a:extLst>
                    <a:ext uri="{9D8B030D-6E8A-4147-A177-3AD203B41FA5}">
                      <a16:colId xmlns:a16="http://schemas.microsoft.com/office/drawing/2014/main" val="398789362"/>
                    </a:ext>
                  </a:extLst>
                </a:gridCol>
              </a:tblGrid>
              <a:tr h="567769">
                <a:tc>
                  <a:txBody>
                    <a:bodyPr/>
                    <a:lstStyle/>
                    <a:p>
                      <a:pPr algn="ctr"/>
                      <a:r>
                        <a:rPr lang="fr-CA" sz="2400" dirty="0"/>
                        <a:t>Manifestations cliniques</a:t>
                      </a:r>
                    </a:p>
                  </a:txBody>
                  <a:tcPr/>
                </a:tc>
                <a:tc>
                  <a:txBody>
                    <a:bodyPr/>
                    <a:lstStyle/>
                    <a:p>
                      <a:pPr algn="ctr"/>
                      <a:r>
                        <a:rPr lang="fr-CA" sz="2400" dirty="0"/>
                        <a:t>Explications</a:t>
                      </a:r>
                    </a:p>
                  </a:txBody>
                  <a:tcPr/>
                </a:tc>
                <a:extLst>
                  <a:ext uri="{0D108BD9-81ED-4DB2-BD59-A6C34878D82A}">
                    <a16:rowId xmlns:a16="http://schemas.microsoft.com/office/drawing/2014/main" val="1394610245"/>
                  </a:ext>
                </a:extLst>
              </a:tr>
              <a:tr h="492067">
                <a:tc>
                  <a:txBody>
                    <a:bodyPr/>
                    <a:lstStyle/>
                    <a:p>
                      <a:r>
                        <a:rPr lang="fr-CA" sz="2000" dirty="0"/>
                        <a:t>Chaleur, rougeur et œdème</a:t>
                      </a:r>
                    </a:p>
                  </a:txBody>
                  <a:tcPr/>
                </a:tc>
                <a:tc>
                  <a:txBody>
                    <a:bodyPr/>
                    <a:lstStyle/>
                    <a:p>
                      <a:r>
                        <a:rPr lang="fr-CA" dirty="0"/>
                        <a:t>Réaction inflammatoire</a:t>
                      </a:r>
                    </a:p>
                  </a:txBody>
                  <a:tcPr/>
                </a:tc>
                <a:extLst>
                  <a:ext uri="{0D108BD9-81ED-4DB2-BD59-A6C34878D82A}">
                    <a16:rowId xmlns:a16="http://schemas.microsoft.com/office/drawing/2014/main" val="1092694969"/>
                  </a:ext>
                </a:extLst>
              </a:tr>
              <a:tr h="492067">
                <a:tc>
                  <a:txBody>
                    <a:bodyPr/>
                    <a:lstStyle/>
                    <a:p>
                      <a:r>
                        <a:rPr lang="fr-CA" sz="2000" b="1" dirty="0"/>
                        <a:t>Douleur articulaire</a:t>
                      </a:r>
                    </a:p>
                  </a:txBody>
                  <a:tcPr/>
                </a:tc>
                <a:tc>
                  <a:txBody>
                    <a:bodyPr/>
                    <a:lstStyle/>
                    <a:p>
                      <a:r>
                        <a:rPr lang="fr-CA" dirty="0"/>
                        <a:t>Causée par l’œdème</a:t>
                      </a:r>
                    </a:p>
                  </a:txBody>
                  <a:tcPr/>
                </a:tc>
                <a:extLst>
                  <a:ext uri="{0D108BD9-81ED-4DB2-BD59-A6C34878D82A}">
                    <a16:rowId xmlns:a16="http://schemas.microsoft.com/office/drawing/2014/main" val="2197977659"/>
                  </a:ext>
                </a:extLst>
              </a:tr>
              <a:tr h="870580">
                <a:tc>
                  <a:txBody>
                    <a:bodyPr/>
                    <a:lstStyle/>
                    <a:p>
                      <a:r>
                        <a:rPr lang="fr-CA" sz="2000" dirty="0"/>
                        <a:t>Raideur et impotence fonctionnelle</a:t>
                      </a:r>
                    </a:p>
                  </a:txBody>
                  <a:tcPr/>
                </a:tc>
                <a:tc>
                  <a:txBody>
                    <a:bodyPr/>
                    <a:lstStyle/>
                    <a:p>
                      <a:r>
                        <a:rPr lang="fr-CA" dirty="0"/>
                        <a:t>Causée par l’œdème et la douleur</a:t>
                      </a:r>
                    </a:p>
                  </a:txBody>
                  <a:tcPr/>
                </a:tc>
                <a:extLst>
                  <a:ext uri="{0D108BD9-81ED-4DB2-BD59-A6C34878D82A}">
                    <a16:rowId xmlns:a16="http://schemas.microsoft.com/office/drawing/2014/main" val="2854341924"/>
                  </a:ext>
                </a:extLst>
              </a:tr>
              <a:tr h="492067">
                <a:tc>
                  <a:txBody>
                    <a:bodyPr/>
                    <a:lstStyle/>
                    <a:p>
                      <a:r>
                        <a:rPr lang="fr-CA" sz="2000" dirty="0"/>
                        <a:t>Fatigue plus ou moins grande</a:t>
                      </a:r>
                    </a:p>
                  </a:txBody>
                  <a:tcPr/>
                </a:tc>
                <a:tc>
                  <a:txBody>
                    <a:bodyPr/>
                    <a:lstStyle/>
                    <a:p>
                      <a:r>
                        <a:rPr lang="fr-CA" dirty="0"/>
                        <a:t>Réaction immunitaire généralisée</a:t>
                      </a:r>
                    </a:p>
                  </a:txBody>
                  <a:tcPr/>
                </a:tc>
                <a:extLst>
                  <a:ext uri="{0D108BD9-81ED-4DB2-BD59-A6C34878D82A}">
                    <a16:rowId xmlns:a16="http://schemas.microsoft.com/office/drawing/2014/main" val="1447756191"/>
                  </a:ext>
                </a:extLst>
              </a:tr>
              <a:tr h="870580">
                <a:tc>
                  <a:txBody>
                    <a:bodyPr/>
                    <a:lstStyle/>
                    <a:p>
                      <a:r>
                        <a:rPr lang="fr-CA" sz="2000" b="1" dirty="0"/>
                        <a:t>Immobilité possible de l’articulation</a:t>
                      </a:r>
                    </a:p>
                  </a:txBody>
                  <a:tcPr/>
                </a:tc>
                <a:tc>
                  <a:txBody>
                    <a:bodyPr/>
                    <a:lstStyle/>
                    <a:p>
                      <a:r>
                        <a:rPr lang="fr-CA" dirty="0"/>
                        <a:t>Ossification des deux os de l’articulation</a:t>
                      </a:r>
                    </a:p>
                  </a:txBody>
                  <a:tcPr/>
                </a:tc>
                <a:extLst>
                  <a:ext uri="{0D108BD9-81ED-4DB2-BD59-A6C34878D82A}">
                    <a16:rowId xmlns:a16="http://schemas.microsoft.com/office/drawing/2014/main" val="2364902102"/>
                  </a:ext>
                </a:extLst>
              </a:tr>
              <a:tr h="794877">
                <a:tc>
                  <a:txBody>
                    <a:bodyPr/>
                    <a:lstStyle/>
                    <a:p>
                      <a:r>
                        <a:rPr lang="fr-CA" sz="2000" dirty="0"/>
                        <a:t>Déformation de l’articulation</a:t>
                      </a:r>
                    </a:p>
                  </a:txBody>
                  <a:tcPr/>
                </a:tc>
                <a:tc>
                  <a:txBody>
                    <a:bodyPr/>
                    <a:lstStyle/>
                    <a:p>
                      <a:r>
                        <a:rPr lang="fr-CA" dirty="0"/>
                        <a:t>Causée par la croissance du tissu de granulation</a:t>
                      </a:r>
                    </a:p>
                  </a:txBody>
                  <a:tcPr/>
                </a:tc>
                <a:extLst>
                  <a:ext uri="{0D108BD9-81ED-4DB2-BD59-A6C34878D82A}">
                    <a16:rowId xmlns:a16="http://schemas.microsoft.com/office/drawing/2014/main" val="378856212"/>
                  </a:ext>
                </a:extLst>
              </a:tr>
            </a:tbl>
          </a:graphicData>
        </a:graphic>
      </p:graphicFrame>
      <p:sp>
        <p:nvSpPr>
          <p:cNvPr id="8" name="ZoneTexte 7">
            <a:extLst>
              <a:ext uri="{FF2B5EF4-FFF2-40B4-BE49-F238E27FC236}">
                <a16:creationId xmlns:a16="http://schemas.microsoft.com/office/drawing/2014/main" id="{5E9CBFB1-C343-4FDA-8C14-FA93E46C89BD}"/>
              </a:ext>
            </a:extLst>
          </p:cNvPr>
          <p:cNvSpPr txBox="1"/>
          <p:nvPr/>
        </p:nvSpPr>
        <p:spPr>
          <a:xfrm>
            <a:off x="1643605" y="6204030"/>
            <a:ext cx="4583575" cy="369332"/>
          </a:xfrm>
          <a:prstGeom prst="rect">
            <a:avLst/>
          </a:prstGeom>
          <a:noFill/>
        </p:spPr>
        <p:txBody>
          <a:bodyPr wrap="square" rtlCol="0">
            <a:spAutoFit/>
          </a:bodyPr>
          <a:lstStyle/>
          <a:p>
            <a:r>
              <a:rPr lang="fr-CA" dirty="0" err="1"/>
              <a:t>Cemeq</a:t>
            </a:r>
            <a:r>
              <a:rPr lang="fr-CA" dirty="0"/>
              <a:t> p.106</a:t>
            </a:r>
          </a:p>
        </p:txBody>
      </p:sp>
      <p:sp>
        <p:nvSpPr>
          <p:cNvPr id="5" name="Étoile : 5 branches 4">
            <a:extLst>
              <a:ext uri="{FF2B5EF4-FFF2-40B4-BE49-F238E27FC236}">
                <a16:creationId xmlns:a16="http://schemas.microsoft.com/office/drawing/2014/main" id="{BF6B5178-C42E-7D4F-DC64-7661DD219688}"/>
              </a:ext>
            </a:extLst>
          </p:cNvPr>
          <p:cNvSpPr/>
          <p:nvPr/>
        </p:nvSpPr>
        <p:spPr>
          <a:xfrm>
            <a:off x="7135586" y="146958"/>
            <a:ext cx="1414054" cy="1219199"/>
          </a:xfrm>
          <a:prstGeom prst="star5">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291477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 calcmode="lin" valueType="num">
                                      <p:cBhvr additive="base">
                                        <p:cTn id="16"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 calcmode="lin" valueType="num">
                                      <p:cBhvr additive="base">
                                        <p:cTn id="20"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par>
                          <p:cTn id="22" fill="hold">
                            <p:stCondLst>
                              <p:cond delay="500"/>
                            </p:stCondLst>
                            <p:childTnLst>
                              <p:par>
                                <p:cTn id="23" presetID="42" presetClass="entr" presetSubtype="0" fill="hold" nodeType="after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fade">
                                      <p:cBhvr>
                                        <p:cTn id="25" dur="1000"/>
                                        <p:tgtEl>
                                          <p:spTgt spid="3">
                                            <p:txEl>
                                              <p:pRg st="0" end="0"/>
                                            </p:txEl>
                                          </p:spTgt>
                                        </p:tgtEl>
                                      </p:cBhvr>
                                    </p:animEffect>
                                    <p:anim calcmode="lin" valueType="num">
                                      <p:cBhvr>
                                        <p:cTn id="2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701C13-7C2C-4E67-AD17-D605684AA231}"/>
              </a:ext>
            </a:extLst>
          </p:cNvPr>
          <p:cNvSpPr>
            <a:spLocks noGrp="1"/>
          </p:cNvSpPr>
          <p:nvPr>
            <p:ph type="title"/>
          </p:nvPr>
        </p:nvSpPr>
        <p:spPr>
          <a:xfrm>
            <a:off x="8549640" y="685801"/>
            <a:ext cx="3642360" cy="1219199"/>
          </a:xfrm>
        </p:spPr>
        <p:txBody>
          <a:bodyPr>
            <a:normAutofit/>
          </a:bodyPr>
          <a:lstStyle/>
          <a:p>
            <a:r>
              <a:rPr lang="fr-CA" sz="3600" dirty="0"/>
              <a:t>Rhumatisme et arthrite</a:t>
            </a:r>
          </a:p>
        </p:txBody>
      </p:sp>
      <p:sp>
        <p:nvSpPr>
          <p:cNvPr id="3" name="Espace réservé du contenu 2">
            <a:extLst>
              <a:ext uri="{FF2B5EF4-FFF2-40B4-BE49-F238E27FC236}">
                <a16:creationId xmlns:a16="http://schemas.microsoft.com/office/drawing/2014/main" id="{20B2B0DA-8A40-4AE1-8453-9D8A90567104}"/>
              </a:ext>
            </a:extLst>
          </p:cNvPr>
          <p:cNvSpPr>
            <a:spLocks noGrp="1"/>
          </p:cNvSpPr>
          <p:nvPr>
            <p:ph idx="1"/>
          </p:nvPr>
        </p:nvSpPr>
        <p:spPr/>
        <p:txBody>
          <a:bodyPr>
            <a:normAutofit/>
          </a:bodyPr>
          <a:lstStyle/>
          <a:p>
            <a:r>
              <a:rPr lang="fr-CA" sz="2800" dirty="0"/>
              <a:t>Arthrose</a:t>
            </a:r>
          </a:p>
          <a:p>
            <a:pPr lvl="1"/>
            <a:r>
              <a:rPr lang="fr-CA" sz="2600" dirty="0"/>
              <a:t>Processus d’usure qui consiste en la dégénérescence des cartilages articulaires, accompagnée par la formation d’ostéophytes</a:t>
            </a:r>
          </a:p>
        </p:txBody>
      </p:sp>
      <p:sp>
        <p:nvSpPr>
          <p:cNvPr id="4" name="Espace réservé du texte 3">
            <a:extLst>
              <a:ext uri="{FF2B5EF4-FFF2-40B4-BE49-F238E27FC236}">
                <a16:creationId xmlns:a16="http://schemas.microsoft.com/office/drawing/2014/main" id="{E045A22A-7259-4ADA-979D-801F2DC4B2D1}"/>
              </a:ext>
            </a:extLst>
          </p:cNvPr>
          <p:cNvSpPr>
            <a:spLocks noGrp="1"/>
          </p:cNvSpPr>
          <p:nvPr>
            <p:ph type="body" sz="half" idx="2"/>
          </p:nvPr>
        </p:nvSpPr>
        <p:spPr>
          <a:xfrm>
            <a:off x="8549640" y="2133599"/>
            <a:ext cx="3200400" cy="4299857"/>
          </a:xfrm>
        </p:spPr>
        <p:txBody>
          <a:bodyPr>
            <a:normAutofit/>
          </a:bodyPr>
          <a:lstStyle/>
          <a:p>
            <a:pPr marL="342900" indent="-342900">
              <a:buFont typeface="Arial" panose="020B0604020202020204" pitchFamily="34" charset="0"/>
              <a:buChar char="•"/>
            </a:pPr>
            <a:r>
              <a:rPr lang="fr-CA" sz="2400" dirty="0"/>
              <a:t>Polyarthrite rhumatoïde</a:t>
            </a:r>
          </a:p>
          <a:p>
            <a:pPr marL="342900" indent="-342900">
              <a:buFont typeface="Arial" panose="020B0604020202020204" pitchFamily="34" charset="0"/>
              <a:buChar char="•"/>
            </a:pPr>
            <a:r>
              <a:rPr lang="fr-CA" sz="2400" b="1" dirty="0"/>
              <a:t>L’arthrose</a:t>
            </a:r>
          </a:p>
          <a:p>
            <a:pPr marL="342900" indent="-342900">
              <a:buFont typeface="Arial" panose="020B0604020202020204" pitchFamily="34" charset="0"/>
              <a:buChar char="•"/>
            </a:pPr>
            <a:r>
              <a:rPr lang="fr-CA" sz="2400" dirty="0"/>
              <a:t>L’arthrite goutteuse</a:t>
            </a:r>
          </a:p>
          <a:p>
            <a:pPr marL="342900" indent="-342900">
              <a:buFont typeface="Arial" panose="020B0604020202020204" pitchFamily="34" charset="0"/>
              <a:buChar char="•"/>
            </a:pPr>
            <a:endParaRPr lang="fr-CA" sz="2400" dirty="0"/>
          </a:p>
          <a:p>
            <a:pPr marL="342900" indent="-342900">
              <a:buFont typeface="Arial" panose="020B0604020202020204" pitchFamily="34" charset="0"/>
              <a:buChar char="•"/>
            </a:pPr>
            <a:endParaRPr lang="fr-CA" sz="2400" dirty="0"/>
          </a:p>
          <a:p>
            <a:pPr marL="342900" indent="-342900">
              <a:buFont typeface="Arial" panose="020B0604020202020204" pitchFamily="34" charset="0"/>
              <a:buChar char="•"/>
            </a:pPr>
            <a:endParaRPr lang="fr-CA" sz="2400" dirty="0"/>
          </a:p>
          <a:p>
            <a:r>
              <a:rPr lang="fr-CA" sz="2400" dirty="0" err="1"/>
              <a:t>Cemeq</a:t>
            </a:r>
            <a:r>
              <a:rPr lang="fr-CA" sz="2400" dirty="0"/>
              <a:t> p. 107</a:t>
            </a:r>
          </a:p>
        </p:txBody>
      </p:sp>
      <p:pic>
        <p:nvPicPr>
          <p:cNvPr id="7" name="Image 6">
            <a:extLst>
              <a:ext uri="{FF2B5EF4-FFF2-40B4-BE49-F238E27FC236}">
                <a16:creationId xmlns:a16="http://schemas.microsoft.com/office/drawing/2014/main" id="{E7B9EF19-F02E-499E-A865-3B427FD65DEA}"/>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888542" y="2813956"/>
            <a:ext cx="4410075" cy="3619500"/>
          </a:xfrm>
          <a:prstGeom prst="rect">
            <a:avLst/>
          </a:prstGeom>
        </p:spPr>
      </p:pic>
      <p:sp>
        <p:nvSpPr>
          <p:cNvPr id="5" name="Étoile : 5 branches 4">
            <a:extLst>
              <a:ext uri="{FF2B5EF4-FFF2-40B4-BE49-F238E27FC236}">
                <a16:creationId xmlns:a16="http://schemas.microsoft.com/office/drawing/2014/main" id="{DF6000A1-09B9-C92A-426A-618A28345B7C}"/>
              </a:ext>
            </a:extLst>
          </p:cNvPr>
          <p:cNvSpPr/>
          <p:nvPr/>
        </p:nvSpPr>
        <p:spPr>
          <a:xfrm>
            <a:off x="7135586" y="146958"/>
            <a:ext cx="1414054" cy="1219199"/>
          </a:xfrm>
          <a:prstGeom prst="star5">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Rectangle : coins arrondis 7">
            <a:extLst>
              <a:ext uri="{FF2B5EF4-FFF2-40B4-BE49-F238E27FC236}">
                <a16:creationId xmlns:a16="http://schemas.microsoft.com/office/drawing/2014/main" id="{9978D821-B38D-4C60-C835-38CCDD836CA1}"/>
              </a:ext>
            </a:extLst>
          </p:cNvPr>
          <p:cNvSpPr/>
          <p:nvPr/>
        </p:nvSpPr>
        <p:spPr>
          <a:xfrm>
            <a:off x="620486" y="1366157"/>
            <a:ext cx="6515100" cy="38887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dirty="0"/>
              <a:t>Quels sont des causes possibles?</a:t>
            </a:r>
          </a:p>
          <a:p>
            <a:pPr marL="342900" indent="-342900" algn="ctr">
              <a:buFont typeface="Arial" panose="020B0604020202020204" pitchFamily="34" charset="0"/>
              <a:buChar char="•"/>
            </a:pPr>
            <a:endParaRPr lang="fr-CA" sz="2000" dirty="0"/>
          </a:p>
          <a:p>
            <a:pPr marL="285750" indent="-285750">
              <a:buFont typeface="Arial" panose="020B0604020202020204" pitchFamily="34" charset="0"/>
              <a:buChar char="•"/>
            </a:pPr>
            <a:r>
              <a:rPr lang="fr-FR" sz="2000" dirty="0"/>
              <a:t>Le vieillissement</a:t>
            </a:r>
          </a:p>
          <a:p>
            <a:pPr marL="285750" indent="-285750">
              <a:buFont typeface="Arial" panose="020B0604020202020204" pitchFamily="34" charset="0"/>
              <a:buChar char="•"/>
            </a:pPr>
            <a:r>
              <a:rPr lang="fr-FR" sz="2000" dirty="0"/>
              <a:t>L’obésité</a:t>
            </a:r>
          </a:p>
          <a:p>
            <a:pPr marL="285750" indent="-285750">
              <a:buFont typeface="Arial" panose="020B0604020202020204" pitchFamily="34" charset="0"/>
              <a:buChar char="•"/>
            </a:pPr>
            <a:r>
              <a:rPr lang="fr-FR" sz="2000" dirty="0"/>
              <a:t>Les mouvements répétitifs</a:t>
            </a:r>
          </a:p>
          <a:p>
            <a:pPr marL="285750" indent="-285750">
              <a:buFont typeface="Arial" panose="020B0604020202020204" pitchFamily="34" charset="0"/>
              <a:buChar char="•"/>
            </a:pPr>
            <a:r>
              <a:rPr lang="fr-FR" sz="2000" dirty="0"/>
              <a:t>Conséquente à des traumas articulaires</a:t>
            </a:r>
          </a:p>
        </p:txBody>
      </p:sp>
    </p:spTree>
    <p:extLst>
      <p:ext uri="{BB962C8B-B14F-4D97-AF65-F5344CB8AC3E}">
        <p14:creationId xmlns:p14="http://schemas.microsoft.com/office/powerpoint/2010/main" val="3305386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 calcmode="lin" valueType="num">
                                      <p:cBhvr additive="base">
                                        <p:cTn id="1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 calcmode="lin" valueType="num">
                                      <p:cBhvr additive="base">
                                        <p:cTn id="15"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anim calcmode="lin" valueType="num">
                                      <p:cBhvr additive="base">
                                        <p:cTn id="2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6" end="6"/>
                                            </p:txEl>
                                          </p:spTgt>
                                        </p:tgtEl>
                                        <p:attrNameLst>
                                          <p:attrName>ppt_y</p:attrName>
                                        </p:attrNameLst>
                                      </p:cBhvr>
                                      <p:tavLst>
                                        <p:tav tm="0">
                                          <p:val>
                                            <p:strVal val="1+#ppt_h/2"/>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fade">
                                      <p:cBhvr>
                                        <p:cTn id="27" dur="1000"/>
                                        <p:tgtEl>
                                          <p:spTgt spid="3">
                                            <p:txEl>
                                              <p:pRg st="0" end="0"/>
                                            </p:txEl>
                                          </p:spTgt>
                                        </p:tgtEl>
                                      </p:cBhvr>
                                    </p:animEffect>
                                    <p:anim calcmode="lin" valueType="num">
                                      <p:cBhvr>
                                        <p:cTn id="2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1" end="1"/>
                                            </p:txEl>
                                          </p:spTgt>
                                        </p:tgtEl>
                                        <p:attrNameLst>
                                          <p:attrName>style.visibility</p:attrName>
                                        </p:attrNameLst>
                                      </p:cBhvr>
                                      <p:to>
                                        <p:strVal val="visible"/>
                                      </p:to>
                                    </p:set>
                                    <p:animEffect transition="in" filter="fade">
                                      <p:cBhvr>
                                        <p:cTn id="34" dur="1000"/>
                                        <p:tgtEl>
                                          <p:spTgt spid="3">
                                            <p:txEl>
                                              <p:pRg st="1" end="1"/>
                                            </p:txEl>
                                          </p:spTgt>
                                        </p:tgtEl>
                                      </p:cBhvr>
                                    </p:animEffect>
                                    <p:anim calcmode="lin" valueType="num">
                                      <p:cBhvr>
                                        <p:cTn id="3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37" fill="hold">
                            <p:stCondLst>
                              <p:cond delay="1000"/>
                            </p:stCondLst>
                            <p:childTnLst>
                              <p:par>
                                <p:cTn id="38" presetID="31" presetClass="entr" presetSubtype="0" fill="hold" nodeType="afterEffect">
                                  <p:stCondLst>
                                    <p:cond delay="0"/>
                                  </p:stCondLst>
                                  <p:childTnLst>
                                    <p:set>
                                      <p:cBhvr>
                                        <p:cTn id="39" dur="1" fill="hold">
                                          <p:stCondLst>
                                            <p:cond delay="0"/>
                                          </p:stCondLst>
                                        </p:cTn>
                                        <p:tgtEl>
                                          <p:spTgt spid="7"/>
                                        </p:tgtEl>
                                        <p:attrNameLst>
                                          <p:attrName>style.visibility</p:attrName>
                                        </p:attrNameLst>
                                      </p:cBhvr>
                                      <p:to>
                                        <p:strVal val="visible"/>
                                      </p:to>
                                    </p:set>
                                    <p:anim calcmode="lin" valueType="num">
                                      <p:cBhvr>
                                        <p:cTn id="40" dur="1000" fill="hold"/>
                                        <p:tgtEl>
                                          <p:spTgt spid="7"/>
                                        </p:tgtEl>
                                        <p:attrNameLst>
                                          <p:attrName>ppt_w</p:attrName>
                                        </p:attrNameLst>
                                      </p:cBhvr>
                                      <p:tavLst>
                                        <p:tav tm="0">
                                          <p:val>
                                            <p:fltVal val="0"/>
                                          </p:val>
                                        </p:tav>
                                        <p:tav tm="100000">
                                          <p:val>
                                            <p:strVal val="#ppt_w"/>
                                          </p:val>
                                        </p:tav>
                                      </p:tavLst>
                                    </p:anim>
                                    <p:anim calcmode="lin" valueType="num">
                                      <p:cBhvr>
                                        <p:cTn id="41" dur="1000" fill="hold"/>
                                        <p:tgtEl>
                                          <p:spTgt spid="7"/>
                                        </p:tgtEl>
                                        <p:attrNameLst>
                                          <p:attrName>ppt_h</p:attrName>
                                        </p:attrNameLst>
                                      </p:cBhvr>
                                      <p:tavLst>
                                        <p:tav tm="0">
                                          <p:val>
                                            <p:fltVal val="0"/>
                                          </p:val>
                                        </p:tav>
                                        <p:tav tm="100000">
                                          <p:val>
                                            <p:strVal val="#ppt_h"/>
                                          </p:val>
                                        </p:tav>
                                      </p:tavLst>
                                    </p:anim>
                                    <p:anim calcmode="lin" valueType="num">
                                      <p:cBhvr>
                                        <p:cTn id="42" dur="1000" fill="hold"/>
                                        <p:tgtEl>
                                          <p:spTgt spid="7"/>
                                        </p:tgtEl>
                                        <p:attrNameLst>
                                          <p:attrName>style.rotation</p:attrName>
                                        </p:attrNameLst>
                                      </p:cBhvr>
                                      <p:tavLst>
                                        <p:tav tm="0">
                                          <p:val>
                                            <p:fltVal val="90"/>
                                          </p:val>
                                        </p:tav>
                                        <p:tav tm="100000">
                                          <p:val>
                                            <p:fltVal val="0"/>
                                          </p:val>
                                        </p:tav>
                                      </p:tavLst>
                                    </p:anim>
                                    <p:animEffect transition="in" filter="fade">
                                      <p:cBhvr>
                                        <p:cTn id="43" dur="1000"/>
                                        <p:tgtEl>
                                          <p:spTgt spid="7"/>
                                        </p:tgtEl>
                                      </p:cBhvr>
                                    </p:animEffect>
                                  </p:childTnLst>
                                </p:cTn>
                              </p:par>
                            </p:childTnLst>
                          </p:cTn>
                        </p:par>
                      </p:childTnLst>
                    </p:cTn>
                  </p:par>
                  <p:par>
                    <p:cTn id="44" fill="hold">
                      <p:stCondLst>
                        <p:cond delay="indefinite"/>
                      </p:stCondLst>
                      <p:childTnLst>
                        <p:par>
                          <p:cTn id="45" fill="hold">
                            <p:stCondLst>
                              <p:cond delay="0"/>
                            </p:stCondLst>
                            <p:childTnLst>
                              <p:par>
                                <p:cTn id="46" presetID="31" presetClass="entr" presetSubtype="0"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 calcmode="lin" valueType="num">
                                      <p:cBhvr>
                                        <p:cTn id="48" dur="1000" fill="hold"/>
                                        <p:tgtEl>
                                          <p:spTgt spid="8"/>
                                        </p:tgtEl>
                                        <p:attrNameLst>
                                          <p:attrName>ppt_w</p:attrName>
                                        </p:attrNameLst>
                                      </p:cBhvr>
                                      <p:tavLst>
                                        <p:tav tm="0">
                                          <p:val>
                                            <p:fltVal val="0"/>
                                          </p:val>
                                        </p:tav>
                                        <p:tav tm="100000">
                                          <p:val>
                                            <p:strVal val="#ppt_w"/>
                                          </p:val>
                                        </p:tav>
                                      </p:tavLst>
                                    </p:anim>
                                    <p:anim calcmode="lin" valueType="num">
                                      <p:cBhvr>
                                        <p:cTn id="49" dur="1000" fill="hold"/>
                                        <p:tgtEl>
                                          <p:spTgt spid="8"/>
                                        </p:tgtEl>
                                        <p:attrNameLst>
                                          <p:attrName>ppt_h</p:attrName>
                                        </p:attrNameLst>
                                      </p:cBhvr>
                                      <p:tavLst>
                                        <p:tav tm="0">
                                          <p:val>
                                            <p:fltVal val="0"/>
                                          </p:val>
                                        </p:tav>
                                        <p:tav tm="100000">
                                          <p:val>
                                            <p:strVal val="#ppt_h"/>
                                          </p:val>
                                        </p:tav>
                                      </p:tavLst>
                                    </p:anim>
                                    <p:anim calcmode="lin" valueType="num">
                                      <p:cBhvr>
                                        <p:cTn id="50" dur="1000" fill="hold"/>
                                        <p:tgtEl>
                                          <p:spTgt spid="8"/>
                                        </p:tgtEl>
                                        <p:attrNameLst>
                                          <p:attrName>style.rotation</p:attrName>
                                        </p:attrNameLst>
                                      </p:cBhvr>
                                      <p:tavLst>
                                        <p:tav tm="0">
                                          <p:val>
                                            <p:fltVal val="90"/>
                                          </p:val>
                                        </p:tav>
                                        <p:tav tm="100000">
                                          <p:val>
                                            <p:fltVal val="0"/>
                                          </p:val>
                                        </p:tav>
                                      </p:tavLst>
                                    </p:anim>
                                    <p:animEffect transition="in" filter="fade">
                                      <p:cBhvr>
                                        <p:cTn id="51" dur="1000"/>
                                        <p:tgtEl>
                                          <p:spTgt spid="8"/>
                                        </p:tgtEl>
                                      </p:cBhvr>
                                    </p:animEffect>
                                  </p:childTnLst>
                                </p:cTn>
                              </p:par>
                              <p:par>
                                <p:cTn id="52" presetID="31" presetClass="entr" presetSubtype="0" fill="hold" nodeType="withEffect">
                                  <p:stCondLst>
                                    <p:cond delay="0"/>
                                  </p:stCondLst>
                                  <p:childTnLst>
                                    <p:set>
                                      <p:cBhvr>
                                        <p:cTn id="53" dur="1" fill="hold">
                                          <p:stCondLst>
                                            <p:cond delay="0"/>
                                          </p:stCondLst>
                                        </p:cTn>
                                        <p:tgtEl>
                                          <p:spTgt spid="8">
                                            <p:txEl>
                                              <p:pRg st="0" end="0"/>
                                            </p:txEl>
                                          </p:spTgt>
                                        </p:tgtEl>
                                        <p:attrNameLst>
                                          <p:attrName>style.visibility</p:attrName>
                                        </p:attrNameLst>
                                      </p:cBhvr>
                                      <p:to>
                                        <p:strVal val="visible"/>
                                      </p:to>
                                    </p:set>
                                    <p:anim calcmode="lin" valueType="num">
                                      <p:cBhvr>
                                        <p:cTn id="54" dur="1000" fill="hold"/>
                                        <p:tgtEl>
                                          <p:spTgt spid="8">
                                            <p:txEl>
                                              <p:pRg st="0" end="0"/>
                                            </p:txEl>
                                          </p:spTgt>
                                        </p:tgtEl>
                                        <p:attrNameLst>
                                          <p:attrName>ppt_w</p:attrName>
                                        </p:attrNameLst>
                                      </p:cBhvr>
                                      <p:tavLst>
                                        <p:tav tm="0">
                                          <p:val>
                                            <p:fltVal val="0"/>
                                          </p:val>
                                        </p:tav>
                                        <p:tav tm="100000">
                                          <p:val>
                                            <p:strVal val="#ppt_w"/>
                                          </p:val>
                                        </p:tav>
                                      </p:tavLst>
                                    </p:anim>
                                    <p:anim calcmode="lin" valueType="num">
                                      <p:cBhvr>
                                        <p:cTn id="55" dur="1000" fill="hold"/>
                                        <p:tgtEl>
                                          <p:spTgt spid="8">
                                            <p:txEl>
                                              <p:pRg st="0" end="0"/>
                                            </p:txEl>
                                          </p:spTgt>
                                        </p:tgtEl>
                                        <p:attrNameLst>
                                          <p:attrName>ppt_h</p:attrName>
                                        </p:attrNameLst>
                                      </p:cBhvr>
                                      <p:tavLst>
                                        <p:tav tm="0">
                                          <p:val>
                                            <p:fltVal val="0"/>
                                          </p:val>
                                        </p:tav>
                                        <p:tav tm="100000">
                                          <p:val>
                                            <p:strVal val="#ppt_h"/>
                                          </p:val>
                                        </p:tav>
                                      </p:tavLst>
                                    </p:anim>
                                    <p:anim calcmode="lin" valueType="num">
                                      <p:cBhvr>
                                        <p:cTn id="56" dur="1000" fill="hold"/>
                                        <p:tgtEl>
                                          <p:spTgt spid="8">
                                            <p:txEl>
                                              <p:pRg st="0" end="0"/>
                                            </p:txEl>
                                          </p:spTgt>
                                        </p:tgtEl>
                                        <p:attrNameLst>
                                          <p:attrName>style.rotation</p:attrName>
                                        </p:attrNameLst>
                                      </p:cBhvr>
                                      <p:tavLst>
                                        <p:tav tm="0">
                                          <p:val>
                                            <p:fltVal val="90"/>
                                          </p:val>
                                        </p:tav>
                                        <p:tav tm="100000">
                                          <p:val>
                                            <p:fltVal val="0"/>
                                          </p:val>
                                        </p:tav>
                                      </p:tavLst>
                                    </p:anim>
                                    <p:animEffect transition="in" filter="fade">
                                      <p:cBhvr>
                                        <p:cTn id="57" dur="1000"/>
                                        <p:tgtEl>
                                          <p:spTgt spid="8">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8">
                                            <p:txEl>
                                              <p:pRg st="2" end="2"/>
                                            </p:txEl>
                                          </p:spTgt>
                                        </p:tgtEl>
                                        <p:attrNameLst>
                                          <p:attrName>style.visibility</p:attrName>
                                        </p:attrNameLst>
                                      </p:cBhvr>
                                      <p:to>
                                        <p:strVal val="visible"/>
                                      </p:to>
                                    </p:set>
                                    <p:animEffect transition="in" filter="barn(inVertical)">
                                      <p:cBhvr>
                                        <p:cTn id="62" dur="500"/>
                                        <p:tgtEl>
                                          <p:spTgt spid="8">
                                            <p:txEl>
                                              <p:pRg st="2" end="2"/>
                                            </p:txEl>
                                          </p:spTgt>
                                        </p:tgtEl>
                                      </p:cBhvr>
                                    </p:animEffect>
                                  </p:childTnLst>
                                </p:cTn>
                              </p:par>
                              <p:par>
                                <p:cTn id="63" presetID="16" presetClass="entr" presetSubtype="21" fill="hold" nodeType="withEffect">
                                  <p:stCondLst>
                                    <p:cond delay="0"/>
                                  </p:stCondLst>
                                  <p:childTnLst>
                                    <p:set>
                                      <p:cBhvr>
                                        <p:cTn id="64" dur="1" fill="hold">
                                          <p:stCondLst>
                                            <p:cond delay="0"/>
                                          </p:stCondLst>
                                        </p:cTn>
                                        <p:tgtEl>
                                          <p:spTgt spid="8">
                                            <p:txEl>
                                              <p:pRg st="3" end="3"/>
                                            </p:txEl>
                                          </p:spTgt>
                                        </p:tgtEl>
                                        <p:attrNameLst>
                                          <p:attrName>style.visibility</p:attrName>
                                        </p:attrNameLst>
                                      </p:cBhvr>
                                      <p:to>
                                        <p:strVal val="visible"/>
                                      </p:to>
                                    </p:set>
                                    <p:animEffect transition="in" filter="barn(inVertical)">
                                      <p:cBhvr>
                                        <p:cTn id="65" dur="500"/>
                                        <p:tgtEl>
                                          <p:spTgt spid="8">
                                            <p:txEl>
                                              <p:pRg st="3" end="3"/>
                                            </p:txEl>
                                          </p:spTgt>
                                        </p:tgtEl>
                                      </p:cBhvr>
                                    </p:animEffect>
                                  </p:childTnLst>
                                </p:cTn>
                              </p:par>
                              <p:par>
                                <p:cTn id="66" presetID="16" presetClass="entr" presetSubtype="21" fill="hold" nodeType="withEffect">
                                  <p:stCondLst>
                                    <p:cond delay="0"/>
                                  </p:stCondLst>
                                  <p:childTnLst>
                                    <p:set>
                                      <p:cBhvr>
                                        <p:cTn id="67" dur="1" fill="hold">
                                          <p:stCondLst>
                                            <p:cond delay="0"/>
                                          </p:stCondLst>
                                        </p:cTn>
                                        <p:tgtEl>
                                          <p:spTgt spid="8">
                                            <p:txEl>
                                              <p:pRg st="4" end="4"/>
                                            </p:txEl>
                                          </p:spTgt>
                                        </p:tgtEl>
                                        <p:attrNameLst>
                                          <p:attrName>style.visibility</p:attrName>
                                        </p:attrNameLst>
                                      </p:cBhvr>
                                      <p:to>
                                        <p:strVal val="visible"/>
                                      </p:to>
                                    </p:set>
                                    <p:animEffect transition="in" filter="barn(inVertical)">
                                      <p:cBhvr>
                                        <p:cTn id="68" dur="500"/>
                                        <p:tgtEl>
                                          <p:spTgt spid="8">
                                            <p:txEl>
                                              <p:pRg st="4" end="4"/>
                                            </p:txEl>
                                          </p:spTgt>
                                        </p:tgtEl>
                                      </p:cBhvr>
                                    </p:animEffect>
                                  </p:childTnLst>
                                </p:cTn>
                              </p:par>
                              <p:par>
                                <p:cTn id="69" presetID="16" presetClass="entr" presetSubtype="21" fill="hold" nodeType="withEffect">
                                  <p:stCondLst>
                                    <p:cond delay="0"/>
                                  </p:stCondLst>
                                  <p:childTnLst>
                                    <p:set>
                                      <p:cBhvr>
                                        <p:cTn id="70" dur="1" fill="hold">
                                          <p:stCondLst>
                                            <p:cond delay="0"/>
                                          </p:stCondLst>
                                        </p:cTn>
                                        <p:tgtEl>
                                          <p:spTgt spid="8">
                                            <p:txEl>
                                              <p:pRg st="5" end="5"/>
                                            </p:txEl>
                                          </p:spTgt>
                                        </p:tgtEl>
                                        <p:attrNameLst>
                                          <p:attrName>style.visibility</p:attrName>
                                        </p:attrNameLst>
                                      </p:cBhvr>
                                      <p:to>
                                        <p:strVal val="visible"/>
                                      </p:to>
                                    </p:set>
                                    <p:animEffect transition="in" filter="barn(inVertical)">
                                      <p:cBhvr>
                                        <p:cTn id="71"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701C13-7C2C-4E67-AD17-D605684AA231}"/>
              </a:ext>
            </a:extLst>
          </p:cNvPr>
          <p:cNvSpPr>
            <a:spLocks noGrp="1"/>
          </p:cNvSpPr>
          <p:nvPr>
            <p:ph type="title"/>
          </p:nvPr>
        </p:nvSpPr>
        <p:spPr>
          <a:xfrm>
            <a:off x="8549640" y="685801"/>
            <a:ext cx="3642360" cy="1219199"/>
          </a:xfrm>
        </p:spPr>
        <p:txBody>
          <a:bodyPr>
            <a:normAutofit/>
          </a:bodyPr>
          <a:lstStyle/>
          <a:p>
            <a:r>
              <a:rPr lang="fr-CA" sz="3600" dirty="0"/>
              <a:t>Rhumatisme et arthrite</a:t>
            </a:r>
          </a:p>
        </p:txBody>
      </p:sp>
      <p:sp>
        <p:nvSpPr>
          <p:cNvPr id="3" name="Espace réservé du contenu 2">
            <a:extLst>
              <a:ext uri="{FF2B5EF4-FFF2-40B4-BE49-F238E27FC236}">
                <a16:creationId xmlns:a16="http://schemas.microsoft.com/office/drawing/2014/main" id="{20B2B0DA-8A40-4AE1-8453-9D8A90567104}"/>
              </a:ext>
            </a:extLst>
          </p:cNvPr>
          <p:cNvSpPr>
            <a:spLocks noGrp="1"/>
          </p:cNvSpPr>
          <p:nvPr>
            <p:ph idx="1"/>
          </p:nvPr>
        </p:nvSpPr>
        <p:spPr>
          <a:xfrm>
            <a:off x="838200" y="685800"/>
            <a:ext cx="6711696" cy="483243"/>
          </a:xfrm>
        </p:spPr>
        <p:txBody>
          <a:bodyPr>
            <a:normAutofit/>
          </a:bodyPr>
          <a:lstStyle/>
          <a:p>
            <a:r>
              <a:rPr lang="fr-CA" sz="2800" dirty="0"/>
              <a:t>Arthrose</a:t>
            </a:r>
          </a:p>
          <a:p>
            <a:pPr marL="548640" lvl="2" indent="0">
              <a:buNone/>
            </a:pPr>
            <a:endParaRPr lang="fr-CA" sz="2400" dirty="0"/>
          </a:p>
        </p:txBody>
      </p:sp>
      <p:sp>
        <p:nvSpPr>
          <p:cNvPr id="4" name="Espace réservé du texte 3">
            <a:extLst>
              <a:ext uri="{FF2B5EF4-FFF2-40B4-BE49-F238E27FC236}">
                <a16:creationId xmlns:a16="http://schemas.microsoft.com/office/drawing/2014/main" id="{E045A22A-7259-4ADA-979D-801F2DC4B2D1}"/>
              </a:ext>
            </a:extLst>
          </p:cNvPr>
          <p:cNvSpPr>
            <a:spLocks noGrp="1"/>
          </p:cNvSpPr>
          <p:nvPr>
            <p:ph type="body" sz="half" idx="2"/>
          </p:nvPr>
        </p:nvSpPr>
        <p:spPr>
          <a:xfrm>
            <a:off x="8549640" y="2133600"/>
            <a:ext cx="3200400" cy="3581400"/>
          </a:xfrm>
        </p:spPr>
        <p:txBody>
          <a:bodyPr>
            <a:normAutofit/>
          </a:bodyPr>
          <a:lstStyle/>
          <a:p>
            <a:pPr marL="342900" indent="-342900">
              <a:buFont typeface="Arial" panose="020B0604020202020204" pitchFamily="34" charset="0"/>
              <a:buChar char="•"/>
            </a:pPr>
            <a:r>
              <a:rPr lang="fr-CA" sz="2400" dirty="0"/>
              <a:t>Polyarthrite rhumatoïde</a:t>
            </a:r>
          </a:p>
          <a:p>
            <a:pPr marL="342900" indent="-342900">
              <a:buFont typeface="Arial" panose="020B0604020202020204" pitchFamily="34" charset="0"/>
              <a:buChar char="•"/>
            </a:pPr>
            <a:r>
              <a:rPr lang="fr-CA" sz="2400" b="1" dirty="0"/>
              <a:t>L’arthrose</a:t>
            </a:r>
          </a:p>
          <a:p>
            <a:pPr marL="342900" indent="-342900">
              <a:buFont typeface="Arial" panose="020B0604020202020204" pitchFamily="34" charset="0"/>
              <a:buChar char="•"/>
            </a:pPr>
            <a:r>
              <a:rPr lang="fr-CA" sz="2400" dirty="0"/>
              <a:t>L’arthrite goutteuse</a:t>
            </a:r>
          </a:p>
        </p:txBody>
      </p:sp>
      <p:graphicFrame>
        <p:nvGraphicFramePr>
          <p:cNvPr id="7" name="Tableau 6">
            <a:extLst>
              <a:ext uri="{FF2B5EF4-FFF2-40B4-BE49-F238E27FC236}">
                <a16:creationId xmlns:a16="http://schemas.microsoft.com/office/drawing/2014/main" id="{55447BF8-0BF9-4758-94FD-7A1AAFEC91A0}"/>
              </a:ext>
            </a:extLst>
          </p:cNvPr>
          <p:cNvGraphicFramePr>
            <a:graphicFrameLocks noGrp="1"/>
          </p:cNvGraphicFramePr>
          <p:nvPr>
            <p:extLst>
              <p:ext uri="{D42A27DB-BD31-4B8C-83A1-F6EECF244321}">
                <p14:modId xmlns:p14="http://schemas.microsoft.com/office/powerpoint/2010/main" val="1432405161"/>
              </p:ext>
            </p:extLst>
          </p:nvPr>
        </p:nvGraphicFramePr>
        <p:xfrm>
          <a:off x="196358" y="1242060"/>
          <a:ext cx="7995380" cy="4012846"/>
        </p:xfrm>
        <a:graphic>
          <a:graphicData uri="http://schemas.openxmlformats.org/drawingml/2006/table">
            <a:tbl>
              <a:tblPr firstRow="1" bandRow="1">
                <a:tableStyleId>{5C22544A-7EE6-4342-B048-85BDC9FD1C3A}</a:tableStyleId>
              </a:tblPr>
              <a:tblGrid>
                <a:gridCol w="3997690">
                  <a:extLst>
                    <a:ext uri="{9D8B030D-6E8A-4147-A177-3AD203B41FA5}">
                      <a16:colId xmlns:a16="http://schemas.microsoft.com/office/drawing/2014/main" val="3656886150"/>
                    </a:ext>
                  </a:extLst>
                </a:gridCol>
                <a:gridCol w="3997690">
                  <a:extLst>
                    <a:ext uri="{9D8B030D-6E8A-4147-A177-3AD203B41FA5}">
                      <a16:colId xmlns:a16="http://schemas.microsoft.com/office/drawing/2014/main" val="398789362"/>
                    </a:ext>
                  </a:extLst>
                </a:gridCol>
              </a:tblGrid>
              <a:tr h="637068">
                <a:tc>
                  <a:txBody>
                    <a:bodyPr/>
                    <a:lstStyle/>
                    <a:p>
                      <a:pPr algn="ctr"/>
                      <a:r>
                        <a:rPr lang="fr-CA" sz="2400" dirty="0"/>
                        <a:t>Manifestations cliniques</a:t>
                      </a:r>
                    </a:p>
                  </a:txBody>
                  <a:tcPr/>
                </a:tc>
                <a:tc>
                  <a:txBody>
                    <a:bodyPr/>
                    <a:lstStyle/>
                    <a:p>
                      <a:pPr algn="ctr"/>
                      <a:r>
                        <a:rPr lang="fr-CA" sz="2400" dirty="0"/>
                        <a:t>Explications</a:t>
                      </a:r>
                    </a:p>
                  </a:txBody>
                  <a:tcPr/>
                </a:tc>
                <a:extLst>
                  <a:ext uri="{0D108BD9-81ED-4DB2-BD59-A6C34878D82A}">
                    <a16:rowId xmlns:a16="http://schemas.microsoft.com/office/drawing/2014/main" val="1394610245"/>
                  </a:ext>
                </a:extLst>
              </a:tr>
              <a:tr h="1128608">
                <a:tc>
                  <a:txBody>
                    <a:bodyPr/>
                    <a:lstStyle/>
                    <a:p>
                      <a:r>
                        <a:rPr lang="fr-CA" sz="2000" dirty="0"/>
                        <a:t>Douleur variable amplifiée avec les activités et diminuée avec le repos</a:t>
                      </a:r>
                    </a:p>
                  </a:txBody>
                  <a:tcPr/>
                </a:tc>
                <a:tc>
                  <a:txBody>
                    <a:bodyPr/>
                    <a:lstStyle/>
                    <a:p>
                      <a:r>
                        <a:rPr lang="fr-CA" dirty="0"/>
                        <a:t>Utilisation de l’articulation</a:t>
                      </a:r>
                    </a:p>
                  </a:txBody>
                  <a:tcPr/>
                </a:tc>
                <a:extLst>
                  <a:ext uri="{0D108BD9-81ED-4DB2-BD59-A6C34878D82A}">
                    <a16:rowId xmlns:a16="http://schemas.microsoft.com/office/drawing/2014/main" val="1092694969"/>
                  </a:ext>
                </a:extLst>
              </a:tr>
              <a:tr h="552126">
                <a:tc>
                  <a:txBody>
                    <a:bodyPr/>
                    <a:lstStyle/>
                    <a:p>
                      <a:r>
                        <a:rPr lang="fr-CA" sz="2000" b="1" dirty="0"/>
                        <a:t>Déformation de l’articulation</a:t>
                      </a:r>
                    </a:p>
                  </a:txBody>
                  <a:tcPr/>
                </a:tc>
                <a:tc>
                  <a:txBody>
                    <a:bodyPr/>
                    <a:lstStyle/>
                    <a:p>
                      <a:r>
                        <a:rPr lang="fr-CA" dirty="0"/>
                        <a:t>Présence d’ostéophytes</a:t>
                      </a:r>
                    </a:p>
                  </a:txBody>
                  <a:tcPr/>
                </a:tc>
                <a:extLst>
                  <a:ext uri="{0D108BD9-81ED-4DB2-BD59-A6C34878D82A}">
                    <a16:rowId xmlns:a16="http://schemas.microsoft.com/office/drawing/2014/main" val="2197977659"/>
                  </a:ext>
                </a:extLst>
              </a:tr>
              <a:tr h="976839">
                <a:tc>
                  <a:txBody>
                    <a:bodyPr/>
                    <a:lstStyle/>
                    <a:p>
                      <a:r>
                        <a:rPr lang="fr-CA" sz="2000" b="1" dirty="0"/>
                        <a:t>Crépitations au cours du mouvement articulaire</a:t>
                      </a:r>
                    </a:p>
                  </a:txBody>
                  <a:tcPr/>
                </a:tc>
                <a:tc>
                  <a:txBody>
                    <a:bodyPr/>
                    <a:lstStyle/>
                    <a:p>
                      <a:r>
                        <a:rPr lang="fr-CA" dirty="0"/>
                        <a:t>Frottements des ostéophytes</a:t>
                      </a:r>
                    </a:p>
                  </a:txBody>
                  <a:tcPr/>
                </a:tc>
                <a:extLst>
                  <a:ext uri="{0D108BD9-81ED-4DB2-BD59-A6C34878D82A}">
                    <a16:rowId xmlns:a16="http://schemas.microsoft.com/office/drawing/2014/main" val="2854341924"/>
                  </a:ext>
                </a:extLst>
              </a:tr>
              <a:tr h="718205">
                <a:tc>
                  <a:txBody>
                    <a:bodyPr/>
                    <a:lstStyle/>
                    <a:p>
                      <a:r>
                        <a:rPr lang="fr-CA" sz="2000" dirty="0"/>
                        <a:t>Raideur articulaire</a:t>
                      </a:r>
                    </a:p>
                  </a:txBody>
                  <a:tcPr/>
                </a:tc>
                <a:tc>
                  <a:txBody>
                    <a:bodyPr/>
                    <a:lstStyle/>
                    <a:p>
                      <a:r>
                        <a:rPr lang="fr-CA" dirty="0"/>
                        <a:t>S’il y a une inflammation de l’articulation</a:t>
                      </a:r>
                    </a:p>
                  </a:txBody>
                  <a:tcPr/>
                </a:tc>
                <a:extLst>
                  <a:ext uri="{0D108BD9-81ED-4DB2-BD59-A6C34878D82A}">
                    <a16:rowId xmlns:a16="http://schemas.microsoft.com/office/drawing/2014/main" val="1447756191"/>
                  </a:ext>
                </a:extLst>
              </a:tr>
            </a:tbl>
          </a:graphicData>
        </a:graphic>
      </p:graphicFrame>
      <p:sp>
        <p:nvSpPr>
          <p:cNvPr id="8" name="ZoneTexte 7">
            <a:extLst>
              <a:ext uri="{FF2B5EF4-FFF2-40B4-BE49-F238E27FC236}">
                <a16:creationId xmlns:a16="http://schemas.microsoft.com/office/drawing/2014/main" id="{5E9CBFB1-C343-4FDA-8C14-FA93E46C89BD}"/>
              </a:ext>
            </a:extLst>
          </p:cNvPr>
          <p:cNvSpPr txBox="1"/>
          <p:nvPr/>
        </p:nvSpPr>
        <p:spPr>
          <a:xfrm>
            <a:off x="1643605" y="6204030"/>
            <a:ext cx="4583575" cy="369332"/>
          </a:xfrm>
          <a:prstGeom prst="rect">
            <a:avLst/>
          </a:prstGeom>
          <a:noFill/>
        </p:spPr>
        <p:txBody>
          <a:bodyPr wrap="square" rtlCol="0">
            <a:spAutoFit/>
          </a:bodyPr>
          <a:lstStyle/>
          <a:p>
            <a:r>
              <a:rPr lang="fr-CA" dirty="0" err="1"/>
              <a:t>Cemeq</a:t>
            </a:r>
            <a:r>
              <a:rPr lang="fr-CA" dirty="0"/>
              <a:t> p.107</a:t>
            </a:r>
          </a:p>
        </p:txBody>
      </p:sp>
      <p:sp>
        <p:nvSpPr>
          <p:cNvPr id="5" name="Étoile : 5 branches 4">
            <a:extLst>
              <a:ext uri="{FF2B5EF4-FFF2-40B4-BE49-F238E27FC236}">
                <a16:creationId xmlns:a16="http://schemas.microsoft.com/office/drawing/2014/main" id="{ED6C64AB-8244-F4A9-A00D-EE74518DA38A}"/>
              </a:ext>
            </a:extLst>
          </p:cNvPr>
          <p:cNvSpPr/>
          <p:nvPr/>
        </p:nvSpPr>
        <p:spPr>
          <a:xfrm>
            <a:off x="7135586" y="146958"/>
            <a:ext cx="1414054" cy="1219199"/>
          </a:xfrm>
          <a:prstGeom prst="star5">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 name="Rectangle : coins arrondis 5">
            <a:extLst>
              <a:ext uri="{FF2B5EF4-FFF2-40B4-BE49-F238E27FC236}">
                <a16:creationId xmlns:a16="http://schemas.microsoft.com/office/drawing/2014/main" id="{6493441E-475B-C017-A6AB-7E8BADBEFFEB}"/>
              </a:ext>
            </a:extLst>
          </p:cNvPr>
          <p:cNvSpPr/>
          <p:nvPr/>
        </p:nvSpPr>
        <p:spPr>
          <a:xfrm>
            <a:off x="620486" y="1366157"/>
            <a:ext cx="6515100" cy="38887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800" dirty="0"/>
              <a:t>Quels sont des soins qui pourrait être fait?</a:t>
            </a:r>
          </a:p>
          <a:p>
            <a:pPr marL="342900" indent="-342900" algn="ctr">
              <a:buFont typeface="Arial" panose="020B0604020202020204" pitchFamily="34" charset="0"/>
              <a:buChar char="•"/>
            </a:pPr>
            <a:endParaRPr lang="fr-CA" sz="2400" dirty="0"/>
          </a:p>
          <a:p>
            <a:pPr marL="285750" indent="-285750">
              <a:buFont typeface="Arial" panose="020B0604020202020204" pitchFamily="34" charset="0"/>
              <a:buChar char="•"/>
            </a:pPr>
            <a:r>
              <a:rPr lang="fr-CA" sz="2400" dirty="0"/>
              <a:t>Encourager la personne à effectuer des exercices adaptés </a:t>
            </a:r>
          </a:p>
          <a:p>
            <a:pPr marL="285750" indent="-285750">
              <a:buFont typeface="Arial" panose="020B0604020202020204" pitchFamily="34" charset="0"/>
              <a:buChar char="•"/>
            </a:pPr>
            <a:r>
              <a:rPr lang="fr-CA" sz="2400" dirty="0"/>
              <a:t>Sensibiliser à un poids santé</a:t>
            </a:r>
          </a:p>
          <a:p>
            <a:pPr marL="285750" indent="-285750">
              <a:buFont typeface="Arial" panose="020B0604020202020204" pitchFamily="34" charset="0"/>
              <a:buChar char="•"/>
            </a:pPr>
            <a:r>
              <a:rPr lang="fr-CA" sz="2400" dirty="0"/>
              <a:t>Éviter les mouvements brusques</a:t>
            </a:r>
          </a:p>
        </p:txBody>
      </p:sp>
    </p:spTree>
    <p:extLst>
      <p:ext uri="{BB962C8B-B14F-4D97-AF65-F5344CB8AC3E}">
        <p14:creationId xmlns:p14="http://schemas.microsoft.com/office/powerpoint/2010/main" val="422817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2" presetClass="entr" presetSubtype="4" fill="hold"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 calcmode="lin" valueType="num">
                                      <p:cBhvr additive="base">
                                        <p:cTn id="10"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1" dur="500" fill="hold"/>
                                        <p:tgtEl>
                                          <p:spTgt spid="4">
                                            <p:txEl>
                                              <p:pRg st="0" end="0"/>
                                            </p:txEl>
                                          </p:spTgt>
                                        </p:tgtEl>
                                        <p:attrNameLst>
                                          <p:attrName>ppt_y</p:attrName>
                                        </p:attrNameLst>
                                      </p:cBhvr>
                                      <p:tavLst>
                                        <p:tav tm="0">
                                          <p:val>
                                            <p:strVal val="1+#ppt_h/2"/>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 calcmode="lin" valueType="num">
                                      <p:cBhvr additive="base">
                                        <p:cTn id="14"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 calcmode="lin" valueType="num">
                                      <p:cBhvr additive="base">
                                        <p:cTn id="18"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par>
                          <p:cTn id="20" fill="hold">
                            <p:stCondLst>
                              <p:cond delay="500"/>
                            </p:stCondLst>
                            <p:childTnLst>
                              <p:par>
                                <p:cTn id="21" presetID="42" presetClass="entr" presetSubtype="0" fill="hold" nodeType="after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fade">
                                      <p:cBhvr>
                                        <p:cTn id="23" dur="1000"/>
                                        <p:tgtEl>
                                          <p:spTgt spid="3">
                                            <p:txEl>
                                              <p:pRg st="0" end="0"/>
                                            </p:txEl>
                                          </p:spTgt>
                                        </p:tgtEl>
                                      </p:cBhvr>
                                    </p:animEffect>
                                    <p:anim calcmode="lin" valueType="num">
                                      <p:cBhvr>
                                        <p:cTn id="2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0"/>
                                        <p:tgtEl>
                                          <p:spTgt spid="7"/>
                                        </p:tgtEl>
                                      </p:cBhvr>
                                    </p:animEffect>
                                    <p:anim calcmode="lin" valueType="num">
                                      <p:cBhvr>
                                        <p:cTn id="31" dur="1000" fill="hold"/>
                                        <p:tgtEl>
                                          <p:spTgt spid="7"/>
                                        </p:tgtEl>
                                        <p:attrNameLst>
                                          <p:attrName>ppt_x</p:attrName>
                                        </p:attrNameLst>
                                      </p:cBhvr>
                                      <p:tavLst>
                                        <p:tav tm="0">
                                          <p:val>
                                            <p:strVal val="#ppt_x"/>
                                          </p:val>
                                        </p:tav>
                                        <p:tav tm="100000">
                                          <p:val>
                                            <p:strVal val="#ppt_x"/>
                                          </p:val>
                                        </p:tav>
                                      </p:tavLst>
                                    </p:anim>
                                    <p:anim calcmode="lin" valueType="num">
                                      <p:cBhvr>
                                        <p:cTn id="3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p:cTn id="37" dur="1000" fill="hold"/>
                                        <p:tgtEl>
                                          <p:spTgt spid="6"/>
                                        </p:tgtEl>
                                        <p:attrNameLst>
                                          <p:attrName>ppt_w</p:attrName>
                                        </p:attrNameLst>
                                      </p:cBhvr>
                                      <p:tavLst>
                                        <p:tav tm="0">
                                          <p:val>
                                            <p:fltVal val="0"/>
                                          </p:val>
                                        </p:tav>
                                        <p:tav tm="100000">
                                          <p:val>
                                            <p:strVal val="#ppt_w"/>
                                          </p:val>
                                        </p:tav>
                                      </p:tavLst>
                                    </p:anim>
                                    <p:anim calcmode="lin" valueType="num">
                                      <p:cBhvr>
                                        <p:cTn id="38" dur="1000" fill="hold"/>
                                        <p:tgtEl>
                                          <p:spTgt spid="6"/>
                                        </p:tgtEl>
                                        <p:attrNameLst>
                                          <p:attrName>ppt_h</p:attrName>
                                        </p:attrNameLst>
                                      </p:cBhvr>
                                      <p:tavLst>
                                        <p:tav tm="0">
                                          <p:val>
                                            <p:fltVal val="0"/>
                                          </p:val>
                                        </p:tav>
                                        <p:tav tm="100000">
                                          <p:val>
                                            <p:strVal val="#ppt_h"/>
                                          </p:val>
                                        </p:tav>
                                      </p:tavLst>
                                    </p:anim>
                                    <p:anim calcmode="lin" valueType="num">
                                      <p:cBhvr>
                                        <p:cTn id="39" dur="1000" fill="hold"/>
                                        <p:tgtEl>
                                          <p:spTgt spid="6"/>
                                        </p:tgtEl>
                                        <p:attrNameLst>
                                          <p:attrName>style.rotation</p:attrName>
                                        </p:attrNameLst>
                                      </p:cBhvr>
                                      <p:tavLst>
                                        <p:tav tm="0">
                                          <p:val>
                                            <p:fltVal val="90"/>
                                          </p:val>
                                        </p:tav>
                                        <p:tav tm="100000">
                                          <p:val>
                                            <p:fltVal val="0"/>
                                          </p:val>
                                        </p:tav>
                                      </p:tavLst>
                                    </p:anim>
                                    <p:animEffect transition="in" filter="fade">
                                      <p:cBhvr>
                                        <p:cTn id="40" dur="1000"/>
                                        <p:tgtEl>
                                          <p:spTgt spid="6"/>
                                        </p:tgtEl>
                                      </p:cBhvr>
                                    </p:animEffect>
                                  </p:childTnLst>
                                </p:cTn>
                              </p:par>
                              <p:par>
                                <p:cTn id="41" presetID="31" presetClass="entr" presetSubtype="0" fill="hold" nodeType="with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anim calcmode="lin" valueType="num">
                                      <p:cBhvr>
                                        <p:cTn id="43"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44"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45"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46" dur="1000"/>
                                        <p:tgtEl>
                                          <p:spTgt spid="6">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6">
                                            <p:txEl>
                                              <p:pRg st="2" end="2"/>
                                            </p:txEl>
                                          </p:spTgt>
                                        </p:tgtEl>
                                        <p:attrNameLst>
                                          <p:attrName>style.visibility</p:attrName>
                                        </p:attrNameLst>
                                      </p:cBhvr>
                                      <p:to>
                                        <p:strVal val="visible"/>
                                      </p:to>
                                    </p:set>
                                    <p:animEffect transition="in" filter="barn(inVertical)">
                                      <p:cBhvr>
                                        <p:cTn id="51" dur="500"/>
                                        <p:tgtEl>
                                          <p:spTgt spid="6">
                                            <p:txEl>
                                              <p:pRg st="2" end="2"/>
                                            </p:txEl>
                                          </p:spTgt>
                                        </p:tgtEl>
                                      </p:cBhvr>
                                    </p:animEffect>
                                  </p:childTnLst>
                                </p:cTn>
                              </p:par>
                              <p:par>
                                <p:cTn id="52" presetID="16" presetClass="entr" presetSubtype="21" fill="hold" nodeType="withEffect">
                                  <p:stCondLst>
                                    <p:cond delay="0"/>
                                  </p:stCondLst>
                                  <p:childTnLst>
                                    <p:set>
                                      <p:cBhvr>
                                        <p:cTn id="53" dur="1" fill="hold">
                                          <p:stCondLst>
                                            <p:cond delay="0"/>
                                          </p:stCondLst>
                                        </p:cTn>
                                        <p:tgtEl>
                                          <p:spTgt spid="6">
                                            <p:txEl>
                                              <p:pRg st="3" end="3"/>
                                            </p:txEl>
                                          </p:spTgt>
                                        </p:tgtEl>
                                        <p:attrNameLst>
                                          <p:attrName>style.visibility</p:attrName>
                                        </p:attrNameLst>
                                      </p:cBhvr>
                                      <p:to>
                                        <p:strVal val="visible"/>
                                      </p:to>
                                    </p:set>
                                    <p:animEffect transition="in" filter="barn(inVertical)">
                                      <p:cBhvr>
                                        <p:cTn id="54" dur="500"/>
                                        <p:tgtEl>
                                          <p:spTgt spid="6">
                                            <p:txEl>
                                              <p:pRg st="3" end="3"/>
                                            </p:txEl>
                                          </p:spTgt>
                                        </p:tgtEl>
                                      </p:cBhvr>
                                    </p:animEffect>
                                  </p:childTnLst>
                                </p:cTn>
                              </p:par>
                              <p:par>
                                <p:cTn id="55" presetID="16" presetClass="entr" presetSubtype="21" fill="hold" nodeType="withEffect">
                                  <p:stCondLst>
                                    <p:cond delay="0"/>
                                  </p:stCondLst>
                                  <p:childTnLst>
                                    <p:set>
                                      <p:cBhvr>
                                        <p:cTn id="56" dur="1" fill="hold">
                                          <p:stCondLst>
                                            <p:cond delay="0"/>
                                          </p:stCondLst>
                                        </p:cTn>
                                        <p:tgtEl>
                                          <p:spTgt spid="6">
                                            <p:txEl>
                                              <p:pRg st="4" end="4"/>
                                            </p:txEl>
                                          </p:spTgt>
                                        </p:tgtEl>
                                        <p:attrNameLst>
                                          <p:attrName>style.visibility</p:attrName>
                                        </p:attrNameLst>
                                      </p:cBhvr>
                                      <p:to>
                                        <p:strVal val="visible"/>
                                      </p:to>
                                    </p:set>
                                    <p:animEffect transition="in" filter="barn(inVertical)">
                                      <p:cBhvr>
                                        <p:cTn id="57"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701C13-7C2C-4E67-AD17-D605684AA231}"/>
              </a:ext>
            </a:extLst>
          </p:cNvPr>
          <p:cNvSpPr>
            <a:spLocks noGrp="1"/>
          </p:cNvSpPr>
          <p:nvPr>
            <p:ph type="title"/>
          </p:nvPr>
        </p:nvSpPr>
        <p:spPr>
          <a:xfrm>
            <a:off x="8549640" y="685801"/>
            <a:ext cx="3642360" cy="1219199"/>
          </a:xfrm>
        </p:spPr>
        <p:txBody>
          <a:bodyPr>
            <a:normAutofit/>
          </a:bodyPr>
          <a:lstStyle/>
          <a:p>
            <a:r>
              <a:rPr lang="fr-CA" sz="3600" dirty="0"/>
              <a:t>Rhumatisme et arthrite</a:t>
            </a:r>
          </a:p>
        </p:txBody>
      </p:sp>
      <p:sp>
        <p:nvSpPr>
          <p:cNvPr id="3" name="Espace réservé du contenu 2">
            <a:extLst>
              <a:ext uri="{FF2B5EF4-FFF2-40B4-BE49-F238E27FC236}">
                <a16:creationId xmlns:a16="http://schemas.microsoft.com/office/drawing/2014/main" id="{20B2B0DA-8A40-4AE1-8453-9D8A90567104}"/>
              </a:ext>
            </a:extLst>
          </p:cNvPr>
          <p:cNvSpPr>
            <a:spLocks noGrp="1"/>
          </p:cNvSpPr>
          <p:nvPr>
            <p:ph idx="1"/>
          </p:nvPr>
        </p:nvSpPr>
        <p:spPr>
          <a:xfrm>
            <a:off x="838200" y="685800"/>
            <a:ext cx="6711696" cy="1328195"/>
          </a:xfrm>
        </p:spPr>
        <p:txBody>
          <a:bodyPr>
            <a:normAutofit/>
          </a:bodyPr>
          <a:lstStyle/>
          <a:p>
            <a:r>
              <a:rPr lang="fr-CA" sz="2800" b="1" dirty="0"/>
              <a:t>Arthrite goutteuse</a:t>
            </a:r>
          </a:p>
          <a:p>
            <a:pPr lvl="1"/>
            <a:r>
              <a:rPr lang="fr-CA" sz="2600" dirty="0"/>
              <a:t>Inflammation des articulations causées par des dépôts d’acide urique.</a:t>
            </a:r>
          </a:p>
        </p:txBody>
      </p:sp>
      <p:sp>
        <p:nvSpPr>
          <p:cNvPr id="4" name="Espace réservé du texte 3">
            <a:extLst>
              <a:ext uri="{FF2B5EF4-FFF2-40B4-BE49-F238E27FC236}">
                <a16:creationId xmlns:a16="http://schemas.microsoft.com/office/drawing/2014/main" id="{E045A22A-7259-4ADA-979D-801F2DC4B2D1}"/>
              </a:ext>
            </a:extLst>
          </p:cNvPr>
          <p:cNvSpPr>
            <a:spLocks noGrp="1"/>
          </p:cNvSpPr>
          <p:nvPr>
            <p:ph type="body" sz="half" idx="2"/>
          </p:nvPr>
        </p:nvSpPr>
        <p:spPr>
          <a:xfrm>
            <a:off x="8549640" y="2133599"/>
            <a:ext cx="3200400" cy="4299857"/>
          </a:xfrm>
        </p:spPr>
        <p:txBody>
          <a:bodyPr>
            <a:normAutofit/>
          </a:bodyPr>
          <a:lstStyle/>
          <a:p>
            <a:pPr marL="342900" indent="-342900">
              <a:buFont typeface="Arial" panose="020B0604020202020204" pitchFamily="34" charset="0"/>
              <a:buChar char="•"/>
            </a:pPr>
            <a:r>
              <a:rPr lang="fr-CA" sz="2400" dirty="0"/>
              <a:t>Polyarthrite rhumatoïde</a:t>
            </a:r>
          </a:p>
          <a:p>
            <a:pPr marL="342900" indent="-342900">
              <a:buFont typeface="Arial" panose="020B0604020202020204" pitchFamily="34" charset="0"/>
              <a:buChar char="•"/>
            </a:pPr>
            <a:r>
              <a:rPr lang="fr-CA" sz="2400" dirty="0"/>
              <a:t>L’arthrose</a:t>
            </a:r>
          </a:p>
          <a:p>
            <a:pPr marL="342900" indent="-342900">
              <a:buFont typeface="Arial" panose="020B0604020202020204" pitchFamily="34" charset="0"/>
              <a:buChar char="•"/>
            </a:pPr>
            <a:r>
              <a:rPr lang="fr-CA" sz="2400" b="1" dirty="0"/>
              <a:t>L’arthrite goutteuse</a:t>
            </a:r>
          </a:p>
          <a:p>
            <a:pPr marL="342900" indent="-342900">
              <a:buFont typeface="Arial" panose="020B0604020202020204" pitchFamily="34" charset="0"/>
              <a:buChar char="•"/>
            </a:pPr>
            <a:endParaRPr lang="fr-CA" sz="2400" dirty="0"/>
          </a:p>
          <a:p>
            <a:pPr marL="342900" indent="-342900">
              <a:buFont typeface="Arial" panose="020B0604020202020204" pitchFamily="34" charset="0"/>
              <a:buChar char="•"/>
            </a:pPr>
            <a:endParaRPr lang="fr-CA" sz="2400" dirty="0"/>
          </a:p>
          <a:p>
            <a:pPr marL="342900" indent="-342900">
              <a:buFont typeface="Arial" panose="020B0604020202020204" pitchFamily="34" charset="0"/>
              <a:buChar char="•"/>
            </a:pPr>
            <a:endParaRPr lang="fr-CA" sz="2400" dirty="0"/>
          </a:p>
          <a:p>
            <a:r>
              <a:rPr lang="fr-CA" sz="2400" dirty="0" err="1"/>
              <a:t>Cemeq</a:t>
            </a:r>
            <a:r>
              <a:rPr lang="fr-CA" sz="2400" dirty="0"/>
              <a:t> p. 108</a:t>
            </a:r>
          </a:p>
        </p:txBody>
      </p:sp>
      <p:pic>
        <p:nvPicPr>
          <p:cNvPr id="7" name="Image 6">
            <a:extLst>
              <a:ext uri="{FF2B5EF4-FFF2-40B4-BE49-F238E27FC236}">
                <a16:creationId xmlns:a16="http://schemas.microsoft.com/office/drawing/2014/main" id="{E7B9EF19-F02E-499E-A865-3B427FD65DEA}"/>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90906" y="2511706"/>
            <a:ext cx="5959704" cy="3352333"/>
          </a:xfrm>
          <a:prstGeom prst="rect">
            <a:avLst/>
          </a:prstGeom>
        </p:spPr>
      </p:pic>
      <p:sp>
        <p:nvSpPr>
          <p:cNvPr id="8" name="Rectangle : coins arrondis 7">
            <a:extLst>
              <a:ext uri="{FF2B5EF4-FFF2-40B4-BE49-F238E27FC236}">
                <a16:creationId xmlns:a16="http://schemas.microsoft.com/office/drawing/2014/main" id="{A41E15AA-E940-58D5-475D-B2567892D04F}"/>
              </a:ext>
            </a:extLst>
          </p:cNvPr>
          <p:cNvSpPr/>
          <p:nvPr/>
        </p:nvSpPr>
        <p:spPr>
          <a:xfrm>
            <a:off x="620486" y="1366157"/>
            <a:ext cx="6515100" cy="38887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800" dirty="0"/>
              <a:t>Qu’est-ce que de l’acide urique?</a:t>
            </a:r>
          </a:p>
          <a:p>
            <a:pPr marL="342900" indent="-342900" algn="ctr">
              <a:buFont typeface="Arial" panose="020B0604020202020204" pitchFamily="34" charset="0"/>
              <a:buChar char="•"/>
            </a:pPr>
            <a:endParaRPr lang="fr-CA" sz="2400" dirty="0"/>
          </a:p>
          <a:p>
            <a:pPr marL="285750" indent="-285750">
              <a:buFont typeface="Arial" panose="020B0604020202020204" pitchFamily="34" charset="0"/>
              <a:buChar char="•"/>
            </a:pPr>
            <a:r>
              <a:rPr lang="fr-FR" sz="2400" dirty="0"/>
              <a:t>L'acide urique est un produit de déchet normalement éliminé par l'organisme. Il provient de la dégradation de cellules mortes mais également de la digestion de certains aliments. (Purines) Une augmentation du taux sanguin d'acide urique peut provoquer une goutte</a:t>
            </a:r>
            <a:endParaRPr lang="fr-CA" sz="2400" dirty="0"/>
          </a:p>
        </p:txBody>
      </p:sp>
      <p:sp>
        <p:nvSpPr>
          <p:cNvPr id="9" name="Étoile : 5 branches 8">
            <a:extLst>
              <a:ext uri="{FF2B5EF4-FFF2-40B4-BE49-F238E27FC236}">
                <a16:creationId xmlns:a16="http://schemas.microsoft.com/office/drawing/2014/main" id="{8AE44E68-DCDF-684F-6586-A003D30036ED}"/>
              </a:ext>
            </a:extLst>
          </p:cNvPr>
          <p:cNvSpPr/>
          <p:nvPr/>
        </p:nvSpPr>
        <p:spPr>
          <a:xfrm>
            <a:off x="7135586" y="146958"/>
            <a:ext cx="1414054" cy="1219199"/>
          </a:xfrm>
          <a:prstGeom prst="star5">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2053531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2" presetClass="entr" presetSubtype="4" fill="hold"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 calcmode="lin" valueType="num">
                                      <p:cBhvr additive="base">
                                        <p:cTn id="10"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1" dur="500" fill="hold"/>
                                        <p:tgtEl>
                                          <p:spTgt spid="4">
                                            <p:txEl>
                                              <p:pRg st="0" end="0"/>
                                            </p:txEl>
                                          </p:spTgt>
                                        </p:tgtEl>
                                        <p:attrNameLst>
                                          <p:attrName>ppt_y</p:attrName>
                                        </p:attrNameLst>
                                      </p:cBhvr>
                                      <p:tavLst>
                                        <p:tav tm="0">
                                          <p:val>
                                            <p:strVal val="1+#ppt_h/2"/>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 calcmode="lin" valueType="num">
                                      <p:cBhvr additive="base">
                                        <p:cTn id="14"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 calcmode="lin" valueType="num">
                                      <p:cBhvr additive="base">
                                        <p:cTn id="18"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2" end="2"/>
                                            </p:txEl>
                                          </p:spTgt>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 calcmode="lin" valueType="num">
                                      <p:cBhvr additive="base">
                                        <p:cTn id="22"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4">
                                            <p:txEl>
                                              <p:pRg st="6" end="6"/>
                                            </p:txEl>
                                          </p:spTgt>
                                        </p:tgtEl>
                                        <p:attrNameLst>
                                          <p:attrName>ppt_y</p:attrName>
                                        </p:attrNameLst>
                                      </p:cBhvr>
                                      <p:tavLst>
                                        <p:tav tm="0">
                                          <p:val>
                                            <p:strVal val="1+#ppt_h/2"/>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animEffect transition="in" filter="fade">
                                      <p:cBhvr>
                                        <p:cTn id="26" dur="1000"/>
                                        <p:tgtEl>
                                          <p:spTgt spid="3">
                                            <p:txEl>
                                              <p:pRg st="0" end="0"/>
                                            </p:txEl>
                                          </p:spTgt>
                                        </p:tgtEl>
                                      </p:cBhvr>
                                    </p:animEffect>
                                    <p:anim calcmode="lin" valueType="num">
                                      <p:cBhvr>
                                        <p:cTn id="2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animEffect transition="in" filter="fade">
                                      <p:cBhvr>
                                        <p:cTn id="33" dur="1000"/>
                                        <p:tgtEl>
                                          <p:spTgt spid="3">
                                            <p:txEl>
                                              <p:pRg st="1" end="1"/>
                                            </p:txEl>
                                          </p:spTgt>
                                        </p:tgtEl>
                                      </p:cBhvr>
                                    </p:animEffect>
                                    <p:anim calcmode="lin" valueType="num">
                                      <p:cBhvr>
                                        <p:cTn id="3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1" end="1"/>
                                            </p:txEl>
                                          </p:spTgt>
                                        </p:tgtEl>
                                        <p:attrNameLst>
                                          <p:attrName>ppt_y</p:attrName>
                                        </p:attrNameLst>
                                      </p:cBhvr>
                                      <p:tavLst>
                                        <p:tav tm="0">
                                          <p:val>
                                            <p:strVal val="#ppt_y+.1"/>
                                          </p:val>
                                        </p:tav>
                                        <p:tav tm="100000">
                                          <p:val>
                                            <p:strVal val="#ppt_y"/>
                                          </p:val>
                                        </p:tav>
                                      </p:tavLst>
                                    </p:anim>
                                  </p:childTnLst>
                                </p:cTn>
                              </p:par>
                              <p:par>
                                <p:cTn id="36" presetID="31" presetClass="entr" presetSubtype="0" fill="hold" nodeType="withEffect">
                                  <p:stCondLst>
                                    <p:cond delay="0"/>
                                  </p:stCondLst>
                                  <p:childTnLst>
                                    <p:set>
                                      <p:cBhvr>
                                        <p:cTn id="37" dur="1" fill="hold">
                                          <p:stCondLst>
                                            <p:cond delay="0"/>
                                          </p:stCondLst>
                                        </p:cTn>
                                        <p:tgtEl>
                                          <p:spTgt spid="7"/>
                                        </p:tgtEl>
                                        <p:attrNameLst>
                                          <p:attrName>style.visibility</p:attrName>
                                        </p:attrNameLst>
                                      </p:cBhvr>
                                      <p:to>
                                        <p:strVal val="visible"/>
                                      </p:to>
                                    </p:set>
                                    <p:anim calcmode="lin" valueType="num">
                                      <p:cBhvr>
                                        <p:cTn id="38" dur="1000" fill="hold"/>
                                        <p:tgtEl>
                                          <p:spTgt spid="7"/>
                                        </p:tgtEl>
                                        <p:attrNameLst>
                                          <p:attrName>ppt_w</p:attrName>
                                        </p:attrNameLst>
                                      </p:cBhvr>
                                      <p:tavLst>
                                        <p:tav tm="0">
                                          <p:val>
                                            <p:fltVal val="0"/>
                                          </p:val>
                                        </p:tav>
                                        <p:tav tm="100000">
                                          <p:val>
                                            <p:strVal val="#ppt_w"/>
                                          </p:val>
                                        </p:tav>
                                      </p:tavLst>
                                    </p:anim>
                                    <p:anim calcmode="lin" valueType="num">
                                      <p:cBhvr>
                                        <p:cTn id="39" dur="1000" fill="hold"/>
                                        <p:tgtEl>
                                          <p:spTgt spid="7"/>
                                        </p:tgtEl>
                                        <p:attrNameLst>
                                          <p:attrName>ppt_h</p:attrName>
                                        </p:attrNameLst>
                                      </p:cBhvr>
                                      <p:tavLst>
                                        <p:tav tm="0">
                                          <p:val>
                                            <p:fltVal val="0"/>
                                          </p:val>
                                        </p:tav>
                                        <p:tav tm="100000">
                                          <p:val>
                                            <p:strVal val="#ppt_h"/>
                                          </p:val>
                                        </p:tav>
                                      </p:tavLst>
                                    </p:anim>
                                    <p:anim calcmode="lin" valueType="num">
                                      <p:cBhvr>
                                        <p:cTn id="40" dur="1000" fill="hold"/>
                                        <p:tgtEl>
                                          <p:spTgt spid="7"/>
                                        </p:tgtEl>
                                        <p:attrNameLst>
                                          <p:attrName>style.rotation</p:attrName>
                                        </p:attrNameLst>
                                      </p:cBhvr>
                                      <p:tavLst>
                                        <p:tav tm="0">
                                          <p:val>
                                            <p:fltVal val="90"/>
                                          </p:val>
                                        </p:tav>
                                        <p:tav tm="100000">
                                          <p:val>
                                            <p:fltVal val="0"/>
                                          </p:val>
                                        </p:tav>
                                      </p:tavLst>
                                    </p:anim>
                                    <p:animEffect transition="in" filter="fade">
                                      <p:cBhvr>
                                        <p:cTn id="41" dur="10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31" presetClass="entr" presetSubtype="0" fill="hold" grpId="0" nodeType="clickEffect">
                                  <p:stCondLst>
                                    <p:cond delay="0"/>
                                  </p:stCondLst>
                                  <p:childTnLst>
                                    <p:set>
                                      <p:cBhvr>
                                        <p:cTn id="45" dur="1" fill="hold">
                                          <p:stCondLst>
                                            <p:cond delay="0"/>
                                          </p:stCondLst>
                                        </p:cTn>
                                        <p:tgtEl>
                                          <p:spTgt spid="8"/>
                                        </p:tgtEl>
                                        <p:attrNameLst>
                                          <p:attrName>style.visibility</p:attrName>
                                        </p:attrNameLst>
                                      </p:cBhvr>
                                      <p:to>
                                        <p:strVal val="visible"/>
                                      </p:to>
                                    </p:set>
                                    <p:anim calcmode="lin" valueType="num">
                                      <p:cBhvr>
                                        <p:cTn id="46" dur="1000" fill="hold"/>
                                        <p:tgtEl>
                                          <p:spTgt spid="8"/>
                                        </p:tgtEl>
                                        <p:attrNameLst>
                                          <p:attrName>ppt_w</p:attrName>
                                        </p:attrNameLst>
                                      </p:cBhvr>
                                      <p:tavLst>
                                        <p:tav tm="0">
                                          <p:val>
                                            <p:fltVal val="0"/>
                                          </p:val>
                                        </p:tav>
                                        <p:tav tm="100000">
                                          <p:val>
                                            <p:strVal val="#ppt_w"/>
                                          </p:val>
                                        </p:tav>
                                      </p:tavLst>
                                    </p:anim>
                                    <p:anim calcmode="lin" valueType="num">
                                      <p:cBhvr>
                                        <p:cTn id="47" dur="1000" fill="hold"/>
                                        <p:tgtEl>
                                          <p:spTgt spid="8"/>
                                        </p:tgtEl>
                                        <p:attrNameLst>
                                          <p:attrName>ppt_h</p:attrName>
                                        </p:attrNameLst>
                                      </p:cBhvr>
                                      <p:tavLst>
                                        <p:tav tm="0">
                                          <p:val>
                                            <p:fltVal val="0"/>
                                          </p:val>
                                        </p:tav>
                                        <p:tav tm="100000">
                                          <p:val>
                                            <p:strVal val="#ppt_h"/>
                                          </p:val>
                                        </p:tav>
                                      </p:tavLst>
                                    </p:anim>
                                    <p:anim calcmode="lin" valueType="num">
                                      <p:cBhvr>
                                        <p:cTn id="48" dur="1000" fill="hold"/>
                                        <p:tgtEl>
                                          <p:spTgt spid="8"/>
                                        </p:tgtEl>
                                        <p:attrNameLst>
                                          <p:attrName>style.rotation</p:attrName>
                                        </p:attrNameLst>
                                      </p:cBhvr>
                                      <p:tavLst>
                                        <p:tav tm="0">
                                          <p:val>
                                            <p:fltVal val="90"/>
                                          </p:val>
                                        </p:tav>
                                        <p:tav tm="100000">
                                          <p:val>
                                            <p:fltVal val="0"/>
                                          </p:val>
                                        </p:tav>
                                      </p:tavLst>
                                    </p:anim>
                                    <p:animEffect transition="in" filter="fade">
                                      <p:cBhvr>
                                        <p:cTn id="49" dur="1000"/>
                                        <p:tgtEl>
                                          <p:spTgt spid="8"/>
                                        </p:tgtEl>
                                      </p:cBhvr>
                                    </p:animEffect>
                                  </p:childTnLst>
                                </p:cTn>
                              </p:par>
                              <p:par>
                                <p:cTn id="50" presetID="31" presetClass="entr" presetSubtype="0" fill="hold" nodeType="withEffect">
                                  <p:stCondLst>
                                    <p:cond delay="0"/>
                                  </p:stCondLst>
                                  <p:childTnLst>
                                    <p:set>
                                      <p:cBhvr>
                                        <p:cTn id="51" dur="1" fill="hold">
                                          <p:stCondLst>
                                            <p:cond delay="0"/>
                                          </p:stCondLst>
                                        </p:cTn>
                                        <p:tgtEl>
                                          <p:spTgt spid="8">
                                            <p:txEl>
                                              <p:pRg st="0" end="0"/>
                                            </p:txEl>
                                          </p:spTgt>
                                        </p:tgtEl>
                                        <p:attrNameLst>
                                          <p:attrName>style.visibility</p:attrName>
                                        </p:attrNameLst>
                                      </p:cBhvr>
                                      <p:to>
                                        <p:strVal val="visible"/>
                                      </p:to>
                                    </p:set>
                                    <p:anim calcmode="lin" valueType="num">
                                      <p:cBhvr>
                                        <p:cTn id="52" dur="1000" fill="hold"/>
                                        <p:tgtEl>
                                          <p:spTgt spid="8">
                                            <p:txEl>
                                              <p:pRg st="0" end="0"/>
                                            </p:txEl>
                                          </p:spTgt>
                                        </p:tgtEl>
                                        <p:attrNameLst>
                                          <p:attrName>ppt_w</p:attrName>
                                        </p:attrNameLst>
                                      </p:cBhvr>
                                      <p:tavLst>
                                        <p:tav tm="0">
                                          <p:val>
                                            <p:fltVal val="0"/>
                                          </p:val>
                                        </p:tav>
                                        <p:tav tm="100000">
                                          <p:val>
                                            <p:strVal val="#ppt_w"/>
                                          </p:val>
                                        </p:tav>
                                      </p:tavLst>
                                    </p:anim>
                                    <p:anim calcmode="lin" valueType="num">
                                      <p:cBhvr>
                                        <p:cTn id="53" dur="1000" fill="hold"/>
                                        <p:tgtEl>
                                          <p:spTgt spid="8">
                                            <p:txEl>
                                              <p:pRg st="0" end="0"/>
                                            </p:txEl>
                                          </p:spTgt>
                                        </p:tgtEl>
                                        <p:attrNameLst>
                                          <p:attrName>ppt_h</p:attrName>
                                        </p:attrNameLst>
                                      </p:cBhvr>
                                      <p:tavLst>
                                        <p:tav tm="0">
                                          <p:val>
                                            <p:fltVal val="0"/>
                                          </p:val>
                                        </p:tav>
                                        <p:tav tm="100000">
                                          <p:val>
                                            <p:strVal val="#ppt_h"/>
                                          </p:val>
                                        </p:tav>
                                      </p:tavLst>
                                    </p:anim>
                                    <p:anim calcmode="lin" valueType="num">
                                      <p:cBhvr>
                                        <p:cTn id="54" dur="1000" fill="hold"/>
                                        <p:tgtEl>
                                          <p:spTgt spid="8">
                                            <p:txEl>
                                              <p:pRg st="0" end="0"/>
                                            </p:txEl>
                                          </p:spTgt>
                                        </p:tgtEl>
                                        <p:attrNameLst>
                                          <p:attrName>style.rotation</p:attrName>
                                        </p:attrNameLst>
                                      </p:cBhvr>
                                      <p:tavLst>
                                        <p:tav tm="0">
                                          <p:val>
                                            <p:fltVal val="90"/>
                                          </p:val>
                                        </p:tav>
                                        <p:tav tm="100000">
                                          <p:val>
                                            <p:fltVal val="0"/>
                                          </p:val>
                                        </p:tav>
                                      </p:tavLst>
                                    </p:anim>
                                    <p:animEffect transition="in" filter="fade">
                                      <p:cBhvr>
                                        <p:cTn id="55" dur="1000"/>
                                        <p:tgtEl>
                                          <p:spTgt spid="8">
                                            <p:txEl>
                                              <p:pRg st="0" end="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8">
                                            <p:txEl>
                                              <p:pRg st="2" end="2"/>
                                            </p:txEl>
                                          </p:spTgt>
                                        </p:tgtEl>
                                        <p:attrNameLst>
                                          <p:attrName>style.visibility</p:attrName>
                                        </p:attrNameLst>
                                      </p:cBhvr>
                                      <p:to>
                                        <p:strVal val="visible"/>
                                      </p:to>
                                    </p:set>
                                    <p:animEffect transition="in" filter="barn(inVertical)">
                                      <p:cBhvr>
                                        <p:cTn id="60"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701C13-7C2C-4E67-AD17-D605684AA231}"/>
              </a:ext>
            </a:extLst>
          </p:cNvPr>
          <p:cNvSpPr>
            <a:spLocks noGrp="1"/>
          </p:cNvSpPr>
          <p:nvPr>
            <p:ph type="title"/>
          </p:nvPr>
        </p:nvSpPr>
        <p:spPr>
          <a:xfrm>
            <a:off x="8549640" y="685801"/>
            <a:ext cx="3642360" cy="1219199"/>
          </a:xfrm>
        </p:spPr>
        <p:txBody>
          <a:bodyPr>
            <a:normAutofit/>
          </a:bodyPr>
          <a:lstStyle/>
          <a:p>
            <a:r>
              <a:rPr lang="fr-CA" sz="3600" dirty="0"/>
              <a:t>Rhumatisme et arthrite</a:t>
            </a:r>
          </a:p>
        </p:txBody>
      </p:sp>
      <p:sp>
        <p:nvSpPr>
          <p:cNvPr id="3" name="Espace réservé du contenu 2">
            <a:extLst>
              <a:ext uri="{FF2B5EF4-FFF2-40B4-BE49-F238E27FC236}">
                <a16:creationId xmlns:a16="http://schemas.microsoft.com/office/drawing/2014/main" id="{20B2B0DA-8A40-4AE1-8453-9D8A90567104}"/>
              </a:ext>
            </a:extLst>
          </p:cNvPr>
          <p:cNvSpPr>
            <a:spLocks noGrp="1"/>
          </p:cNvSpPr>
          <p:nvPr>
            <p:ph idx="1"/>
          </p:nvPr>
        </p:nvSpPr>
        <p:spPr>
          <a:xfrm>
            <a:off x="838200" y="685800"/>
            <a:ext cx="6711696" cy="483243"/>
          </a:xfrm>
        </p:spPr>
        <p:txBody>
          <a:bodyPr>
            <a:normAutofit/>
          </a:bodyPr>
          <a:lstStyle/>
          <a:p>
            <a:r>
              <a:rPr lang="fr-CA" sz="2800" dirty="0"/>
              <a:t>Arthrite goutteuse</a:t>
            </a:r>
          </a:p>
          <a:p>
            <a:pPr marL="548640" lvl="2" indent="0">
              <a:buNone/>
            </a:pPr>
            <a:endParaRPr lang="fr-CA" sz="2400" dirty="0"/>
          </a:p>
        </p:txBody>
      </p:sp>
      <p:sp>
        <p:nvSpPr>
          <p:cNvPr id="4" name="Espace réservé du texte 3">
            <a:extLst>
              <a:ext uri="{FF2B5EF4-FFF2-40B4-BE49-F238E27FC236}">
                <a16:creationId xmlns:a16="http://schemas.microsoft.com/office/drawing/2014/main" id="{E045A22A-7259-4ADA-979D-801F2DC4B2D1}"/>
              </a:ext>
            </a:extLst>
          </p:cNvPr>
          <p:cNvSpPr>
            <a:spLocks noGrp="1"/>
          </p:cNvSpPr>
          <p:nvPr>
            <p:ph type="body" sz="half" idx="2"/>
          </p:nvPr>
        </p:nvSpPr>
        <p:spPr>
          <a:xfrm>
            <a:off x="8549640" y="2133600"/>
            <a:ext cx="3200400" cy="3581400"/>
          </a:xfrm>
        </p:spPr>
        <p:txBody>
          <a:bodyPr>
            <a:normAutofit/>
          </a:bodyPr>
          <a:lstStyle/>
          <a:p>
            <a:pPr marL="342900" indent="-342900">
              <a:buFont typeface="Arial" panose="020B0604020202020204" pitchFamily="34" charset="0"/>
              <a:buChar char="•"/>
            </a:pPr>
            <a:r>
              <a:rPr lang="fr-CA" sz="2400" dirty="0"/>
              <a:t>Polyarthrite rhumatoïde</a:t>
            </a:r>
          </a:p>
          <a:p>
            <a:pPr marL="342900" indent="-342900">
              <a:buFont typeface="Arial" panose="020B0604020202020204" pitchFamily="34" charset="0"/>
              <a:buChar char="•"/>
            </a:pPr>
            <a:r>
              <a:rPr lang="fr-CA" sz="2400" dirty="0"/>
              <a:t>L’arthrose</a:t>
            </a:r>
          </a:p>
          <a:p>
            <a:pPr marL="342900" indent="-342900">
              <a:buFont typeface="Arial" panose="020B0604020202020204" pitchFamily="34" charset="0"/>
              <a:buChar char="•"/>
            </a:pPr>
            <a:r>
              <a:rPr lang="fr-CA" sz="2400" b="1" dirty="0"/>
              <a:t>L’arthrite goutteuse</a:t>
            </a:r>
          </a:p>
        </p:txBody>
      </p:sp>
      <p:graphicFrame>
        <p:nvGraphicFramePr>
          <p:cNvPr id="7" name="Tableau 6">
            <a:extLst>
              <a:ext uri="{FF2B5EF4-FFF2-40B4-BE49-F238E27FC236}">
                <a16:creationId xmlns:a16="http://schemas.microsoft.com/office/drawing/2014/main" id="{55447BF8-0BF9-4758-94FD-7A1AAFEC91A0}"/>
              </a:ext>
            </a:extLst>
          </p:cNvPr>
          <p:cNvGraphicFramePr>
            <a:graphicFrameLocks noGrp="1"/>
          </p:cNvGraphicFramePr>
          <p:nvPr>
            <p:extLst>
              <p:ext uri="{D42A27DB-BD31-4B8C-83A1-F6EECF244321}">
                <p14:modId xmlns:p14="http://schemas.microsoft.com/office/powerpoint/2010/main" val="2943239640"/>
              </p:ext>
            </p:extLst>
          </p:nvPr>
        </p:nvGraphicFramePr>
        <p:xfrm>
          <a:off x="196358" y="1242060"/>
          <a:ext cx="7995380" cy="3838947"/>
        </p:xfrm>
        <a:graphic>
          <a:graphicData uri="http://schemas.openxmlformats.org/drawingml/2006/table">
            <a:tbl>
              <a:tblPr firstRow="1" bandRow="1">
                <a:tableStyleId>{5C22544A-7EE6-4342-B048-85BDC9FD1C3A}</a:tableStyleId>
              </a:tblPr>
              <a:tblGrid>
                <a:gridCol w="3997690">
                  <a:extLst>
                    <a:ext uri="{9D8B030D-6E8A-4147-A177-3AD203B41FA5}">
                      <a16:colId xmlns:a16="http://schemas.microsoft.com/office/drawing/2014/main" val="3656886150"/>
                    </a:ext>
                  </a:extLst>
                </a:gridCol>
                <a:gridCol w="3997690">
                  <a:extLst>
                    <a:ext uri="{9D8B030D-6E8A-4147-A177-3AD203B41FA5}">
                      <a16:colId xmlns:a16="http://schemas.microsoft.com/office/drawing/2014/main" val="398789362"/>
                    </a:ext>
                  </a:extLst>
                </a:gridCol>
              </a:tblGrid>
              <a:tr h="637068">
                <a:tc>
                  <a:txBody>
                    <a:bodyPr/>
                    <a:lstStyle/>
                    <a:p>
                      <a:pPr algn="ctr"/>
                      <a:r>
                        <a:rPr lang="fr-CA" sz="2400" dirty="0"/>
                        <a:t>Manifestations cliniques</a:t>
                      </a:r>
                    </a:p>
                  </a:txBody>
                  <a:tcPr/>
                </a:tc>
                <a:tc>
                  <a:txBody>
                    <a:bodyPr/>
                    <a:lstStyle/>
                    <a:p>
                      <a:pPr algn="ctr"/>
                      <a:r>
                        <a:rPr lang="fr-CA" sz="2400" dirty="0"/>
                        <a:t>Explications</a:t>
                      </a:r>
                    </a:p>
                  </a:txBody>
                  <a:tcPr/>
                </a:tc>
                <a:extLst>
                  <a:ext uri="{0D108BD9-81ED-4DB2-BD59-A6C34878D82A}">
                    <a16:rowId xmlns:a16="http://schemas.microsoft.com/office/drawing/2014/main" val="1394610245"/>
                  </a:ext>
                </a:extLst>
              </a:tr>
              <a:tr h="1128608">
                <a:tc>
                  <a:txBody>
                    <a:bodyPr/>
                    <a:lstStyle/>
                    <a:p>
                      <a:r>
                        <a:rPr lang="fr-CA" sz="2000" b="1" dirty="0"/>
                        <a:t>Douleur intense la nuit</a:t>
                      </a:r>
                    </a:p>
                    <a:p>
                      <a:endParaRPr lang="fr-CA" sz="20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fr-CA" sz="2000" b="1" dirty="0"/>
                        <a:t>Œdème et rougeur dans l’articulation et les tissus voisins</a:t>
                      </a:r>
                    </a:p>
                    <a:p>
                      <a:endParaRPr lang="fr-CA" sz="2000" b="1" dirty="0"/>
                    </a:p>
                    <a:p>
                      <a:r>
                        <a:rPr lang="fr-CA" sz="2000" b="0" dirty="0"/>
                        <a:t>Hyperthermie le soir</a:t>
                      </a:r>
                    </a:p>
                  </a:txBody>
                  <a:tcPr/>
                </a:tc>
                <a:tc>
                  <a:txBody>
                    <a:bodyPr/>
                    <a:lstStyle/>
                    <a:p>
                      <a:r>
                        <a:rPr lang="fr-CA" dirty="0"/>
                        <a:t>Causée par la réaction inflammatoire</a:t>
                      </a:r>
                    </a:p>
                  </a:txBody>
                  <a:tcPr/>
                </a:tc>
                <a:extLst>
                  <a:ext uri="{0D108BD9-81ED-4DB2-BD59-A6C34878D82A}">
                    <a16:rowId xmlns:a16="http://schemas.microsoft.com/office/drawing/2014/main" val="1092694969"/>
                  </a:ext>
                </a:extLst>
              </a:tr>
              <a:tr h="976839">
                <a:tc>
                  <a:txBody>
                    <a:bodyPr/>
                    <a:lstStyle/>
                    <a:p>
                      <a:r>
                        <a:rPr lang="fr-CA" sz="2000" b="0" dirty="0"/>
                        <a:t>Mouvements limités pouvant aller jusqu’à l’impotence fonctionnelle</a:t>
                      </a:r>
                    </a:p>
                  </a:txBody>
                  <a:tcPr/>
                </a:tc>
                <a:tc>
                  <a:txBody>
                    <a:bodyPr/>
                    <a:lstStyle/>
                    <a:p>
                      <a:r>
                        <a:rPr lang="fr-CA" dirty="0"/>
                        <a:t>Causés par la douleur et l’enflure de l’articulation</a:t>
                      </a:r>
                    </a:p>
                  </a:txBody>
                  <a:tcPr/>
                </a:tc>
                <a:extLst>
                  <a:ext uri="{0D108BD9-81ED-4DB2-BD59-A6C34878D82A}">
                    <a16:rowId xmlns:a16="http://schemas.microsoft.com/office/drawing/2014/main" val="2854341924"/>
                  </a:ext>
                </a:extLst>
              </a:tr>
            </a:tbl>
          </a:graphicData>
        </a:graphic>
      </p:graphicFrame>
      <p:sp>
        <p:nvSpPr>
          <p:cNvPr id="8" name="ZoneTexte 7">
            <a:extLst>
              <a:ext uri="{FF2B5EF4-FFF2-40B4-BE49-F238E27FC236}">
                <a16:creationId xmlns:a16="http://schemas.microsoft.com/office/drawing/2014/main" id="{5E9CBFB1-C343-4FDA-8C14-FA93E46C89BD}"/>
              </a:ext>
            </a:extLst>
          </p:cNvPr>
          <p:cNvSpPr txBox="1"/>
          <p:nvPr/>
        </p:nvSpPr>
        <p:spPr>
          <a:xfrm>
            <a:off x="1643605" y="6204030"/>
            <a:ext cx="4583575" cy="369332"/>
          </a:xfrm>
          <a:prstGeom prst="rect">
            <a:avLst/>
          </a:prstGeom>
          <a:noFill/>
        </p:spPr>
        <p:txBody>
          <a:bodyPr wrap="square" rtlCol="0">
            <a:spAutoFit/>
          </a:bodyPr>
          <a:lstStyle/>
          <a:p>
            <a:r>
              <a:rPr lang="fr-CA" dirty="0" err="1"/>
              <a:t>Cemeq</a:t>
            </a:r>
            <a:r>
              <a:rPr lang="fr-CA" dirty="0"/>
              <a:t> p.108</a:t>
            </a:r>
          </a:p>
        </p:txBody>
      </p:sp>
      <p:sp>
        <p:nvSpPr>
          <p:cNvPr id="9" name="Rectangle : coins arrondis 8">
            <a:extLst>
              <a:ext uri="{FF2B5EF4-FFF2-40B4-BE49-F238E27FC236}">
                <a16:creationId xmlns:a16="http://schemas.microsoft.com/office/drawing/2014/main" id="{DDEA068E-C35C-66D1-2044-765D7247862F}"/>
              </a:ext>
            </a:extLst>
          </p:cNvPr>
          <p:cNvSpPr/>
          <p:nvPr/>
        </p:nvSpPr>
        <p:spPr>
          <a:xfrm>
            <a:off x="620486" y="1366157"/>
            <a:ext cx="6515100" cy="38887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800" dirty="0"/>
              <a:t>Quels sont des soins que je peux faire?</a:t>
            </a:r>
          </a:p>
          <a:p>
            <a:pPr marL="342900" indent="-342900" algn="ctr">
              <a:buFont typeface="Arial" panose="020B0604020202020204" pitchFamily="34" charset="0"/>
              <a:buChar char="•"/>
            </a:pPr>
            <a:endParaRPr lang="fr-CA" sz="2400" dirty="0"/>
          </a:p>
          <a:p>
            <a:pPr marL="285750" indent="-285750">
              <a:buFont typeface="Arial" panose="020B0604020202020204" pitchFamily="34" charset="0"/>
              <a:buChar char="•"/>
            </a:pPr>
            <a:r>
              <a:rPr lang="fr-FR" sz="2400" dirty="0"/>
              <a:t>Éviter les fritures, les épices les pâtisseries et l’alcool car ils provoquent des crises de douleur</a:t>
            </a:r>
          </a:p>
          <a:p>
            <a:pPr marL="285750" indent="-285750">
              <a:buFont typeface="Arial" panose="020B0604020202020204" pitchFamily="34" charset="0"/>
              <a:buChar char="•"/>
            </a:pPr>
            <a:r>
              <a:rPr lang="fr-FR" sz="2400" dirty="0"/>
              <a:t>Favoriser le repos pour soulager la douleur </a:t>
            </a:r>
          </a:p>
          <a:p>
            <a:pPr marL="285750" indent="-285750">
              <a:buFont typeface="Arial" panose="020B0604020202020204" pitchFamily="34" charset="0"/>
              <a:buChar char="•"/>
            </a:pPr>
            <a:r>
              <a:rPr lang="fr-FR" sz="2400" dirty="0"/>
              <a:t>Administrer les médicaments </a:t>
            </a:r>
            <a:endParaRPr lang="fr-CA" sz="2400" dirty="0"/>
          </a:p>
        </p:txBody>
      </p:sp>
      <p:sp>
        <p:nvSpPr>
          <p:cNvPr id="10" name="Étoile : 5 branches 9">
            <a:extLst>
              <a:ext uri="{FF2B5EF4-FFF2-40B4-BE49-F238E27FC236}">
                <a16:creationId xmlns:a16="http://schemas.microsoft.com/office/drawing/2014/main" id="{E2A5D900-2F6F-06C2-1C1A-DC7BEDF9FA3B}"/>
              </a:ext>
            </a:extLst>
          </p:cNvPr>
          <p:cNvSpPr/>
          <p:nvPr/>
        </p:nvSpPr>
        <p:spPr>
          <a:xfrm>
            <a:off x="7135586" y="146958"/>
            <a:ext cx="1414054" cy="1219199"/>
          </a:xfrm>
          <a:prstGeom prst="star5">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2382249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2" presetClass="entr" presetSubtype="4" fill="hold"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 calcmode="lin" valueType="num">
                                      <p:cBhvr additive="base">
                                        <p:cTn id="10"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1" dur="500" fill="hold"/>
                                        <p:tgtEl>
                                          <p:spTgt spid="4">
                                            <p:txEl>
                                              <p:pRg st="0" end="0"/>
                                            </p:txEl>
                                          </p:spTgt>
                                        </p:tgtEl>
                                        <p:attrNameLst>
                                          <p:attrName>ppt_y</p:attrName>
                                        </p:attrNameLst>
                                      </p:cBhvr>
                                      <p:tavLst>
                                        <p:tav tm="0">
                                          <p:val>
                                            <p:strVal val="1+#ppt_h/2"/>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 calcmode="lin" valueType="num">
                                      <p:cBhvr additive="base">
                                        <p:cTn id="14"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 calcmode="lin" valueType="num">
                                      <p:cBhvr additive="base">
                                        <p:cTn id="18"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par>
                          <p:cTn id="20" fill="hold">
                            <p:stCondLst>
                              <p:cond delay="500"/>
                            </p:stCondLst>
                            <p:childTnLst>
                              <p:par>
                                <p:cTn id="21" presetID="42" presetClass="entr" presetSubtype="0" fill="hold" nodeType="after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fade">
                                      <p:cBhvr>
                                        <p:cTn id="23" dur="1000"/>
                                        <p:tgtEl>
                                          <p:spTgt spid="3">
                                            <p:txEl>
                                              <p:pRg st="0" end="0"/>
                                            </p:txEl>
                                          </p:spTgt>
                                        </p:tgtEl>
                                      </p:cBhvr>
                                    </p:animEffect>
                                    <p:anim calcmode="lin" valueType="num">
                                      <p:cBhvr>
                                        <p:cTn id="2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26" fill="hold">
                            <p:stCondLst>
                              <p:cond delay="1500"/>
                            </p:stCondLst>
                            <p:childTnLst>
                              <p:par>
                                <p:cTn id="27" presetID="42" presetClass="entr" presetSubtype="0"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1000" fill="hold"/>
                                        <p:tgtEl>
                                          <p:spTgt spid="9"/>
                                        </p:tgtEl>
                                        <p:attrNameLst>
                                          <p:attrName>ppt_w</p:attrName>
                                        </p:attrNameLst>
                                      </p:cBhvr>
                                      <p:tavLst>
                                        <p:tav tm="0">
                                          <p:val>
                                            <p:fltVal val="0"/>
                                          </p:val>
                                        </p:tav>
                                        <p:tav tm="100000">
                                          <p:val>
                                            <p:strVal val="#ppt_w"/>
                                          </p:val>
                                        </p:tav>
                                      </p:tavLst>
                                    </p:anim>
                                    <p:anim calcmode="lin" valueType="num">
                                      <p:cBhvr>
                                        <p:cTn id="37" dur="1000" fill="hold"/>
                                        <p:tgtEl>
                                          <p:spTgt spid="9"/>
                                        </p:tgtEl>
                                        <p:attrNameLst>
                                          <p:attrName>ppt_h</p:attrName>
                                        </p:attrNameLst>
                                      </p:cBhvr>
                                      <p:tavLst>
                                        <p:tav tm="0">
                                          <p:val>
                                            <p:fltVal val="0"/>
                                          </p:val>
                                        </p:tav>
                                        <p:tav tm="100000">
                                          <p:val>
                                            <p:strVal val="#ppt_h"/>
                                          </p:val>
                                        </p:tav>
                                      </p:tavLst>
                                    </p:anim>
                                    <p:anim calcmode="lin" valueType="num">
                                      <p:cBhvr>
                                        <p:cTn id="38" dur="1000" fill="hold"/>
                                        <p:tgtEl>
                                          <p:spTgt spid="9"/>
                                        </p:tgtEl>
                                        <p:attrNameLst>
                                          <p:attrName>style.rotation</p:attrName>
                                        </p:attrNameLst>
                                      </p:cBhvr>
                                      <p:tavLst>
                                        <p:tav tm="0">
                                          <p:val>
                                            <p:fltVal val="90"/>
                                          </p:val>
                                        </p:tav>
                                        <p:tav tm="100000">
                                          <p:val>
                                            <p:fltVal val="0"/>
                                          </p:val>
                                        </p:tav>
                                      </p:tavLst>
                                    </p:anim>
                                    <p:animEffect transition="in" filter="fade">
                                      <p:cBhvr>
                                        <p:cTn id="39" dur="1000"/>
                                        <p:tgtEl>
                                          <p:spTgt spid="9"/>
                                        </p:tgtEl>
                                      </p:cBhvr>
                                    </p:animEffect>
                                  </p:childTnLst>
                                </p:cTn>
                              </p:par>
                              <p:par>
                                <p:cTn id="40" presetID="31" presetClass="entr" presetSubtype="0" fill="hold" nodeType="withEffect">
                                  <p:stCondLst>
                                    <p:cond delay="0"/>
                                  </p:stCondLst>
                                  <p:childTnLst>
                                    <p:set>
                                      <p:cBhvr>
                                        <p:cTn id="41" dur="1" fill="hold">
                                          <p:stCondLst>
                                            <p:cond delay="0"/>
                                          </p:stCondLst>
                                        </p:cTn>
                                        <p:tgtEl>
                                          <p:spTgt spid="9">
                                            <p:txEl>
                                              <p:pRg st="0" end="0"/>
                                            </p:txEl>
                                          </p:spTgt>
                                        </p:tgtEl>
                                        <p:attrNameLst>
                                          <p:attrName>style.visibility</p:attrName>
                                        </p:attrNameLst>
                                      </p:cBhvr>
                                      <p:to>
                                        <p:strVal val="visible"/>
                                      </p:to>
                                    </p:set>
                                    <p:anim calcmode="lin" valueType="num">
                                      <p:cBhvr>
                                        <p:cTn id="42" dur="1000" fill="hold"/>
                                        <p:tgtEl>
                                          <p:spTgt spid="9">
                                            <p:txEl>
                                              <p:pRg st="0" end="0"/>
                                            </p:txEl>
                                          </p:spTgt>
                                        </p:tgtEl>
                                        <p:attrNameLst>
                                          <p:attrName>ppt_w</p:attrName>
                                        </p:attrNameLst>
                                      </p:cBhvr>
                                      <p:tavLst>
                                        <p:tav tm="0">
                                          <p:val>
                                            <p:fltVal val="0"/>
                                          </p:val>
                                        </p:tav>
                                        <p:tav tm="100000">
                                          <p:val>
                                            <p:strVal val="#ppt_w"/>
                                          </p:val>
                                        </p:tav>
                                      </p:tavLst>
                                    </p:anim>
                                    <p:anim calcmode="lin" valueType="num">
                                      <p:cBhvr>
                                        <p:cTn id="43" dur="1000" fill="hold"/>
                                        <p:tgtEl>
                                          <p:spTgt spid="9">
                                            <p:txEl>
                                              <p:pRg st="0" end="0"/>
                                            </p:txEl>
                                          </p:spTgt>
                                        </p:tgtEl>
                                        <p:attrNameLst>
                                          <p:attrName>ppt_h</p:attrName>
                                        </p:attrNameLst>
                                      </p:cBhvr>
                                      <p:tavLst>
                                        <p:tav tm="0">
                                          <p:val>
                                            <p:fltVal val="0"/>
                                          </p:val>
                                        </p:tav>
                                        <p:tav tm="100000">
                                          <p:val>
                                            <p:strVal val="#ppt_h"/>
                                          </p:val>
                                        </p:tav>
                                      </p:tavLst>
                                    </p:anim>
                                    <p:anim calcmode="lin" valueType="num">
                                      <p:cBhvr>
                                        <p:cTn id="44" dur="1000" fill="hold"/>
                                        <p:tgtEl>
                                          <p:spTgt spid="9">
                                            <p:txEl>
                                              <p:pRg st="0" end="0"/>
                                            </p:txEl>
                                          </p:spTgt>
                                        </p:tgtEl>
                                        <p:attrNameLst>
                                          <p:attrName>style.rotation</p:attrName>
                                        </p:attrNameLst>
                                      </p:cBhvr>
                                      <p:tavLst>
                                        <p:tav tm="0">
                                          <p:val>
                                            <p:fltVal val="90"/>
                                          </p:val>
                                        </p:tav>
                                        <p:tav tm="100000">
                                          <p:val>
                                            <p:fltVal val="0"/>
                                          </p:val>
                                        </p:tav>
                                      </p:tavLst>
                                    </p:anim>
                                    <p:animEffect transition="in" filter="fade">
                                      <p:cBhvr>
                                        <p:cTn id="45" dur="1000"/>
                                        <p:tgtEl>
                                          <p:spTgt spid="9">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9">
                                            <p:txEl>
                                              <p:pRg st="2" end="2"/>
                                            </p:txEl>
                                          </p:spTgt>
                                        </p:tgtEl>
                                        <p:attrNameLst>
                                          <p:attrName>style.visibility</p:attrName>
                                        </p:attrNameLst>
                                      </p:cBhvr>
                                      <p:to>
                                        <p:strVal val="visible"/>
                                      </p:to>
                                    </p:set>
                                    <p:animEffect transition="in" filter="barn(inVertical)">
                                      <p:cBhvr>
                                        <p:cTn id="50" dur="500"/>
                                        <p:tgtEl>
                                          <p:spTgt spid="9">
                                            <p:txEl>
                                              <p:pRg st="2" end="2"/>
                                            </p:txEl>
                                          </p:spTgt>
                                        </p:tgtEl>
                                      </p:cBhvr>
                                    </p:animEffect>
                                  </p:childTnLst>
                                </p:cTn>
                              </p:par>
                              <p:par>
                                <p:cTn id="51" presetID="16" presetClass="entr" presetSubtype="21" fill="hold" nodeType="withEffect">
                                  <p:stCondLst>
                                    <p:cond delay="0"/>
                                  </p:stCondLst>
                                  <p:childTnLst>
                                    <p:set>
                                      <p:cBhvr>
                                        <p:cTn id="52" dur="1" fill="hold">
                                          <p:stCondLst>
                                            <p:cond delay="0"/>
                                          </p:stCondLst>
                                        </p:cTn>
                                        <p:tgtEl>
                                          <p:spTgt spid="9">
                                            <p:txEl>
                                              <p:pRg st="3" end="3"/>
                                            </p:txEl>
                                          </p:spTgt>
                                        </p:tgtEl>
                                        <p:attrNameLst>
                                          <p:attrName>style.visibility</p:attrName>
                                        </p:attrNameLst>
                                      </p:cBhvr>
                                      <p:to>
                                        <p:strVal val="visible"/>
                                      </p:to>
                                    </p:set>
                                    <p:animEffect transition="in" filter="barn(inVertical)">
                                      <p:cBhvr>
                                        <p:cTn id="53" dur="500"/>
                                        <p:tgtEl>
                                          <p:spTgt spid="9">
                                            <p:txEl>
                                              <p:pRg st="3" end="3"/>
                                            </p:txEl>
                                          </p:spTgt>
                                        </p:tgtEl>
                                      </p:cBhvr>
                                    </p:animEffect>
                                  </p:childTnLst>
                                </p:cTn>
                              </p:par>
                              <p:par>
                                <p:cTn id="54" presetID="16" presetClass="entr" presetSubtype="21" fill="hold" nodeType="withEffect">
                                  <p:stCondLst>
                                    <p:cond delay="0"/>
                                  </p:stCondLst>
                                  <p:childTnLst>
                                    <p:set>
                                      <p:cBhvr>
                                        <p:cTn id="55" dur="1" fill="hold">
                                          <p:stCondLst>
                                            <p:cond delay="0"/>
                                          </p:stCondLst>
                                        </p:cTn>
                                        <p:tgtEl>
                                          <p:spTgt spid="9">
                                            <p:txEl>
                                              <p:pRg st="4" end="4"/>
                                            </p:txEl>
                                          </p:spTgt>
                                        </p:tgtEl>
                                        <p:attrNameLst>
                                          <p:attrName>style.visibility</p:attrName>
                                        </p:attrNameLst>
                                      </p:cBhvr>
                                      <p:to>
                                        <p:strVal val="visible"/>
                                      </p:to>
                                    </p:set>
                                    <p:animEffect transition="in" filter="barn(inVertical)">
                                      <p:cBhvr>
                                        <p:cTn id="56"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701C13-7C2C-4E67-AD17-D605684AA231}"/>
              </a:ext>
            </a:extLst>
          </p:cNvPr>
          <p:cNvSpPr>
            <a:spLocks noGrp="1"/>
          </p:cNvSpPr>
          <p:nvPr>
            <p:ph type="title"/>
          </p:nvPr>
        </p:nvSpPr>
        <p:spPr>
          <a:xfrm>
            <a:off x="8549640" y="685801"/>
            <a:ext cx="3642360" cy="1219199"/>
          </a:xfrm>
        </p:spPr>
        <p:txBody>
          <a:bodyPr>
            <a:normAutofit/>
          </a:bodyPr>
          <a:lstStyle/>
          <a:p>
            <a:r>
              <a:rPr lang="fr-CA" sz="3600" dirty="0"/>
              <a:t>Hernie Discale</a:t>
            </a:r>
          </a:p>
        </p:txBody>
      </p:sp>
      <p:sp>
        <p:nvSpPr>
          <p:cNvPr id="3" name="Espace réservé du contenu 2">
            <a:extLst>
              <a:ext uri="{FF2B5EF4-FFF2-40B4-BE49-F238E27FC236}">
                <a16:creationId xmlns:a16="http://schemas.microsoft.com/office/drawing/2014/main" id="{20B2B0DA-8A40-4AE1-8453-9D8A90567104}"/>
              </a:ext>
            </a:extLst>
          </p:cNvPr>
          <p:cNvSpPr>
            <a:spLocks noGrp="1"/>
          </p:cNvSpPr>
          <p:nvPr>
            <p:ph idx="1"/>
          </p:nvPr>
        </p:nvSpPr>
        <p:spPr>
          <a:xfrm>
            <a:off x="838200" y="685800"/>
            <a:ext cx="6711696" cy="1328195"/>
          </a:xfrm>
        </p:spPr>
        <p:txBody>
          <a:bodyPr>
            <a:normAutofit/>
          </a:bodyPr>
          <a:lstStyle/>
          <a:p>
            <a:r>
              <a:rPr lang="fr-CA" sz="2800" dirty="0"/>
              <a:t>Déplacement d’une partie d’un disque intervertébral et de son noyau</a:t>
            </a:r>
          </a:p>
        </p:txBody>
      </p:sp>
      <p:sp>
        <p:nvSpPr>
          <p:cNvPr id="4" name="Espace réservé du texte 3">
            <a:extLst>
              <a:ext uri="{FF2B5EF4-FFF2-40B4-BE49-F238E27FC236}">
                <a16:creationId xmlns:a16="http://schemas.microsoft.com/office/drawing/2014/main" id="{E045A22A-7259-4ADA-979D-801F2DC4B2D1}"/>
              </a:ext>
            </a:extLst>
          </p:cNvPr>
          <p:cNvSpPr>
            <a:spLocks noGrp="1"/>
          </p:cNvSpPr>
          <p:nvPr>
            <p:ph type="body" sz="half" idx="2"/>
          </p:nvPr>
        </p:nvSpPr>
        <p:spPr>
          <a:xfrm>
            <a:off x="8549640" y="2133599"/>
            <a:ext cx="3200400" cy="4299857"/>
          </a:xfrm>
        </p:spPr>
        <p:txBody>
          <a:bodyPr>
            <a:normAutofit lnSpcReduction="10000"/>
          </a:bodyPr>
          <a:lstStyle/>
          <a:p>
            <a:pPr marL="342900" indent="-342900">
              <a:buFont typeface="Arial" panose="020B0604020202020204" pitchFamily="34" charset="0"/>
              <a:buChar char="•"/>
            </a:pPr>
            <a:r>
              <a:rPr lang="fr-CA" sz="2400" dirty="0"/>
              <a:t>Peut se produire dans n’importe quelle partie de la colonne.</a:t>
            </a:r>
          </a:p>
          <a:p>
            <a:pPr marL="342900" indent="-342900">
              <a:buFont typeface="Arial" panose="020B0604020202020204" pitchFamily="34" charset="0"/>
              <a:buChar char="•"/>
            </a:pPr>
            <a:endParaRPr lang="fr-CA" sz="2400" dirty="0"/>
          </a:p>
          <a:p>
            <a:pPr marL="342900" indent="-342900">
              <a:buFont typeface="Arial" panose="020B0604020202020204" pitchFamily="34" charset="0"/>
              <a:buChar char="•"/>
            </a:pPr>
            <a:endParaRPr lang="fr-CA" sz="2400" dirty="0"/>
          </a:p>
          <a:p>
            <a:endParaRPr lang="fr-CA" sz="2400" dirty="0"/>
          </a:p>
          <a:p>
            <a:pPr marL="342900" indent="-342900">
              <a:buFont typeface="Arial" panose="020B0604020202020204" pitchFamily="34" charset="0"/>
              <a:buChar char="•"/>
            </a:pPr>
            <a:endParaRPr lang="fr-CA" sz="2400" dirty="0"/>
          </a:p>
          <a:p>
            <a:pPr marL="342900" indent="-342900">
              <a:buFont typeface="Arial" panose="020B0604020202020204" pitchFamily="34" charset="0"/>
              <a:buChar char="•"/>
            </a:pPr>
            <a:endParaRPr lang="fr-CA" sz="2400" dirty="0"/>
          </a:p>
          <a:p>
            <a:r>
              <a:rPr lang="fr-CA" sz="2400" dirty="0" err="1"/>
              <a:t>Cemeq</a:t>
            </a:r>
            <a:r>
              <a:rPr lang="fr-CA" sz="2400" dirty="0"/>
              <a:t> p. 109</a:t>
            </a:r>
          </a:p>
        </p:txBody>
      </p:sp>
      <p:pic>
        <p:nvPicPr>
          <p:cNvPr id="7" name="Image 6">
            <a:extLst>
              <a:ext uri="{FF2B5EF4-FFF2-40B4-BE49-F238E27FC236}">
                <a16:creationId xmlns:a16="http://schemas.microsoft.com/office/drawing/2014/main" id="{E7B9EF19-F02E-499E-A865-3B427FD65DEA}"/>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627525" y="2245488"/>
            <a:ext cx="4935321" cy="3701491"/>
          </a:xfrm>
          <a:prstGeom prst="rect">
            <a:avLst/>
          </a:prstGeom>
        </p:spPr>
      </p:pic>
      <p:sp>
        <p:nvSpPr>
          <p:cNvPr id="5" name="Rectangle : coins arrondis 4">
            <a:extLst>
              <a:ext uri="{FF2B5EF4-FFF2-40B4-BE49-F238E27FC236}">
                <a16:creationId xmlns:a16="http://schemas.microsoft.com/office/drawing/2014/main" id="{4C2DBB42-9395-837D-D0CE-D891C919FAA4}"/>
              </a:ext>
            </a:extLst>
          </p:cNvPr>
          <p:cNvSpPr/>
          <p:nvPr/>
        </p:nvSpPr>
        <p:spPr>
          <a:xfrm>
            <a:off x="620486" y="1366157"/>
            <a:ext cx="6515100" cy="38887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dirty="0"/>
              <a:t>Connaissez-vous des facteurs prédisposants?</a:t>
            </a:r>
          </a:p>
          <a:p>
            <a:pPr marL="342900" indent="-342900" algn="ctr">
              <a:buFont typeface="Arial" panose="020B0604020202020204" pitchFamily="34" charset="0"/>
              <a:buChar char="•"/>
            </a:pPr>
            <a:endParaRPr lang="fr-CA" sz="2400" b="1" dirty="0"/>
          </a:p>
          <a:p>
            <a:pPr marL="285750" indent="-285750">
              <a:buFont typeface="Arial" panose="020B0604020202020204" pitchFamily="34" charset="0"/>
              <a:buChar char="•"/>
            </a:pPr>
            <a:r>
              <a:rPr lang="fr-FR" sz="2400" b="1" dirty="0"/>
              <a:t>Obésité</a:t>
            </a:r>
          </a:p>
          <a:p>
            <a:pPr marL="285750" indent="-285750">
              <a:buFont typeface="Arial" panose="020B0604020202020204" pitchFamily="34" charset="0"/>
              <a:buChar char="•"/>
            </a:pPr>
            <a:r>
              <a:rPr lang="fr-FR" sz="2400" dirty="0"/>
              <a:t>Mauvaise posture</a:t>
            </a:r>
          </a:p>
          <a:p>
            <a:pPr marL="285750" indent="-285750">
              <a:buFont typeface="Arial" panose="020B0604020202020204" pitchFamily="34" charset="0"/>
              <a:buChar char="•"/>
            </a:pPr>
            <a:r>
              <a:rPr lang="fr-FR" sz="2400" dirty="0"/>
              <a:t>Relâchement des muscles de soutien</a:t>
            </a:r>
          </a:p>
          <a:p>
            <a:pPr marL="285750" indent="-285750">
              <a:buFont typeface="Arial" panose="020B0604020202020204" pitchFamily="34" charset="0"/>
              <a:buChar char="•"/>
            </a:pPr>
            <a:r>
              <a:rPr lang="fr-FR" sz="2400" b="1" dirty="0"/>
              <a:t>Âge</a:t>
            </a:r>
          </a:p>
        </p:txBody>
      </p:sp>
      <p:sp>
        <p:nvSpPr>
          <p:cNvPr id="6" name="Étoile : 5 branches 5">
            <a:extLst>
              <a:ext uri="{FF2B5EF4-FFF2-40B4-BE49-F238E27FC236}">
                <a16:creationId xmlns:a16="http://schemas.microsoft.com/office/drawing/2014/main" id="{BB971CFE-4630-16B6-176C-7DE11553C641}"/>
              </a:ext>
            </a:extLst>
          </p:cNvPr>
          <p:cNvSpPr/>
          <p:nvPr/>
        </p:nvSpPr>
        <p:spPr>
          <a:xfrm>
            <a:off x="7135586" y="146958"/>
            <a:ext cx="1414054" cy="1219199"/>
          </a:xfrm>
          <a:prstGeom prst="star5">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2799354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2" presetClass="entr" presetSubtype="4" fill="hold" nodeType="withEffect">
                                  <p:stCondLst>
                                    <p:cond delay="0"/>
                                  </p:stCondLst>
                                  <p:childTnLst>
                                    <p:set>
                                      <p:cBhvr>
                                        <p:cTn id="9" dur="1" fill="hold">
                                          <p:stCondLst>
                                            <p:cond delay="0"/>
                                          </p:stCondLst>
                                        </p:cTn>
                                        <p:tgtEl>
                                          <p:spTgt spid="4">
                                            <p:txEl>
                                              <p:pRg st="6" end="6"/>
                                            </p:txEl>
                                          </p:spTgt>
                                        </p:tgtEl>
                                        <p:attrNameLst>
                                          <p:attrName>style.visibility</p:attrName>
                                        </p:attrNameLst>
                                      </p:cBhvr>
                                      <p:to>
                                        <p:strVal val="visible"/>
                                      </p:to>
                                    </p:set>
                                    <p:anim calcmode="lin" valueType="num">
                                      <p:cBhvr additive="base">
                                        <p:cTn id="10"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11" dur="500" fill="hold"/>
                                        <p:tgtEl>
                                          <p:spTgt spid="4">
                                            <p:txEl>
                                              <p:pRg st="6" end="6"/>
                                            </p:txEl>
                                          </p:spTgt>
                                        </p:tgtEl>
                                        <p:attrNameLst>
                                          <p:attrName>ppt_y</p:attrName>
                                        </p:attrNameLst>
                                      </p:cBhvr>
                                      <p:tavLst>
                                        <p:tav tm="0">
                                          <p:val>
                                            <p:strVal val="1+#ppt_h/2"/>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additive="base">
                                        <p:cTn id="14"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4">
                                            <p:txEl>
                                              <p:pRg st="0" end="0"/>
                                            </p:txEl>
                                          </p:spTgt>
                                        </p:tgtEl>
                                        <p:attrNameLst>
                                          <p:attrName>ppt_y</p:attrName>
                                        </p:attrNameLst>
                                      </p:cBhvr>
                                      <p:tavLst>
                                        <p:tav tm="0">
                                          <p:val>
                                            <p:strVal val="1+#ppt_h/2"/>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1000"/>
                                        <p:tgtEl>
                                          <p:spTgt spid="3">
                                            <p:txEl>
                                              <p:pRg st="0" end="0"/>
                                            </p:txEl>
                                          </p:spTgt>
                                        </p:tgtEl>
                                      </p:cBhvr>
                                    </p:animEffect>
                                    <p:anim calcmode="lin" valueType="num">
                                      <p:cBhvr>
                                        <p:cTn id="19"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31"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1000" fill="hold"/>
                                        <p:tgtEl>
                                          <p:spTgt spid="7"/>
                                        </p:tgtEl>
                                        <p:attrNameLst>
                                          <p:attrName>ppt_w</p:attrName>
                                        </p:attrNameLst>
                                      </p:cBhvr>
                                      <p:tavLst>
                                        <p:tav tm="0">
                                          <p:val>
                                            <p:fltVal val="0"/>
                                          </p:val>
                                        </p:tav>
                                        <p:tav tm="100000">
                                          <p:val>
                                            <p:strVal val="#ppt_w"/>
                                          </p:val>
                                        </p:tav>
                                      </p:tavLst>
                                    </p:anim>
                                    <p:anim calcmode="lin" valueType="num">
                                      <p:cBhvr>
                                        <p:cTn id="25" dur="1000" fill="hold"/>
                                        <p:tgtEl>
                                          <p:spTgt spid="7"/>
                                        </p:tgtEl>
                                        <p:attrNameLst>
                                          <p:attrName>ppt_h</p:attrName>
                                        </p:attrNameLst>
                                      </p:cBhvr>
                                      <p:tavLst>
                                        <p:tav tm="0">
                                          <p:val>
                                            <p:fltVal val="0"/>
                                          </p:val>
                                        </p:tav>
                                        <p:tav tm="100000">
                                          <p:val>
                                            <p:strVal val="#ppt_h"/>
                                          </p:val>
                                        </p:tav>
                                      </p:tavLst>
                                    </p:anim>
                                    <p:anim calcmode="lin" valueType="num">
                                      <p:cBhvr>
                                        <p:cTn id="26" dur="1000" fill="hold"/>
                                        <p:tgtEl>
                                          <p:spTgt spid="7"/>
                                        </p:tgtEl>
                                        <p:attrNameLst>
                                          <p:attrName>style.rotation</p:attrName>
                                        </p:attrNameLst>
                                      </p:cBhvr>
                                      <p:tavLst>
                                        <p:tav tm="0">
                                          <p:val>
                                            <p:fltVal val="90"/>
                                          </p:val>
                                        </p:tav>
                                        <p:tav tm="100000">
                                          <p:val>
                                            <p:fltVal val="0"/>
                                          </p:val>
                                        </p:tav>
                                      </p:tavLst>
                                    </p:anim>
                                    <p:animEffect transition="in" filter="fade">
                                      <p:cBhvr>
                                        <p:cTn id="27" dur="10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p:cTn id="32" dur="1000" fill="hold"/>
                                        <p:tgtEl>
                                          <p:spTgt spid="5"/>
                                        </p:tgtEl>
                                        <p:attrNameLst>
                                          <p:attrName>ppt_w</p:attrName>
                                        </p:attrNameLst>
                                      </p:cBhvr>
                                      <p:tavLst>
                                        <p:tav tm="0">
                                          <p:val>
                                            <p:fltVal val="0"/>
                                          </p:val>
                                        </p:tav>
                                        <p:tav tm="100000">
                                          <p:val>
                                            <p:strVal val="#ppt_w"/>
                                          </p:val>
                                        </p:tav>
                                      </p:tavLst>
                                    </p:anim>
                                    <p:anim calcmode="lin" valueType="num">
                                      <p:cBhvr>
                                        <p:cTn id="33" dur="1000" fill="hold"/>
                                        <p:tgtEl>
                                          <p:spTgt spid="5"/>
                                        </p:tgtEl>
                                        <p:attrNameLst>
                                          <p:attrName>ppt_h</p:attrName>
                                        </p:attrNameLst>
                                      </p:cBhvr>
                                      <p:tavLst>
                                        <p:tav tm="0">
                                          <p:val>
                                            <p:fltVal val="0"/>
                                          </p:val>
                                        </p:tav>
                                        <p:tav tm="100000">
                                          <p:val>
                                            <p:strVal val="#ppt_h"/>
                                          </p:val>
                                        </p:tav>
                                      </p:tavLst>
                                    </p:anim>
                                    <p:anim calcmode="lin" valueType="num">
                                      <p:cBhvr>
                                        <p:cTn id="34" dur="1000" fill="hold"/>
                                        <p:tgtEl>
                                          <p:spTgt spid="5"/>
                                        </p:tgtEl>
                                        <p:attrNameLst>
                                          <p:attrName>style.rotation</p:attrName>
                                        </p:attrNameLst>
                                      </p:cBhvr>
                                      <p:tavLst>
                                        <p:tav tm="0">
                                          <p:val>
                                            <p:fltVal val="90"/>
                                          </p:val>
                                        </p:tav>
                                        <p:tav tm="100000">
                                          <p:val>
                                            <p:fltVal val="0"/>
                                          </p:val>
                                        </p:tav>
                                      </p:tavLst>
                                    </p:anim>
                                    <p:animEffect transition="in" filter="fade">
                                      <p:cBhvr>
                                        <p:cTn id="35" dur="1000"/>
                                        <p:tgtEl>
                                          <p:spTgt spid="5"/>
                                        </p:tgtEl>
                                      </p:cBhvr>
                                    </p:animEffect>
                                  </p:childTnLst>
                                </p:cTn>
                              </p:par>
                              <p:par>
                                <p:cTn id="36" presetID="31" presetClass="entr" presetSubtype="0" fill="hold" nodeType="withEffect">
                                  <p:stCondLst>
                                    <p:cond delay="0"/>
                                  </p:stCondLst>
                                  <p:childTnLst>
                                    <p:set>
                                      <p:cBhvr>
                                        <p:cTn id="37" dur="1" fill="hold">
                                          <p:stCondLst>
                                            <p:cond delay="0"/>
                                          </p:stCondLst>
                                        </p:cTn>
                                        <p:tgtEl>
                                          <p:spTgt spid="5">
                                            <p:txEl>
                                              <p:pRg st="0" end="0"/>
                                            </p:txEl>
                                          </p:spTgt>
                                        </p:tgtEl>
                                        <p:attrNameLst>
                                          <p:attrName>style.visibility</p:attrName>
                                        </p:attrNameLst>
                                      </p:cBhvr>
                                      <p:to>
                                        <p:strVal val="visible"/>
                                      </p:to>
                                    </p:set>
                                    <p:anim calcmode="lin" valueType="num">
                                      <p:cBhvr>
                                        <p:cTn id="38" dur="1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39" dur="1000" fill="hold"/>
                                        <p:tgtEl>
                                          <p:spTgt spid="5">
                                            <p:txEl>
                                              <p:pRg st="0" end="0"/>
                                            </p:txEl>
                                          </p:spTgt>
                                        </p:tgtEl>
                                        <p:attrNameLst>
                                          <p:attrName>ppt_h</p:attrName>
                                        </p:attrNameLst>
                                      </p:cBhvr>
                                      <p:tavLst>
                                        <p:tav tm="0">
                                          <p:val>
                                            <p:fltVal val="0"/>
                                          </p:val>
                                        </p:tav>
                                        <p:tav tm="100000">
                                          <p:val>
                                            <p:strVal val="#ppt_h"/>
                                          </p:val>
                                        </p:tav>
                                      </p:tavLst>
                                    </p:anim>
                                    <p:anim calcmode="lin" valueType="num">
                                      <p:cBhvr>
                                        <p:cTn id="40" dur="1000" fill="hold"/>
                                        <p:tgtEl>
                                          <p:spTgt spid="5">
                                            <p:txEl>
                                              <p:pRg st="0" end="0"/>
                                            </p:txEl>
                                          </p:spTgt>
                                        </p:tgtEl>
                                        <p:attrNameLst>
                                          <p:attrName>style.rotation</p:attrName>
                                        </p:attrNameLst>
                                      </p:cBhvr>
                                      <p:tavLst>
                                        <p:tav tm="0">
                                          <p:val>
                                            <p:fltVal val="90"/>
                                          </p:val>
                                        </p:tav>
                                        <p:tav tm="100000">
                                          <p:val>
                                            <p:fltVal val="0"/>
                                          </p:val>
                                        </p:tav>
                                      </p:tavLst>
                                    </p:anim>
                                    <p:animEffect transition="in" filter="fade">
                                      <p:cBhvr>
                                        <p:cTn id="41" dur="1000"/>
                                        <p:tgtEl>
                                          <p:spTgt spid="5">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5">
                                            <p:txEl>
                                              <p:pRg st="2" end="2"/>
                                            </p:txEl>
                                          </p:spTgt>
                                        </p:tgtEl>
                                        <p:attrNameLst>
                                          <p:attrName>style.visibility</p:attrName>
                                        </p:attrNameLst>
                                      </p:cBhvr>
                                      <p:to>
                                        <p:strVal val="visible"/>
                                      </p:to>
                                    </p:set>
                                    <p:animEffect transition="in" filter="barn(inVertical)">
                                      <p:cBhvr>
                                        <p:cTn id="46" dur="500"/>
                                        <p:tgtEl>
                                          <p:spTgt spid="5">
                                            <p:txEl>
                                              <p:pRg st="2" end="2"/>
                                            </p:txEl>
                                          </p:spTgt>
                                        </p:tgtEl>
                                      </p:cBhvr>
                                    </p:animEffect>
                                  </p:childTnLst>
                                </p:cTn>
                              </p:par>
                              <p:par>
                                <p:cTn id="47" presetID="16" presetClass="entr" presetSubtype="21" fill="hold" nodeType="withEffect">
                                  <p:stCondLst>
                                    <p:cond delay="0"/>
                                  </p:stCondLst>
                                  <p:childTnLst>
                                    <p:set>
                                      <p:cBhvr>
                                        <p:cTn id="48" dur="1" fill="hold">
                                          <p:stCondLst>
                                            <p:cond delay="0"/>
                                          </p:stCondLst>
                                        </p:cTn>
                                        <p:tgtEl>
                                          <p:spTgt spid="5">
                                            <p:txEl>
                                              <p:pRg st="3" end="3"/>
                                            </p:txEl>
                                          </p:spTgt>
                                        </p:tgtEl>
                                        <p:attrNameLst>
                                          <p:attrName>style.visibility</p:attrName>
                                        </p:attrNameLst>
                                      </p:cBhvr>
                                      <p:to>
                                        <p:strVal val="visible"/>
                                      </p:to>
                                    </p:set>
                                    <p:animEffect transition="in" filter="barn(inVertical)">
                                      <p:cBhvr>
                                        <p:cTn id="49" dur="500"/>
                                        <p:tgtEl>
                                          <p:spTgt spid="5">
                                            <p:txEl>
                                              <p:pRg st="3" end="3"/>
                                            </p:txEl>
                                          </p:spTgt>
                                        </p:tgtEl>
                                      </p:cBhvr>
                                    </p:animEffect>
                                  </p:childTnLst>
                                </p:cTn>
                              </p:par>
                              <p:par>
                                <p:cTn id="50" presetID="16" presetClass="entr" presetSubtype="21" fill="hold" nodeType="withEffect">
                                  <p:stCondLst>
                                    <p:cond delay="0"/>
                                  </p:stCondLst>
                                  <p:childTnLst>
                                    <p:set>
                                      <p:cBhvr>
                                        <p:cTn id="51" dur="1" fill="hold">
                                          <p:stCondLst>
                                            <p:cond delay="0"/>
                                          </p:stCondLst>
                                        </p:cTn>
                                        <p:tgtEl>
                                          <p:spTgt spid="5">
                                            <p:txEl>
                                              <p:pRg st="4" end="4"/>
                                            </p:txEl>
                                          </p:spTgt>
                                        </p:tgtEl>
                                        <p:attrNameLst>
                                          <p:attrName>style.visibility</p:attrName>
                                        </p:attrNameLst>
                                      </p:cBhvr>
                                      <p:to>
                                        <p:strVal val="visible"/>
                                      </p:to>
                                    </p:set>
                                    <p:animEffect transition="in" filter="barn(inVertical)">
                                      <p:cBhvr>
                                        <p:cTn id="52" dur="500"/>
                                        <p:tgtEl>
                                          <p:spTgt spid="5">
                                            <p:txEl>
                                              <p:pRg st="4" end="4"/>
                                            </p:txEl>
                                          </p:spTgt>
                                        </p:tgtEl>
                                      </p:cBhvr>
                                    </p:animEffect>
                                  </p:childTnLst>
                                </p:cTn>
                              </p:par>
                              <p:par>
                                <p:cTn id="53" presetID="16" presetClass="entr" presetSubtype="21" fill="hold" nodeType="withEffect">
                                  <p:stCondLst>
                                    <p:cond delay="0"/>
                                  </p:stCondLst>
                                  <p:childTnLst>
                                    <p:set>
                                      <p:cBhvr>
                                        <p:cTn id="54" dur="1" fill="hold">
                                          <p:stCondLst>
                                            <p:cond delay="0"/>
                                          </p:stCondLst>
                                        </p:cTn>
                                        <p:tgtEl>
                                          <p:spTgt spid="5">
                                            <p:txEl>
                                              <p:pRg st="5" end="5"/>
                                            </p:txEl>
                                          </p:spTgt>
                                        </p:tgtEl>
                                        <p:attrNameLst>
                                          <p:attrName>style.visibility</p:attrName>
                                        </p:attrNameLst>
                                      </p:cBhvr>
                                      <p:to>
                                        <p:strVal val="visible"/>
                                      </p:to>
                                    </p:set>
                                    <p:animEffect transition="in" filter="barn(inVertical)">
                                      <p:cBhvr>
                                        <p:cTn id="55"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701C13-7C2C-4E67-AD17-D605684AA231}"/>
              </a:ext>
            </a:extLst>
          </p:cNvPr>
          <p:cNvSpPr>
            <a:spLocks noGrp="1"/>
          </p:cNvSpPr>
          <p:nvPr>
            <p:ph type="title"/>
          </p:nvPr>
        </p:nvSpPr>
        <p:spPr>
          <a:xfrm>
            <a:off x="8549640" y="685801"/>
            <a:ext cx="3642360" cy="1219199"/>
          </a:xfrm>
        </p:spPr>
        <p:txBody>
          <a:bodyPr>
            <a:normAutofit/>
          </a:bodyPr>
          <a:lstStyle/>
          <a:p>
            <a:r>
              <a:rPr lang="fr-CA" sz="3600" dirty="0"/>
              <a:t>Hernie discale</a:t>
            </a:r>
          </a:p>
        </p:txBody>
      </p:sp>
      <p:sp>
        <p:nvSpPr>
          <p:cNvPr id="3" name="Espace réservé du contenu 2">
            <a:extLst>
              <a:ext uri="{FF2B5EF4-FFF2-40B4-BE49-F238E27FC236}">
                <a16:creationId xmlns:a16="http://schemas.microsoft.com/office/drawing/2014/main" id="{20B2B0DA-8A40-4AE1-8453-9D8A90567104}"/>
              </a:ext>
            </a:extLst>
          </p:cNvPr>
          <p:cNvSpPr>
            <a:spLocks noGrp="1"/>
          </p:cNvSpPr>
          <p:nvPr>
            <p:ph idx="1"/>
          </p:nvPr>
        </p:nvSpPr>
        <p:spPr>
          <a:xfrm>
            <a:off x="838200" y="685800"/>
            <a:ext cx="6711696" cy="483243"/>
          </a:xfrm>
        </p:spPr>
        <p:txBody>
          <a:bodyPr>
            <a:normAutofit/>
          </a:bodyPr>
          <a:lstStyle/>
          <a:p>
            <a:r>
              <a:rPr lang="fr-CA" sz="2800" dirty="0"/>
              <a:t>Hernie Discale</a:t>
            </a:r>
          </a:p>
          <a:p>
            <a:pPr marL="548640" lvl="2" indent="0">
              <a:buNone/>
            </a:pPr>
            <a:endParaRPr lang="fr-CA" sz="2400" dirty="0"/>
          </a:p>
        </p:txBody>
      </p:sp>
      <p:sp>
        <p:nvSpPr>
          <p:cNvPr id="4" name="Espace réservé du texte 3">
            <a:extLst>
              <a:ext uri="{FF2B5EF4-FFF2-40B4-BE49-F238E27FC236}">
                <a16:creationId xmlns:a16="http://schemas.microsoft.com/office/drawing/2014/main" id="{E045A22A-7259-4ADA-979D-801F2DC4B2D1}"/>
              </a:ext>
            </a:extLst>
          </p:cNvPr>
          <p:cNvSpPr>
            <a:spLocks noGrp="1"/>
          </p:cNvSpPr>
          <p:nvPr>
            <p:ph type="body" sz="half" idx="2"/>
          </p:nvPr>
        </p:nvSpPr>
        <p:spPr>
          <a:xfrm>
            <a:off x="8549640" y="2133600"/>
            <a:ext cx="3200400" cy="3581400"/>
          </a:xfrm>
        </p:spPr>
        <p:txBody>
          <a:bodyPr>
            <a:normAutofit/>
          </a:bodyPr>
          <a:lstStyle/>
          <a:p>
            <a:pPr marL="342900" indent="-342900">
              <a:buFont typeface="Arial" panose="020B0604020202020204" pitchFamily="34" charset="0"/>
              <a:buChar char="•"/>
            </a:pPr>
            <a:endParaRPr lang="fr-CA" sz="2400" dirty="0"/>
          </a:p>
        </p:txBody>
      </p:sp>
      <p:graphicFrame>
        <p:nvGraphicFramePr>
          <p:cNvPr id="7" name="Tableau 6">
            <a:extLst>
              <a:ext uri="{FF2B5EF4-FFF2-40B4-BE49-F238E27FC236}">
                <a16:creationId xmlns:a16="http://schemas.microsoft.com/office/drawing/2014/main" id="{55447BF8-0BF9-4758-94FD-7A1AAFEC91A0}"/>
              </a:ext>
            </a:extLst>
          </p:cNvPr>
          <p:cNvGraphicFramePr>
            <a:graphicFrameLocks noGrp="1"/>
          </p:cNvGraphicFramePr>
          <p:nvPr/>
        </p:nvGraphicFramePr>
        <p:xfrm>
          <a:off x="196358" y="1390972"/>
          <a:ext cx="7995380" cy="4591129"/>
        </p:xfrm>
        <a:graphic>
          <a:graphicData uri="http://schemas.openxmlformats.org/drawingml/2006/table">
            <a:tbl>
              <a:tblPr firstRow="1" bandRow="1">
                <a:tableStyleId>{5C22544A-7EE6-4342-B048-85BDC9FD1C3A}</a:tableStyleId>
              </a:tblPr>
              <a:tblGrid>
                <a:gridCol w="3997690">
                  <a:extLst>
                    <a:ext uri="{9D8B030D-6E8A-4147-A177-3AD203B41FA5}">
                      <a16:colId xmlns:a16="http://schemas.microsoft.com/office/drawing/2014/main" val="3656886150"/>
                    </a:ext>
                  </a:extLst>
                </a:gridCol>
                <a:gridCol w="3997690">
                  <a:extLst>
                    <a:ext uri="{9D8B030D-6E8A-4147-A177-3AD203B41FA5}">
                      <a16:colId xmlns:a16="http://schemas.microsoft.com/office/drawing/2014/main" val="398789362"/>
                    </a:ext>
                  </a:extLst>
                </a:gridCol>
              </a:tblGrid>
              <a:tr h="567769">
                <a:tc>
                  <a:txBody>
                    <a:bodyPr/>
                    <a:lstStyle/>
                    <a:p>
                      <a:pPr algn="ctr"/>
                      <a:r>
                        <a:rPr lang="fr-CA" sz="2400" dirty="0"/>
                        <a:t>Manifestations cliniques</a:t>
                      </a:r>
                    </a:p>
                  </a:txBody>
                  <a:tcPr/>
                </a:tc>
                <a:tc>
                  <a:txBody>
                    <a:bodyPr/>
                    <a:lstStyle/>
                    <a:p>
                      <a:pPr algn="ctr"/>
                      <a:r>
                        <a:rPr lang="fr-CA" sz="2400" dirty="0"/>
                        <a:t>Explications</a:t>
                      </a:r>
                    </a:p>
                  </a:txBody>
                  <a:tcPr/>
                </a:tc>
                <a:extLst>
                  <a:ext uri="{0D108BD9-81ED-4DB2-BD59-A6C34878D82A}">
                    <a16:rowId xmlns:a16="http://schemas.microsoft.com/office/drawing/2014/main" val="1394610245"/>
                  </a:ext>
                </a:extLst>
              </a:tr>
              <a:tr h="471314">
                <a:tc>
                  <a:txBody>
                    <a:bodyPr/>
                    <a:lstStyle/>
                    <a:p>
                      <a:r>
                        <a:rPr lang="fr-CA" sz="2000" dirty="0"/>
                        <a:t>Douleur irradiante</a:t>
                      </a:r>
                    </a:p>
                    <a:p>
                      <a:r>
                        <a:rPr lang="fr-CA" sz="2000" dirty="0"/>
                        <a:t>Trouble de sensibilité</a:t>
                      </a:r>
                    </a:p>
                  </a:txBody>
                  <a:tcPr/>
                </a:tc>
                <a:tc>
                  <a:txBody>
                    <a:bodyPr/>
                    <a:lstStyle/>
                    <a:p>
                      <a:r>
                        <a:rPr lang="fr-CA" dirty="0"/>
                        <a:t>Pression de l’hernie sur la racine d’un nerf</a:t>
                      </a:r>
                    </a:p>
                  </a:txBody>
                  <a:tcPr/>
                </a:tc>
                <a:extLst>
                  <a:ext uri="{0D108BD9-81ED-4DB2-BD59-A6C34878D82A}">
                    <a16:rowId xmlns:a16="http://schemas.microsoft.com/office/drawing/2014/main" val="1092694969"/>
                  </a:ext>
                </a:extLst>
              </a:tr>
              <a:tr h="492067">
                <a:tc>
                  <a:txBody>
                    <a:bodyPr/>
                    <a:lstStyle/>
                    <a:p>
                      <a:r>
                        <a:rPr lang="fr-CA" sz="2000" b="1" dirty="0"/>
                        <a:t>Spasmes musculaires pouvant mener à l’impotence fonctionnelle</a:t>
                      </a:r>
                    </a:p>
                  </a:txBody>
                  <a:tcPr/>
                </a:tc>
                <a:tc>
                  <a:txBody>
                    <a:bodyPr/>
                    <a:lstStyle/>
                    <a:p>
                      <a:r>
                        <a:rPr lang="fr-CA" dirty="0"/>
                        <a:t>Les muscles environnants se contractent pour protéger l’articulation</a:t>
                      </a:r>
                    </a:p>
                  </a:txBody>
                  <a:tcPr/>
                </a:tc>
                <a:extLst>
                  <a:ext uri="{0D108BD9-81ED-4DB2-BD59-A6C34878D82A}">
                    <a16:rowId xmlns:a16="http://schemas.microsoft.com/office/drawing/2014/main" val="2197977659"/>
                  </a:ext>
                </a:extLst>
              </a:tr>
              <a:tr h="870580">
                <a:tc>
                  <a:txBody>
                    <a:bodyPr/>
                    <a:lstStyle/>
                    <a:p>
                      <a:r>
                        <a:rPr lang="fr-CA" sz="2000" b="1" dirty="0"/>
                        <a:t>Douleur qui augmente avec:</a:t>
                      </a:r>
                    </a:p>
                    <a:p>
                      <a:r>
                        <a:rPr lang="fr-CA" sz="2000" b="1" dirty="0"/>
                        <a:t>     -La toux et éternuement</a:t>
                      </a:r>
                    </a:p>
                    <a:p>
                      <a:r>
                        <a:rPr lang="fr-CA" sz="2000" b="1" dirty="0"/>
                        <a:t>     </a:t>
                      </a:r>
                      <a:r>
                        <a:rPr lang="fr-CA" sz="2000" b="0" dirty="0"/>
                        <a:t>-La pression</a:t>
                      </a:r>
                    </a:p>
                    <a:p>
                      <a:r>
                        <a:rPr lang="fr-CA" sz="2000" dirty="0"/>
                        <a:t>     -Flexion du dos</a:t>
                      </a:r>
                    </a:p>
                    <a:p>
                      <a:r>
                        <a:rPr lang="fr-CA" sz="2000" dirty="0"/>
                        <a:t>     -Effort</a:t>
                      </a:r>
                    </a:p>
                  </a:txBody>
                  <a:tcPr/>
                </a:tc>
                <a:tc>
                  <a:txBody>
                    <a:bodyPr/>
                    <a:lstStyle/>
                    <a:p>
                      <a:r>
                        <a:rPr lang="fr-CA" dirty="0"/>
                        <a:t>Le moindre mouvement amplifie la compression du disque</a:t>
                      </a:r>
                    </a:p>
                    <a:p>
                      <a:r>
                        <a:rPr lang="fr-CA" dirty="0"/>
                        <a:t>Il peut y avoir une inflammation au site</a:t>
                      </a:r>
                    </a:p>
                  </a:txBody>
                  <a:tcPr/>
                </a:tc>
                <a:extLst>
                  <a:ext uri="{0D108BD9-81ED-4DB2-BD59-A6C34878D82A}">
                    <a16:rowId xmlns:a16="http://schemas.microsoft.com/office/drawing/2014/main" val="2854341924"/>
                  </a:ext>
                </a:extLst>
              </a:tr>
              <a:tr h="492067">
                <a:tc>
                  <a:txBody>
                    <a:bodyPr/>
                    <a:lstStyle/>
                    <a:p>
                      <a:r>
                        <a:rPr lang="fr-CA" sz="2000" dirty="0"/>
                        <a:t>Rigidité anormale de la colonne</a:t>
                      </a:r>
                    </a:p>
                    <a:p>
                      <a:r>
                        <a:rPr lang="fr-CA" sz="2000" dirty="0"/>
                        <a:t>Mauvais alignement corporel</a:t>
                      </a:r>
                    </a:p>
                  </a:txBody>
                  <a:tcPr/>
                </a:tc>
                <a:tc>
                  <a:txBody>
                    <a:bodyPr/>
                    <a:lstStyle/>
                    <a:p>
                      <a:r>
                        <a:rPr lang="fr-CA" dirty="0"/>
                        <a:t>Méthode de protection contre la douleur du mouvement</a:t>
                      </a:r>
                    </a:p>
                  </a:txBody>
                  <a:tcPr/>
                </a:tc>
                <a:extLst>
                  <a:ext uri="{0D108BD9-81ED-4DB2-BD59-A6C34878D82A}">
                    <a16:rowId xmlns:a16="http://schemas.microsoft.com/office/drawing/2014/main" val="1447756191"/>
                  </a:ext>
                </a:extLst>
              </a:tr>
            </a:tbl>
          </a:graphicData>
        </a:graphic>
      </p:graphicFrame>
      <p:sp>
        <p:nvSpPr>
          <p:cNvPr id="8" name="ZoneTexte 7">
            <a:extLst>
              <a:ext uri="{FF2B5EF4-FFF2-40B4-BE49-F238E27FC236}">
                <a16:creationId xmlns:a16="http://schemas.microsoft.com/office/drawing/2014/main" id="{5E9CBFB1-C343-4FDA-8C14-FA93E46C89BD}"/>
              </a:ext>
            </a:extLst>
          </p:cNvPr>
          <p:cNvSpPr txBox="1"/>
          <p:nvPr/>
        </p:nvSpPr>
        <p:spPr>
          <a:xfrm>
            <a:off x="1643605" y="6204030"/>
            <a:ext cx="4583575" cy="369332"/>
          </a:xfrm>
          <a:prstGeom prst="rect">
            <a:avLst/>
          </a:prstGeom>
          <a:noFill/>
        </p:spPr>
        <p:txBody>
          <a:bodyPr wrap="square" rtlCol="0">
            <a:spAutoFit/>
          </a:bodyPr>
          <a:lstStyle/>
          <a:p>
            <a:r>
              <a:rPr lang="fr-CA" dirty="0" err="1"/>
              <a:t>Cemeq</a:t>
            </a:r>
            <a:r>
              <a:rPr lang="fr-CA" dirty="0"/>
              <a:t> p.110</a:t>
            </a:r>
          </a:p>
        </p:txBody>
      </p:sp>
      <p:sp>
        <p:nvSpPr>
          <p:cNvPr id="5" name="Étoile : 5 branches 4">
            <a:extLst>
              <a:ext uri="{FF2B5EF4-FFF2-40B4-BE49-F238E27FC236}">
                <a16:creationId xmlns:a16="http://schemas.microsoft.com/office/drawing/2014/main" id="{F5AC1C85-74CA-5207-5912-795B7F671BA1}"/>
              </a:ext>
            </a:extLst>
          </p:cNvPr>
          <p:cNvSpPr/>
          <p:nvPr/>
        </p:nvSpPr>
        <p:spPr>
          <a:xfrm>
            <a:off x="7135586" y="81644"/>
            <a:ext cx="1414054" cy="1219199"/>
          </a:xfrm>
          <a:prstGeom prst="star5">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 name="Rectangle : coins arrondis 5">
            <a:extLst>
              <a:ext uri="{FF2B5EF4-FFF2-40B4-BE49-F238E27FC236}">
                <a16:creationId xmlns:a16="http://schemas.microsoft.com/office/drawing/2014/main" id="{140BE5E6-0F57-FEB8-E5F9-B149D3B92DB6}"/>
              </a:ext>
            </a:extLst>
          </p:cNvPr>
          <p:cNvSpPr/>
          <p:nvPr/>
        </p:nvSpPr>
        <p:spPr>
          <a:xfrm>
            <a:off x="677842" y="1295400"/>
            <a:ext cx="6515100" cy="38887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dirty="0"/>
              <a:t>**Soins prioritaires**</a:t>
            </a:r>
          </a:p>
          <a:p>
            <a:pPr marL="342900" indent="-342900" algn="ctr">
              <a:buFont typeface="Arial" panose="020B0604020202020204" pitchFamily="34" charset="0"/>
              <a:buChar char="•"/>
            </a:pPr>
            <a:endParaRPr lang="fr-CA" sz="2400" b="1" dirty="0"/>
          </a:p>
          <a:p>
            <a:pPr marL="285750" indent="-285750">
              <a:buFont typeface="Arial" panose="020B0604020202020204" pitchFamily="34" charset="0"/>
              <a:buChar char="•"/>
            </a:pPr>
            <a:r>
              <a:rPr lang="fr-FR" sz="2400" b="1" dirty="0"/>
              <a:t>Chaud et froid selon l’ordonnance médicale</a:t>
            </a:r>
          </a:p>
          <a:p>
            <a:pPr marL="285750" indent="-285750">
              <a:buFont typeface="Arial" panose="020B0604020202020204" pitchFamily="34" charset="0"/>
              <a:buChar char="•"/>
            </a:pPr>
            <a:r>
              <a:rPr lang="fr-FR" sz="2400" b="1" dirty="0"/>
              <a:t>Favoriser la reprise des activités de façon graduelle</a:t>
            </a:r>
          </a:p>
        </p:txBody>
      </p:sp>
    </p:spTree>
    <p:extLst>
      <p:ext uri="{BB962C8B-B14F-4D97-AF65-F5344CB8AC3E}">
        <p14:creationId xmlns:p14="http://schemas.microsoft.com/office/powerpoint/2010/main" val="2201323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nodePh="1">
                                  <p:stCondLst>
                                    <p:cond delay="0"/>
                                  </p:stCondLst>
                                  <p:endCondLst>
                                    <p:cond evt="begin" delay="0">
                                      <p:tn val="10"/>
                                    </p:cond>
                                  </p:end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42" presetClass="entr" presetSubtype="0" fill="hold" nodeType="after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1000" fill="hold"/>
                                        <p:tgtEl>
                                          <p:spTgt spid="6"/>
                                        </p:tgtEl>
                                        <p:attrNameLst>
                                          <p:attrName>ppt_w</p:attrName>
                                        </p:attrNameLst>
                                      </p:cBhvr>
                                      <p:tavLst>
                                        <p:tav tm="0">
                                          <p:val>
                                            <p:fltVal val="0"/>
                                          </p:val>
                                        </p:tav>
                                        <p:tav tm="100000">
                                          <p:val>
                                            <p:strVal val="#ppt_w"/>
                                          </p:val>
                                        </p:tav>
                                      </p:tavLst>
                                    </p:anim>
                                    <p:anim calcmode="lin" valueType="num">
                                      <p:cBhvr>
                                        <p:cTn id="32" dur="1000" fill="hold"/>
                                        <p:tgtEl>
                                          <p:spTgt spid="6"/>
                                        </p:tgtEl>
                                        <p:attrNameLst>
                                          <p:attrName>ppt_h</p:attrName>
                                        </p:attrNameLst>
                                      </p:cBhvr>
                                      <p:tavLst>
                                        <p:tav tm="0">
                                          <p:val>
                                            <p:fltVal val="0"/>
                                          </p:val>
                                        </p:tav>
                                        <p:tav tm="100000">
                                          <p:val>
                                            <p:strVal val="#ppt_h"/>
                                          </p:val>
                                        </p:tav>
                                      </p:tavLst>
                                    </p:anim>
                                    <p:anim calcmode="lin" valueType="num">
                                      <p:cBhvr>
                                        <p:cTn id="33" dur="1000" fill="hold"/>
                                        <p:tgtEl>
                                          <p:spTgt spid="6"/>
                                        </p:tgtEl>
                                        <p:attrNameLst>
                                          <p:attrName>style.rotation</p:attrName>
                                        </p:attrNameLst>
                                      </p:cBhvr>
                                      <p:tavLst>
                                        <p:tav tm="0">
                                          <p:val>
                                            <p:fltVal val="90"/>
                                          </p:val>
                                        </p:tav>
                                        <p:tav tm="100000">
                                          <p:val>
                                            <p:fltVal val="0"/>
                                          </p:val>
                                        </p:tav>
                                      </p:tavLst>
                                    </p:anim>
                                    <p:animEffect transition="in" filter="fade">
                                      <p:cBhvr>
                                        <p:cTn id="34" dur="10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6">
                                            <p:txEl>
                                              <p:pRg st="0" end="0"/>
                                            </p:txEl>
                                          </p:spTgt>
                                        </p:tgtEl>
                                        <p:attrNameLst>
                                          <p:attrName>style.visibility</p:attrName>
                                        </p:attrNameLst>
                                      </p:cBhvr>
                                      <p:to>
                                        <p:strVal val="visible"/>
                                      </p:to>
                                    </p:set>
                                    <p:animEffect transition="in" filter="barn(inVertical)">
                                      <p:cBhvr>
                                        <p:cTn id="39" dur="500"/>
                                        <p:tgtEl>
                                          <p:spTgt spid="6">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31" presetClass="entr" presetSubtype="0" fill="hold" nodeType="clickEffect">
                                  <p:stCondLst>
                                    <p:cond delay="0"/>
                                  </p:stCondLst>
                                  <p:childTnLst>
                                    <p:set>
                                      <p:cBhvr>
                                        <p:cTn id="43" dur="1" fill="hold">
                                          <p:stCondLst>
                                            <p:cond delay="0"/>
                                          </p:stCondLst>
                                        </p:cTn>
                                        <p:tgtEl>
                                          <p:spTgt spid="6">
                                            <p:txEl>
                                              <p:pRg st="2" end="2"/>
                                            </p:txEl>
                                          </p:spTgt>
                                        </p:tgtEl>
                                        <p:attrNameLst>
                                          <p:attrName>style.visibility</p:attrName>
                                        </p:attrNameLst>
                                      </p:cBhvr>
                                      <p:to>
                                        <p:strVal val="visible"/>
                                      </p:to>
                                    </p:set>
                                    <p:anim calcmode="lin" valueType="num">
                                      <p:cBhvr>
                                        <p:cTn id="44" dur="1000" fill="hold"/>
                                        <p:tgtEl>
                                          <p:spTgt spid="6">
                                            <p:txEl>
                                              <p:pRg st="2" end="2"/>
                                            </p:txEl>
                                          </p:spTgt>
                                        </p:tgtEl>
                                        <p:attrNameLst>
                                          <p:attrName>ppt_w</p:attrName>
                                        </p:attrNameLst>
                                      </p:cBhvr>
                                      <p:tavLst>
                                        <p:tav tm="0">
                                          <p:val>
                                            <p:fltVal val="0"/>
                                          </p:val>
                                        </p:tav>
                                        <p:tav tm="100000">
                                          <p:val>
                                            <p:strVal val="#ppt_w"/>
                                          </p:val>
                                        </p:tav>
                                      </p:tavLst>
                                    </p:anim>
                                    <p:anim calcmode="lin" valueType="num">
                                      <p:cBhvr>
                                        <p:cTn id="45" dur="1000" fill="hold"/>
                                        <p:tgtEl>
                                          <p:spTgt spid="6">
                                            <p:txEl>
                                              <p:pRg st="2" end="2"/>
                                            </p:txEl>
                                          </p:spTgt>
                                        </p:tgtEl>
                                        <p:attrNameLst>
                                          <p:attrName>ppt_h</p:attrName>
                                        </p:attrNameLst>
                                      </p:cBhvr>
                                      <p:tavLst>
                                        <p:tav tm="0">
                                          <p:val>
                                            <p:fltVal val="0"/>
                                          </p:val>
                                        </p:tav>
                                        <p:tav tm="100000">
                                          <p:val>
                                            <p:strVal val="#ppt_h"/>
                                          </p:val>
                                        </p:tav>
                                      </p:tavLst>
                                    </p:anim>
                                    <p:anim calcmode="lin" valueType="num">
                                      <p:cBhvr>
                                        <p:cTn id="46" dur="1000" fill="hold"/>
                                        <p:tgtEl>
                                          <p:spTgt spid="6">
                                            <p:txEl>
                                              <p:pRg st="2" end="2"/>
                                            </p:txEl>
                                          </p:spTgt>
                                        </p:tgtEl>
                                        <p:attrNameLst>
                                          <p:attrName>style.rotation</p:attrName>
                                        </p:attrNameLst>
                                      </p:cBhvr>
                                      <p:tavLst>
                                        <p:tav tm="0">
                                          <p:val>
                                            <p:fltVal val="90"/>
                                          </p:val>
                                        </p:tav>
                                        <p:tav tm="100000">
                                          <p:val>
                                            <p:fltVal val="0"/>
                                          </p:val>
                                        </p:tav>
                                      </p:tavLst>
                                    </p:anim>
                                    <p:animEffect transition="in" filter="fade">
                                      <p:cBhvr>
                                        <p:cTn id="47" dur="1000"/>
                                        <p:tgtEl>
                                          <p:spTgt spid="6">
                                            <p:txEl>
                                              <p:pRg st="2" end="2"/>
                                            </p:txEl>
                                          </p:spTgt>
                                        </p:tgtEl>
                                      </p:cBhvr>
                                    </p:animEffect>
                                  </p:childTnLst>
                                </p:cTn>
                              </p:par>
                              <p:par>
                                <p:cTn id="48" presetID="31" presetClass="entr" presetSubtype="0" fill="hold" nodeType="withEffect">
                                  <p:stCondLst>
                                    <p:cond delay="0"/>
                                  </p:stCondLst>
                                  <p:childTnLst>
                                    <p:set>
                                      <p:cBhvr>
                                        <p:cTn id="49" dur="1" fill="hold">
                                          <p:stCondLst>
                                            <p:cond delay="0"/>
                                          </p:stCondLst>
                                        </p:cTn>
                                        <p:tgtEl>
                                          <p:spTgt spid="6">
                                            <p:txEl>
                                              <p:pRg st="3" end="3"/>
                                            </p:txEl>
                                          </p:spTgt>
                                        </p:tgtEl>
                                        <p:attrNameLst>
                                          <p:attrName>style.visibility</p:attrName>
                                        </p:attrNameLst>
                                      </p:cBhvr>
                                      <p:to>
                                        <p:strVal val="visible"/>
                                      </p:to>
                                    </p:set>
                                    <p:anim calcmode="lin" valueType="num">
                                      <p:cBhvr>
                                        <p:cTn id="50" dur="1000" fill="hold"/>
                                        <p:tgtEl>
                                          <p:spTgt spid="6">
                                            <p:txEl>
                                              <p:pRg st="3" end="3"/>
                                            </p:txEl>
                                          </p:spTgt>
                                        </p:tgtEl>
                                        <p:attrNameLst>
                                          <p:attrName>ppt_w</p:attrName>
                                        </p:attrNameLst>
                                      </p:cBhvr>
                                      <p:tavLst>
                                        <p:tav tm="0">
                                          <p:val>
                                            <p:fltVal val="0"/>
                                          </p:val>
                                        </p:tav>
                                        <p:tav tm="100000">
                                          <p:val>
                                            <p:strVal val="#ppt_w"/>
                                          </p:val>
                                        </p:tav>
                                      </p:tavLst>
                                    </p:anim>
                                    <p:anim calcmode="lin" valueType="num">
                                      <p:cBhvr>
                                        <p:cTn id="51" dur="1000" fill="hold"/>
                                        <p:tgtEl>
                                          <p:spTgt spid="6">
                                            <p:txEl>
                                              <p:pRg st="3" end="3"/>
                                            </p:txEl>
                                          </p:spTgt>
                                        </p:tgtEl>
                                        <p:attrNameLst>
                                          <p:attrName>ppt_h</p:attrName>
                                        </p:attrNameLst>
                                      </p:cBhvr>
                                      <p:tavLst>
                                        <p:tav tm="0">
                                          <p:val>
                                            <p:fltVal val="0"/>
                                          </p:val>
                                        </p:tav>
                                        <p:tav tm="100000">
                                          <p:val>
                                            <p:strVal val="#ppt_h"/>
                                          </p:val>
                                        </p:tav>
                                      </p:tavLst>
                                    </p:anim>
                                    <p:anim calcmode="lin" valueType="num">
                                      <p:cBhvr>
                                        <p:cTn id="52" dur="1000" fill="hold"/>
                                        <p:tgtEl>
                                          <p:spTgt spid="6">
                                            <p:txEl>
                                              <p:pRg st="3" end="3"/>
                                            </p:txEl>
                                          </p:spTgt>
                                        </p:tgtEl>
                                        <p:attrNameLst>
                                          <p:attrName>style.rotation</p:attrName>
                                        </p:attrNameLst>
                                      </p:cBhvr>
                                      <p:tavLst>
                                        <p:tav tm="0">
                                          <p:val>
                                            <p:fltVal val="90"/>
                                          </p:val>
                                        </p:tav>
                                        <p:tav tm="100000">
                                          <p:val>
                                            <p:fltVal val="0"/>
                                          </p:val>
                                        </p:tav>
                                      </p:tavLst>
                                    </p:anim>
                                    <p:animEffect transition="in" filter="fade">
                                      <p:cBhvr>
                                        <p:cTn id="53" dur="10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ype de bois">
  <a:themeElements>
    <a:clrScheme name="Wood Type">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Wood Type">
      <a:majorFont>
        <a:latin typeface="Arial Black" panose="020B0A04020102020204"/>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panose="020B0604020202020204"/>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BE1B6DD8-9976-4550-A6F4-B2DD4EA939D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TM03090434[[fn=Type de bois]]</Template>
  <TotalTime>3366</TotalTime>
  <Words>1030</Words>
  <Application>Microsoft Office PowerPoint</Application>
  <PresentationFormat>Grand écran</PresentationFormat>
  <Paragraphs>249</Paragraphs>
  <Slides>12</Slides>
  <Notes>11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12</vt:i4>
      </vt:variant>
    </vt:vector>
  </HeadingPairs>
  <TitlesOfParts>
    <vt:vector size="17" baseType="lpstr">
      <vt:lpstr>Arial</vt:lpstr>
      <vt:lpstr>Arial Black</vt:lpstr>
      <vt:lpstr>Calibri</vt:lpstr>
      <vt:lpstr>Wingdings</vt:lpstr>
      <vt:lpstr>Type de bois</vt:lpstr>
      <vt:lpstr>Les altérations des articulations</vt:lpstr>
      <vt:lpstr>Rhumatisme et arthrite</vt:lpstr>
      <vt:lpstr>Rhumatisme et arthrite</vt:lpstr>
      <vt:lpstr>Rhumatisme et arthrite</vt:lpstr>
      <vt:lpstr>Rhumatisme et arthrite</vt:lpstr>
      <vt:lpstr>Rhumatisme et arthrite</vt:lpstr>
      <vt:lpstr>Rhumatisme et arthrite</vt:lpstr>
      <vt:lpstr>Hernie Discale</vt:lpstr>
      <vt:lpstr>Hernie discale</vt:lpstr>
      <vt:lpstr>Hernie Discale</vt:lpstr>
      <vt:lpstr>Luxation</vt:lpstr>
      <vt:lpstr>Luxation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altérations des articulations</dc:title>
  <dc:creator>bolduc, Karole-anne</dc:creator>
  <cp:lastModifiedBy>Beaulieu, Daniel</cp:lastModifiedBy>
  <cp:revision>12</cp:revision>
  <dcterms:created xsi:type="dcterms:W3CDTF">2021-01-18T17:17:36Z</dcterms:created>
  <dcterms:modified xsi:type="dcterms:W3CDTF">2024-03-25T16:34:24Z</dcterms:modified>
</cp:coreProperties>
</file>