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82" r:id="rId2"/>
    <p:sldId id="283" r:id="rId3"/>
    <p:sldId id="284" r:id="rId4"/>
    <p:sldId id="285" r:id="rId5"/>
    <p:sldId id="286" r:id="rId6"/>
    <p:sldId id="287" r:id="rId7"/>
    <p:sldId id="289" r:id="rId8"/>
    <p:sldId id="288" r:id="rId9"/>
    <p:sldId id="290" r:id="rId10"/>
    <p:sldId id="291" r:id="rId11"/>
    <p:sldId id="292" r:id="rId12"/>
    <p:sldId id="293" r:id="rId13"/>
    <p:sldId id="294" r:id="rId14"/>
    <p:sldId id="295" r:id="rId15"/>
    <p:sldId id="297" r:id="rId16"/>
    <p:sldId id="296" r:id="rId17"/>
    <p:sldId id="298" r:id="rId18"/>
    <p:sldId id="299" r:id="rId19"/>
    <p:sldId id="300" r:id="rId20"/>
    <p:sldId id="301" r:id="rId21"/>
    <p:sldId id="302" r:id="rId22"/>
    <p:sldId id="303" r:id="rId23"/>
    <p:sldId id="304" r:id="rId24"/>
    <p:sldId id="305" r:id="rId25"/>
    <p:sldId id="306" r:id="rId26"/>
    <p:sldId id="307" r:id="rId27"/>
    <p:sldId id="308" r:id="rId28"/>
    <p:sldId id="311" r:id="rId29"/>
    <p:sldId id="312" r:id="rId30"/>
    <p:sldId id="309" r:id="rId31"/>
    <p:sldId id="310" r:id="rId3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9" autoAdjust="0"/>
    <p:restoredTop sz="94660"/>
  </p:normalViewPr>
  <p:slideViewPr>
    <p:cSldViewPr>
      <p:cViewPr varScale="1">
        <p:scale>
          <a:sx n="87" d="100"/>
          <a:sy n="87" d="100"/>
        </p:scale>
        <p:origin x="-159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BFA2DA-E3D6-4E49-8231-A1A8829AAB22}" type="doc">
      <dgm:prSet loTypeId="urn:microsoft.com/office/officeart/2005/8/layout/radial1" loCatId="relationship" qsTypeId="urn:microsoft.com/office/officeart/2005/8/quickstyle/simple1" qsCatId="simple" csTypeId="urn:microsoft.com/office/officeart/2005/8/colors/accent1_2" csCatId="accent1" phldr="1"/>
      <dgm:spPr/>
    </dgm:pt>
    <dgm:pt modelId="{56550F15-86A3-443C-B8C7-F4FFAB6745B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2000" b="1" i="0" u="none" strike="noStrike" cap="none" normalizeH="0" baseline="0" dirty="0" smtClean="0">
              <a:ln>
                <a:noFill/>
              </a:ln>
              <a:solidFill>
                <a:schemeClr val="tx1"/>
              </a:solidFill>
              <a:effectLst/>
              <a:latin typeface="Tahoma" pitchFamily="34" charset="0"/>
            </a:rPr>
            <a:t>Protéines</a:t>
          </a:r>
        </a:p>
      </dgm:t>
    </dgm:pt>
    <dgm:pt modelId="{17853464-889C-4C47-BF38-0E63EFB3517B}" type="parTrans" cxnId="{7C23A26C-EC73-4E7E-94CF-EE07AA4A2F08}">
      <dgm:prSet/>
      <dgm:spPr/>
      <dgm:t>
        <a:bodyPr/>
        <a:lstStyle/>
        <a:p>
          <a:endParaRPr lang="fr-CA"/>
        </a:p>
      </dgm:t>
    </dgm:pt>
    <dgm:pt modelId="{A47A4D73-6841-4B2E-90EA-7D13CD903477}" type="sibTrans" cxnId="{7C23A26C-EC73-4E7E-94CF-EE07AA4A2F08}">
      <dgm:prSet/>
      <dgm:spPr/>
      <dgm:t>
        <a:bodyPr/>
        <a:lstStyle/>
        <a:p>
          <a:endParaRPr lang="fr-CA"/>
        </a:p>
      </dgm:t>
    </dgm:pt>
    <dgm:pt modelId="{02698CD1-6867-4D47-A536-927F988A98A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600" b="0" i="0" u="none" strike="noStrike" cap="none" normalizeH="0" baseline="0" dirty="0" smtClean="0">
              <a:ln>
                <a:noFill/>
              </a:ln>
              <a:solidFill>
                <a:schemeClr val="tx1"/>
              </a:solidFill>
              <a:effectLst/>
              <a:latin typeface="Tahoma" pitchFamily="34" charset="0"/>
            </a:rPr>
            <a:t>Construire ou </a:t>
          </a:r>
          <a:r>
            <a:rPr kumimoji="0" lang="fr-CA" altLang="fr-FR" sz="1600" b="0" i="0" u="none" strike="noStrike" cap="none" normalizeH="0" baseline="0" dirty="0" smtClean="0">
              <a:ln>
                <a:noFill/>
              </a:ln>
              <a:solidFill>
                <a:srgbClr val="FFFF00"/>
              </a:solidFill>
              <a:effectLst/>
              <a:latin typeface="Tahoma" pitchFamily="34" charset="0"/>
            </a:rPr>
            <a:t>synthèse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600" b="0" i="0" u="none" strike="noStrike" cap="none" normalizeH="0" baseline="0" dirty="0" smtClean="0">
              <a:ln>
                <a:noFill/>
              </a:ln>
              <a:solidFill>
                <a:schemeClr val="tx1"/>
              </a:solidFill>
              <a:effectLst/>
              <a:latin typeface="Tahoma" pitchFamily="34" charset="0"/>
            </a:rPr>
            <a:t> de nouveaux tissus.</a:t>
          </a:r>
        </a:p>
      </dgm:t>
    </dgm:pt>
    <dgm:pt modelId="{86DF6447-210D-46D9-9927-8E529BB1394F}" type="parTrans" cxnId="{B9684575-C146-4659-A5E0-17FB71C837B6}">
      <dgm:prSet/>
      <dgm:spPr/>
      <dgm:t>
        <a:bodyPr/>
        <a:lstStyle/>
        <a:p>
          <a:endParaRPr lang="fr-CA"/>
        </a:p>
      </dgm:t>
    </dgm:pt>
    <dgm:pt modelId="{79BFA1C6-6A69-4827-9855-20CF5ADA12E9}" type="sibTrans" cxnId="{B9684575-C146-4659-A5E0-17FB71C837B6}">
      <dgm:prSet/>
      <dgm:spPr/>
      <dgm:t>
        <a:bodyPr/>
        <a:lstStyle/>
        <a:p>
          <a:endParaRPr lang="fr-CA"/>
        </a:p>
      </dgm:t>
    </dgm:pt>
    <dgm:pt modelId="{E5EDD77D-6D8A-45A2-B940-103A177DF1DE}">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600" b="0" i="0" u="none" strike="noStrike" cap="none" normalizeH="0" baseline="0" dirty="0" smtClean="0">
              <a:ln>
                <a:noFill/>
              </a:ln>
              <a:solidFill>
                <a:schemeClr val="tx1"/>
              </a:solidFill>
              <a:effectLst/>
              <a:latin typeface="Tahoma" pitchFamily="34" charset="0"/>
            </a:rPr>
            <a:t>Fournir de l’énergie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600" b="0" i="0" u="none" strike="noStrike" cap="none" normalizeH="0" baseline="0" dirty="0" smtClean="0">
              <a:ln>
                <a:noFill/>
              </a:ln>
              <a:solidFill>
                <a:schemeClr val="tx1"/>
              </a:solidFill>
              <a:effectLst/>
              <a:latin typeface="Tahoma" pitchFamily="34" charset="0"/>
            </a:rPr>
            <a:t>4 Cal/g ou 17 kJ/g.</a:t>
          </a:r>
        </a:p>
      </dgm:t>
    </dgm:pt>
    <dgm:pt modelId="{9B460202-45C7-4121-BAB4-1164F0FB51C7}" type="parTrans" cxnId="{01ACD503-DD7B-46FA-8D20-CF47F0DAB1AF}">
      <dgm:prSet/>
      <dgm:spPr/>
      <dgm:t>
        <a:bodyPr/>
        <a:lstStyle/>
        <a:p>
          <a:endParaRPr lang="fr-CA"/>
        </a:p>
      </dgm:t>
    </dgm:pt>
    <dgm:pt modelId="{37012A56-0F9C-4E36-8F9E-744FE00C9963}" type="sibTrans" cxnId="{01ACD503-DD7B-46FA-8D20-CF47F0DAB1AF}">
      <dgm:prSet/>
      <dgm:spPr/>
      <dgm:t>
        <a:bodyPr/>
        <a:lstStyle/>
        <a:p>
          <a:endParaRPr lang="fr-CA"/>
        </a:p>
      </dgm:t>
    </dgm:pt>
    <dgm:pt modelId="{55A57F98-F75C-4EF7-A37B-2D5D69A1B29D}">
      <dgm:prSet custT="1"/>
      <dgm:spPr/>
      <dgm: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A" altLang="fr-FR" sz="600" b="0" i="0" u="none" strike="noStrike" cap="none" normalizeH="0" baseline="0" dirty="0" smtClean="0">
            <a:ln>
              <a:noFill/>
            </a:ln>
            <a:solidFill>
              <a:schemeClr val="tx1"/>
            </a:solidFill>
            <a:effectLst/>
            <a:latin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1400" b="0" i="0" u="none" strike="noStrike" cap="none" normalizeH="0" baseline="0" dirty="0" smtClean="0">
              <a:ln>
                <a:noFill/>
              </a:ln>
              <a:solidFill>
                <a:schemeClr val="tx1"/>
              </a:solidFill>
              <a:effectLst/>
              <a:latin typeface="Tahoma" pitchFamily="34" charset="0"/>
            </a:rPr>
            <a:t>Compléter les sécrétions et </a:t>
          </a:r>
          <a:r>
            <a:rPr kumimoji="0" lang="fr-CA" altLang="fr-FR" sz="1400" b="0" i="0" u="none" strike="noStrike" cap="none" normalizeH="0" baseline="0" dirty="0" smtClean="0">
              <a:ln>
                <a:noFill/>
              </a:ln>
              <a:solidFill>
                <a:schemeClr val="tx1"/>
              </a:solidFill>
              <a:effectLst/>
              <a:latin typeface="Tahoma" pitchFamily="34" charset="0"/>
            </a:rPr>
            <a:t>les Liquides </a:t>
          </a:r>
          <a:r>
            <a:rPr kumimoji="0" lang="fr-CA" altLang="fr-FR" sz="1400" b="0" i="0" u="none" strike="noStrike" cap="none" normalizeH="0" baseline="0" dirty="0" smtClean="0">
              <a:ln>
                <a:noFill/>
              </a:ln>
              <a:solidFill>
                <a:schemeClr val="tx1"/>
              </a:solidFill>
              <a:effectLst/>
              <a:latin typeface="Tahoma" pitchFamily="34" charset="0"/>
            </a:rPr>
            <a:t>corporels </a:t>
          </a:r>
          <a:r>
            <a:rPr kumimoji="0" lang="fr-CA" altLang="fr-FR" sz="1400" b="0" i="0" u="none" strike="noStrike" cap="none" normalizeH="0" baseline="0" dirty="0" smtClean="0">
              <a:ln>
                <a:noFill/>
              </a:ln>
              <a:solidFill>
                <a:schemeClr val="tx1"/>
              </a:solidFill>
              <a:effectLst/>
              <a:latin typeface="Tahoma" pitchFamily="34" charset="0"/>
            </a:rPr>
            <a:t>essentiels</a:t>
          </a:r>
          <a:endParaRPr kumimoji="0" lang="fr-CA" altLang="fr-FR" sz="1400" b="0" i="0" u="none" strike="noStrike" cap="none" normalizeH="0" baseline="0" dirty="0" smtClean="0">
            <a:ln>
              <a:noFill/>
            </a:ln>
            <a:solidFill>
              <a:schemeClr val="tx1"/>
            </a:solidFill>
            <a:effectLst/>
            <a:latin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fr-CA" altLang="fr-FR" sz="1400" b="0" i="0" u="none" strike="noStrike" cap="none" normalizeH="0" baseline="0" dirty="0" smtClean="0">
              <a:ln>
                <a:noFill/>
              </a:ln>
              <a:solidFill>
                <a:schemeClr val="tx1"/>
              </a:solidFill>
              <a:effectLst>
                <a:outerShdw blurRad="38100" dist="38100" dir="2700000" algn="tl">
                  <a:srgbClr val="FFFFFF"/>
                </a:outerShdw>
              </a:effectLst>
              <a:latin typeface="Tahoma" pitchFamily="34" charset="0"/>
            </a:rPr>
            <a:t> </a:t>
          </a:r>
          <a:endParaRPr kumimoji="0" lang="fr-CA" altLang="fr-FR" sz="600" b="0" i="0" u="none" strike="noStrike" cap="none" normalizeH="0" baseline="0" dirty="0" smtClean="0">
            <a:ln>
              <a:noFill/>
            </a:ln>
            <a:solidFill>
              <a:schemeClr val="tx1"/>
            </a:solidFill>
            <a:effectLst>
              <a:outerShdw blurRad="38100" dist="38100" dir="2700000" algn="tl">
                <a:srgbClr val="FFFFFF"/>
              </a:outerShdw>
            </a:effectLst>
            <a:latin typeface="Tahoma" pitchFamily="34" charset="0"/>
          </a:endParaRPr>
        </a:p>
      </dgm:t>
    </dgm:pt>
    <dgm:pt modelId="{D31ED52D-C498-457A-900E-4B77C22FEBB9}" type="parTrans" cxnId="{D7D01907-8074-4404-AB60-E8446DD4BF7C}">
      <dgm:prSet/>
      <dgm:spPr/>
      <dgm:t>
        <a:bodyPr/>
        <a:lstStyle/>
        <a:p>
          <a:endParaRPr lang="fr-CA"/>
        </a:p>
      </dgm:t>
    </dgm:pt>
    <dgm:pt modelId="{38B3558A-5B19-4CEA-AA80-1997576C6F61}" type="sibTrans" cxnId="{D7D01907-8074-4404-AB60-E8446DD4BF7C}">
      <dgm:prSet/>
      <dgm:spPr/>
      <dgm:t>
        <a:bodyPr/>
        <a:lstStyle/>
        <a:p>
          <a:endParaRPr lang="fr-CA"/>
        </a:p>
      </dgm:t>
    </dgm:pt>
    <dgm:pt modelId="{B6B4DE0C-033B-4A9F-8E7A-E74664AEF703}">
      <dgm:prSet custT="1"/>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1400" b="0" i="0" u="none" strike="noStrike" cap="none" normalizeH="0" baseline="0" dirty="0" smtClean="0">
              <a:ln>
                <a:noFill/>
              </a:ln>
              <a:solidFill>
                <a:schemeClr val="tx1"/>
              </a:solidFill>
              <a:effectLst/>
              <a:latin typeface="Tahoma" pitchFamily="34" charset="0"/>
            </a:rPr>
            <a:t>Participer à l’immunité par </a:t>
          </a:r>
          <a:r>
            <a:rPr kumimoji="0" lang="fr-CA" altLang="fr-FR" sz="1400" b="0" i="0" u="none" strike="noStrike" cap="none" normalizeH="0" baseline="0" dirty="0" smtClean="0">
              <a:ln>
                <a:noFill/>
              </a:ln>
              <a:solidFill>
                <a:schemeClr val="tx1"/>
              </a:solidFill>
              <a:effectLst/>
              <a:latin typeface="Tahoma" pitchFamily="34" charset="0"/>
            </a:rPr>
            <a:t>la fabrication </a:t>
          </a:r>
          <a:r>
            <a:rPr kumimoji="0" lang="fr-CA" altLang="fr-FR" sz="1400" b="0" i="0" u="none" strike="noStrike" cap="none" normalizeH="0" baseline="0" dirty="0" smtClean="0">
              <a:ln>
                <a:noFill/>
              </a:ln>
              <a:solidFill>
                <a:schemeClr val="tx1"/>
              </a:solidFill>
              <a:effectLst/>
              <a:latin typeface="Tahoma" pitchFamily="34" charset="0"/>
            </a:rPr>
            <a:t>des anticorps.</a:t>
          </a:r>
        </a:p>
      </dgm:t>
    </dgm:pt>
    <dgm:pt modelId="{DE83216A-1BA5-4DB1-9715-F9AFF46426B9}" type="parTrans" cxnId="{03D43587-171A-499E-AD88-B77332AFB242}">
      <dgm:prSet/>
      <dgm:spPr/>
      <dgm:t>
        <a:bodyPr/>
        <a:lstStyle/>
        <a:p>
          <a:endParaRPr lang="fr-CA"/>
        </a:p>
      </dgm:t>
    </dgm:pt>
    <dgm:pt modelId="{C374E66D-E4A7-405C-91B8-2E333118E91B}" type="sibTrans" cxnId="{03D43587-171A-499E-AD88-B77332AFB242}">
      <dgm:prSet/>
      <dgm:spPr/>
      <dgm:t>
        <a:bodyPr/>
        <a:lstStyle/>
        <a:p>
          <a:endParaRPr lang="fr-CA"/>
        </a:p>
      </dgm:t>
    </dgm:pt>
    <dgm:pt modelId="{7E38D5C3-2093-4228-AE49-6113899CE8FE}">
      <dgm:prSet custT="1"/>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1400" b="0" i="0" u="none" strike="noStrike" cap="none" normalizeH="0" baseline="0" dirty="0" smtClean="0">
              <a:ln>
                <a:noFill/>
              </a:ln>
              <a:solidFill>
                <a:schemeClr val="tx1"/>
              </a:solidFill>
              <a:effectLst/>
              <a:latin typeface="Tahoma" pitchFamily="34" charset="0"/>
            </a:rPr>
            <a:t>Maintenir les rapports</a:t>
          </a:r>
        </a:p>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1400" b="0" i="0" u="none" strike="noStrike" cap="none" normalizeH="0" baseline="0" dirty="0" smtClean="0">
              <a:ln>
                <a:noFill/>
              </a:ln>
              <a:solidFill>
                <a:schemeClr val="tx1"/>
              </a:solidFill>
              <a:effectLst/>
              <a:latin typeface="Tahoma" pitchFamily="34" charset="0"/>
            </a:rPr>
            <a:t>osmotiques en exerçant une</a:t>
          </a:r>
        </a:p>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1400" b="0" i="0" u="none" strike="noStrike" cap="none" normalizeH="0" baseline="0" dirty="0" smtClean="0">
              <a:ln>
                <a:noFill/>
              </a:ln>
              <a:solidFill>
                <a:schemeClr val="tx1"/>
              </a:solidFill>
              <a:effectLst/>
              <a:latin typeface="Tahoma" pitchFamily="34" charset="0"/>
            </a:rPr>
            <a:t>pression sur les membranes</a:t>
          </a:r>
        </a:p>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1400" b="0" i="0" u="none" strike="noStrike" cap="none" normalizeH="0" baseline="0" dirty="0" smtClean="0">
              <a:ln>
                <a:noFill/>
              </a:ln>
              <a:solidFill>
                <a:schemeClr val="tx1"/>
              </a:solidFill>
              <a:effectLst/>
              <a:latin typeface="Tahoma" pitchFamily="34" charset="0"/>
            </a:rPr>
            <a:t>     perméables</a:t>
          </a:r>
          <a:r>
            <a:rPr kumimoji="0" lang="fr-CA" altLang="fr-FR" sz="1400" b="0" i="0" u="none" strike="noStrike" cap="none" normalizeH="0" baseline="0" dirty="0" smtClean="0">
              <a:ln>
                <a:noFill/>
              </a:ln>
              <a:solidFill>
                <a:schemeClr val="tx1"/>
              </a:solidFill>
              <a:effectLst/>
              <a:latin typeface="Tahoma" pitchFamily="34" charset="0"/>
            </a:rPr>
            <a:t>.</a:t>
          </a:r>
        </a:p>
      </dgm:t>
    </dgm:pt>
    <dgm:pt modelId="{E6B66189-0A1B-43FC-80D3-8275117F20B6}" type="parTrans" cxnId="{68916AB8-6D2C-40BF-9135-508F2429EA94}">
      <dgm:prSet/>
      <dgm:spPr/>
      <dgm:t>
        <a:bodyPr/>
        <a:lstStyle/>
        <a:p>
          <a:endParaRPr lang="fr-CA"/>
        </a:p>
      </dgm:t>
    </dgm:pt>
    <dgm:pt modelId="{63726A69-DEB4-4BBC-A833-02C18D92998F}" type="sibTrans" cxnId="{68916AB8-6D2C-40BF-9135-508F2429EA94}">
      <dgm:prSet/>
      <dgm:spPr/>
      <dgm:t>
        <a:bodyPr/>
        <a:lstStyle/>
        <a:p>
          <a:endParaRPr lang="fr-CA"/>
        </a:p>
      </dgm:t>
    </dgm:pt>
    <dgm:pt modelId="{5F8FAB06-4E5B-44EB-97BC-8C2EF2A708AA}">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2000" b="0" i="0" u="none" strike="noStrike" cap="none" normalizeH="0" baseline="0" dirty="0" smtClean="0">
              <a:ln>
                <a:noFill/>
              </a:ln>
              <a:solidFill>
                <a:schemeClr val="tx1"/>
              </a:solidFill>
              <a:effectLst/>
              <a:latin typeface="Tahoma" pitchFamily="34" charset="0"/>
            </a:rPr>
            <a:t>Réparer les tissus</a:t>
          </a:r>
          <a:r>
            <a:rPr kumimoji="0" lang="fr-CA" altLang="fr-FR" sz="600" b="0" i="0" u="none" strike="noStrike" cap="none" normalizeH="0" baseline="0" dirty="0" smtClean="0">
              <a:ln>
                <a:noFill/>
              </a:ln>
              <a:solidFill>
                <a:schemeClr val="tx1"/>
              </a:solidFill>
              <a:effectLst/>
              <a:latin typeface="Tahoma" pitchFamily="34" charset="0"/>
            </a:rPr>
            <a:t>.</a:t>
          </a:r>
        </a:p>
      </dgm:t>
    </dgm:pt>
    <dgm:pt modelId="{C32506C0-837A-4F78-ABEC-567671B72D33}" type="parTrans" cxnId="{D11EDB83-9EC7-4C34-8E98-9FD58220DC07}">
      <dgm:prSet/>
      <dgm:spPr/>
      <dgm:t>
        <a:bodyPr/>
        <a:lstStyle/>
        <a:p>
          <a:endParaRPr lang="fr-CA"/>
        </a:p>
      </dgm:t>
    </dgm:pt>
    <dgm:pt modelId="{75ED85A4-838D-42CE-B497-F823BC0C8478}" type="sibTrans" cxnId="{D11EDB83-9EC7-4C34-8E98-9FD58220DC07}">
      <dgm:prSet/>
      <dgm:spPr/>
      <dgm:t>
        <a:bodyPr/>
        <a:lstStyle/>
        <a:p>
          <a:endParaRPr lang="fr-CA"/>
        </a:p>
      </dgm:t>
    </dgm:pt>
    <dgm:pt modelId="{7A40D088-639F-43F8-82B8-93975B45B483}" type="pres">
      <dgm:prSet presAssocID="{50BFA2DA-E3D6-4E49-8231-A1A8829AAB22}" presName="cycle" presStyleCnt="0">
        <dgm:presLayoutVars>
          <dgm:chMax val="1"/>
          <dgm:dir/>
          <dgm:animLvl val="ctr"/>
          <dgm:resizeHandles val="exact"/>
        </dgm:presLayoutVars>
      </dgm:prSet>
      <dgm:spPr/>
    </dgm:pt>
    <dgm:pt modelId="{390D533A-0B87-4224-A3F9-ED4C69110927}" type="pres">
      <dgm:prSet presAssocID="{56550F15-86A3-443C-B8C7-F4FFAB6745B8}" presName="centerShape" presStyleLbl="node0" presStyleIdx="0" presStyleCnt="1" custScaleX="120635" custScaleY="117320"/>
      <dgm:spPr/>
      <dgm:t>
        <a:bodyPr/>
        <a:lstStyle/>
        <a:p>
          <a:endParaRPr lang="fr-CA"/>
        </a:p>
      </dgm:t>
    </dgm:pt>
    <dgm:pt modelId="{533AC9F5-B3B4-4B70-BACD-7B94178824EA}" type="pres">
      <dgm:prSet presAssocID="{86DF6447-210D-46D9-9927-8E529BB1394F}" presName="Name9" presStyleLbl="parChTrans1D2" presStyleIdx="0" presStyleCnt="6"/>
      <dgm:spPr/>
      <dgm:t>
        <a:bodyPr/>
        <a:lstStyle/>
        <a:p>
          <a:endParaRPr lang="fr-CA"/>
        </a:p>
      </dgm:t>
    </dgm:pt>
    <dgm:pt modelId="{3CAF4BCC-90F8-42F5-ADCC-C3AD5B73DBA2}" type="pres">
      <dgm:prSet presAssocID="{86DF6447-210D-46D9-9927-8E529BB1394F}" presName="connTx" presStyleLbl="parChTrans1D2" presStyleIdx="0" presStyleCnt="6"/>
      <dgm:spPr/>
      <dgm:t>
        <a:bodyPr/>
        <a:lstStyle/>
        <a:p>
          <a:endParaRPr lang="fr-CA"/>
        </a:p>
      </dgm:t>
    </dgm:pt>
    <dgm:pt modelId="{155E22B1-ABD9-4A12-A808-C25A9882AB9F}" type="pres">
      <dgm:prSet presAssocID="{02698CD1-6867-4D47-A536-927F988A98A2}" presName="node" presStyleLbl="node1" presStyleIdx="0" presStyleCnt="6" custRadScaleRad="100152" custRadScaleInc="-986">
        <dgm:presLayoutVars>
          <dgm:bulletEnabled val="1"/>
        </dgm:presLayoutVars>
      </dgm:prSet>
      <dgm:spPr/>
      <dgm:t>
        <a:bodyPr/>
        <a:lstStyle/>
        <a:p>
          <a:endParaRPr lang="fr-CA"/>
        </a:p>
      </dgm:t>
    </dgm:pt>
    <dgm:pt modelId="{FD74131B-2379-4900-89A0-90CCF8EEAF86}" type="pres">
      <dgm:prSet presAssocID="{9B460202-45C7-4121-BAB4-1164F0FB51C7}" presName="Name9" presStyleLbl="parChTrans1D2" presStyleIdx="1" presStyleCnt="6"/>
      <dgm:spPr/>
      <dgm:t>
        <a:bodyPr/>
        <a:lstStyle/>
        <a:p>
          <a:endParaRPr lang="fr-CA"/>
        </a:p>
      </dgm:t>
    </dgm:pt>
    <dgm:pt modelId="{3AE1F068-7675-416F-98D8-34F00A30EED7}" type="pres">
      <dgm:prSet presAssocID="{9B460202-45C7-4121-BAB4-1164F0FB51C7}" presName="connTx" presStyleLbl="parChTrans1D2" presStyleIdx="1" presStyleCnt="6"/>
      <dgm:spPr/>
      <dgm:t>
        <a:bodyPr/>
        <a:lstStyle/>
        <a:p>
          <a:endParaRPr lang="fr-CA"/>
        </a:p>
      </dgm:t>
    </dgm:pt>
    <dgm:pt modelId="{8D90254D-B729-452C-B291-A75F960A30BB}" type="pres">
      <dgm:prSet presAssocID="{E5EDD77D-6D8A-45A2-B940-103A177DF1DE}" presName="node" presStyleLbl="node1" presStyleIdx="1" presStyleCnt="6" custRadScaleRad="101869" custRadScaleInc="-1130">
        <dgm:presLayoutVars>
          <dgm:bulletEnabled val="1"/>
        </dgm:presLayoutVars>
      </dgm:prSet>
      <dgm:spPr/>
      <dgm:t>
        <a:bodyPr/>
        <a:lstStyle/>
        <a:p>
          <a:endParaRPr lang="fr-CA"/>
        </a:p>
      </dgm:t>
    </dgm:pt>
    <dgm:pt modelId="{7CBBC4DB-1099-49A7-BA17-80CDE3DB2EA3}" type="pres">
      <dgm:prSet presAssocID="{D31ED52D-C498-457A-900E-4B77C22FEBB9}" presName="Name9" presStyleLbl="parChTrans1D2" presStyleIdx="2" presStyleCnt="6"/>
      <dgm:spPr/>
      <dgm:t>
        <a:bodyPr/>
        <a:lstStyle/>
        <a:p>
          <a:endParaRPr lang="fr-CA"/>
        </a:p>
      </dgm:t>
    </dgm:pt>
    <dgm:pt modelId="{01BC36CC-907A-4E55-BDC8-C0827C098D85}" type="pres">
      <dgm:prSet presAssocID="{D31ED52D-C498-457A-900E-4B77C22FEBB9}" presName="connTx" presStyleLbl="parChTrans1D2" presStyleIdx="2" presStyleCnt="6"/>
      <dgm:spPr/>
      <dgm:t>
        <a:bodyPr/>
        <a:lstStyle/>
        <a:p>
          <a:endParaRPr lang="fr-CA"/>
        </a:p>
      </dgm:t>
    </dgm:pt>
    <dgm:pt modelId="{0DB6D6B3-3C3C-4F3A-AB3D-531CD1C84D77}" type="pres">
      <dgm:prSet presAssocID="{55A57F98-F75C-4EF7-A37B-2D5D69A1B29D}" presName="node" presStyleLbl="node1" presStyleIdx="2" presStyleCnt="6">
        <dgm:presLayoutVars>
          <dgm:bulletEnabled val="1"/>
        </dgm:presLayoutVars>
      </dgm:prSet>
      <dgm:spPr/>
      <dgm:t>
        <a:bodyPr/>
        <a:lstStyle/>
        <a:p>
          <a:endParaRPr lang="fr-CA"/>
        </a:p>
      </dgm:t>
    </dgm:pt>
    <dgm:pt modelId="{E49BEF63-C0E8-4B89-8CDA-5B4EB3BB3D4C}" type="pres">
      <dgm:prSet presAssocID="{DE83216A-1BA5-4DB1-9715-F9AFF46426B9}" presName="Name9" presStyleLbl="parChTrans1D2" presStyleIdx="3" presStyleCnt="6"/>
      <dgm:spPr/>
      <dgm:t>
        <a:bodyPr/>
        <a:lstStyle/>
        <a:p>
          <a:endParaRPr lang="fr-CA"/>
        </a:p>
      </dgm:t>
    </dgm:pt>
    <dgm:pt modelId="{FCA4A44F-EC4F-4067-B6D0-26236898C206}" type="pres">
      <dgm:prSet presAssocID="{DE83216A-1BA5-4DB1-9715-F9AFF46426B9}" presName="connTx" presStyleLbl="parChTrans1D2" presStyleIdx="3" presStyleCnt="6"/>
      <dgm:spPr/>
      <dgm:t>
        <a:bodyPr/>
        <a:lstStyle/>
        <a:p>
          <a:endParaRPr lang="fr-CA"/>
        </a:p>
      </dgm:t>
    </dgm:pt>
    <dgm:pt modelId="{3158D22C-C4E1-4216-9923-9A7B9D17C567}" type="pres">
      <dgm:prSet presAssocID="{B6B4DE0C-033B-4A9F-8E7A-E74664AEF703}" presName="node" presStyleLbl="node1" presStyleIdx="3" presStyleCnt="6" custScaleX="110517">
        <dgm:presLayoutVars>
          <dgm:bulletEnabled val="1"/>
        </dgm:presLayoutVars>
      </dgm:prSet>
      <dgm:spPr/>
      <dgm:t>
        <a:bodyPr/>
        <a:lstStyle/>
        <a:p>
          <a:endParaRPr lang="fr-CA"/>
        </a:p>
      </dgm:t>
    </dgm:pt>
    <dgm:pt modelId="{B2FCFF5E-3321-45F8-BEB0-BBD04CB3774E}" type="pres">
      <dgm:prSet presAssocID="{E6B66189-0A1B-43FC-80D3-8275117F20B6}" presName="Name9" presStyleLbl="parChTrans1D2" presStyleIdx="4" presStyleCnt="6"/>
      <dgm:spPr/>
      <dgm:t>
        <a:bodyPr/>
        <a:lstStyle/>
        <a:p>
          <a:endParaRPr lang="fr-CA"/>
        </a:p>
      </dgm:t>
    </dgm:pt>
    <dgm:pt modelId="{2EBCAE1C-8F7F-4460-A529-1FE3CFB01D6E}" type="pres">
      <dgm:prSet presAssocID="{E6B66189-0A1B-43FC-80D3-8275117F20B6}" presName="connTx" presStyleLbl="parChTrans1D2" presStyleIdx="4" presStyleCnt="6"/>
      <dgm:spPr/>
      <dgm:t>
        <a:bodyPr/>
        <a:lstStyle/>
        <a:p>
          <a:endParaRPr lang="fr-CA"/>
        </a:p>
      </dgm:t>
    </dgm:pt>
    <dgm:pt modelId="{DDBF431B-916A-4301-B16C-B053F48E618B}" type="pres">
      <dgm:prSet presAssocID="{7E38D5C3-2093-4228-AE49-6113899CE8FE}" presName="node" presStyleLbl="node1" presStyleIdx="4" presStyleCnt="6" custScaleX="138926" custScaleY="133118" custRadScaleRad="124371" custRadScaleInc="8903">
        <dgm:presLayoutVars>
          <dgm:bulletEnabled val="1"/>
        </dgm:presLayoutVars>
      </dgm:prSet>
      <dgm:spPr/>
      <dgm:t>
        <a:bodyPr/>
        <a:lstStyle/>
        <a:p>
          <a:endParaRPr lang="fr-CA"/>
        </a:p>
      </dgm:t>
    </dgm:pt>
    <dgm:pt modelId="{143B4FC7-52A3-4C11-8841-FCEE6BF29DF8}" type="pres">
      <dgm:prSet presAssocID="{C32506C0-837A-4F78-ABEC-567671B72D33}" presName="Name9" presStyleLbl="parChTrans1D2" presStyleIdx="5" presStyleCnt="6"/>
      <dgm:spPr/>
      <dgm:t>
        <a:bodyPr/>
        <a:lstStyle/>
        <a:p>
          <a:endParaRPr lang="fr-CA"/>
        </a:p>
      </dgm:t>
    </dgm:pt>
    <dgm:pt modelId="{26E99E36-ED31-4880-87C6-AB05A82198B4}" type="pres">
      <dgm:prSet presAssocID="{C32506C0-837A-4F78-ABEC-567671B72D33}" presName="connTx" presStyleLbl="parChTrans1D2" presStyleIdx="5" presStyleCnt="6"/>
      <dgm:spPr/>
      <dgm:t>
        <a:bodyPr/>
        <a:lstStyle/>
        <a:p>
          <a:endParaRPr lang="fr-CA"/>
        </a:p>
      </dgm:t>
    </dgm:pt>
    <dgm:pt modelId="{C295FA6B-3983-4644-BC25-B817DD137775}" type="pres">
      <dgm:prSet presAssocID="{5F8FAB06-4E5B-44EB-97BC-8C2EF2A708AA}" presName="node" presStyleLbl="node1" presStyleIdx="5" presStyleCnt="6">
        <dgm:presLayoutVars>
          <dgm:bulletEnabled val="1"/>
        </dgm:presLayoutVars>
      </dgm:prSet>
      <dgm:spPr/>
      <dgm:t>
        <a:bodyPr/>
        <a:lstStyle/>
        <a:p>
          <a:endParaRPr lang="fr-CA"/>
        </a:p>
      </dgm:t>
    </dgm:pt>
  </dgm:ptLst>
  <dgm:cxnLst>
    <dgm:cxn modelId="{60641EE2-186D-44DF-9B6D-50D1763B9B8E}" type="presOf" srcId="{C32506C0-837A-4F78-ABEC-567671B72D33}" destId="{143B4FC7-52A3-4C11-8841-FCEE6BF29DF8}" srcOrd="0" destOrd="0" presId="urn:microsoft.com/office/officeart/2005/8/layout/radial1"/>
    <dgm:cxn modelId="{085E07EA-334C-4E18-8E89-7E8B74C1ED97}" type="presOf" srcId="{E5EDD77D-6D8A-45A2-B940-103A177DF1DE}" destId="{8D90254D-B729-452C-B291-A75F960A30BB}" srcOrd="0" destOrd="0" presId="urn:microsoft.com/office/officeart/2005/8/layout/radial1"/>
    <dgm:cxn modelId="{59432ADA-8651-463D-BAFB-DAAD6591A045}" type="presOf" srcId="{5F8FAB06-4E5B-44EB-97BC-8C2EF2A708AA}" destId="{C295FA6B-3983-4644-BC25-B817DD137775}" srcOrd="0" destOrd="0" presId="urn:microsoft.com/office/officeart/2005/8/layout/radial1"/>
    <dgm:cxn modelId="{A08C070E-A220-4B08-999D-9CE448A43444}" type="presOf" srcId="{86DF6447-210D-46D9-9927-8E529BB1394F}" destId="{533AC9F5-B3B4-4B70-BACD-7B94178824EA}" srcOrd="0" destOrd="0" presId="urn:microsoft.com/office/officeart/2005/8/layout/radial1"/>
    <dgm:cxn modelId="{01ACD503-DD7B-46FA-8D20-CF47F0DAB1AF}" srcId="{56550F15-86A3-443C-B8C7-F4FFAB6745B8}" destId="{E5EDD77D-6D8A-45A2-B940-103A177DF1DE}" srcOrd="1" destOrd="0" parTransId="{9B460202-45C7-4121-BAB4-1164F0FB51C7}" sibTransId="{37012A56-0F9C-4E36-8F9E-744FE00C9963}"/>
    <dgm:cxn modelId="{805127B9-F12A-497C-9F69-F0F5CD0DDAD6}" type="presOf" srcId="{50BFA2DA-E3D6-4E49-8231-A1A8829AAB22}" destId="{7A40D088-639F-43F8-82B8-93975B45B483}" srcOrd="0" destOrd="0" presId="urn:microsoft.com/office/officeart/2005/8/layout/radial1"/>
    <dgm:cxn modelId="{A31B1365-E87D-4E3A-8405-0CD957A89DD3}" type="presOf" srcId="{D31ED52D-C498-457A-900E-4B77C22FEBB9}" destId="{7CBBC4DB-1099-49A7-BA17-80CDE3DB2EA3}" srcOrd="0" destOrd="0" presId="urn:microsoft.com/office/officeart/2005/8/layout/radial1"/>
    <dgm:cxn modelId="{868A64F5-0193-494E-8251-DA728E7C66C1}" type="presOf" srcId="{9B460202-45C7-4121-BAB4-1164F0FB51C7}" destId="{3AE1F068-7675-416F-98D8-34F00A30EED7}" srcOrd="1" destOrd="0" presId="urn:microsoft.com/office/officeart/2005/8/layout/radial1"/>
    <dgm:cxn modelId="{7C23A26C-EC73-4E7E-94CF-EE07AA4A2F08}" srcId="{50BFA2DA-E3D6-4E49-8231-A1A8829AAB22}" destId="{56550F15-86A3-443C-B8C7-F4FFAB6745B8}" srcOrd="0" destOrd="0" parTransId="{17853464-889C-4C47-BF38-0E63EFB3517B}" sibTransId="{A47A4D73-6841-4B2E-90EA-7D13CD903477}"/>
    <dgm:cxn modelId="{03D43587-171A-499E-AD88-B77332AFB242}" srcId="{56550F15-86A3-443C-B8C7-F4FFAB6745B8}" destId="{B6B4DE0C-033B-4A9F-8E7A-E74664AEF703}" srcOrd="3" destOrd="0" parTransId="{DE83216A-1BA5-4DB1-9715-F9AFF46426B9}" sibTransId="{C374E66D-E4A7-405C-91B8-2E333118E91B}"/>
    <dgm:cxn modelId="{D11EDB83-9EC7-4C34-8E98-9FD58220DC07}" srcId="{56550F15-86A3-443C-B8C7-F4FFAB6745B8}" destId="{5F8FAB06-4E5B-44EB-97BC-8C2EF2A708AA}" srcOrd="5" destOrd="0" parTransId="{C32506C0-837A-4F78-ABEC-567671B72D33}" sibTransId="{75ED85A4-838D-42CE-B497-F823BC0C8478}"/>
    <dgm:cxn modelId="{6584AD74-2649-4BA9-BF95-48BED67264AA}" type="presOf" srcId="{86DF6447-210D-46D9-9927-8E529BB1394F}" destId="{3CAF4BCC-90F8-42F5-ADCC-C3AD5B73DBA2}" srcOrd="1" destOrd="0" presId="urn:microsoft.com/office/officeart/2005/8/layout/radial1"/>
    <dgm:cxn modelId="{1617E0CF-1A15-4DFB-9276-DD988A4DF832}" type="presOf" srcId="{B6B4DE0C-033B-4A9F-8E7A-E74664AEF703}" destId="{3158D22C-C4E1-4216-9923-9A7B9D17C567}" srcOrd="0" destOrd="0" presId="urn:microsoft.com/office/officeart/2005/8/layout/radial1"/>
    <dgm:cxn modelId="{DF0A077B-6044-4085-88D9-CCF41F19365C}" type="presOf" srcId="{C32506C0-837A-4F78-ABEC-567671B72D33}" destId="{26E99E36-ED31-4880-87C6-AB05A82198B4}" srcOrd="1" destOrd="0" presId="urn:microsoft.com/office/officeart/2005/8/layout/radial1"/>
    <dgm:cxn modelId="{AA11299E-60AA-4BB7-A1EE-E93558CAD8E0}" type="presOf" srcId="{9B460202-45C7-4121-BAB4-1164F0FB51C7}" destId="{FD74131B-2379-4900-89A0-90CCF8EEAF86}" srcOrd="0" destOrd="0" presId="urn:microsoft.com/office/officeart/2005/8/layout/radial1"/>
    <dgm:cxn modelId="{D7D01907-8074-4404-AB60-E8446DD4BF7C}" srcId="{56550F15-86A3-443C-B8C7-F4FFAB6745B8}" destId="{55A57F98-F75C-4EF7-A37B-2D5D69A1B29D}" srcOrd="2" destOrd="0" parTransId="{D31ED52D-C498-457A-900E-4B77C22FEBB9}" sibTransId="{38B3558A-5B19-4CEA-AA80-1997576C6F61}"/>
    <dgm:cxn modelId="{8BAE7589-3C39-4DCF-8C55-2E3359D2FAAE}" type="presOf" srcId="{56550F15-86A3-443C-B8C7-F4FFAB6745B8}" destId="{390D533A-0B87-4224-A3F9-ED4C69110927}" srcOrd="0" destOrd="0" presId="urn:microsoft.com/office/officeart/2005/8/layout/radial1"/>
    <dgm:cxn modelId="{7900968E-F76F-4786-A8CB-A5FBA327F3D3}" type="presOf" srcId="{55A57F98-F75C-4EF7-A37B-2D5D69A1B29D}" destId="{0DB6D6B3-3C3C-4F3A-AB3D-531CD1C84D77}" srcOrd="0" destOrd="0" presId="urn:microsoft.com/office/officeart/2005/8/layout/radial1"/>
    <dgm:cxn modelId="{798326EA-91EE-45CE-94B2-AB59665787A6}" type="presOf" srcId="{E6B66189-0A1B-43FC-80D3-8275117F20B6}" destId="{B2FCFF5E-3321-45F8-BEB0-BBD04CB3774E}" srcOrd="0" destOrd="0" presId="urn:microsoft.com/office/officeart/2005/8/layout/radial1"/>
    <dgm:cxn modelId="{E48789C5-9443-40DB-A463-09C583626DE1}" type="presOf" srcId="{DE83216A-1BA5-4DB1-9715-F9AFF46426B9}" destId="{FCA4A44F-EC4F-4067-B6D0-26236898C206}" srcOrd="1" destOrd="0" presId="urn:microsoft.com/office/officeart/2005/8/layout/radial1"/>
    <dgm:cxn modelId="{C5A0E2A3-564C-48C2-A7A7-7BB430D50A47}" type="presOf" srcId="{E6B66189-0A1B-43FC-80D3-8275117F20B6}" destId="{2EBCAE1C-8F7F-4460-A529-1FE3CFB01D6E}" srcOrd="1" destOrd="0" presId="urn:microsoft.com/office/officeart/2005/8/layout/radial1"/>
    <dgm:cxn modelId="{68916AB8-6D2C-40BF-9135-508F2429EA94}" srcId="{56550F15-86A3-443C-B8C7-F4FFAB6745B8}" destId="{7E38D5C3-2093-4228-AE49-6113899CE8FE}" srcOrd="4" destOrd="0" parTransId="{E6B66189-0A1B-43FC-80D3-8275117F20B6}" sibTransId="{63726A69-DEB4-4BBC-A833-02C18D92998F}"/>
    <dgm:cxn modelId="{9968ABD3-2944-484D-BDEA-39B1237C1B74}" type="presOf" srcId="{7E38D5C3-2093-4228-AE49-6113899CE8FE}" destId="{DDBF431B-916A-4301-B16C-B053F48E618B}" srcOrd="0" destOrd="0" presId="urn:microsoft.com/office/officeart/2005/8/layout/radial1"/>
    <dgm:cxn modelId="{C0F125B2-EF34-41F4-9ACA-8F27AE25C7AA}" type="presOf" srcId="{D31ED52D-C498-457A-900E-4B77C22FEBB9}" destId="{01BC36CC-907A-4E55-BDC8-C0827C098D85}" srcOrd="1" destOrd="0" presId="urn:microsoft.com/office/officeart/2005/8/layout/radial1"/>
    <dgm:cxn modelId="{C86097D9-6BE6-4374-9850-5EB13B2FE100}" type="presOf" srcId="{02698CD1-6867-4D47-A536-927F988A98A2}" destId="{155E22B1-ABD9-4A12-A808-C25A9882AB9F}" srcOrd="0" destOrd="0" presId="urn:microsoft.com/office/officeart/2005/8/layout/radial1"/>
    <dgm:cxn modelId="{0BDD04E4-63AE-4B67-AFAA-7DE265AC94A9}" type="presOf" srcId="{DE83216A-1BA5-4DB1-9715-F9AFF46426B9}" destId="{E49BEF63-C0E8-4B89-8CDA-5B4EB3BB3D4C}" srcOrd="0" destOrd="0" presId="urn:microsoft.com/office/officeart/2005/8/layout/radial1"/>
    <dgm:cxn modelId="{B9684575-C146-4659-A5E0-17FB71C837B6}" srcId="{56550F15-86A3-443C-B8C7-F4FFAB6745B8}" destId="{02698CD1-6867-4D47-A536-927F988A98A2}" srcOrd="0" destOrd="0" parTransId="{86DF6447-210D-46D9-9927-8E529BB1394F}" sibTransId="{79BFA1C6-6A69-4827-9855-20CF5ADA12E9}"/>
    <dgm:cxn modelId="{BAB177E2-919A-4A83-8FB2-85E78836158C}" type="presParOf" srcId="{7A40D088-639F-43F8-82B8-93975B45B483}" destId="{390D533A-0B87-4224-A3F9-ED4C69110927}" srcOrd="0" destOrd="0" presId="urn:microsoft.com/office/officeart/2005/8/layout/radial1"/>
    <dgm:cxn modelId="{62BCDC8C-3DE7-40EA-B5C8-9026F5685DC1}" type="presParOf" srcId="{7A40D088-639F-43F8-82B8-93975B45B483}" destId="{533AC9F5-B3B4-4B70-BACD-7B94178824EA}" srcOrd="1" destOrd="0" presId="urn:microsoft.com/office/officeart/2005/8/layout/radial1"/>
    <dgm:cxn modelId="{D44D5F17-B412-44C5-9138-828C29B626A0}" type="presParOf" srcId="{533AC9F5-B3B4-4B70-BACD-7B94178824EA}" destId="{3CAF4BCC-90F8-42F5-ADCC-C3AD5B73DBA2}" srcOrd="0" destOrd="0" presId="urn:microsoft.com/office/officeart/2005/8/layout/radial1"/>
    <dgm:cxn modelId="{32381558-68BC-4989-9B88-6E41E11DD3F1}" type="presParOf" srcId="{7A40D088-639F-43F8-82B8-93975B45B483}" destId="{155E22B1-ABD9-4A12-A808-C25A9882AB9F}" srcOrd="2" destOrd="0" presId="urn:microsoft.com/office/officeart/2005/8/layout/radial1"/>
    <dgm:cxn modelId="{316B06F7-C78D-45F5-AEC1-F95154D9B676}" type="presParOf" srcId="{7A40D088-639F-43F8-82B8-93975B45B483}" destId="{FD74131B-2379-4900-89A0-90CCF8EEAF86}" srcOrd="3" destOrd="0" presId="urn:microsoft.com/office/officeart/2005/8/layout/radial1"/>
    <dgm:cxn modelId="{6059F386-94F8-4BD3-B0BC-DCC1EFA03815}" type="presParOf" srcId="{FD74131B-2379-4900-89A0-90CCF8EEAF86}" destId="{3AE1F068-7675-416F-98D8-34F00A30EED7}" srcOrd="0" destOrd="0" presId="urn:microsoft.com/office/officeart/2005/8/layout/radial1"/>
    <dgm:cxn modelId="{B86BAF2F-2921-4044-B2BD-03899B4F8C0F}" type="presParOf" srcId="{7A40D088-639F-43F8-82B8-93975B45B483}" destId="{8D90254D-B729-452C-B291-A75F960A30BB}" srcOrd="4" destOrd="0" presId="urn:microsoft.com/office/officeart/2005/8/layout/radial1"/>
    <dgm:cxn modelId="{CC385CF1-07C5-4F1D-A865-CBBB01F1422A}" type="presParOf" srcId="{7A40D088-639F-43F8-82B8-93975B45B483}" destId="{7CBBC4DB-1099-49A7-BA17-80CDE3DB2EA3}" srcOrd="5" destOrd="0" presId="urn:microsoft.com/office/officeart/2005/8/layout/radial1"/>
    <dgm:cxn modelId="{C6851D3A-2B66-462F-8CFD-5913FFEBB369}" type="presParOf" srcId="{7CBBC4DB-1099-49A7-BA17-80CDE3DB2EA3}" destId="{01BC36CC-907A-4E55-BDC8-C0827C098D85}" srcOrd="0" destOrd="0" presId="urn:microsoft.com/office/officeart/2005/8/layout/radial1"/>
    <dgm:cxn modelId="{BA1B77BE-DC2C-480E-A242-953C9F7763DA}" type="presParOf" srcId="{7A40D088-639F-43F8-82B8-93975B45B483}" destId="{0DB6D6B3-3C3C-4F3A-AB3D-531CD1C84D77}" srcOrd="6" destOrd="0" presId="urn:microsoft.com/office/officeart/2005/8/layout/radial1"/>
    <dgm:cxn modelId="{4E9099A3-F7FD-4D1A-9BBF-648D32B0B862}" type="presParOf" srcId="{7A40D088-639F-43F8-82B8-93975B45B483}" destId="{E49BEF63-C0E8-4B89-8CDA-5B4EB3BB3D4C}" srcOrd="7" destOrd="0" presId="urn:microsoft.com/office/officeart/2005/8/layout/radial1"/>
    <dgm:cxn modelId="{012B0575-5042-44E3-AE94-20D8F30D3E66}" type="presParOf" srcId="{E49BEF63-C0E8-4B89-8CDA-5B4EB3BB3D4C}" destId="{FCA4A44F-EC4F-4067-B6D0-26236898C206}" srcOrd="0" destOrd="0" presId="urn:microsoft.com/office/officeart/2005/8/layout/radial1"/>
    <dgm:cxn modelId="{F8E3FEA1-5312-4AC1-89E1-5747A01C6000}" type="presParOf" srcId="{7A40D088-639F-43F8-82B8-93975B45B483}" destId="{3158D22C-C4E1-4216-9923-9A7B9D17C567}" srcOrd="8" destOrd="0" presId="urn:microsoft.com/office/officeart/2005/8/layout/radial1"/>
    <dgm:cxn modelId="{94569A93-EE5E-410F-A8EF-58C99FC77E2E}" type="presParOf" srcId="{7A40D088-639F-43F8-82B8-93975B45B483}" destId="{B2FCFF5E-3321-45F8-BEB0-BBD04CB3774E}" srcOrd="9" destOrd="0" presId="urn:microsoft.com/office/officeart/2005/8/layout/radial1"/>
    <dgm:cxn modelId="{4136D848-F652-4F13-B7F6-3E478B8DD18A}" type="presParOf" srcId="{B2FCFF5E-3321-45F8-BEB0-BBD04CB3774E}" destId="{2EBCAE1C-8F7F-4460-A529-1FE3CFB01D6E}" srcOrd="0" destOrd="0" presId="urn:microsoft.com/office/officeart/2005/8/layout/radial1"/>
    <dgm:cxn modelId="{1E88C813-96B7-443F-A8ED-C7E2FC987045}" type="presParOf" srcId="{7A40D088-639F-43F8-82B8-93975B45B483}" destId="{DDBF431B-916A-4301-B16C-B053F48E618B}" srcOrd="10" destOrd="0" presId="urn:microsoft.com/office/officeart/2005/8/layout/radial1"/>
    <dgm:cxn modelId="{107D759B-8CDA-4B33-8670-D9E1EC91EB98}" type="presParOf" srcId="{7A40D088-639F-43F8-82B8-93975B45B483}" destId="{143B4FC7-52A3-4C11-8841-FCEE6BF29DF8}" srcOrd="11" destOrd="0" presId="urn:microsoft.com/office/officeart/2005/8/layout/radial1"/>
    <dgm:cxn modelId="{76C6FCCD-4D0E-4D96-9088-779DDAC20153}" type="presParOf" srcId="{143B4FC7-52A3-4C11-8841-FCEE6BF29DF8}" destId="{26E99E36-ED31-4880-87C6-AB05A82198B4}" srcOrd="0" destOrd="0" presId="urn:microsoft.com/office/officeart/2005/8/layout/radial1"/>
    <dgm:cxn modelId="{50178C36-9EDB-4F7B-8E14-949B5E9F654F}" type="presParOf" srcId="{7A40D088-639F-43F8-82B8-93975B45B483}" destId="{C295FA6B-3983-4644-BC25-B817DD137775}"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12CB9E-77CF-4662-851C-D7D2A0150664}" type="doc">
      <dgm:prSet loTypeId="urn:microsoft.com/office/officeart/2005/8/layout/radial1" loCatId="relationship" qsTypeId="urn:microsoft.com/office/officeart/2005/8/quickstyle/simple1" qsCatId="simple" csTypeId="urn:microsoft.com/office/officeart/2005/8/colors/accent1_2" csCatId="accent1" phldr="1"/>
      <dgm:spPr/>
    </dgm:pt>
    <dgm:pt modelId="{9FF3DA1F-3830-4CB1-BEF3-3B301130266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2800" b="1" i="0" u="none" strike="noStrike" cap="none" normalizeH="0" baseline="0" dirty="0" smtClean="0">
              <a:ln>
                <a:noFill/>
              </a:ln>
              <a:solidFill>
                <a:schemeClr val="tx1"/>
              </a:solidFill>
              <a:effectLst/>
              <a:latin typeface="Tahoma" pitchFamily="34" charset="0"/>
            </a:rPr>
            <a:t>Lipides</a:t>
          </a:r>
        </a:p>
      </dgm:t>
    </dgm:pt>
    <dgm:pt modelId="{BA66399F-E37F-4D11-B9CC-C83CF64FB54C}" type="parTrans" cxnId="{F8F4DA2C-2672-4B71-BF33-4CF9EF488610}">
      <dgm:prSet/>
      <dgm:spPr/>
      <dgm:t>
        <a:bodyPr/>
        <a:lstStyle/>
        <a:p>
          <a:endParaRPr lang="fr-CA"/>
        </a:p>
      </dgm:t>
    </dgm:pt>
    <dgm:pt modelId="{EEF06CA1-19A0-4AB1-BEEC-90891CCCB6A0}" type="sibTrans" cxnId="{F8F4DA2C-2672-4B71-BF33-4CF9EF488610}">
      <dgm:prSet/>
      <dgm:spPr/>
      <dgm:t>
        <a:bodyPr/>
        <a:lstStyle/>
        <a:p>
          <a:endParaRPr lang="fr-CA"/>
        </a:p>
      </dgm:t>
    </dgm:pt>
    <dgm:pt modelId="{9B025DEC-9C4C-4337-89CA-73026E15F4D5}">
      <dgm:prSet custT="1"/>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1400" b="0" i="0" u="none" strike="noStrike" cap="none" normalizeH="0" baseline="0" dirty="0" smtClean="0">
              <a:ln>
                <a:noFill/>
              </a:ln>
              <a:solidFill>
                <a:schemeClr val="tx1"/>
              </a:solidFill>
              <a:effectLst/>
              <a:latin typeface="Tahoma" pitchFamily="34" charset="0"/>
            </a:rPr>
            <a:t>Maintenir une </a:t>
          </a:r>
          <a:r>
            <a:rPr kumimoji="0" lang="fr-CA" altLang="fr-FR" sz="1400" b="0" i="0" u="none" strike="noStrike" cap="none" normalizeH="0" baseline="0" dirty="0" smtClean="0">
              <a:ln>
                <a:noFill/>
              </a:ln>
              <a:solidFill>
                <a:schemeClr val="tx1"/>
              </a:solidFill>
              <a:effectLst/>
              <a:latin typeface="Tahoma" pitchFamily="34" charset="0"/>
            </a:rPr>
            <a:t>t˚</a:t>
          </a:r>
          <a:endParaRPr kumimoji="0" lang="fr-CA" altLang="fr-FR" sz="1400" b="0" i="0" u="none" strike="noStrike" cap="none" normalizeH="0" baseline="0" dirty="0" smtClean="0">
            <a:ln>
              <a:noFill/>
            </a:ln>
            <a:solidFill>
              <a:schemeClr val="tx1"/>
            </a:solidFill>
            <a:effectLst/>
            <a:latin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1400" b="0" i="0" u="none" strike="noStrike" cap="none" normalizeH="0" baseline="0" dirty="0" smtClean="0">
              <a:ln>
                <a:noFill/>
              </a:ln>
              <a:solidFill>
                <a:schemeClr val="tx1"/>
              </a:solidFill>
              <a:effectLst/>
              <a:latin typeface="Tahoma" pitchFamily="34" charset="0"/>
            </a:rPr>
            <a:t>constante en protégeant</a:t>
          </a:r>
        </a:p>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1400" b="0" i="0" u="none" strike="noStrike" cap="none" normalizeH="0" baseline="0" dirty="0" smtClean="0">
              <a:ln>
                <a:noFill/>
              </a:ln>
              <a:solidFill>
                <a:schemeClr val="tx1"/>
              </a:solidFill>
              <a:effectLst/>
              <a:latin typeface="Tahoma" pitchFamily="34" charset="0"/>
            </a:rPr>
            <a:t>contre </a:t>
          </a:r>
          <a:r>
            <a:rPr kumimoji="0" lang="fr-CA" altLang="fr-FR" sz="1400" b="0" i="0" u="none" strike="noStrike" cap="none" normalizeH="0" baseline="0" dirty="0" smtClean="0">
              <a:ln>
                <a:noFill/>
              </a:ln>
              <a:solidFill>
                <a:schemeClr val="tx1"/>
              </a:solidFill>
              <a:effectLst/>
              <a:latin typeface="Tahoma" pitchFamily="34" charset="0"/>
            </a:rPr>
            <a:t>soleil/ froid</a:t>
          </a:r>
          <a:r>
            <a:rPr kumimoji="0" lang="fr-CA" altLang="fr-FR" sz="1400" b="0" i="0" u="none" strike="noStrike" cap="none" normalizeH="0" baseline="0" dirty="0" smtClean="0">
              <a:ln>
                <a:noFill/>
              </a:ln>
              <a:solidFill>
                <a:schemeClr val="tx1"/>
              </a:solidFill>
              <a:effectLst/>
              <a:latin typeface="Tahoma" pitchFamily="34" charset="0"/>
            </a:rPr>
            <a:t>.</a:t>
          </a:r>
        </a:p>
      </dgm:t>
    </dgm:pt>
    <dgm:pt modelId="{378F1428-D717-41C9-AA33-1EE9A7455A91}" type="parTrans" cxnId="{CC386C6A-A557-43FB-97CD-8A47F2D53514}">
      <dgm:prSet/>
      <dgm:spPr/>
      <dgm:t>
        <a:bodyPr/>
        <a:lstStyle/>
        <a:p>
          <a:endParaRPr lang="fr-CA"/>
        </a:p>
      </dgm:t>
    </dgm:pt>
    <dgm:pt modelId="{33CBBAAA-5FF7-4043-BE81-B91C6935CBD4}" type="sibTrans" cxnId="{CC386C6A-A557-43FB-97CD-8A47F2D53514}">
      <dgm:prSet/>
      <dgm:spPr/>
      <dgm:t>
        <a:bodyPr/>
        <a:lstStyle/>
        <a:p>
          <a:endParaRPr lang="fr-CA"/>
        </a:p>
      </dgm:t>
    </dgm:pt>
    <dgm:pt modelId="{4D4B28CA-BF9E-490D-AEA4-BE97CEB3A699}">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200" b="0" i="0" u="none" strike="noStrike" cap="none" normalizeH="0" baseline="0" dirty="0" smtClean="0">
              <a:ln>
                <a:noFill/>
              </a:ln>
              <a:solidFill>
                <a:schemeClr val="tx1"/>
              </a:solidFill>
              <a:effectLst/>
              <a:latin typeface="Tahoma" pitchFamily="34" charset="0"/>
            </a:rPr>
            <a:t>Fournir de l’énergie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200" b="0" i="0" u="none" strike="noStrike" cap="none" normalizeH="0" baseline="0" dirty="0" smtClean="0">
              <a:ln>
                <a:noFill/>
              </a:ln>
              <a:solidFill>
                <a:schemeClr val="tx1"/>
              </a:solidFill>
              <a:effectLst/>
              <a:latin typeface="Tahoma" pitchFamily="34" charset="0"/>
            </a:rPr>
            <a:t>(9 Cal/g ou 38 KJ/g)</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200" b="0" i="0" u="none" strike="noStrike" cap="none" normalizeH="0" baseline="0" dirty="0" smtClean="0">
              <a:ln>
                <a:noFill/>
              </a:ln>
              <a:solidFill>
                <a:schemeClr val="tx1"/>
              </a:solidFill>
              <a:effectLst/>
              <a:latin typeface="Tahoma" pitchFamily="34" charset="0"/>
            </a:rPr>
            <a:t> et de la chaleur</a:t>
          </a:r>
        </a:p>
      </dgm:t>
    </dgm:pt>
    <dgm:pt modelId="{CD794374-8390-4E33-85D1-FA1E76D84EC2}" type="parTrans" cxnId="{61554ADA-CBB0-4433-ACE5-0998309A5DED}">
      <dgm:prSet/>
      <dgm:spPr/>
      <dgm:t>
        <a:bodyPr/>
        <a:lstStyle/>
        <a:p>
          <a:endParaRPr lang="fr-CA"/>
        </a:p>
      </dgm:t>
    </dgm:pt>
    <dgm:pt modelId="{DC23C9C2-1D88-4E14-9BEC-97B156070383}" type="sibTrans" cxnId="{61554ADA-CBB0-4433-ACE5-0998309A5DED}">
      <dgm:prSet/>
      <dgm:spPr/>
      <dgm:t>
        <a:bodyPr/>
        <a:lstStyle/>
        <a:p>
          <a:endParaRPr lang="fr-CA"/>
        </a:p>
      </dgm:t>
    </dgm:pt>
    <dgm:pt modelId="{756053AD-3C38-4EAD-A326-FFDD2896FB54}">
      <dgm:prSet custT="1"/>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1200" b="0" i="0" u="none" strike="noStrike" cap="none" normalizeH="0" baseline="0" dirty="0" smtClean="0">
              <a:ln>
                <a:noFill/>
              </a:ln>
              <a:solidFill>
                <a:schemeClr val="tx1"/>
              </a:solidFill>
              <a:effectLst/>
              <a:latin typeface="Tahoma" pitchFamily="34" charset="0"/>
            </a:rPr>
            <a:t>Favoriser l’absorption </a:t>
          </a:r>
          <a:r>
            <a:rPr kumimoji="0" lang="fr-CA" altLang="fr-FR" sz="1200" b="0" i="0" u="none" strike="noStrike" cap="none" normalizeH="0" baseline="0" dirty="0" smtClean="0">
              <a:ln>
                <a:noFill/>
              </a:ln>
              <a:solidFill>
                <a:schemeClr val="tx1"/>
              </a:solidFill>
              <a:effectLst/>
              <a:latin typeface="Tahoma" pitchFamily="34" charset="0"/>
            </a:rPr>
            <a:t>et participer </a:t>
          </a:r>
          <a:r>
            <a:rPr kumimoji="0" lang="fr-CA" altLang="fr-FR" sz="1200" b="0" i="0" u="none" strike="noStrike" cap="none" normalizeH="0" baseline="0" dirty="0" smtClean="0">
              <a:ln>
                <a:noFill/>
              </a:ln>
              <a:solidFill>
                <a:schemeClr val="tx1"/>
              </a:solidFill>
              <a:effectLst/>
              <a:latin typeface="Tahoma" pitchFamily="34" charset="0"/>
            </a:rPr>
            <a:t>au transport des</a:t>
          </a:r>
        </a:p>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1200" b="0" i="0" u="none" strike="noStrike" cap="none" normalizeH="0" baseline="0" dirty="0" smtClean="0">
              <a:ln>
                <a:noFill/>
              </a:ln>
              <a:solidFill>
                <a:schemeClr val="tx1"/>
              </a:solidFill>
              <a:effectLst/>
              <a:latin typeface="Tahoma" pitchFamily="34" charset="0"/>
            </a:rPr>
            <a:t>Vit  </a:t>
          </a:r>
          <a:r>
            <a:rPr kumimoji="0" lang="fr-CA" altLang="fr-FR" sz="1200" b="0" i="0" u="none" strike="noStrike" cap="none" normalizeH="0" baseline="0" dirty="0" smtClean="0">
              <a:ln>
                <a:noFill/>
              </a:ln>
              <a:solidFill>
                <a:schemeClr val="tx1"/>
              </a:solidFill>
              <a:effectLst/>
              <a:latin typeface="Tahoma" pitchFamily="34" charset="0"/>
            </a:rPr>
            <a:t>liposolubles</a:t>
          </a:r>
        </a:p>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1200" b="0" i="0" u="none" strike="noStrike" cap="none" normalizeH="0" baseline="0" dirty="0" smtClean="0">
              <a:ln>
                <a:noFill/>
              </a:ln>
              <a:solidFill>
                <a:schemeClr val="tx1"/>
              </a:solidFill>
              <a:effectLst/>
              <a:latin typeface="Tahoma" pitchFamily="34" charset="0"/>
            </a:rPr>
            <a:t>(A,D,E,K).</a:t>
          </a:r>
        </a:p>
      </dgm:t>
    </dgm:pt>
    <dgm:pt modelId="{BABCDD41-DABB-4E7C-B30A-42DF1C89487A}" type="parTrans" cxnId="{36BC86B5-89B5-41EF-845F-82EAE2D9E2C7}">
      <dgm:prSet/>
      <dgm:spPr/>
      <dgm:t>
        <a:bodyPr/>
        <a:lstStyle/>
        <a:p>
          <a:endParaRPr lang="fr-CA"/>
        </a:p>
      </dgm:t>
    </dgm:pt>
    <dgm:pt modelId="{82031A53-DC6D-44DB-B8A0-AC42397D7FB5}" type="sibTrans" cxnId="{36BC86B5-89B5-41EF-845F-82EAE2D9E2C7}">
      <dgm:prSet/>
      <dgm:spPr/>
      <dgm:t>
        <a:bodyPr/>
        <a:lstStyle/>
        <a:p>
          <a:endParaRPr lang="fr-CA"/>
        </a:p>
      </dgm:t>
    </dgm:pt>
    <dgm:pt modelId="{A4C69792-D381-4C05-A054-76DAC958ADE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b="0" i="0" u="none" strike="noStrike" cap="none" normalizeH="0" baseline="0" smtClean="0">
              <a:ln>
                <a:noFill/>
              </a:ln>
              <a:solidFill>
                <a:schemeClr val="tx1"/>
              </a:solidFill>
              <a:effectLst/>
              <a:latin typeface="Tahoma" pitchFamily="34" charset="0"/>
            </a:rPr>
            <a:t>Ralentir l’activité des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b="0" i="0" u="none" strike="noStrike" cap="none" normalizeH="0" baseline="0" smtClean="0">
              <a:ln>
                <a:noFill/>
              </a:ln>
              <a:solidFill>
                <a:schemeClr val="tx1"/>
              </a:solidFill>
              <a:effectLst/>
              <a:latin typeface="Tahoma" pitchFamily="34" charset="0"/>
            </a:rPr>
            <a:t>sécrétions gastriques</a:t>
          </a:r>
        </a:p>
      </dgm:t>
    </dgm:pt>
    <dgm:pt modelId="{58C3948D-4758-4A8F-84F7-7926FB9DEDB3}" type="parTrans" cxnId="{92C60A96-5B01-475B-A8A1-F21A34ED9961}">
      <dgm:prSet/>
      <dgm:spPr/>
      <dgm:t>
        <a:bodyPr/>
        <a:lstStyle/>
        <a:p>
          <a:endParaRPr lang="fr-CA"/>
        </a:p>
      </dgm:t>
    </dgm:pt>
    <dgm:pt modelId="{5BFDE1E2-FB9A-4323-AB44-7590556AA6D8}" type="sibTrans" cxnId="{92C60A96-5B01-475B-A8A1-F21A34ED9961}">
      <dgm:prSet/>
      <dgm:spPr/>
      <dgm:t>
        <a:bodyPr/>
        <a:lstStyle/>
        <a:p>
          <a:endParaRPr lang="fr-CA"/>
        </a:p>
      </dgm:t>
    </dgm:pt>
    <dgm:pt modelId="{D367E313-E99D-40D6-93AB-03124ABCF5B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b="0" i="0" u="none" strike="noStrike" cap="none" normalizeH="0" baseline="0" smtClean="0">
              <a:ln>
                <a:noFill/>
              </a:ln>
              <a:solidFill>
                <a:schemeClr val="tx1"/>
              </a:solidFill>
              <a:effectLst/>
              <a:latin typeface="Tahoma" pitchFamily="34" charset="0"/>
            </a:rPr>
            <a:t>Ajouter de la saveur</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b="0" i="0" u="none" strike="noStrike" cap="none" normalizeH="0" baseline="0" smtClean="0">
              <a:ln>
                <a:noFill/>
              </a:ln>
              <a:solidFill>
                <a:schemeClr val="tx1"/>
              </a:solidFill>
              <a:effectLst/>
              <a:latin typeface="Tahoma" pitchFamily="34" charset="0"/>
            </a:rPr>
            <a:t>aux aliments</a:t>
          </a:r>
        </a:p>
      </dgm:t>
    </dgm:pt>
    <dgm:pt modelId="{54F7D5C7-C6A3-43B2-857C-C3A9DB6ADF1E}" type="parTrans" cxnId="{F9FD4F86-0E68-40B9-8808-C701FC8AA02C}">
      <dgm:prSet/>
      <dgm:spPr/>
      <dgm:t>
        <a:bodyPr/>
        <a:lstStyle/>
        <a:p>
          <a:endParaRPr lang="fr-CA"/>
        </a:p>
      </dgm:t>
    </dgm:pt>
    <dgm:pt modelId="{F3A9DC20-35CB-462F-BC32-D234C4B7DE36}" type="sibTrans" cxnId="{F9FD4F86-0E68-40B9-8808-C701FC8AA02C}">
      <dgm:prSet/>
      <dgm:spPr/>
      <dgm:t>
        <a:bodyPr/>
        <a:lstStyle/>
        <a:p>
          <a:endParaRPr lang="fr-CA"/>
        </a:p>
      </dgm:t>
    </dgm:pt>
    <dgm:pt modelId="{9B5C775E-F2C9-43BA-A2DE-26EC47BD7449}">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400" b="0" i="0" u="none" strike="noStrike" cap="none" normalizeH="0" baseline="0" dirty="0" smtClean="0">
              <a:ln>
                <a:noFill/>
              </a:ln>
              <a:solidFill>
                <a:schemeClr val="tx1"/>
              </a:solidFill>
              <a:effectLst/>
              <a:latin typeface="Tahoma" pitchFamily="34" charset="0"/>
            </a:rPr>
            <a:t>Protéger contre les traumatismes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400" b="0" i="0" u="none" strike="noStrike" cap="none" normalizeH="0" baseline="0" dirty="0" smtClean="0">
              <a:ln>
                <a:noFill/>
              </a:ln>
              <a:solidFill>
                <a:srgbClr val="FFFF00"/>
              </a:solidFill>
              <a:effectLst/>
              <a:latin typeface="Tahoma" pitchFamily="34" charset="0"/>
            </a:rPr>
            <a:t>(viscères) </a:t>
          </a:r>
          <a:r>
            <a:rPr kumimoji="0" lang="fr-CA" altLang="fr-FR" sz="1400" b="0" i="0" u="none" strike="noStrike" cap="none" normalizeH="0" baseline="0" dirty="0" smtClean="0">
              <a:ln>
                <a:noFill/>
              </a:ln>
              <a:solidFill>
                <a:schemeClr val="tx1"/>
              </a:solidFill>
              <a:effectLst/>
              <a:latin typeface="Tahoma" pitchFamily="34" charset="0"/>
            </a:rPr>
            <a:t>en constituant un</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400" b="0" i="0" u="none" strike="noStrike" cap="none" normalizeH="0" baseline="0" dirty="0" smtClean="0">
              <a:ln>
                <a:noFill/>
              </a:ln>
              <a:solidFill>
                <a:schemeClr val="tx1"/>
              </a:solidFill>
              <a:effectLst/>
              <a:latin typeface="Tahoma" pitchFamily="34" charset="0"/>
            </a:rPr>
            <a:t> tissu de remplissage</a:t>
          </a:r>
        </a:p>
      </dgm:t>
    </dgm:pt>
    <dgm:pt modelId="{0A295ACB-3DC0-4877-9CA7-3E201E2ECC47}" type="parTrans" cxnId="{3A77AE04-2510-45A4-AF7C-8E4889C4D3E3}">
      <dgm:prSet/>
      <dgm:spPr/>
      <dgm:t>
        <a:bodyPr/>
        <a:lstStyle/>
        <a:p>
          <a:endParaRPr lang="fr-CA"/>
        </a:p>
      </dgm:t>
    </dgm:pt>
    <dgm:pt modelId="{3F584889-F845-455A-90A6-C9B2CF97CC3E}" type="sibTrans" cxnId="{3A77AE04-2510-45A4-AF7C-8E4889C4D3E3}">
      <dgm:prSet/>
      <dgm:spPr/>
      <dgm:t>
        <a:bodyPr/>
        <a:lstStyle/>
        <a:p>
          <a:endParaRPr lang="fr-CA"/>
        </a:p>
      </dgm:t>
    </dgm:pt>
    <dgm:pt modelId="{AC23C130-391B-4434-995A-975B600526D1}" type="pres">
      <dgm:prSet presAssocID="{8012CB9E-77CF-4662-851C-D7D2A0150664}" presName="cycle" presStyleCnt="0">
        <dgm:presLayoutVars>
          <dgm:chMax val="1"/>
          <dgm:dir/>
          <dgm:animLvl val="ctr"/>
          <dgm:resizeHandles val="exact"/>
        </dgm:presLayoutVars>
      </dgm:prSet>
      <dgm:spPr/>
    </dgm:pt>
    <dgm:pt modelId="{6DCF688A-B2CC-4E93-A054-F767EE1247FC}" type="pres">
      <dgm:prSet presAssocID="{9FF3DA1F-3830-4CB1-BEF3-3B3011302662}" presName="centerShape" presStyleLbl="node0" presStyleIdx="0" presStyleCnt="1" custScaleX="138988" custScaleY="125314"/>
      <dgm:spPr/>
      <dgm:t>
        <a:bodyPr/>
        <a:lstStyle/>
        <a:p>
          <a:endParaRPr lang="fr-CA"/>
        </a:p>
      </dgm:t>
    </dgm:pt>
    <dgm:pt modelId="{9C951759-B701-4103-8312-3F76C3E7A882}" type="pres">
      <dgm:prSet presAssocID="{378F1428-D717-41C9-AA33-1EE9A7455A91}" presName="Name9" presStyleLbl="parChTrans1D2" presStyleIdx="0" presStyleCnt="6"/>
      <dgm:spPr/>
      <dgm:t>
        <a:bodyPr/>
        <a:lstStyle/>
        <a:p>
          <a:endParaRPr lang="fr-CA"/>
        </a:p>
      </dgm:t>
    </dgm:pt>
    <dgm:pt modelId="{1A1AF141-6CFB-41CE-8613-E3CBFFAD21A6}" type="pres">
      <dgm:prSet presAssocID="{378F1428-D717-41C9-AA33-1EE9A7455A91}" presName="connTx" presStyleLbl="parChTrans1D2" presStyleIdx="0" presStyleCnt="6"/>
      <dgm:spPr/>
      <dgm:t>
        <a:bodyPr/>
        <a:lstStyle/>
        <a:p>
          <a:endParaRPr lang="fr-CA"/>
        </a:p>
      </dgm:t>
    </dgm:pt>
    <dgm:pt modelId="{95D279A5-DBA6-4539-ACDC-031E847F57F4}" type="pres">
      <dgm:prSet presAssocID="{9B025DEC-9C4C-4337-89CA-73026E15F4D5}" presName="node" presStyleLbl="node1" presStyleIdx="0" presStyleCnt="6" custScaleX="113743" custScaleY="115843" custRadScaleRad="105305" custRadScaleInc="5950">
        <dgm:presLayoutVars>
          <dgm:bulletEnabled val="1"/>
        </dgm:presLayoutVars>
      </dgm:prSet>
      <dgm:spPr/>
      <dgm:t>
        <a:bodyPr/>
        <a:lstStyle/>
        <a:p>
          <a:endParaRPr lang="fr-CA"/>
        </a:p>
      </dgm:t>
    </dgm:pt>
    <dgm:pt modelId="{E885CE66-143F-42CE-8EE8-ABD174E7DCFE}" type="pres">
      <dgm:prSet presAssocID="{CD794374-8390-4E33-85D1-FA1E76D84EC2}" presName="Name9" presStyleLbl="parChTrans1D2" presStyleIdx="1" presStyleCnt="6"/>
      <dgm:spPr/>
      <dgm:t>
        <a:bodyPr/>
        <a:lstStyle/>
        <a:p>
          <a:endParaRPr lang="fr-CA"/>
        </a:p>
      </dgm:t>
    </dgm:pt>
    <dgm:pt modelId="{079F97F9-5018-40C6-842A-2C5FD4FCD6C5}" type="pres">
      <dgm:prSet presAssocID="{CD794374-8390-4E33-85D1-FA1E76D84EC2}" presName="connTx" presStyleLbl="parChTrans1D2" presStyleIdx="1" presStyleCnt="6"/>
      <dgm:spPr/>
      <dgm:t>
        <a:bodyPr/>
        <a:lstStyle/>
        <a:p>
          <a:endParaRPr lang="fr-CA"/>
        </a:p>
      </dgm:t>
    </dgm:pt>
    <dgm:pt modelId="{093DB86A-A24E-46B3-8D00-57DA70DB680E}" type="pres">
      <dgm:prSet presAssocID="{4D4B28CA-BF9E-490D-AEA4-BE97CEB3A699}" presName="node" presStyleLbl="node1" presStyleIdx="1" presStyleCnt="6" custScaleX="122621" custScaleY="122240" custRadScaleRad="145465" custRadScaleInc="3025">
        <dgm:presLayoutVars>
          <dgm:bulletEnabled val="1"/>
        </dgm:presLayoutVars>
      </dgm:prSet>
      <dgm:spPr/>
      <dgm:t>
        <a:bodyPr/>
        <a:lstStyle/>
        <a:p>
          <a:endParaRPr lang="fr-CA"/>
        </a:p>
      </dgm:t>
    </dgm:pt>
    <dgm:pt modelId="{861AA79C-C260-4D85-8846-70F6A83ADC55}" type="pres">
      <dgm:prSet presAssocID="{BABCDD41-DABB-4E7C-B30A-42DF1C89487A}" presName="Name9" presStyleLbl="parChTrans1D2" presStyleIdx="2" presStyleCnt="6"/>
      <dgm:spPr/>
      <dgm:t>
        <a:bodyPr/>
        <a:lstStyle/>
        <a:p>
          <a:endParaRPr lang="fr-CA"/>
        </a:p>
      </dgm:t>
    </dgm:pt>
    <dgm:pt modelId="{D8E8B731-92AA-4E99-BA19-0356D405D11C}" type="pres">
      <dgm:prSet presAssocID="{BABCDD41-DABB-4E7C-B30A-42DF1C89487A}" presName="connTx" presStyleLbl="parChTrans1D2" presStyleIdx="2" presStyleCnt="6"/>
      <dgm:spPr/>
      <dgm:t>
        <a:bodyPr/>
        <a:lstStyle/>
        <a:p>
          <a:endParaRPr lang="fr-CA"/>
        </a:p>
      </dgm:t>
    </dgm:pt>
    <dgm:pt modelId="{018D5E65-98B5-43D3-B951-CFA233693A65}" type="pres">
      <dgm:prSet presAssocID="{756053AD-3C38-4EAD-A326-FFDD2896FB54}" presName="node" presStyleLbl="node1" presStyleIdx="2" presStyleCnt="6" custScaleX="153961" custScaleY="137430" custRadScaleRad="168910" custRadScaleInc="-2661">
        <dgm:presLayoutVars>
          <dgm:bulletEnabled val="1"/>
        </dgm:presLayoutVars>
      </dgm:prSet>
      <dgm:spPr/>
      <dgm:t>
        <a:bodyPr/>
        <a:lstStyle/>
        <a:p>
          <a:endParaRPr lang="fr-CA"/>
        </a:p>
      </dgm:t>
    </dgm:pt>
    <dgm:pt modelId="{CABBA2B4-1389-49C8-AA39-CD0F712EB625}" type="pres">
      <dgm:prSet presAssocID="{58C3948D-4758-4A8F-84F7-7926FB9DEDB3}" presName="Name9" presStyleLbl="parChTrans1D2" presStyleIdx="3" presStyleCnt="6"/>
      <dgm:spPr/>
      <dgm:t>
        <a:bodyPr/>
        <a:lstStyle/>
        <a:p>
          <a:endParaRPr lang="fr-CA"/>
        </a:p>
      </dgm:t>
    </dgm:pt>
    <dgm:pt modelId="{7CB90BCD-7E61-41E4-9950-DB94A4CEE85A}" type="pres">
      <dgm:prSet presAssocID="{58C3948D-4758-4A8F-84F7-7926FB9DEDB3}" presName="connTx" presStyleLbl="parChTrans1D2" presStyleIdx="3" presStyleCnt="6"/>
      <dgm:spPr/>
      <dgm:t>
        <a:bodyPr/>
        <a:lstStyle/>
        <a:p>
          <a:endParaRPr lang="fr-CA"/>
        </a:p>
      </dgm:t>
    </dgm:pt>
    <dgm:pt modelId="{13E116DB-02DC-4B2D-B3E2-4F74D8D91C03}" type="pres">
      <dgm:prSet presAssocID="{A4C69792-D381-4C05-A054-76DAC958ADEB}" presName="node" presStyleLbl="node1" presStyleIdx="3" presStyleCnt="6">
        <dgm:presLayoutVars>
          <dgm:bulletEnabled val="1"/>
        </dgm:presLayoutVars>
      </dgm:prSet>
      <dgm:spPr/>
      <dgm:t>
        <a:bodyPr/>
        <a:lstStyle/>
        <a:p>
          <a:endParaRPr lang="fr-CA"/>
        </a:p>
      </dgm:t>
    </dgm:pt>
    <dgm:pt modelId="{BE964E20-2B3C-44DF-BEE7-3B97212B164B}" type="pres">
      <dgm:prSet presAssocID="{54F7D5C7-C6A3-43B2-857C-C3A9DB6ADF1E}" presName="Name9" presStyleLbl="parChTrans1D2" presStyleIdx="4" presStyleCnt="6"/>
      <dgm:spPr/>
      <dgm:t>
        <a:bodyPr/>
        <a:lstStyle/>
        <a:p>
          <a:endParaRPr lang="fr-CA"/>
        </a:p>
      </dgm:t>
    </dgm:pt>
    <dgm:pt modelId="{D3DEE503-6FB6-489D-BDA9-1EA62CDF6C25}" type="pres">
      <dgm:prSet presAssocID="{54F7D5C7-C6A3-43B2-857C-C3A9DB6ADF1E}" presName="connTx" presStyleLbl="parChTrans1D2" presStyleIdx="4" presStyleCnt="6"/>
      <dgm:spPr/>
      <dgm:t>
        <a:bodyPr/>
        <a:lstStyle/>
        <a:p>
          <a:endParaRPr lang="fr-CA"/>
        </a:p>
      </dgm:t>
    </dgm:pt>
    <dgm:pt modelId="{9AA693AE-DDCC-40DD-A229-907B07064497}" type="pres">
      <dgm:prSet presAssocID="{D367E313-E99D-40D6-93AB-03124ABCF5B9}" presName="node" presStyleLbl="node1" presStyleIdx="4" presStyleCnt="6" custRadScaleRad="172307" custRadScaleInc="20136">
        <dgm:presLayoutVars>
          <dgm:bulletEnabled val="1"/>
        </dgm:presLayoutVars>
      </dgm:prSet>
      <dgm:spPr/>
      <dgm:t>
        <a:bodyPr/>
        <a:lstStyle/>
        <a:p>
          <a:endParaRPr lang="fr-CA"/>
        </a:p>
      </dgm:t>
    </dgm:pt>
    <dgm:pt modelId="{69A74B37-4DF8-41AE-84B8-E85BDD7BAC20}" type="pres">
      <dgm:prSet presAssocID="{0A295ACB-3DC0-4877-9CA7-3E201E2ECC47}" presName="Name9" presStyleLbl="parChTrans1D2" presStyleIdx="5" presStyleCnt="6"/>
      <dgm:spPr/>
      <dgm:t>
        <a:bodyPr/>
        <a:lstStyle/>
        <a:p>
          <a:endParaRPr lang="fr-CA"/>
        </a:p>
      </dgm:t>
    </dgm:pt>
    <dgm:pt modelId="{193BA3B8-E8D0-4A05-A2DC-F8B24C5BB308}" type="pres">
      <dgm:prSet presAssocID="{0A295ACB-3DC0-4877-9CA7-3E201E2ECC47}" presName="connTx" presStyleLbl="parChTrans1D2" presStyleIdx="5" presStyleCnt="6"/>
      <dgm:spPr/>
      <dgm:t>
        <a:bodyPr/>
        <a:lstStyle/>
        <a:p>
          <a:endParaRPr lang="fr-CA"/>
        </a:p>
      </dgm:t>
    </dgm:pt>
    <dgm:pt modelId="{85BBAEF1-502D-46AE-BD39-EC81E1068221}" type="pres">
      <dgm:prSet presAssocID="{9B5C775E-F2C9-43BA-A2DE-26EC47BD7449}" presName="node" presStyleLbl="node1" presStyleIdx="5" presStyleCnt="6" custScaleX="132006" custScaleY="133044" custRadScaleRad="130215" custRadScaleInc="9664">
        <dgm:presLayoutVars>
          <dgm:bulletEnabled val="1"/>
        </dgm:presLayoutVars>
      </dgm:prSet>
      <dgm:spPr/>
      <dgm:t>
        <a:bodyPr/>
        <a:lstStyle/>
        <a:p>
          <a:endParaRPr lang="fr-CA"/>
        </a:p>
      </dgm:t>
    </dgm:pt>
  </dgm:ptLst>
  <dgm:cxnLst>
    <dgm:cxn modelId="{33634BA3-3C1F-40E2-90B9-02377544DC41}" type="presOf" srcId="{9B5C775E-F2C9-43BA-A2DE-26EC47BD7449}" destId="{85BBAEF1-502D-46AE-BD39-EC81E1068221}" srcOrd="0" destOrd="0" presId="urn:microsoft.com/office/officeart/2005/8/layout/radial1"/>
    <dgm:cxn modelId="{C76E9D31-CC3B-445C-A6B2-D52120E8EF41}" type="presOf" srcId="{378F1428-D717-41C9-AA33-1EE9A7455A91}" destId="{1A1AF141-6CFB-41CE-8613-E3CBFFAD21A6}" srcOrd="1" destOrd="0" presId="urn:microsoft.com/office/officeart/2005/8/layout/radial1"/>
    <dgm:cxn modelId="{8AB1E2F9-BB29-481C-B9DD-5969C67FF00A}" type="presOf" srcId="{54F7D5C7-C6A3-43B2-857C-C3A9DB6ADF1E}" destId="{BE964E20-2B3C-44DF-BEE7-3B97212B164B}" srcOrd="0" destOrd="0" presId="urn:microsoft.com/office/officeart/2005/8/layout/radial1"/>
    <dgm:cxn modelId="{A3F80647-F341-4A5D-A6BC-24B26EB6205B}" type="presOf" srcId="{58C3948D-4758-4A8F-84F7-7926FB9DEDB3}" destId="{CABBA2B4-1389-49C8-AA39-CD0F712EB625}" srcOrd="0" destOrd="0" presId="urn:microsoft.com/office/officeart/2005/8/layout/radial1"/>
    <dgm:cxn modelId="{64ECC7DC-6100-445A-982A-6727A3D1B5A6}" type="presOf" srcId="{0A295ACB-3DC0-4877-9CA7-3E201E2ECC47}" destId="{69A74B37-4DF8-41AE-84B8-E85BDD7BAC20}" srcOrd="0" destOrd="0" presId="urn:microsoft.com/office/officeart/2005/8/layout/radial1"/>
    <dgm:cxn modelId="{54DB528E-3EC5-4B44-9F83-716D24FF16B2}" type="presOf" srcId="{4D4B28CA-BF9E-490D-AEA4-BE97CEB3A699}" destId="{093DB86A-A24E-46B3-8D00-57DA70DB680E}" srcOrd="0" destOrd="0" presId="urn:microsoft.com/office/officeart/2005/8/layout/radial1"/>
    <dgm:cxn modelId="{3A77AE04-2510-45A4-AF7C-8E4889C4D3E3}" srcId="{9FF3DA1F-3830-4CB1-BEF3-3B3011302662}" destId="{9B5C775E-F2C9-43BA-A2DE-26EC47BD7449}" srcOrd="5" destOrd="0" parTransId="{0A295ACB-3DC0-4877-9CA7-3E201E2ECC47}" sibTransId="{3F584889-F845-455A-90A6-C9B2CF97CC3E}"/>
    <dgm:cxn modelId="{92C60A96-5B01-475B-A8A1-F21A34ED9961}" srcId="{9FF3DA1F-3830-4CB1-BEF3-3B3011302662}" destId="{A4C69792-D381-4C05-A054-76DAC958ADEB}" srcOrd="3" destOrd="0" parTransId="{58C3948D-4758-4A8F-84F7-7926FB9DEDB3}" sibTransId="{5BFDE1E2-FB9A-4323-AB44-7590556AA6D8}"/>
    <dgm:cxn modelId="{E29C931D-2E44-4ACD-8A03-52962C524BC9}" type="presOf" srcId="{9FF3DA1F-3830-4CB1-BEF3-3B3011302662}" destId="{6DCF688A-B2CC-4E93-A054-F767EE1247FC}" srcOrd="0" destOrd="0" presId="urn:microsoft.com/office/officeart/2005/8/layout/radial1"/>
    <dgm:cxn modelId="{ECED1282-72B6-4C3C-A750-F0516D577064}" type="presOf" srcId="{A4C69792-D381-4C05-A054-76DAC958ADEB}" destId="{13E116DB-02DC-4B2D-B3E2-4F74D8D91C03}" srcOrd="0" destOrd="0" presId="urn:microsoft.com/office/officeart/2005/8/layout/radial1"/>
    <dgm:cxn modelId="{77DA761E-C4AC-413D-A2AC-83469BC9E118}" type="presOf" srcId="{9B025DEC-9C4C-4337-89CA-73026E15F4D5}" destId="{95D279A5-DBA6-4539-ACDC-031E847F57F4}" srcOrd="0" destOrd="0" presId="urn:microsoft.com/office/officeart/2005/8/layout/radial1"/>
    <dgm:cxn modelId="{36BC86B5-89B5-41EF-845F-82EAE2D9E2C7}" srcId="{9FF3DA1F-3830-4CB1-BEF3-3B3011302662}" destId="{756053AD-3C38-4EAD-A326-FFDD2896FB54}" srcOrd="2" destOrd="0" parTransId="{BABCDD41-DABB-4E7C-B30A-42DF1C89487A}" sibTransId="{82031A53-DC6D-44DB-B8A0-AC42397D7FB5}"/>
    <dgm:cxn modelId="{F8F4DA2C-2672-4B71-BF33-4CF9EF488610}" srcId="{8012CB9E-77CF-4662-851C-D7D2A0150664}" destId="{9FF3DA1F-3830-4CB1-BEF3-3B3011302662}" srcOrd="0" destOrd="0" parTransId="{BA66399F-E37F-4D11-B9CC-C83CF64FB54C}" sibTransId="{EEF06CA1-19A0-4AB1-BEEC-90891CCCB6A0}"/>
    <dgm:cxn modelId="{CAC724E0-A416-44E6-9D9E-9E286E0F82AA}" type="presOf" srcId="{CD794374-8390-4E33-85D1-FA1E76D84EC2}" destId="{079F97F9-5018-40C6-842A-2C5FD4FCD6C5}" srcOrd="1" destOrd="0" presId="urn:microsoft.com/office/officeart/2005/8/layout/radial1"/>
    <dgm:cxn modelId="{1E64CB09-05A9-4140-B89B-40470C83D735}" type="presOf" srcId="{378F1428-D717-41C9-AA33-1EE9A7455A91}" destId="{9C951759-B701-4103-8312-3F76C3E7A882}" srcOrd="0" destOrd="0" presId="urn:microsoft.com/office/officeart/2005/8/layout/radial1"/>
    <dgm:cxn modelId="{61554ADA-CBB0-4433-ACE5-0998309A5DED}" srcId="{9FF3DA1F-3830-4CB1-BEF3-3B3011302662}" destId="{4D4B28CA-BF9E-490D-AEA4-BE97CEB3A699}" srcOrd="1" destOrd="0" parTransId="{CD794374-8390-4E33-85D1-FA1E76D84EC2}" sibTransId="{DC23C9C2-1D88-4E14-9BEC-97B156070383}"/>
    <dgm:cxn modelId="{8B39A0C2-2E5A-4BCD-9E94-CC670ABC8F8E}" type="presOf" srcId="{756053AD-3C38-4EAD-A326-FFDD2896FB54}" destId="{018D5E65-98B5-43D3-B951-CFA233693A65}" srcOrd="0" destOrd="0" presId="urn:microsoft.com/office/officeart/2005/8/layout/radial1"/>
    <dgm:cxn modelId="{124CE76E-5EAE-4602-B583-B278F33FFA37}" type="presOf" srcId="{58C3948D-4758-4A8F-84F7-7926FB9DEDB3}" destId="{7CB90BCD-7E61-41E4-9950-DB94A4CEE85A}" srcOrd="1" destOrd="0" presId="urn:microsoft.com/office/officeart/2005/8/layout/radial1"/>
    <dgm:cxn modelId="{3049467F-11ED-4BEA-B08F-54747F7B4146}" type="presOf" srcId="{8012CB9E-77CF-4662-851C-D7D2A0150664}" destId="{AC23C130-391B-4434-995A-975B600526D1}" srcOrd="0" destOrd="0" presId="urn:microsoft.com/office/officeart/2005/8/layout/radial1"/>
    <dgm:cxn modelId="{35EDC8F6-3DB6-4D58-8A40-8D644DA4DCDC}" type="presOf" srcId="{BABCDD41-DABB-4E7C-B30A-42DF1C89487A}" destId="{861AA79C-C260-4D85-8846-70F6A83ADC55}" srcOrd="0" destOrd="0" presId="urn:microsoft.com/office/officeart/2005/8/layout/radial1"/>
    <dgm:cxn modelId="{F9FD4F86-0E68-40B9-8808-C701FC8AA02C}" srcId="{9FF3DA1F-3830-4CB1-BEF3-3B3011302662}" destId="{D367E313-E99D-40D6-93AB-03124ABCF5B9}" srcOrd="4" destOrd="0" parTransId="{54F7D5C7-C6A3-43B2-857C-C3A9DB6ADF1E}" sibTransId="{F3A9DC20-35CB-462F-BC32-D234C4B7DE36}"/>
    <dgm:cxn modelId="{CC386C6A-A557-43FB-97CD-8A47F2D53514}" srcId="{9FF3DA1F-3830-4CB1-BEF3-3B3011302662}" destId="{9B025DEC-9C4C-4337-89CA-73026E15F4D5}" srcOrd="0" destOrd="0" parTransId="{378F1428-D717-41C9-AA33-1EE9A7455A91}" sibTransId="{33CBBAAA-5FF7-4043-BE81-B91C6935CBD4}"/>
    <dgm:cxn modelId="{09EADD53-D358-44C2-B8F6-DD71F5B603A9}" type="presOf" srcId="{BABCDD41-DABB-4E7C-B30A-42DF1C89487A}" destId="{D8E8B731-92AA-4E99-BA19-0356D405D11C}" srcOrd="1" destOrd="0" presId="urn:microsoft.com/office/officeart/2005/8/layout/radial1"/>
    <dgm:cxn modelId="{C14BDF08-8BDD-422D-B4AC-0572245B6C48}" type="presOf" srcId="{D367E313-E99D-40D6-93AB-03124ABCF5B9}" destId="{9AA693AE-DDCC-40DD-A229-907B07064497}" srcOrd="0" destOrd="0" presId="urn:microsoft.com/office/officeart/2005/8/layout/radial1"/>
    <dgm:cxn modelId="{C5886979-FE34-485D-AB99-DC7E6C5E8ACE}" type="presOf" srcId="{54F7D5C7-C6A3-43B2-857C-C3A9DB6ADF1E}" destId="{D3DEE503-6FB6-489D-BDA9-1EA62CDF6C25}" srcOrd="1" destOrd="0" presId="urn:microsoft.com/office/officeart/2005/8/layout/radial1"/>
    <dgm:cxn modelId="{C1F59500-DB18-4753-A505-1C721A32433D}" type="presOf" srcId="{0A295ACB-3DC0-4877-9CA7-3E201E2ECC47}" destId="{193BA3B8-E8D0-4A05-A2DC-F8B24C5BB308}" srcOrd="1" destOrd="0" presId="urn:microsoft.com/office/officeart/2005/8/layout/radial1"/>
    <dgm:cxn modelId="{DFC03B90-53B7-4DDB-B8CE-D9B09E12BC94}" type="presOf" srcId="{CD794374-8390-4E33-85D1-FA1E76D84EC2}" destId="{E885CE66-143F-42CE-8EE8-ABD174E7DCFE}" srcOrd="0" destOrd="0" presId="urn:microsoft.com/office/officeart/2005/8/layout/radial1"/>
    <dgm:cxn modelId="{098765C6-5F6D-466F-A48A-A2492C47ED08}" type="presParOf" srcId="{AC23C130-391B-4434-995A-975B600526D1}" destId="{6DCF688A-B2CC-4E93-A054-F767EE1247FC}" srcOrd="0" destOrd="0" presId="urn:microsoft.com/office/officeart/2005/8/layout/radial1"/>
    <dgm:cxn modelId="{8E57FE08-FDD7-450B-9B6E-B0A795FFC30C}" type="presParOf" srcId="{AC23C130-391B-4434-995A-975B600526D1}" destId="{9C951759-B701-4103-8312-3F76C3E7A882}" srcOrd="1" destOrd="0" presId="urn:microsoft.com/office/officeart/2005/8/layout/radial1"/>
    <dgm:cxn modelId="{16CC6B50-7F93-4244-89E1-A54C287B2CDB}" type="presParOf" srcId="{9C951759-B701-4103-8312-3F76C3E7A882}" destId="{1A1AF141-6CFB-41CE-8613-E3CBFFAD21A6}" srcOrd="0" destOrd="0" presId="urn:microsoft.com/office/officeart/2005/8/layout/radial1"/>
    <dgm:cxn modelId="{FBF8BB01-93CB-4AD9-A46F-21608C7A2D62}" type="presParOf" srcId="{AC23C130-391B-4434-995A-975B600526D1}" destId="{95D279A5-DBA6-4539-ACDC-031E847F57F4}" srcOrd="2" destOrd="0" presId="urn:microsoft.com/office/officeart/2005/8/layout/radial1"/>
    <dgm:cxn modelId="{F76FD46D-9AF0-44F1-84D9-9BF44DCF41CA}" type="presParOf" srcId="{AC23C130-391B-4434-995A-975B600526D1}" destId="{E885CE66-143F-42CE-8EE8-ABD174E7DCFE}" srcOrd="3" destOrd="0" presId="urn:microsoft.com/office/officeart/2005/8/layout/radial1"/>
    <dgm:cxn modelId="{3E71C12D-DA17-4DA0-BD46-2D7D378895E9}" type="presParOf" srcId="{E885CE66-143F-42CE-8EE8-ABD174E7DCFE}" destId="{079F97F9-5018-40C6-842A-2C5FD4FCD6C5}" srcOrd="0" destOrd="0" presId="urn:microsoft.com/office/officeart/2005/8/layout/radial1"/>
    <dgm:cxn modelId="{6BCC877B-7104-4B89-831E-DF5B074A4395}" type="presParOf" srcId="{AC23C130-391B-4434-995A-975B600526D1}" destId="{093DB86A-A24E-46B3-8D00-57DA70DB680E}" srcOrd="4" destOrd="0" presId="urn:microsoft.com/office/officeart/2005/8/layout/radial1"/>
    <dgm:cxn modelId="{194141B5-D800-4B91-A5B8-CADB49F563FF}" type="presParOf" srcId="{AC23C130-391B-4434-995A-975B600526D1}" destId="{861AA79C-C260-4D85-8846-70F6A83ADC55}" srcOrd="5" destOrd="0" presId="urn:microsoft.com/office/officeart/2005/8/layout/radial1"/>
    <dgm:cxn modelId="{69AC9518-4A83-4005-8652-A0B208F2A558}" type="presParOf" srcId="{861AA79C-C260-4D85-8846-70F6A83ADC55}" destId="{D8E8B731-92AA-4E99-BA19-0356D405D11C}" srcOrd="0" destOrd="0" presId="urn:microsoft.com/office/officeart/2005/8/layout/radial1"/>
    <dgm:cxn modelId="{9DB42736-C2D6-4FFB-94D9-4C4F5053DA82}" type="presParOf" srcId="{AC23C130-391B-4434-995A-975B600526D1}" destId="{018D5E65-98B5-43D3-B951-CFA233693A65}" srcOrd="6" destOrd="0" presId="urn:microsoft.com/office/officeart/2005/8/layout/radial1"/>
    <dgm:cxn modelId="{B1EF3912-200F-4290-9CDD-8D0BA0CBC749}" type="presParOf" srcId="{AC23C130-391B-4434-995A-975B600526D1}" destId="{CABBA2B4-1389-49C8-AA39-CD0F712EB625}" srcOrd="7" destOrd="0" presId="urn:microsoft.com/office/officeart/2005/8/layout/radial1"/>
    <dgm:cxn modelId="{BE14C1A4-112E-460D-8D1F-B69946B5F460}" type="presParOf" srcId="{CABBA2B4-1389-49C8-AA39-CD0F712EB625}" destId="{7CB90BCD-7E61-41E4-9950-DB94A4CEE85A}" srcOrd="0" destOrd="0" presId="urn:microsoft.com/office/officeart/2005/8/layout/radial1"/>
    <dgm:cxn modelId="{5F66FDA6-2DF0-445D-A4F3-4CD34D5BA16B}" type="presParOf" srcId="{AC23C130-391B-4434-995A-975B600526D1}" destId="{13E116DB-02DC-4B2D-B3E2-4F74D8D91C03}" srcOrd="8" destOrd="0" presId="urn:microsoft.com/office/officeart/2005/8/layout/radial1"/>
    <dgm:cxn modelId="{5D244C7D-A9BD-444D-A21A-EC3D37139A2F}" type="presParOf" srcId="{AC23C130-391B-4434-995A-975B600526D1}" destId="{BE964E20-2B3C-44DF-BEE7-3B97212B164B}" srcOrd="9" destOrd="0" presId="urn:microsoft.com/office/officeart/2005/8/layout/radial1"/>
    <dgm:cxn modelId="{5C8FBD85-CFDF-4901-95C3-FDB74B0E6F6B}" type="presParOf" srcId="{BE964E20-2B3C-44DF-BEE7-3B97212B164B}" destId="{D3DEE503-6FB6-489D-BDA9-1EA62CDF6C25}" srcOrd="0" destOrd="0" presId="urn:microsoft.com/office/officeart/2005/8/layout/radial1"/>
    <dgm:cxn modelId="{77F09B64-AB33-4325-8365-0B17BAB57D92}" type="presParOf" srcId="{AC23C130-391B-4434-995A-975B600526D1}" destId="{9AA693AE-DDCC-40DD-A229-907B07064497}" srcOrd="10" destOrd="0" presId="urn:microsoft.com/office/officeart/2005/8/layout/radial1"/>
    <dgm:cxn modelId="{7200167D-C8BD-488B-A515-16FD34F1E6AC}" type="presParOf" srcId="{AC23C130-391B-4434-995A-975B600526D1}" destId="{69A74B37-4DF8-41AE-84B8-E85BDD7BAC20}" srcOrd="11" destOrd="0" presId="urn:microsoft.com/office/officeart/2005/8/layout/radial1"/>
    <dgm:cxn modelId="{B2574D06-F7FE-452E-8C6F-EF7F84F8EAA9}" type="presParOf" srcId="{69A74B37-4DF8-41AE-84B8-E85BDD7BAC20}" destId="{193BA3B8-E8D0-4A05-A2DC-F8B24C5BB308}" srcOrd="0" destOrd="0" presId="urn:microsoft.com/office/officeart/2005/8/layout/radial1"/>
    <dgm:cxn modelId="{4CDDA053-FFF6-421D-A07D-48B630FDD56B}" type="presParOf" srcId="{AC23C130-391B-4434-995A-975B600526D1}" destId="{85BBAEF1-502D-46AE-BD39-EC81E1068221}"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44B680-EB22-40E8-85CE-0D1D0AB3BE14}" type="doc">
      <dgm:prSet loTypeId="urn:microsoft.com/office/officeart/2005/8/layout/radial1" loCatId="relationship" qsTypeId="urn:microsoft.com/office/officeart/2005/8/quickstyle/simple1" qsCatId="simple" csTypeId="urn:microsoft.com/office/officeart/2005/8/colors/accent1_2" csCatId="accent1" phldr="1"/>
      <dgm:spPr/>
    </dgm:pt>
    <dgm:pt modelId="{869DD87F-82BF-4857-8F63-2A15C7855FF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b="1" i="0" u="none" strike="noStrike" cap="none" normalizeH="0" baseline="0" smtClean="0">
              <a:ln>
                <a:noFill/>
              </a:ln>
              <a:solidFill>
                <a:schemeClr val="tx1"/>
              </a:solidFill>
              <a:effectLst/>
              <a:latin typeface="Tahoma" pitchFamily="34" charset="0"/>
            </a:rPr>
            <a:t>Glucides</a:t>
          </a:r>
        </a:p>
      </dgm:t>
    </dgm:pt>
    <dgm:pt modelId="{DDC1DB2C-791E-4A41-8F5F-29DECA8E7B64}" type="parTrans" cxnId="{147F55D5-B4A9-4391-8D31-56B4B90C9343}">
      <dgm:prSet/>
      <dgm:spPr/>
      <dgm:t>
        <a:bodyPr/>
        <a:lstStyle/>
        <a:p>
          <a:endParaRPr lang="fr-CA"/>
        </a:p>
      </dgm:t>
    </dgm:pt>
    <dgm:pt modelId="{3CEBAB1F-B9B4-4C5D-AC35-D4450EAA08C2}" type="sibTrans" cxnId="{147F55D5-B4A9-4391-8D31-56B4B90C9343}">
      <dgm:prSet/>
      <dgm:spPr/>
      <dgm:t>
        <a:bodyPr/>
        <a:lstStyle/>
        <a:p>
          <a:endParaRPr lang="fr-CA"/>
        </a:p>
      </dgm:t>
    </dgm:pt>
    <dgm:pt modelId="{EC0EC97E-0E7D-4A3D-ACD8-AF12BDAB819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200" b="0" i="0" u="none" strike="noStrike" cap="none" normalizeH="0" baseline="0" dirty="0" smtClean="0">
              <a:ln>
                <a:noFill/>
              </a:ln>
              <a:solidFill>
                <a:schemeClr val="tx1"/>
              </a:solidFill>
              <a:effectLst/>
              <a:latin typeface="Tahoma" pitchFamily="34" charset="0"/>
            </a:rPr>
            <a:t>Agir comme principale source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200" b="0" i="0" u="none" strike="noStrike" cap="none" normalizeH="0" baseline="0" dirty="0" smtClean="0">
              <a:ln>
                <a:noFill/>
              </a:ln>
              <a:solidFill>
                <a:schemeClr val="tx1"/>
              </a:solidFill>
              <a:effectLst/>
              <a:latin typeface="Tahoma" pitchFamily="34" charset="0"/>
            </a:rPr>
            <a:t>d’énergie: 4 Cal/g ou 17 KJ/g</a:t>
          </a:r>
        </a:p>
      </dgm:t>
    </dgm:pt>
    <dgm:pt modelId="{A0A85A9C-EDAE-47FE-A89E-15408D399AD2}" type="parTrans" cxnId="{DA16D7E5-BF3D-4037-8356-A3E304AF4773}">
      <dgm:prSet/>
      <dgm:spPr/>
      <dgm:t>
        <a:bodyPr/>
        <a:lstStyle/>
        <a:p>
          <a:endParaRPr lang="fr-CA"/>
        </a:p>
      </dgm:t>
    </dgm:pt>
    <dgm:pt modelId="{F7155064-170A-4AF8-AD73-786F6E568D17}" type="sibTrans" cxnId="{DA16D7E5-BF3D-4037-8356-A3E304AF4773}">
      <dgm:prSet/>
      <dgm:spPr/>
      <dgm:t>
        <a:bodyPr/>
        <a:lstStyle/>
        <a:p>
          <a:endParaRPr lang="fr-CA"/>
        </a:p>
      </dgm:t>
    </dgm:pt>
    <dgm:pt modelId="{A5252758-CACA-4481-9ABE-A977FC3ACA00}">
      <dgm:prSet custT="1"/>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1200" b="0" i="0" u="none" strike="noStrike" cap="none" normalizeH="0" baseline="0" dirty="0" smtClean="0">
              <a:ln>
                <a:noFill/>
              </a:ln>
              <a:solidFill>
                <a:schemeClr val="tx1"/>
              </a:solidFill>
              <a:effectLst/>
              <a:latin typeface="Tahoma" pitchFamily="34" charset="0"/>
            </a:rPr>
            <a:t>Participer au métabolisme</a:t>
          </a:r>
        </a:p>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1200" b="0" i="0" u="none" strike="noStrike" cap="none" normalizeH="0" baseline="0" dirty="0" smtClean="0">
              <a:ln>
                <a:noFill/>
              </a:ln>
              <a:solidFill>
                <a:schemeClr val="tx1"/>
              </a:solidFill>
              <a:effectLst/>
              <a:latin typeface="Tahoma" pitchFamily="34" charset="0"/>
            </a:rPr>
            <a:t>normal des graisses et</a:t>
          </a:r>
        </a:p>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1200" b="0" i="0" u="none" strike="noStrike" cap="none" normalizeH="0" baseline="0" dirty="0" smtClean="0">
              <a:ln>
                <a:noFill/>
              </a:ln>
              <a:solidFill>
                <a:schemeClr val="tx1"/>
              </a:solidFill>
              <a:effectLst/>
              <a:latin typeface="Tahoma" pitchFamily="34" charset="0"/>
            </a:rPr>
            <a:t>prévenir l’acidose (accumulation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1200" b="0" i="0" u="none" strike="noStrike" cap="none" normalizeH="0" baseline="0" dirty="0" smtClean="0">
              <a:ln>
                <a:noFill/>
              </a:ln>
              <a:solidFill>
                <a:schemeClr val="tx1"/>
              </a:solidFill>
              <a:effectLst/>
              <a:latin typeface="Tahoma" pitchFamily="34" charset="0"/>
            </a:rPr>
            <a:t>de corps cétoniques).</a:t>
          </a:r>
        </a:p>
      </dgm:t>
    </dgm:pt>
    <dgm:pt modelId="{D23CF50C-0F7B-4FD8-A62B-722886B4A531}" type="parTrans" cxnId="{B9A36604-E8A5-4BE6-92C3-EEB667B891F1}">
      <dgm:prSet/>
      <dgm:spPr/>
      <dgm:t>
        <a:bodyPr/>
        <a:lstStyle/>
        <a:p>
          <a:endParaRPr lang="fr-CA"/>
        </a:p>
      </dgm:t>
    </dgm:pt>
    <dgm:pt modelId="{CF554B8D-2295-40C2-A075-AAC211602DA9}" type="sibTrans" cxnId="{B9A36604-E8A5-4BE6-92C3-EEB667B891F1}">
      <dgm:prSet/>
      <dgm:spPr/>
      <dgm:t>
        <a:bodyPr/>
        <a:lstStyle/>
        <a:p>
          <a:endParaRPr lang="fr-CA"/>
        </a:p>
      </dgm:t>
    </dgm:pt>
    <dgm:pt modelId="{68DB864C-5026-4A54-B805-5582BC58D10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b="0" i="0" u="none" strike="noStrike" cap="none" normalizeH="0" baseline="0" smtClean="0">
              <a:ln>
                <a:noFill/>
              </a:ln>
              <a:solidFill>
                <a:schemeClr val="tx1"/>
              </a:solidFill>
              <a:effectLst/>
              <a:latin typeface="Tahoma" pitchFamily="34" charset="0"/>
            </a:rPr>
            <a:t>Fournir au foie l’énergie nécessaire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b="0" i="0" u="none" strike="noStrike" cap="none" normalizeH="0" baseline="0" smtClean="0">
              <a:ln>
                <a:noFill/>
              </a:ln>
              <a:solidFill>
                <a:schemeClr val="tx1"/>
              </a:solidFill>
              <a:effectLst/>
              <a:latin typeface="Tahoma" pitchFamily="34" charset="0"/>
            </a:rPr>
            <a:t>à son bon fonctionnement.</a:t>
          </a:r>
        </a:p>
      </dgm:t>
    </dgm:pt>
    <dgm:pt modelId="{B9873E92-48BE-4FB0-883E-6A4BB06F542A}" type="parTrans" cxnId="{A8D468EC-A759-43AC-A398-B1BD933B8268}">
      <dgm:prSet/>
      <dgm:spPr/>
      <dgm:t>
        <a:bodyPr/>
        <a:lstStyle/>
        <a:p>
          <a:endParaRPr lang="fr-CA"/>
        </a:p>
      </dgm:t>
    </dgm:pt>
    <dgm:pt modelId="{6D6FD493-9F4D-429F-B58A-6D8A871D4678}" type="sibTrans" cxnId="{A8D468EC-A759-43AC-A398-B1BD933B8268}">
      <dgm:prSet/>
      <dgm:spPr/>
      <dgm:t>
        <a:bodyPr/>
        <a:lstStyle/>
        <a:p>
          <a:endParaRPr lang="fr-CA"/>
        </a:p>
      </dgm:t>
    </dgm:pt>
    <dgm:pt modelId="{F5F12AEA-439A-4659-99D6-7EF7BC027775}">
      <dgm:prSet custT="1"/>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1400" b="0" i="0" u="none" strike="noStrike" cap="none" normalizeH="0" baseline="0" dirty="0" smtClean="0">
              <a:ln>
                <a:noFill/>
              </a:ln>
              <a:solidFill>
                <a:schemeClr val="tx1"/>
              </a:solidFill>
              <a:effectLst/>
              <a:latin typeface="Tahoma" pitchFamily="34" charset="0"/>
            </a:rPr>
            <a:t>Maintenir la régularité</a:t>
          </a:r>
        </a:p>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1400" b="0" i="0" u="none" strike="noStrike" cap="none" normalizeH="0" baseline="0" dirty="0" smtClean="0">
              <a:ln>
                <a:noFill/>
              </a:ln>
              <a:solidFill>
                <a:schemeClr val="tx1"/>
              </a:solidFill>
              <a:effectLst/>
              <a:latin typeface="Tahoma" pitchFamily="34" charset="0"/>
            </a:rPr>
            <a:t>intestinale</a:t>
          </a:r>
          <a:endParaRPr kumimoji="0" lang="fr-CA" altLang="fr-FR" sz="1400" b="0" i="0" u="none" strike="noStrike" cap="none" normalizeH="0" baseline="0" dirty="0" smtClean="0">
            <a:ln>
              <a:noFill/>
            </a:ln>
            <a:solidFill>
              <a:schemeClr val="tx1"/>
            </a:solidFill>
            <a:effectLst/>
            <a:latin typeface="Tahoma" pitchFamily="34" charset="0"/>
          </a:endParaRPr>
        </a:p>
      </dgm:t>
    </dgm:pt>
    <dgm:pt modelId="{E00561A0-7957-4056-9F56-DB60D7C08014}" type="parTrans" cxnId="{629B5364-A99B-4631-AD44-FE8CB2C1CBF4}">
      <dgm:prSet/>
      <dgm:spPr/>
      <dgm:t>
        <a:bodyPr/>
        <a:lstStyle/>
        <a:p>
          <a:endParaRPr lang="fr-CA"/>
        </a:p>
      </dgm:t>
    </dgm:pt>
    <dgm:pt modelId="{1CEC5C36-2F88-4160-BF8E-36CF03D32825}" type="sibTrans" cxnId="{629B5364-A99B-4631-AD44-FE8CB2C1CBF4}">
      <dgm:prSet/>
      <dgm:spPr/>
      <dgm:t>
        <a:bodyPr/>
        <a:lstStyle/>
        <a:p>
          <a:endParaRPr lang="fr-CA"/>
        </a:p>
      </dgm:t>
    </dgm:pt>
    <dgm:pt modelId="{4B582B0A-BA1A-488C-A509-53A5181C6E49}" type="pres">
      <dgm:prSet presAssocID="{5B44B680-EB22-40E8-85CE-0D1D0AB3BE14}" presName="cycle" presStyleCnt="0">
        <dgm:presLayoutVars>
          <dgm:chMax val="1"/>
          <dgm:dir/>
          <dgm:animLvl val="ctr"/>
          <dgm:resizeHandles val="exact"/>
        </dgm:presLayoutVars>
      </dgm:prSet>
      <dgm:spPr/>
    </dgm:pt>
    <dgm:pt modelId="{DBA963DA-4A3E-41F9-9FD8-BF81E4CE7FFC}" type="pres">
      <dgm:prSet presAssocID="{869DD87F-82BF-4857-8F63-2A15C7855FFC}" presName="centerShape" presStyleLbl="node0" presStyleIdx="0" presStyleCnt="1" custScaleX="125967" custScaleY="120633"/>
      <dgm:spPr/>
      <dgm:t>
        <a:bodyPr/>
        <a:lstStyle/>
        <a:p>
          <a:endParaRPr lang="fr-CA"/>
        </a:p>
      </dgm:t>
    </dgm:pt>
    <dgm:pt modelId="{DF9946B4-5EA1-463E-BFA0-967343A43F75}" type="pres">
      <dgm:prSet presAssocID="{A0A85A9C-EDAE-47FE-A89E-15408D399AD2}" presName="Name9" presStyleLbl="parChTrans1D2" presStyleIdx="0" presStyleCnt="4"/>
      <dgm:spPr/>
      <dgm:t>
        <a:bodyPr/>
        <a:lstStyle/>
        <a:p>
          <a:endParaRPr lang="fr-CA"/>
        </a:p>
      </dgm:t>
    </dgm:pt>
    <dgm:pt modelId="{E4DE031D-D35E-4045-BA74-6F238CE5AF1D}" type="pres">
      <dgm:prSet presAssocID="{A0A85A9C-EDAE-47FE-A89E-15408D399AD2}" presName="connTx" presStyleLbl="parChTrans1D2" presStyleIdx="0" presStyleCnt="4"/>
      <dgm:spPr/>
      <dgm:t>
        <a:bodyPr/>
        <a:lstStyle/>
        <a:p>
          <a:endParaRPr lang="fr-CA"/>
        </a:p>
      </dgm:t>
    </dgm:pt>
    <dgm:pt modelId="{D636EFE4-8A99-4C5D-91F5-33D99AAF3D8C}" type="pres">
      <dgm:prSet presAssocID="{EC0EC97E-0E7D-4A3D-ACD8-AF12BDAB819F}" presName="node" presStyleLbl="node1" presStyleIdx="0" presStyleCnt="4" custScaleX="105053" custScaleY="109363" custRadScaleRad="98283" custRadScaleInc="-5038">
        <dgm:presLayoutVars>
          <dgm:bulletEnabled val="1"/>
        </dgm:presLayoutVars>
      </dgm:prSet>
      <dgm:spPr/>
      <dgm:t>
        <a:bodyPr/>
        <a:lstStyle/>
        <a:p>
          <a:endParaRPr lang="fr-CA"/>
        </a:p>
      </dgm:t>
    </dgm:pt>
    <dgm:pt modelId="{370419D6-2EF9-45E0-BC0F-C142C1849441}" type="pres">
      <dgm:prSet presAssocID="{D23CF50C-0F7B-4FD8-A62B-722886B4A531}" presName="Name9" presStyleLbl="parChTrans1D2" presStyleIdx="1" presStyleCnt="4"/>
      <dgm:spPr/>
      <dgm:t>
        <a:bodyPr/>
        <a:lstStyle/>
        <a:p>
          <a:endParaRPr lang="fr-CA"/>
        </a:p>
      </dgm:t>
    </dgm:pt>
    <dgm:pt modelId="{EE4EB7C8-C20D-4904-B6AD-89B2F191A045}" type="pres">
      <dgm:prSet presAssocID="{D23CF50C-0F7B-4FD8-A62B-722886B4A531}" presName="connTx" presStyleLbl="parChTrans1D2" presStyleIdx="1" presStyleCnt="4"/>
      <dgm:spPr/>
      <dgm:t>
        <a:bodyPr/>
        <a:lstStyle/>
        <a:p>
          <a:endParaRPr lang="fr-CA"/>
        </a:p>
      </dgm:t>
    </dgm:pt>
    <dgm:pt modelId="{CACC0C14-8C74-4614-95D5-CCACDF6486E3}" type="pres">
      <dgm:prSet presAssocID="{A5252758-CACA-4481-9ABE-A977FC3ACA00}" presName="node" presStyleLbl="node1" presStyleIdx="1" presStyleCnt="4" custScaleX="164755" custScaleY="148223" custRadScaleRad="133279" custRadScaleInc="-2204">
        <dgm:presLayoutVars>
          <dgm:bulletEnabled val="1"/>
        </dgm:presLayoutVars>
      </dgm:prSet>
      <dgm:spPr/>
      <dgm:t>
        <a:bodyPr/>
        <a:lstStyle/>
        <a:p>
          <a:endParaRPr lang="fr-CA"/>
        </a:p>
      </dgm:t>
    </dgm:pt>
    <dgm:pt modelId="{ED38E1CD-093E-4A70-8F56-FFDAB4EE0020}" type="pres">
      <dgm:prSet presAssocID="{B9873E92-48BE-4FB0-883E-6A4BB06F542A}" presName="Name9" presStyleLbl="parChTrans1D2" presStyleIdx="2" presStyleCnt="4"/>
      <dgm:spPr/>
      <dgm:t>
        <a:bodyPr/>
        <a:lstStyle/>
        <a:p>
          <a:endParaRPr lang="fr-CA"/>
        </a:p>
      </dgm:t>
    </dgm:pt>
    <dgm:pt modelId="{5266C7BC-BFE8-4296-94AA-29D276B46536}" type="pres">
      <dgm:prSet presAssocID="{B9873E92-48BE-4FB0-883E-6A4BB06F542A}" presName="connTx" presStyleLbl="parChTrans1D2" presStyleIdx="2" presStyleCnt="4"/>
      <dgm:spPr/>
      <dgm:t>
        <a:bodyPr/>
        <a:lstStyle/>
        <a:p>
          <a:endParaRPr lang="fr-CA"/>
        </a:p>
      </dgm:t>
    </dgm:pt>
    <dgm:pt modelId="{28B3A665-E182-4D9F-AE1F-BC8FF472653D}" type="pres">
      <dgm:prSet presAssocID="{68DB864C-5026-4A54-B805-5582BC58D10E}" presName="node" presStyleLbl="node1" presStyleIdx="2" presStyleCnt="4" custScaleX="111463" custScaleY="107319">
        <dgm:presLayoutVars>
          <dgm:bulletEnabled val="1"/>
        </dgm:presLayoutVars>
      </dgm:prSet>
      <dgm:spPr/>
      <dgm:t>
        <a:bodyPr/>
        <a:lstStyle/>
        <a:p>
          <a:endParaRPr lang="fr-CA"/>
        </a:p>
      </dgm:t>
    </dgm:pt>
    <dgm:pt modelId="{E7DAC9DA-0FE9-41E7-B048-46DF4D048608}" type="pres">
      <dgm:prSet presAssocID="{E00561A0-7957-4056-9F56-DB60D7C08014}" presName="Name9" presStyleLbl="parChTrans1D2" presStyleIdx="3" presStyleCnt="4"/>
      <dgm:spPr/>
      <dgm:t>
        <a:bodyPr/>
        <a:lstStyle/>
        <a:p>
          <a:endParaRPr lang="fr-CA"/>
        </a:p>
      </dgm:t>
    </dgm:pt>
    <dgm:pt modelId="{448708DE-EB6C-48C1-B2E8-021249EDA2BF}" type="pres">
      <dgm:prSet presAssocID="{E00561A0-7957-4056-9F56-DB60D7C08014}" presName="connTx" presStyleLbl="parChTrans1D2" presStyleIdx="3" presStyleCnt="4"/>
      <dgm:spPr/>
      <dgm:t>
        <a:bodyPr/>
        <a:lstStyle/>
        <a:p>
          <a:endParaRPr lang="fr-CA"/>
        </a:p>
      </dgm:t>
    </dgm:pt>
    <dgm:pt modelId="{9E5F0ABA-3DB1-443A-AB9B-0476DED91D1F}" type="pres">
      <dgm:prSet presAssocID="{F5F12AEA-439A-4659-99D6-7EF7BC027775}" presName="node" presStyleLbl="node1" presStyleIdx="3" presStyleCnt="4" custScaleX="133465" custScaleY="131425" custRadScaleRad="133953" custRadScaleInc="2540">
        <dgm:presLayoutVars>
          <dgm:bulletEnabled val="1"/>
        </dgm:presLayoutVars>
      </dgm:prSet>
      <dgm:spPr/>
      <dgm:t>
        <a:bodyPr/>
        <a:lstStyle/>
        <a:p>
          <a:endParaRPr lang="fr-CA"/>
        </a:p>
      </dgm:t>
    </dgm:pt>
  </dgm:ptLst>
  <dgm:cxnLst>
    <dgm:cxn modelId="{A8D468EC-A759-43AC-A398-B1BD933B8268}" srcId="{869DD87F-82BF-4857-8F63-2A15C7855FFC}" destId="{68DB864C-5026-4A54-B805-5582BC58D10E}" srcOrd="2" destOrd="0" parTransId="{B9873E92-48BE-4FB0-883E-6A4BB06F542A}" sibTransId="{6D6FD493-9F4D-429F-B58A-6D8A871D4678}"/>
    <dgm:cxn modelId="{99180C97-6495-4248-A986-1C41A2BD4C63}" type="presOf" srcId="{D23CF50C-0F7B-4FD8-A62B-722886B4A531}" destId="{EE4EB7C8-C20D-4904-B6AD-89B2F191A045}" srcOrd="1" destOrd="0" presId="urn:microsoft.com/office/officeart/2005/8/layout/radial1"/>
    <dgm:cxn modelId="{51A752D0-7584-47D0-A20B-E6194F568BC7}" type="presOf" srcId="{E00561A0-7957-4056-9F56-DB60D7C08014}" destId="{E7DAC9DA-0FE9-41E7-B048-46DF4D048608}" srcOrd="0" destOrd="0" presId="urn:microsoft.com/office/officeart/2005/8/layout/radial1"/>
    <dgm:cxn modelId="{7527A778-A441-4E10-819F-ECAE30BB3E96}" type="presOf" srcId="{869DD87F-82BF-4857-8F63-2A15C7855FFC}" destId="{DBA963DA-4A3E-41F9-9FD8-BF81E4CE7FFC}" srcOrd="0" destOrd="0" presId="urn:microsoft.com/office/officeart/2005/8/layout/radial1"/>
    <dgm:cxn modelId="{15CDD0D9-6C9C-480E-9E88-0506C9B91175}" type="presOf" srcId="{68DB864C-5026-4A54-B805-5582BC58D10E}" destId="{28B3A665-E182-4D9F-AE1F-BC8FF472653D}" srcOrd="0" destOrd="0" presId="urn:microsoft.com/office/officeart/2005/8/layout/radial1"/>
    <dgm:cxn modelId="{B9A36604-E8A5-4BE6-92C3-EEB667B891F1}" srcId="{869DD87F-82BF-4857-8F63-2A15C7855FFC}" destId="{A5252758-CACA-4481-9ABE-A977FC3ACA00}" srcOrd="1" destOrd="0" parTransId="{D23CF50C-0F7B-4FD8-A62B-722886B4A531}" sibTransId="{CF554B8D-2295-40C2-A075-AAC211602DA9}"/>
    <dgm:cxn modelId="{94D5A9AB-912B-455E-B71B-9BF6EEB9F4BA}" type="presOf" srcId="{B9873E92-48BE-4FB0-883E-6A4BB06F542A}" destId="{5266C7BC-BFE8-4296-94AA-29D276B46536}" srcOrd="1" destOrd="0" presId="urn:microsoft.com/office/officeart/2005/8/layout/radial1"/>
    <dgm:cxn modelId="{1C9BE72D-FFFF-4728-8F17-ECA6A131E662}" type="presOf" srcId="{EC0EC97E-0E7D-4A3D-ACD8-AF12BDAB819F}" destId="{D636EFE4-8A99-4C5D-91F5-33D99AAF3D8C}" srcOrd="0" destOrd="0" presId="urn:microsoft.com/office/officeart/2005/8/layout/radial1"/>
    <dgm:cxn modelId="{42D941FC-54AA-4EFA-9520-C65AFF57BF29}" type="presOf" srcId="{5B44B680-EB22-40E8-85CE-0D1D0AB3BE14}" destId="{4B582B0A-BA1A-488C-A509-53A5181C6E49}" srcOrd="0" destOrd="0" presId="urn:microsoft.com/office/officeart/2005/8/layout/radial1"/>
    <dgm:cxn modelId="{0F60820E-660E-4629-8138-9307761B351B}" type="presOf" srcId="{B9873E92-48BE-4FB0-883E-6A4BB06F542A}" destId="{ED38E1CD-093E-4A70-8F56-FFDAB4EE0020}" srcOrd="0" destOrd="0" presId="urn:microsoft.com/office/officeart/2005/8/layout/radial1"/>
    <dgm:cxn modelId="{147F55D5-B4A9-4391-8D31-56B4B90C9343}" srcId="{5B44B680-EB22-40E8-85CE-0D1D0AB3BE14}" destId="{869DD87F-82BF-4857-8F63-2A15C7855FFC}" srcOrd="0" destOrd="0" parTransId="{DDC1DB2C-791E-4A41-8F5F-29DECA8E7B64}" sibTransId="{3CEBAB1F-B9B4-4C5D-AC35-D4450EAA08C2}"/>
    <dgm:cxn modelId="{97E7807A-2391-44E7-9EDC-1FC97317D886}" type="presOf" srcId="{F5F12AEA-439A-4659-99D6-7EF7BC027775}" destId="{9E5F0ABA-3DB1-443A-AB9B-0476DED91D1F}" srcOrd="0" destOrd="0" presId="urn:microsoft.com/office/officeart/2005/8/layout/radial1"/>
    <dgm:cxn modelId="{A6BDFA1E-0BAC-4A21-867F-537FEB28665E}" type="presOf" srcId="{A0A85A9C-EDAE-47FE-A89E-15408D399AD2}" destId="{DF9946B4-5EA1-463E-BFA0-967343A43F75}" srcOrd="0" destOrd="0" presId="urn:microsoft.com/office/officeart/2005/8/layout/radial1"/>
    <dgm:cxn modelId="{629B5364-A99B-4631-AD44-FE8CB2C1CBF4}" srcId="{869DD87F-82BF-4857-8F63-2A15C7855FFC}" destId="{F5F12AEA-439A-4659-99D6-7EF7BC027775}" srcOrd="3" destOrd="0" parTransId="{E00561A0-7957-4056-9F56-DB60D7C08014}" sibTransId="{1CEC5C36-2F88-4160-BF8E-36CF03D32825}"/>
    <dgm:cxn modelId="{1419D105-32A2-45B2-B775-303E319CAB64}" type="presOf" srcId="{D23CF50C-0F7B-4FD8-A62B-722886B4A531}" destId="{370419D6-2EF9-45E0-BC0F-C142C1849441}" srcOrd="0" destOrd="0" presId="urn:microsoft.com/office/officeart/2005/8/layout/radial1"/>
    <dgm:cxn modelId="{DE31FD7F-44D3-4976-827F-47F6C173BF6F}" type="presOf" srcId="{A0A85A9C-EDAE-47FE-A89E-15408D399AD2}" destId="{E4DE031D-D35E-4045-BA74-6F238CE5AF1D}" srcOrd="1" destOrd="0" presId="urn:microsoft.com/office/officeart/2005/8/layout/radial1"/>
    <dgm:cxn modelId="{186CA8E8-83AD-4881-BA77-4C73BD0DD5F1}" type="presOf" srcId="{E00561A0-7957-4056-9F56-DB60D7C08014}" destId="{448708DE-EB6C-48C1-B2E8-021249EDA2BF}" srcOrd="1" destOrd="0" presId="urn:microsoft.com/office/officeart/2005/8/layout/radial1"/>
    <dgm:cxn modelId="{874A164B-8033-4D73-BA38-CE8A0A58A1C1}" type="presOf" srcId="{A5252758-CACA-4481-9ABE-A977FC3ACA00}" destId="{CACC0C14-8C74-4614-95D5-CCACDF6486E3}" srcOrd="0" destOrd="0" presId="urn:microsoft.com/office/officeart/2005/8/layout/radial1"/>
    <dgm:cxn modelId="{DA16D7E5-BF3D-4037-8356-A3E304AF4773}" srcId="{869DD87F-82BF-4857-8F63-2A15C7855FFC}" destId="{EC0EC97E-0E7D-4A3D-ACD8-AF12BDAB819F}" srcOrd="0" destOrd="0" parTransId="{A0A85A9C-EDAE-47FE-A89E-15408D399AD2}" sibTransId="{F7155064-170A-4AF8-AD73-786F6E568D17}"/>
    <dgm:cxn modelId="{41554FD1-783B-4CE0-83C0-1699CDE7D178}" type="presParOf" srcId="{4B582B0A-BA1A-488C-A509-53A5181C6E49}" destId="{DBA963DA-4A3E-41F9-9FD8-BF81E4CE7FFC}" srcOrd="0" destOrd="0" presId="urn:microsoft.com/office/officeart/2005/8/layout/radial1"/>
    <dgm:cxn modelId="{618C52EE-1874-4BE8-BB23-69475BC614E1}" type="presParOf" srcId="{4B582B0A-BA1A-488C-A509-53A5181C6E49}" destId="{DF9946B4-5EA1-463E-BFA0-967343A43F75}" srcOrd="1" destOrd="0" presId="urn:microsoft.com/office/officeart/2005/8/layout/radial1"/>
    <dgm:cxn modelId="{25465B45-1489-48F1-86C1-A95BD5C07D2E}" type="presParOf" srcId="{DF9946B4-5EA1-463E-BFA0-967343A43F75}" destId="{E4DE031D-D35E-4045-BA74-6F238CE5AF1D}" srcOrd="0" destOrd="0" presId="urn:microsoft.com/office/officeart/2005/8/layout/radial1"/>
    <dgm:cxn modelId="{AFA9495F-D80E-4868-A060-C09AD8FB1718}" type="presParOf" srcId="{4B582B0A-BA1A-488C-A509-53A5181C6E49}" destId="{D636EFE4-8A99-4C5D-91F5-33D99AAF3D8C}" srcOrd="2" destOrd="0" presId="urn:microsoft.com/office/officeart/2005/8/layout/radial1"/>
    <dgm:cxn modelId="{0BFDBD46-44EB-407C-B86F-90BCA45F7CDC}" type="presParOf" srcId="{4B582B0A-BA1A-488C-A509-53A5181C6E49}" destId="{370419D6-2EF9-45E0-BC0F-C142C1849441}" srcOrd="3" destOrd="0" presId="urn:microsoft.com/office/officeart/2005/8/layout/radial1"/>
    <dgm:cxn modelId="{1B9F7D3D-D0FF-4AE5-9CE9-0DEAB2A1BBC6}" type="presParOf" srcId="{370419D6-2EF9-45E0-BC0F-C142C1849441}" destId="{EE4EB7C8-C20D-4904-B6AD-89B2F191A045}" srcOrd="0" destOrd="0" presId="urn:microsoft.com/office/officeart/2005/8/layout/radial1"/>
    <dgm:cxn modelId="{791D5342-4643-4E94-A876-C676DE256AFA}" type="presParOf" srcId="{4B582B0A-BA1A-488C-A509-53A5181C6E49}" destId="{CACC0C14-8C74-4614-95D5-CCACDF6486E3}" srcOrd="4" destOrd="0" presId="urn:microsoft.com/office/officeart/2005/8/layout/radial1"/>
    <dgm:cxn modelId="{6E8725CA-803B-469D-B666-B0C71E90328F}" type="presParOf" srcId="{4B582B0A-BA1A-488C-A509-53A5181C6E49}" destId="{ED38E1CD-093E-4A70-8F56-FFDAB4EE0020}" srcOrd="5" destOrd="0" presId="urn:microsoft.com/office/officeart/2005/8/layout/radial1"/>
    <dgm:cxn modelId="{47C69CBA-6AD3-4F56-B166-F7BFFC9F3F94}" type="presParOf" srcId="{ED38E1CD-093E-4A70-8F56-FFDAB4EE0020}" destId="{5266C7BC-BFE8-4296-94AA-29D276B46536}" srcOrd="0" destOrd="0" presId="urn:microsoft.com/office/officeart/2005/8/layout/radial1"/>
    <dgm:cxn modelId="{E9E82EE4-2019-4880-85F3-90CCA29C5A3C}" type="presParOf" srcId="{4B582B0A-BA1A-488C-A509-53A5181C6E49}" destId="{28B3A665-E182-4D9F-AE1F-BC8FF472653D}" srcOrd="6" destOrd="0" presId="urn:microsoft.com/office/officeart/2005/8/layout/radial1"/>
    <dgm:cxn modelId="{7F052A6B-2EF1-445D-91DA-DF3B4955EC84}" type="presParOf" srcId="{4B582B0A-BA1A-488C-A509-53A5181C6E49}" destId="{E7DAC9DA-0FE9-41E7-B048-46DF4D048608}" srcOrd="7" destOrd="0" presId="urn:microsoft.com/office/officeart/2005/8/layout/radial1"/>
    <dgm:cxn modelId="{23C1704B-629B-4C03-BDF1-E49971133842}" type="presParOf" srcId="{E7DAC9DA-0FE9-41E7-B048-46DF4D048608}" destId="{448708DE-EB6C-48C1-B2E8-021249EDA2BF}" srcOrd="0" destOrd="0" presId="urn:microsoft.com/office/officeart/2005/8/layout/radial1"/>
    <dgm:cxn modelId="{4FB44F33-9636-4AEE-8A91-E4434516086F}" type="presParOf" srcId="{4B582B0A-BA1A-488C-A509-53A5181C6E49}" destId="{9E5F0ABA-3DB1-443A-AB9B-0476DED91D1F}"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D533A-0B87-4224-A3F9-ED4C69110927}">
      <dsp:nvSpPr>
        <dsp:cNvPr id="0" name=""/>
        <dsp:cNvSpPr/>
      </dsp:nvSpPr>
      <dsp:spPr>
        <a:xfrm>
          <a:off x="3708670" y="1916829"/>
          <a:ext cx="1879000" cy="1827365"/>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2000" b="1" i="0" u="none" strike="noStrike" kern="1200" cap="none" normalizeH="0" baseline="0" dirty="0" smtClean="0">
              <a:ln>
                <a:noFill/>
              </a:ln>
              <a:solidFill>
                <a:schemeClr val="tx1"/>
              </a:solidFill>
              <a:effectLst/>
              <a:latin typeface="Tahoma" pitchFamily="34" charset="0"/>
            </a:rPr>
            <a:t>Protéines</a:t>
          </a:r>
        </a:p>
      </dsp:txBody>
      <dsp:txXfrm>
        <a:off x="3983843" y="2184440"/>
        <a:ext cx="1328654" cy="1292143"/>
      </dsp:txXfrm>
    </dsp:sp>
    <dsp:sp modelId="{533AC9F5-B3B4-4B70-BACD-7B94178824EA}">
      <dsp:nvSpPr>
        <dsp:cNvPr id="0" name=""/>
        <dsp:cNvSpPr/>
      </dsp:nvSpPr>
      <dsp:spPr>
        <a:xfrm rot="16182252">
          <a:off x="4472979" y="1731657"/>
          <a:ext cx="339195" cy="31175"/>
        </a:xfrm>
        <a:custGeom>
          <a:avLst/>
          <a:gdLst/>
          <a:ahLst/>
          <a:cxnLst/>
          <a:rect l="0" t="0" r="0" b="0"/>
          <a:pathLst>
            <a:path>
              <a:moveTo>
                <a:pt x="0" y="15587"/>
              </a:moveTo>
              <a:lnTo>
                <a:pt x="339195" y="15587"/>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CA" sz="500" kern="1200"/>
        </a:p>
      </dsp:txBody>
      <dsp:txXfrm rot="10800000">
        <a:off x="4634097" y="1738765"/>
        <a:ext cx="16959" cy="16959"/>
      </dsp:txXfrm>
    </dsp:sp>
    <dsp:sp modelId="{155E22B1-ABD9-4A12-A808-C25A9882AB9F}">
      <dsp:nvSpPr>
        <dsp:cNvPr id="0" name=""/>
        <dsp:cNvSpPr/>
      </dsp:nvSpPr>
      <dsp:spPr>
        <a:xfrm>
          <a:off x="3858886" y="20068"/>
          <a:ext cx="1557591" cy="1557591"/>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600" b="0" i="0" u="none" strike="noStrike" kern="1200" cap="none" normalizeH="0" baseline="0" dirty="0" smtClean="0">
              <a:ln>
                <a:noFill/>
              </a:ln>
              <a:solidFill>
                <a:schemeClr val="tx1"/>
              </a:solidFill>
              <a:effectLst/>
              <a:latin typeface="Tahoma" pitchFamily="34" charset="0"/>
            </a:rPr>
            <a:t>Construire ou </a:t>
          </a:r>
          <a:r>
            <a:rPr kumimoji="0" lang="fr-CA" altLang="fr-FR" sz="1600" b="0" i="0" u="none" strike="noStrike" kern="1200" cap="none" normalizeH="0" baseline="0" dirty="0" smtClean="0">
              <a:ln>
                <a:noFill/>
              </a:ln>
              <a:solidFill>
                <a:srgbClr val="FFFF00"/>
              </a:solidFill>
              <a:effectLst/>
              <a:latin typeface="Tahoma" pitchFamily="34" charset="0"/>
            </a:rPr>
            <a:t>synthèse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600" b="0" i="0" u="none" strike="noStrike" kern="1200" cap="none" normalizeH="0" baseline="0" dirty="0" smtClean="0">
              <a:ln>
                <a:noFill/>
              </a:ln>
              <a:solidFill>
                <a:schemeClr val="tx1"/>
              </a:solidFill>
              <a:effectLst/>
              <a:latin typeface="Tahoma" pitchFamily="34" charset="0"/>
            </a:rPr>
            <a:t> de nouveaux tissus.</a:t>
          </a:r>
        </a:p>
      </dsp:txBody>
      <dsp:txXfrm>
        <a:off x="4086990" y="248172"/>
        <a:ext cx="1101383" cy="1101383"/>
      </dsp:txXfrm>
    </dsp:sp>
    <dsp:sp modelId="{FD74131B-2379-4900-89A0-90CCF8EEAF86}">
      <dsp:nvSpPr>
        <dsp:cNvPr id="0" name=""/>
        <dsp:cNvSpPr/>
      </dsp:nvSpPr>
      <dsp:spPr>
        <a:xfrm rot="19779660">
          <a:off x="5428835" y="2254141"/>
          <a:ext cx="355004" cy="31175"/>
        </a:xfrm>
        <a:custGeom>
          <a:avLst/>
          <a:gdLst/>
          <a:ahLst/>
          <a:cxnLst/>
          <a:rect l="0" t="0" r="0" b="0"/>
          <a:pathLst>
            <a:path>
              <a:moveTo>
                <a:pt x="0" y="15587"/>
              </a:moveTo>
              <a:lnTo>
                <a:pt x="355004" y="15587"/>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CA" sz="500" kern="1200"/>
        </a:p>
      </dsp:txBody>
      <dsp:txXfrm>
        <a:off x="5597462" y="2260854"/>
        <a:ext cx="17750" cy="17750"/>
      </dsp:txXfrm>
    </dsp:sp>
    <dsp:sp modelId="{8D90254D-B729-452C-B291-A75F960A30BB}">
      <dsp:nvSpPr>
        <dsp:cNvPr id="0" name=""/>
        <dsp:cNvSpPr/>
      </dsp:nvSpPr>
      <dsp:spPr>
        <a:xfrm>
          <a:off x="5652876" y="1007893"/>
          <a:ext cx="1557591" cy="1557591"/>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600" b="0" i="0" u="none" strike="noStrike" kern="1200" cap="none" normalizeH="0" baseline="0" dirty="0" smtClean="0">
              <a:ln>
                <a:noFill/>
              </a:ln>
              <a:solidFill>
                <a:schemeClr val="tx1"/>
              </a:solidFill>
              <a:effectLst/>
              <a:latin typeface="Tahoma" pitchFamily="34" charset="0"/>
            </a:rPr>
            <a:t>Fournir de l’énergie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600" b="0" i="0" u="none" strike="noStrike" kern="1200" cap="none" normalizeH="0" baseline="0" dirty="0" smtClean="0">
              <a:ln>
                <a:noFill/>
              </a:ln>
              <a:solidFill>
                <a:schemeClr val="tx1"/>
              </a:solidFill>
              <a:effectLst/>
              <a:latin typeface="Tahoma" pitchFamily="34" charset="0"/>
            </a:rPr>
            <a:t>4 Cal/g ou 17 kJ/g.</a:t>
          </a:r>
        </a:p>
      </dsp:txBody>
      <dsp:txXfrm>
        <a:off x="5880980" y="1235997"/>
        <a:ext cx="1101383" cy="1101383"/>
      </dsp:txXfrm>
    </dsp:sp>
    <dsp:sp modelId="{7CBBC4DB-1099-49A7-BA17-80CDE3DB2EA3}">
      <dsp:nvSpPr>
        <dsp:cNvPr id="0" name=""/>
        <dsp:cNvSpPr/>
      </dsp:nvSpPr>
      <dsp:spPr>
        <a:xfrm rot="1800000">
          <a:off x="5434802" y="3360584"/>
          <a:ext cx="316954" cy="31175"/>
        </a:xfrm>
        <a:custGeom>
          <a:avLst/>
          <a:gdLst/>
          <a:ahLst/>
          <a:cxnLst/>
          <a:rect l="0" t="0" r="0" b="0"/>
          <a:pathLst>
            <a:path>
              <a:moveTo>
                <a:pt x="0" y="15587"/>
              </a:moveTo>
              <a:lnTo>
                <a:pt x="316954" y="15587"/>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CA" sz="500" kern="1200"/>
        </a:p>
      </dsp:txBody>
      <dsp:txXfrm>
        <a:off x="5585356" y="3368247"/>
        <a:ext cx="15847" cy="15847"/>
      </dsp:txXfrm>
    </dsp:sp>
    <dsp:sp modelId="{0DB6D6B3-3C3C-4F3A-AB3D-531CD1C84D77}">
      <dsp:nvSpPr>
        <dsp:cNvPr id="0" name=""/>
        <dsp:cNvSpPr/>
      </dsp:nvSpPr>
      <dsp:spPr>
        <a:xfrm>
          <a:off x="5626186" y="3066012"/>
          <a:ext cx="1557591" cy="1557591"/>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A" altLang="fr-FR" sz="600" b="0" i="0" u="none" strike="noStrike" kern="1200" cap="none" normalizeH="0" baseline="0" dirty="0" smtClean="0">
            <a:ln>
              <a:noFill/>
            </a:ln>
            <a:solidFill>
              <a:schemeClr val="tx1"/>
            </a:solidFill>
            <a:effectLst/>
            <a:latin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1400" b="0" i="0" u="none" strike="noStrike" kern="1200" cap="none" normalizeH="0" baseline="0" dirty="0" smtClean="0">
              <a:ln>
                <a:noFill/>
              </a:ln>
              <a:solidFill>
                <a:schemeClr val="tx1"/>
              </a:solidFill>
              <a:effectLst/>
              <a:latin typeface="Tahoma" pitchFamily="34" charset="0"/>
            </a:rPr>
            <a:t>Compléter les sécrétions et </a:t>
          </a:r>
          <a:r>
            <a:rPr kumimoji="0" lang="fr-CA" altLang="fr-FR" sz="1400" b="0" i="0" u="none" strike="noStrike" kern="1200" cap="none" normalizeH="0" baseline="0" dirty="0" smtClean="0">
              <a:ln>
                <a:noFill/>
              </a:ln>
              <a:solidFill>
                <a:schemeClr val="tx1"/>
              </a:solidFill>
              <a:effectLst/>
              <a:latin typeface="Tahoma" pitchFamily="34" charset="0"/>
            </a:rPr>
            <a:t>les Liquides </a:t>
          </a:r>
          <a:r>
            <a:rPr kumimoji="0" lang="fr-CA" altLang="fr-FR" sz="1400" b="0" i="0" u="none" strike="noStrike" kern="1200" cap="none" normalizeH="0" baseline="0" dirty="0" smtClean="0">
              <a:ln>
                <a:noFill/>
              </a:ln>
              <a:solidFill>
                <a:schemeClr val="tx1"/>
              </a:solidFill>
              <a:effectLst/>
              <a:latin typeface="Tahoma" pitchFamily="34" charset="0"/>
            </a:rPr>
            <a:t>corporels </a:t>
          </a:r>
          <a:r>
            <a:rPr kumimoji="0" lang="fr-CA" altLang="fr-FR" sz="1400" b="0" i="0" u="none" strike="noStrike" kern="1200" cap="none" normalizeH="0" baseline="0" dirty="0" smtClean="0">
              <a:ln>
                <a:noFill/>
              </a:ln>
              <a:solidFill>
                <a:schemeClr val="tx1"/>
              </a:solidFill>
              <a:effectLst/>
              <a:latin typeface="Tahoma" pitchFamily="34" charset="0"/>
            </a:rPr>
            <a:t>essentiels</a:t>
          </a:r>
          <a:endParaRPr kumimoji="0" lang="fr-CA" altLang="fr-FR" sz="1400" b="0" i="0" u="none" strike="noStrike" kern="1200" cap="none" normalizeH="0" baseline="0" dirty="0" smtClean="0">
            <a:ln>
              <a:noFill/>
            </a:ln>
            <a:solidFill>
              <a:schemeClr val="tx1"/>
            </a:solidFill>
            <a:effectLst/>
            <a:latin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fr-CA" altLang="fr-FR" sz="1400" b="0" i="0" u="none" strike="noStrike" kern="1200" cap="none" normalizeH="0" baseline="0" dirty="0" smtClean="0">
              <a:ln>
                <a:noFill/>
              </a:ln>
              <a:solidFill>
                <a:schemeClr val="tx1"/>
              </a:solidFill>
              <a:effectLst>
                <a:outerShdw blurRad="38100" dist="38100" dir="2700000" algn="tl">
                  <a:srgbClr val="FFFFFF"/>
                </a:outerShdw>
              </a:effectLst>
              <a:latin typeface="Tahoma" pitchFamily="34" charset="0"/>
            </a:rPr>
            <a:t> </a:t>
          </a:r>
          <a:endParaRPr kumimoji="0" lang="fr-CA" altLang="fr-FR" sz="600" b="0" i="0" u="none" strike="noStrike" kern="1200" cap="none" normalizeH="0" baseline="0" dirty="0" smtClean="0">
            <a:ln>
              <a:noFill/>
            </a:ln>
            <a:solidFill>
              <a:schemeClr val="tx1"/>
            </a:solidFill>
            <a:effectLst>
              <a:outerShdw blurRad="38100" dist="38100" dir="2700000" algn="tl">
                <a:srgbClr val="FFFFFF"/>
              </a:outerShdw>
            </a:effectLst>
            <a:latin typeface="Tahoma" pitchFamily="34" charset="0"/>
          </a:endParaRPr>
        </a:p>
      </dsp:txBody>
      <dsp:txXfrm>
        <a:off x="5854290" y="3294116"/>
        <a:ext cx="1101383" cy="1101383"/>
      </dsp:txXfrm>
    </dsp:sp>
    <dsp:sp modelId="{E49BEF63-C0E8-4B89-8CDA-5B4EB3BB3D4C}">
      <dsp:nvSpPr>
        <dsp:cNvPr id="0" name=""/>
        <dsp:cNvSpPr/>
      </dsp:nvSpPr>
      <dsp:spPr>
        <a:xfrm rot="5400000">
          <a:off x="4480113" y="3896664"/>
          <a:ext cx="336113" cy="31175"/>
        </a:xfrm>
        <a:custGeom>
          <a:avLst/>
          <a:gdLst/>
          <a:ahLst/>
          <a:cxnLst/>
          <a:rect l="0" t="0" r="0" b="0"/>
          <a:pathLst>
            <a:path>
              <a:moveTo>
                <a:pt x="0" y="15587"/>
              </a:moveTo>
              <a:lnTo>
                <a:pt x="336113" y="15587"/>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CA" sz="500" kern="1200"/>
        </a:p>
      </dsp:txBody>
      <dsp:txXfrm>
        <a:off x="4639767" y="3903849"/>
        <a:ext cx="16805" cy="16805"/>
      </dsp:txXfrm>
    </dsp:sp>
    <dsp:sp modelId="{3158D22C-C4E1-4216-9923-9A7B9D17C567}">
      <dsp:nvSpPr>
        <dsp:cNvPr id="0" name=""/>
        <dsp:cNvSpPr/>
      </dsp:nvSpPr>
      <dsp:spPr>
        <a:xfrm>
          <a:off x="3787468" y="4080308"/>
          <a:ext cx="1721403" cy="1557591"/>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1400" b="0" i="0" u="none" strike="noStrike" kern="1200" cap="none" normalizeH="0" baseline="0" dirty="0" smtClean="0">
              <a:ln>
                <a:noFill/>
              </a:ln>
              <a:solidFill>
                <a:schemeClr val="tx1"/>
              </a:solidFill>
              <a:effectLst/>
              <a:latin typeface="Tahoma" pitchFamily="34" charset="0"/>
            </a:rPr>
            <a:t>Participer à l’immunité par </a:t>
          </a:r>
          <a:r>
            <a:rPr kumimoji="0" lang="fr-CA" altLang="fr-FR" sz="1400" b="0" i="0" u="none" strike="noStrike" kern="1200" cap="none" normalizeH="0" baseline="0" dirty="0" smtClean="0">
              <a:ln>
                <a:noFill/>
              </a:ln>
              <a:solidFill>
                <a:schemeClr val="tx1"/>
              </a:solidFill>
              <a:effectLst/>
              <a:latin typeface="Tahoma" pitchFamily="34" charset="0"/>
            </a:rPr>
            <a:t>la fabrication </a:t>
          </a:r>
          <a:r>
            <a:rPr kumimoji="0" lang="fr-CA" altLang="fr-FR" sz="1400" b="0" i="0" u="none" strike="noStrike" kern="1200" cap="none" normalizeH="0" baseline="0" dirty="0" smtClean="0">
              <a:ln>
                <a:noFill/>
              </a:ln>
              <a:solidFill>
                <a:schemeClr val="tx1"/>
              </a:solidFill>
              <a:effectLst/>
              <a:latin typeface="Tahoma" pitchFamily="34" charset="0"/>
            </a:rPr>
            <a:t>des anticorps.</a:t>
          </a:r>
        </a:p>
      </dsp:txBody>
      <dsp:txXfrm>
        <a:off x="4039562" y="4308412"/>
        <a:ext cx="1217215" cy="1101383"/>
      </dsp:txXfrm>
    </dsp:sp>
    <dsp:sp modelId="{B2FCFF5E-3321-45F8-BEB0-BBD04CB3774E}">
      <dsp:nvSpPr>
        <dsp:cNvPr id="0" name=""/>
        <dsp:cNvSpPr/>
      </dsp:nvSpPr>
      <dsp:spPr>
        <a:xfrm rot="9160254">
          <a:off x="3330212" y="3362387"/>
          <a:ext cx="517179" cy="31175"/>
        </a:xfrm>
        <a:custGeom>
          <a:avLst/>
          <a:gdLst/>
          <a:ahLst/>
          <a:cxnLst/>
          <a:rect l="0" t="0" r="0" b="0"/>
          <a:pathLst>
            <a:path>
              <a:moveTo>
                <a:pt x="0" y="15587"/>
              </a:moveTo>
              <a:lnTo>
                <a:pt x="517179" y="15587"/>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CA" sz="500" kern="1200"/>
        </a:p>
      </dsp:txBody>
      <dsp:txXfrm rot="10800000">
        <a:off x="3575872" y="3365045"/>
        <a:ext cx="25858" cy="25858"/>
      </dsp:txXfrm>
    </dsp:sp>
    <dsp:sp modelId="{DDBF431B-916A-4301-B16C-B053F48E618B}">
      <dsp:nvSpPr>
        <dsp:cNvPr id="0" name=""/>
        <dsp:cNvSpPr/>
      </dsp:nvSpPr>
      <dsp:spPr>
        <a:xfrm>
          <a:off x="1324845" y="2952097"/>
          <a:ext cx="2163899" cy="2073434"/>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1400" b="0" i="0" u="none" strike="noStrike" kern="1200" cap="none" normalizeH="0" baseline="0" dirty="0" smtClean="0">
              <a:ln>
                <a:noFill/>
              </a:ln>
              <a:solidFill>
                <a:schemeClr val="tx1"/>
              </a:solidFill>
              <a:effectLst/>
              <a:latin typeface="Tahoma" pitchFamily="34" charset="0"/>
            </a:rPr>
            <a:t>Maintenir les rapports</a:t>
          </a:r>
        </a:p>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1400" b="0" i="0" u="none" strike="noStrike" kern="1200" cap="none" normalizeH="0" baseline="0" dirty="0" smtClean="0">
              <a:ln>
                <a:noFill/>
              </a:ln>
              <a:solidFill>
                <a:schemeClr val="tx1"/>
              </a:solidFill>
              <a:effectLst/>
              <a:latin typeface="Tahoma" pitchFamily="34" charset="0"/>
            </a:rPr>
            <a:t>osmotiques en exerçant une</a:t>
          </a:r>
        </a:p>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1400" b="0" i="0" u="none" strike="noStrike" kern="1200" cap="none" normalizeH="0" baseline="0" dirty="0" smtClean="0">
              <a:ln>
                <a:noFill/>
              </a:ln>
              <a:solidFill>
                <a:schemeClr val="tx1"/>
              </a:solidFill>
              <a:effectLst/>
              <a:latin typeface="Tahoma" pitchFamily="34" charset="0"/>
            </a:rPr>
            <a:t>pression sur les membranes</a:t>
          </a:r>
        </a:p>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1400" b="0" i="0" u="none" strike="noStrike" kern="1200" cap="none" normalizeH="0" baseline="0" dirty="0" smtClean="0">
              <a:ln>
                <a:noFill/>
              </a:ln>
              <a:solidFill>
                <a:schemeClr val="tx1"/>
              </a:solidFill>
              <a:effectLst/>
              <a:latin typeface="Tahoma" pitchFamily="34" charset="0"/>
            </a:rPr>
            <a:t>     perméables</a:t>
          </a:r>
          <a:r>
            <a:rPr kumimoji="0" lang="fr-CA" altLang="fr-FR" sz="1400" b="0" i="0" u="none" strike="noStrike" kern="1200" cap="none" normalizeH="0" baseline="0" dirty="0" smtClean="0">
              <a:ln>
                <a:noFill/>
              </a:ln>
              <a:solidFill>
                <a:schemeClr val="tx1"/>
              </a:solidFill>
              <a:effectLst/>
              <a:latin typeface="Tahoma" pitchFamily="34" charset="0"/>
            </a:rPr>
            <a:t>.</a:t>
          </a:r>
        </a:p>
      </dsp:txBody>
      <dsp:txXfrm>
        <a:off x="1641741" y="3255744"/>
        <a:ext cx="1530107" cy="1466140"/>
      </dsp:txXfrm>
    </dsp:sp>
    <dsp:sp modelId="{143B4FC7-52A3-4C11-8841-FCEE6BF29DF8}">
      <dsp:nvSpPr>
        <dsp:cNvPr id="0" name=""/>
        <dsp:cNvSpPr/>
      </dsp:nvSpPr>
      <dsp:spPr>
        <a:xfrm rot="12600000">
          <a:off x="3544583" y="2269265"/>
          <a:ext cx="316954" cy="31175"/>
        </a:xfrm>
        <a:custGeom>
          <a:avLst/>
          <a:gdLst/>
          <a:ahLst/>
          <a:cxnLst/>
          <a:rect l="0" t="0" r="0" b="0"/>
          <a:pathLst>
            <a:path>
              <a:moveTo>
                <a:pt x="0" y="15587"/>
              </a:moveTo>
              <a:lnTo>
                <a:pt x="316954" y="15587"/>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CA" sz="500" kern="1200"/>
        </a:p>
      </dsp:txBody>
      <dsp:txXfrm rot="10800000">
        <a:off x="3695136" y="2276929"/>
        <a:ext cx="15847" cy="15847"/>
      </dsp:txXfrm>
    </dsp:sp>
    <dsp:sp modelId="{C295FA6B-3983-4644-BC25-B817DD137775}">
      <dsp:nvSpPr>
        <dsp:cNvPr id="0" name=""/>
        <dsp:cNvSpPr/>
      </dsp:nvSpPr>
      <dsp:spPr>
        <a:xfrm>
          <a:off x="2112563" y="1037421"/>
          <a:ext cx="1557591" cy="1557591"/>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2000" b="0" i="0" u="none" strike="noStrike" kern="1200" cap="none" normalizeH="0" baseline="0" dirty="0" smtClean="0">
              <a:ln>
                <a:noFill/>
              </a:ln>
              <a:solidFill>
                <a:schemeClr val="tx1"/>
              </a:solidFill>
              <a:effectLst/>
              <a:latin typeface="Tahoma" pitchFamily="34" charset="0"/>
            </a:rPr>
            <a:t>Réparer les tissus</a:t>
          </a:r>
          <a:r>
            <a:rPr kumimoji="0" lang="fr-CA" altLang="fr-FR" sz="600" b="0" i="0" u="none" strike="noStrike" kern="1200" cap="none" normalizeH="0" baseline="0" dirty="0" smtClean="0">
              <a:ln>
                <a:noFill/>
              </a:ln>
              <a:solidFill>
                <a:schemeClr val="tx1"/>
              </a:solidFill>
              <a:effectLst/>
              <a:latin typeface="Tahoma" pitchFamily="34" charset="0"/>
            </a:rPr>
            <a:t>.</a:t>
          </a:r>
        </a:p>
      </dsp:txBody>
      <dsp:txXfrm>
        <a:off x="2340667" y="1265525"/>
        <a:ext cx="1101383" cy="11013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F688A-B2CC-4E93-A054-F767EE1247FC}">
      <dsp:nvSpPr>
        <dsp:cNvPr id="0" name=""/>
        <dsp:cNvSpPr/>
      </dsp:nvSpPr>
      <dsp:spPr>
        <a:xfrm>
          <a:off x="2618904" y="1640056"/>
          <a:ext cx="1854702" cy="1672232"/>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2800" b="1" i="0" u="none" strike="noStrike" kern="1200" cap="none" normalizeH="0" baseline="0" dirty="0" smtClean="0">
              <a:ln>
                <a:noFill/>
              </a:ln>
              <a:solidFill>
                <a:schemeClr val="tx1"/>
              </a:solidFill>
              <a:effectLst/>
              <a:latin typeface="Tahoma" pitchFamily="34" charset="0"/>
            </a:rPr>
            <a:t>Lipides</a:t>
          </a:r>
        </a:p>
      </dsp:txBody>
      <dsp:txXfrm>
        <a:off x="2890519" y="1884949"/>
        <a:ext cx="1311472" cy="1182446"/>
      </dsp:txXfrm>
    </dsp:sp>
    <dsp:sp modelId="{9C951759-B701-4103-8312-3F76C3E7A882}">
      <dsp:nvSpPr>
        <dsp:cNvPr id="0" name=""/>
        <dsp:cNvSpPr/>
      </dsp:nvSpPr>
      <dsp:spPr>
        <a:xfrm rot="16312723">
          <a:off x="3511389" y="1559474"/>
          <a:ext cx="128783" cy="33181"/>
        </a:xfrm>
        <a:custGeom>
          <a:avLst/>
          <a:gdLst/>
          <a:ahLst/>
          <a:cxnLst/>
          <a:rect l="0" t="0" r="0" b="0"/>
          <a:pathLst>
            <a:path>
              <a:moveTo>
                <a:pt x="0" y="16590"/>
              </a:moveTo>
              <a:lnTo>
                <a:pt x="128783" y="16590"/>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CA" sz="500" kern="1200"/>
        </a:p>
      </dsp:txBody>
      <dsp:txXfrm>
        <a:off x="3572561" y="1572845"/>
        <a:ext cx="6439" cy="6439"/>
      </dsp:txXfrm>
    </dsp:sp>
    <dsp:sp modelId="{95D279A5-DBA6-4539-ACDC-031E847F57F4}">
      <dsp:nvSpPr>
        <dsp:cNvPr id="0" name=""/>
        <dsp:cNvSpPr/>
      </dsp:nvSpPr>
      <dsp:spPr>
        <a:xfrm>
          <a:off x="2844318" y="-33709"/>
          <a:ext cx="1517825" cy="1545848"/>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1400" b="0" i="0" u="none" strike="noStrike" kern="1200" cap="none" normalizeH="0" baseline="0" dirty="0" smtClean="0">
              <a:ln>
                <a:noFill/>
              </a:ln>
              <a:solidFill>
                <a:schemeClr val="tx1"/>
              </a:solidFill>
              <a:effectLst/>
              <a:latin typeface="Tahoma" pitchFamily="34" charset="0"/>
            </a:rPr>
            <a:t>Maintenir une </a:t>
          </a:r>
          <a:r>
            <a:rPr kumimoji="0" lang="fr-CA" altLang="fr-FR" sz="1400" b="0" i="0" u="none" strike="noStrike" kern="1200" cap="none" normalizeH="0" baseline="0" dirty="0" smtClean="0">
              <a:ln>
                <a:noFill/>
              </a:ln>
              <a:solidFill>
                <a:schemeClr val="tx1"/>
              </a:solidFill>
              <a:effectLst/>
              <a:latin typeface="Tahoma" pitchFamily="34" charset="0"/>
            </a:rPr>
            <a:t>t˚</a:t>
          </a:r>
          <a:endParaRPr kumimoji="0" lang="fr-CA" altLang="fr-FR" sz="1400" b="0" i="0" u="none" strike="noStrike" kern="1200" cap="none" normalizeH="0" baseline="0" dirty="0" smtClean="0">
            <a:ln>
              <a:noFill/>
            </a:ln>
            <a:solidFill>
              <a:schemeClr val="tx1"/>
            </a:solidFill>
            <a:effectLst/>
            <a:latin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1400" b="0" i="0" u="none" strike="noStrike" kern="1200" cap="none" normalizeH="0" baseline="0" dirty="0" smtClean="0">
              <a:ln>
                <a:noFill/>
              </a:ln>
              <a:solidFill>
                <a:schemeClr val="tx1"/>
              </a:solidFill>
              <a:effectLst/>
              <a:latin typeface="Tahoma" pitchFamily="34" charset="0"/>
            </a:rPr>
            <a:t>constante en protégeant</a:t>
          </a:r>
        </a:p>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1400" b="0" i="0" u="none" strike="noStrike" kern="1200" cap="none" normalizeH="0" baseline="0" dirty="0" smtClean="0">
              <a:ln>
                <a:noFill/>
              </a:ln>
              <a:solidFill>
                <a:schemeClr val="tx1"/>
              </a:solidFill>
              <a:effectLst/>
              <a:latin typeface="Tahoma" pitchFamily="34" charset="0"/>
            </a:rPr>
            <a:t>contre </a:t>
          </a:r>
          <a:r>
            <a:rPr kumimoji="0" lang="fr-CA" altLang="fr-FR" sz="1400" b="0" i="0" u="none" strike="noStrike" kern="1200" cap="none" normalizeH="0" baseline="0" dirty="0" smtClean="0">
              <a:ln>
                <a:noFill/>
              </a:ln>
              <a:solidFill>
                <a:schemeClr val="tx1"/>
              </a:solidFill>
              <a:effectLst/>
              <a:latin typeface="Tahoma" pitchFamily="34" charset="0"/>
            </a:rPr>
            <a:t>soleil/ froid</a:t>
          </a:r>
          <a:r>
            <a:rPr kumimoji="0" lang="fr-CA" altLang="fr-FR" sz="1400" b="0" i="0" u="none" strike="noStrike" kern="1200" cap="none" normalizeH="0" baseline="0" dirty="0" smtClean="0">
              <a:ln>
                <a:noFill/>
              </a:ln>
              <a:solidFill>
                <a:schemeClr val="tx1"/>
              </a:solidFill>
              <a:effectLst/>
              <a:latin typeface="Tahoma" pitchFamily="34" charset="0"/>
            </a:rPr>
            <a:t>.</a:t>
          </a:r>
        </a:p>
      </dsp:txBody>
      <dsp:txXfrm>
        <a:off x="3066598" y="192675"/>
        <a:ext cx="1073265" cy="1093080"/>
      </dsp:txXfrm>
    </dsp:sp>
    <dsp:sp modelId="{E885CE66-143F-42CE-8EE8-ABD174E7DCFE}">
      <dsp:nvSpPr>
        <dsp:cNvPr id="0" name=""/>
        <dsp:cNvSpPr/>
      </dsp:nvSpPr>
      <dsp:spPr>
        <a:xfrm rot="19854450">
          <a:off x="4284580" y="1824521"/>
          <a:ext cx="806012" cy="33181"/>
        </a:xfrm>
        <a:custGeom>
          <a:avLst/>
          <a:gdLst/>
          <a:ahLst/>
          <a:cxnLst/>
          <a:rect l="0" t="0" r="0" b="0"/>
          <a:pathLst>
            <a:path>
              <a:moveTo>
                <a:pt x="0" y="16590"/>
              </a:moveTo>
              <a:lnTo>
                <a:pt x="806012" y="16590"/>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CA" sz="500" kern="1200"/>
        </a:p>
      </dsp:txBody>
      <dsp:txXfrm>
        <a:off x="4667435" y="1820961"/>
        <a:ext cx="40300" cy="40300"/>
      </dsp:txXfrm>
    </dsp:sp>
    <dsp:sp modelId="{093DB86A-A24E-46B3-8D00-57DA70DB680E}">
      <dsp:nvSpPr>
        <dsp:cNvPr id="0" name=""/>
        <dsp:cNvSpPr/>
      </dsp:nvSpPr>
      <dsp:spPr>
        <a:xfrm>
          <a:off x="4935999" y="432048"/>
          <a:ext cx="1636296" cy="1631211"/>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200" b="0" i="0" u="none" strike="noStrike" kern="1200" cap="none" normalizeH="0" baseline="0" dirty="0" smtClean="0">
              <a:ln>
                <a:noFill/>
              </a:ln>
              <a:solidFill>
                <a:schemeClr val="tx1"/>
              </a:solidFill>
              <a:effectLst/>
              <a:latin typeface="Tahoma" pitchFamily="34" charset="0"/>
            </a:rPr>
            <a:t>Fournir de l’énergie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200" b="0" i="0" u="none" strike="noStrike" kern="1200" cap="none" normalizeH="0" baseline="0" dirty="0" smtClean="0">
              <a:ln>
                <a:noFill/>
              </a:ln>
              <a:solidFill>
                <a:schemeClr val="tx1"/>
              </a:solidFill>
              <a:effectLst/>
              <a:latin typeface="Tahoma" pitchFamily="34" charset="0"/>
            </a:rPr>
            <a:t>(9 Cal/g ou 38 KJ/g)</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200" b="0" i="0" u="none" strike="noStrike" kern="1200" cap="none" normalizeH="0" baseline="0" dirty="0" smtClean="0">
              <a:ln>
                <a:noFill/>
              </a:ln>
              <a:solidFill>
                <a:schemeClr val="tx1"/>
              </a:solidFill>
              <a:effectLst/>
              <a:latin typeface="Tahoma" pitchFamily="34" charset="0"/>
            </a:rPr>
            <a:t> et de la chaleur</a:t>
          </a:r>
        </a:p>
      </dsp:txBody>
      <dsp:txXfrm>
        <a:off x="5175629" y="670933"/>
        <a:ext cx="1157036" cy="1153441"/>
      </dsp:txXfrm>
    </dsp:sp>
    <dsp:sp modelId="{861AA79C-C260-4D85-8846-70F6A83ADC55}">
      <dsp:nvSpPr>
        <dsp:cNvPr id="0" name=""/>
        <dsp:cNvSpPr/>
      </dsp:nvSpPr>
      <dsp:spPr>
        <a:xfrm rot="1752102">
          <a:off x="4268770" y="3152238"/>
          <a:ext cx="1033523" cy="33181"/>
        </a:xfrm>
        <a:custGeom>
          <a:avLst/>
          <a:gdLst/>
          <a:ahLst/>
          <a:cxnLst/>
          <a:rect l="0" t="0" r="0" b="0"/>
          <a:pathLst>
            <a:path>
              <a:moveTo>
                <a:pt x="0" y="16590"/>
              </a:moveTo>
              <a:lnTo>
                <a:pt x="1033523" y="16590"/>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CA" sz="500" kern="1200"/>
        </a:p>
      </dsp:txBody>
      <dsp:txXfrm>
        <a:off x="4759694" y="3142990"/>
        <a:ext cx="51676" cy="51676"/>
      </dsp:txXfrm>
    </dsp:sp>
    <dsp:sp modelId="{018D5E65-98B5-43D3-B951-CFA233693A65}">
      <dsp:nvSpPr>
        <dsp:cNvPr id="0" name=""/>
        <dsp:cNvSpPr/>
      </dsp:nvSpPr>
      <dsp:spPr>
        <a:xfrm>
          <a:off x="5080022" y="2990621"/>
          <a:ext cx="2054507" cy="1833912"/>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1200" b="0" i="0" u="none" strike="noStrike" kern="1200" cap="none" normalizeH="0" baseline="0" dirty="0" smtClean="0">
              <a:ln>
                <a:noFill/>
              </a:ln>
              <a:solidFill>
                <a:schemeClr val="tx1"/>
              </a:solidFill>
              <a:effectLst/>
              <a:latin typeface="Tahoma" pitchFamily="34" charset="0"/>
            </a:rPr>
            <a:t>Favoriser l’absorption </a:t>
          </a:r>
          <a:r>
            <a:rPr kumimoji="0" lang="fr-CA" altLang="fr-FR" sz="1200" b="0" i="0" u="none" strike="noStrike" kern="1200" cap="none" normalizeH="0" baseline="0" dirty="0" smtClean="0">
              <a:ln>
                <a:noFill/>
              </a:ln>
              <a:solidFill>
                <a:schemeClr val="tx1"/>
              </a:solidFill>
              <a:effectLst/>
              <a:latin typeface="Tahoma" pitchFamily="34" charset="0"/>
            </a:rPr>
            <a:t>et participer </a:t>
          </a:r>
          <a:r>
            <a:rPr kumimoji="0" lang="fr-CA" altLang="fr-FR" sz="1200" b="0" i="0" u="none" strike="noStrike" kern="1200" cap="none" normalizeH="0" baseline="0" dirty="0" smtClean="0">
              <a:ln>
                <a:noFill/>
              </a:ln>
              <a:solidFill>
                <a:schemeClr val="tx1"/>
              </a:solidFill>
              <a:effectLst/>
              <a:latin typeface="Tahoma" pitchFamily="34" charset="0"/>
            </a:rPr>
            <a:t>au transport des</a:t>
          </a:r>
        </a:p>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1200" b="0" i="0" u="none" strike="noStrike" kern="1200" cap="none" normalizeH="0" baseline="0" dirty="0" smtClean="0">
              <a:ln>
                <a:noFill/>
              </a:ln>
              <a:solidFill>
                <a:schemeClr val="tx1"/>
              </a:solidFill>
              <a:effectLst/>
              <a:latin typeface="Tahoma" pitchFamily="34" charset="0"/>
            </a:rPr>
            <a:t>Vit  </a:t>
          </a:r>
          <a:r>
            <a:rPr kumimoji="0" lang="fr-CA" altLang="fr-FR" sz="1200" b="0" i="0" u="none" strike="noStrike" kern="1200" cap="none" normalizeH="0" baseline="0" dirty="0" smtClean="0">
              <a:ln>
                <a:noFill/>
              </a:ln>
              <a:solidFill>
                <a:schemeClr val="tx1"/>
              </a:solidFill>
              <a:effectLst/>
              <a:latin typeface="Tahoma" pitchFamily="34" charset="0"/>
            </a:rPr>
            <a:t>liposolubles</a:t>
          </a:r>
        </a:p>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1200" b="0" i="0" u="none" strike="noStrike" kern="1200" cap="none" normalizeH="0" baseline="0" dirty="0" smtClean="0">
              <a:ln>
                <a:noFill/>
              </a:ln>
              <a:solidFill>
                <a:schemeClr val="tx1"/>
              </a:solidFill>
              <a:effectLst/>
              <a:latin typeface="Tahoma" pitchFamily="34" charset="0"/>
            </a:rPr>
            <a:t>(A,D,E,K).</a:t>
          </a:r>
        </a:p>
      </dsp:txBody>
      <dsp:txXfrm>
        <a:off x="5380898" y="3259191"/>
        <a:ext cx="1452755" cy="1296772"/>
      </dsp:txXfrm>
    </dsp:sp>
    <dsp:sp modelId="{CABBA2B4-1389-49C8-AA39-CD0F712EB625}">
      <dsp:nvSpPr>
        <dsp:cNvPr id="0" name=""/>
        <dsp:cNvSpPr/>
      </dsp:nvSpPr>
      <dsp:spPr>
        <a:xfrm rot="5400000">
          <a:off x="3429443" y="3412510"/>
          <a:ext cx="233624" cy="33181"/>
        </a:xfrm>
        <a:custGeom>
          <a:avLst/>
          <a:gdLst/>
          <a:ahLst/>
          <a:cxnLst/>
          <a:rect l="0" t="0" r="0" b="0"/>
          <a:pathLst>
            <a:path>
              <a:moveTo>
                <a:pt x="0" y="16590"/>
              </a:moveTo>
              <a:lnTo>
                <a:pt x="233624" y="16590"/>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CA" sz="500" kern="1200"/>
        </a:p>
      </dsp:txBody>
      <dsp:txXfrm>
        <a:off x="3540415" y="3423260"/>
        <a:ext cx="11681" cy="11681"/>
      </dsp:txXfrm>
    </dsp:sp>
    <dsp:sp modelId="{13E116DB-02DC-4B2D-B3E2-4F74D8D91C03}">
      <dsp:nvSpPr>
        <dsp:cNvPr id="0" name=""/>
        <dsp:cNvSpPr/>
      </dsp:nvSpPr>
      <dsp:spPr>
        <a:xfrm>
          <a:off x="2879039" y="3545913"/>
          <a:ext cx="1334433" cy="1334433"/>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300" b="0" i="0" u="none" strike="noStrike" kern="1200" cap="none" normalizeH="0" baseline="0" smtClean="0">
              <a:ln>
                <a:noFill/>
              </a:ln>
              <a:solidFill>
                <a:schemeClr val="tx1"/>
              </a:solidFill>
              <a:effectLst/>
              <a:latin typeface="Tahoma" pitchFamily="34" charset="0"/>
            </a:rPr>
            <a:t>Ralentir l’activité des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300" b="0" i="0" u="none" strike="noStrike" kern="1200" cap="none" normalizeH="0" baseline="0" smtClean="0">
              <a:ln>
                <a:noFill/>
              </a:ln>
              <a:solidFill>
                <a:schemeClr val="tx1"/>
              </a:solidFill>
              <a:effectLst/>
              <a:latin typeface="Tahoma" pitchFamily="34" charset="0"/>
            </a:rPr>
            <a:t>sécrétions gastriques</a:t>
          </a:r>
        </a:p>
      </dsp:txBody>
      <dsp:txXfrm>
        <a:off x="3074462" y="3741336"/>
        <a:ext cx="943587" cy="943587"/>
      </dsp:txXfrm>
    </dsp:sp>
    <dsp:sp modelId="{BE964E20-2B3C-44DF-BEE7-3B97212B164B}">
      <dsp:nvSpPr>
        <dsp:cNvPr id="0" name=""/>
        <dsp:cNvSpPr/>
      </dsp:nvSpPr>
      <dsp:spPr>
        <a:xfrm rot="9362448">
          <a:off x="1359984" y="3116613"/>
          <a:ext cx="1415443" cy="33181"/>
        </a:xfrm>
        <a:custGeom>
          <a:avLst/>
          <a:gdLst/>
          <a:ahLst/>
          <a:cxnLst/>
          <a:rect l="0" t="0" r="0" b="0"/>
          <a:pathLst>
            <a:path>
              <a:moveTo>
                <a:pt x="0" y="16590"/>
              </a:moveTo>
              <a:lnTo>
                <a:pt x="1415443" y="16590"/>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CA" sz="500" kern="1200"/>
        </a:p>
      </dsp:txBody>
      <dsp:txXfrm rot="10800000">
        <a:off x="2032320" y="3097818"/>
        <a:ext cx="70772" cy="70772"/>
      </dsp:txXfrm>
    </dsp:sp>
    <dsp:sp modelId="{9AA693AE-DDCC-40DD-A229-907B07064497}">
      <dsp:nvSpPr>
        <dsp:cNvPr id="0" name=""/>
        <dsp:cNvSpPr/>
      </dsp:nvSpPr>
      <dsp:spPr>
        <a:xfrm>
          <a:off x="144022" y="3024330"/>
          <a:ext cx="1334433" cy="1334433"/>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300" b="0" i="0" u="none" strike="noStrike" kern="1200" cap="none" normalizeH="0" baseline="0" smtClean="0">
              <a:ln>
                <a:noFill/>
              </a:ln>
              <a:solidFill>
                <a:schemeClr val="tx1"/>
              </a:solidFill>
              <a:effectLst/>
              <a:latin typeface="Tahoma" pitchFamily="34" charset="0"/>
            </a:rPr>
            <a:t>Ajouter de la saveur</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300" b="0" i="0" u="none" strike="noStrike" kern="1200" cap="none" normalizeH="0" baseline="0" smtClean="0">
              <a:ln>
                <a:noFill/>
              </a:ln>
              <a:solidFill>
                <a:schemeClr val="tx1"/>
              </a:solidFill>
              <a:effectLst/>
              <a:latin typeface="Tahoma" pitchFamily="34" charset="0"/>
            </a:rPr>
            <a:t>aux aliments</a:t>
          </a:r>
        </a:p>
      </dsp:txBody>
      <dsp:txXfrm>
        <a:off x="339445" y="3219753"/>
        <a:ext cx="943587" cy="943587"/>
      </dsp:txXfrm>
    </dsp:sp>
    <dsp:sp modelId="{69A74B37-4DF8-41AE-84B8-E85BDD7BAC20}">
      <dsp:nvSpPr>
        <dsp:cNvPr id="0" name=""/>
        <dsp:cNvSpPr/>
      </dsp:nvSpPr>
      <dsp:spPr>
        <a:xfrm rot="12773952">
          <a:off x="2349803" y="1841361"/>
          <a:ext cx="481600" cy="33181"/>
        </a:xfrm>
        <a:custGeom>
          <a:avLst/>
          <a:gdLst/>
          <a:ahLst/>
          <a:cxnLst/>
          <a:rect l="0" t="0" r="0" b="0"/>
          <a:pathLst>
            <a:path>
              <a:moveTo>
                <a:pt x="0" y="16590"/>
              </a:moveTo>
              <a:lnTo>
                <a:pt x="481600" y="16590"/>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CA" sz="500" kern="1200"/>
        </a:p>
      </dsp:txBody>
      <dsp:txXfrm rot="10800000">
        <a:off x="2578563" y="1845911"/>
        <a:ext cx="24080" cy="24080"/>
      </dsp:txXfrm>
    </dsp:sp>
    <dsp:sp modelId="{85BBAEF1-502D-46AE-BD39-EC81E1068221}">
      <dsp:nvSpPr>
        <dsp:cNvPr id="0" name=""/>
        <dsp:cNvSpPr/>
      </dsp:nvSpPr>
      <dsp:spPr>
        <a:xfrm>
          <a:off x="766437" y="359966"/>
          <a:ext cx="1761532" cy="1775384"/>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400" b="0" i="0" u="none" strike="noStrike" kern="1200" cap="none" normalizeH="0" baseline="0" dirty="0" smtClean="0">
              <a:ln>
                <a:noFill/>
              </a:ln>
              <a:solidFill>
                <a:schemeClr val="tx1"/>
              </a:solidFill>
              <a:effectLst/>
              <a:latin typeface="Tahoma" pitchFamily="34" charset="0"/>
            </a:rPr>
            <a:t>Protéger contre les traumatismes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400" b="0" i="0" u="none" strike="noStrike" kern="1200" cap="none" normalizeH="0" baseline="0" dirty="0" smtClean="0">
              <a:ln>
                <a:noFill/>
              </a:ln>
              <a:solidFill>
                <a:srgbClr val="FFFF00"/>
              </a:solidFill>
              <a:effectLst/>
              <a:latin typeface="Tahoma" pitchFamily="34" charset="0"/>
            </a:rPr>
            <a:t>(viscères) </a:t>
          </a:r>
          <a:r>
            <a:rPr kumimoji="0" lang="fr-CA" altLang="fr-FR" sz="1400" b="0" i="0" u="none" strike="noStrike" kern="1200" cap="none" normalizeH="0" baseline="0" dirty="0" smtClean="0">
              <a:ln>
                <a:noFill/>
              </a:ln>
              <a:solidFill>
                <a:schemeClr val="tx1"/>
              </a:solidFill>
              <a:effectLst/>
              <a:latin typeface="Tahoma" pitchFamily="34" charset="0"/>
            </a:rPr>
            <a:t>en constituant un</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400" b="0" i="0" u="none" strike="noStrike" kern="1200" cap="none" normalizeH="0" baseline="0" dirty="0" smtClean="0">
              <a:ln>
                <a:noFill/>
              </a:ln>
              <a:solidFill>
                <a:schemeClr val="tx1"/>
              </a:solidFill>
              <a:effectLst/>
              <a:latin typeface="Tahoma" pitchFamily="34" charset="0"/>
            </a:rPr>
            <a:t> tissu de remplissage</a:t>
          </a:r>
        </a:p>
      </dsp:txBody>
      <dsp:txXfrm>
        <a:off x="1024407" y="619965"/>
        <a:ext cx="1245592" cy="12553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A963DA-4A3E-41F9-9FD8-BF81E4CE7FFC}">
      <dsp:nvSpPr>
        <dsp:cNvPr id="0" name=""/>
        <dsp:cNvSpPr/>
      </dsp:nvSpPr>
      <dsp:spPr>
        <a:xfrm>
          <a:off x="2674640" y="1625254"/>
          <a:ext cx="1680946" cy="1609767"/>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2000" b="1" i="0" u="none" strike="noStrike" kern="1200" cap="none" normalizeH="0" baseline="0" smtClean="0">
              <a:ln>
                <a:noFill/>
              </a:ln>
              <a:solidFill>
                <a:schemeClr val="tx1"/>
              </a:solidFill>
              <a:effectLst/>
              <a:latin typeface="Tahoma" pitchFamily="34" charset="0"/>
            </a:rPr>
            <a:t>Glucides</a:t>
          </a:r>
        </a:p>
      </dsp:txBody>
      <dsp:txXfrm>
        <a:off x="2920809" y="1860999"/>
        <a:ext cx="1188608" cy="1138277"/>
      </dsp:txXfrm>
    </dsp:sp>
    <dsp:sp modelId="{DF9946B4-5EA1-463E-BFA0-967343A43F75}">
      <dsp:nvSpPr>
        <dsp:cNvPr id="0" name=""/>
        <dsp:cNvSpPr/>
      </dsp:nvSpPr>
      <dsp:spPr>
        <a:xfrm rot="16063974">
          <a:off x="3393580" y="1523030"/>
          <a:ext cx="172557" cy="33181"/>
        </a:xfrm>
        <a:custGeom>
          <a:avLst/>
          <a:gdLst/>
          <a:ahLst/>
          <a:cxnLst/>
          <a:rect l="0" t="0" r="0" b="0"/>
          <a:pathLst>
            <a:path>
              <a:moveTo>
                <a:pt x="0" y="16590"/>
              </a:moveTo>
              <a:lnTo>
                <a:pt x="172557" y="16590"/>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CA" sz="500" kern="1200"/>
        </a:p>
      </dsp:txBody>
      <dsp:txXfrm rot="10800000">
        <a:off x="3475545" y="1535306"/>
        <a:ext cx="8627" cy="8627"/>
      </dsp:txXfrm>
    </dsp:sp>
    <dsp:sp modelId="{D636EFE4-8A99-4C5D-91F5-33D99AAF3D8C}">
      <dsp:nvSpPr>
        <dsp:cNvPr id="0" name=""/>
        <dsp:cNvSpPr/>
      </dsp:nvSpPr>
      <dsp:spPr>
        <a:xfrm>
          <a:off x="2746651" y="-5348"/>
          <a:ext cx="1401862" cy="1459376"/>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200" b="0" i="0" u="none" strike="noStrike" kern="1200" cap="none" normalizeH="0" baseline="0" dirty="0" smtClean="0">
              <a:ln>
                <a:noFill/>
              </a:ln>
              <a:solidFill>
                <a:schemeClr val="tx1"/>
              </a:solidFill>
              <a:effectLst/>
              <a:latin typeface="Tahoma" pitchFamily="34" charset="0"/>
            </a:rPr>
            <a:t>Agir comme principale source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200" b="0" i="0" u="none" strike="noStrike" kern="1200" cap="none" normalizeH="0" baseline="0" dirty="0" smtClean="0">
              <a:ln>
                <a:noFill/>
              </a:ln>
              <a:solidFill>
                <a:schemeClr val="tx1"/>
              </a:solidFill>
              <a:effectLst/>
              <a:latin typeface="Tahoma" pitchFamily="34" charset="0"/>
            </a:rPr>
            <a:t>d’énergie: 4 Cal/g ou 17 KJ/g</a:t>
          </a:r>
        </a:p>
      </dsp:txBody>
      <dsp:txXfrm>
        <a:off x="2951949" y="208373"/>
        <a:ext cx="991266" cy="1031934"/>
      </dsp:txXfrm>
    </dsp:sp>
    <dsp:sp modelId="{370419D6-2EF9-45E0-BC0F-C142C1849441}">
      <dsp:nvSpPr>
        <dsp:cNvPr id="0" name=""/>
        <dsp:cNvSpPr/>
      </dsp:nvSpPr>
      <dsp:spPr>
        <a:xfrm rot="21540492">
          <a:off x="4355421" y="2395751"/>
          <a:ext cx="375304" cy="33181"/>
        </a:xfrm>
        <a:custGeom>
          <a:avLst/>
          <a:gdLst/>
          <a:ahLst/>
          <a:cxnLst/>
          <a:rect l="0" t="0" r="0" b="0"/>
          <a:pathLst>
            <a:path>
              <a:moveTo>
                <a:pt x="0" y="16590"/>
              </a:moveTo>
              <a:lnTo>
                <a:pt x="375304" y="16590"/>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CA" sz="500" kern="1200"/>
        </a:p>
      </dsp:txBody>
      <dsp:txXfrm>
        <a:off x="4533691" y="2402959"/>
        <a:ext cx="18765" cy="18765"/>
      </dsp:txXfrm>
    </dsp:sp>
    <dsp:sp modelId="{CACC0C14-8C74-4614-95D5-CCACDF6486E3}">
      <dsp:nvSpPr>
        <dsp:cNvPr id="0" name=""/>
        <dsp:cNvSpPr/>
      </dsp:nvSpPr>
      <dsp:spPr>
        <a:xfrm>
          <a:off x="4730494" y="1401097"/>
          <a:ext cx="2198546" cy="1977937"/>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1200" b="0" i="0" u="none" strike="noStrike" kern="1200" cap="none" normalizeH="0" baseline="0" dirty="0" smtClean="0">
              <a:ln>
                <a:noFill/>
              </a:ln>
              <a:solidFill>
                <a:schemeClr val="tx1"/>
              </a:solidFill>
              <a:effectLst/>
              <a:latin typeface="Tahoma" pitchFamily="34" charset="0"/>
            </a:rPr>
            <a:t>Participer au métabolisme</a:t>
          </a:r>
        </a:p>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1200" b="0" i="0" u="none" strike="noStrike" kern="1200" cap="none" normalizeH="0" baseline="0" dirty="0" smtClean="0">
              <a:ln>
                <a:noFill/>
              </a:ln>
              <a:solidFill>
                <a:schemeClr val="tx1"/>
              </a:solidFill>
              <a:effectLst/>
              <a:latin typeface="Tahoma" pitchFamily="34" charset="0"/>
            </a:rPr>
            <a:t>normal des graisses et</a:t>
          </a:r>
        </a:p>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1200" b="0" i="0" u="none" strike="noStrike" kern="1200" cap="none" normalizeH="0" baseline="0" dirty="0" smtClean="0">
              <a:ln>
                <a:noFill/>
              </a:ln>
              <a:solidFill>
                <a:schemeClr val="tx1"/>
              </a:solidFill>
              <a:effectLst/>
              <a:latin typeface="Tahoma" pitchFamily="34" charset="0"/>
            </a:rPr>
            <a:t>prévenir l’acidose (accumulation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1200" b="0" i="0" u="none" strike="noStrike" kern="1200" cap="none" normalizeH="0" baseline="0" dirty="0" smtClean="0">
              <a:ln>
                <a:noFill/>
              </a:ln>
              <a:solidFill>
                <a:schemeClr val="tx1"/>
              </a:solidFill>
              <a:effectLst/>
              <a:latin typeface="Tahoma" pitchFamily="34" charset="0"/>
            </a:rPr>
            <a:t>de corps cétoniques).</a:t>
          </a:r>
        </a:p>
      </dsp:txBody>
      <dsp:txXfrm>
        <a:off x="5052464" y="1690759"/>
        <a:ext cx="1554606" cy="1398613"/>
      </dsp:txXfrm>
    </dsp:sp>
    <dsp:sp modelId="{ED38E1CD-093E-4A70-8F56-FFDAB4EE0020}">
      <dsp:nvSpPr>
        <dsp:cNvPr id="0" name=""/>
        <dsp:cNvSpPr/>
      </dsp:nvSpPr>
      <dsp:spPr>
        <a:xfrm rot="5400000">
          <a:off x="3407102" y="3326443"/>
          <a:ext cx="216023" cy="33181"/>
        </a:xfrm>
        <a:custGeom>
          <a:avLst/>
          <a:gdLst/>
          <a:ahLst/>
          <a:cxnLst/>
          <a:rect l="0" t="0" r="0" b="0"/>
          <a:pathLst>
            <a:path>
              <a:moveTo>
                <a:pt x="0" y="16590"/>
              </a:moveTo>
              <a:lnTo>
                <a:pt x="216023" y="16590"/>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CA" sz="500" kern="1200"/>
        </a:p>
      </dsp:txBody>
      <dsp:txXfrm>
        <a:off x="3509713" y="3337632"/>
        <a:ext cx="10801" cy="10801"/>
      </dsp:txXfrm>
    </dsp:sp>
    <dsp:sp modelId="{28B3A665-E182-4D9F-AE1F-BC8FF472653D}">
      <dsp:nvSpPr>
        <dsp:cNvPr id="0" name=""/>
        <dsp:cNvSpPr/>
      </dsp:nvSpPr>
      <dsp:spPr>
        <a:xfrm>
          <a:off x="2771413" y="3451045"/>
          <a:ext cx="1487399" cy="1432101"/>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000" b="0" i="0" u="none" strike="noStrike" kern="1200" cap="none" normalizeH="0" baseline="0" smtClean="0">
              <a:ln>
                <a:noFill/>
              </a:ln>
              <a:solidFill>
                <a:schemeClr val="tx1"/>
              </a:solidFill>
              <a:effectLst/>
              <a:latin typeface="Tahoma" pitchFamily="34" charset="0"/>
            </a:rPr>
            <a:t>Fournir au foie l’énergie nécessaire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000" b="0" i="0" u="none" strike="noStrike" kern="1200" cap="none" normalizeH="0" baseline="0" smtClean="0">
              <a:ln>
                <a:noFill/>
              </a:ln>
              <a:solidFill>
                <a:schemeClr val="tx1"/>
              </a:solidFill>
              <a:effectLst/>
              <a:latin typeface="Tahoma" pitchFamily="34" charset="0"/>
            </a:rPr>
            <a:t>à son bon fonctionnement.</a:t>
          </a:r>
        </a:p>
      </dsp:txBody>
      <dsp:txXfrm>
        <a:off x="2989238" y="3660771"/>
        <a:ext cx="1051749" cy="1012649"/>
      </dsp:txXfrm>
    </dsp:sp>
    <dsp:sp modelId="{E7DAC9DA-0FE9-41E7-B048-46DF4D048608}">
      <dsp:nvSpPr>
        <dsp:cNvPr id="0" name=""/>
        <dsp:cNvSpPr/>
      </dsp:nvSpPr>
      <dsp:spPr>
        <a:xfrm rot="10868580">
          <a:off x="2079128" y="2390840"/>
          <a:ext cx="595753" cy="33181"/>
        </a:xfrm>
        <a:custGeom>
          <a:avLst/>
          <a:gdLst/>
          <a:ahLst/>
          <a:cxnLst/>
          <a:rect l="0" t="0" r="0" b="0"/>
          <a:pathLst>
            <a:path>
              <a:moveTo>
                <a:pt x="0" y="16590"/>
              </a:moveTo>
              <a:lnTo>
                <a:pt x="595753" y="16590"/>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CA" sz="500" kern="1200"/>
        </a:p>
      </dsp:txBody>
      <dsp:txXfrm rot="10800000">
        <a:off x="2362111" y="2392536"/>
        <a:ext cx="29787" cy="29787"/>
      </dsp:txXfrm>
    </dsp:sp>
    <dsp:sp modelId="{9E5F0ABA-3DB1-443A-AB9B-0476DED91D1F}">
      <dsp:nvSpPr>
        <dsp:cNvPr id="0" name=""/>
        <dsp:cNvSpPr/>
      </dsp:nvSpPr>
      <dsp:spPr>
        <a:xfrm>
          <a:off x="298368" y="1506835"/>
          <a:ext cx="1781002" cy="1753779"/>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1400" b="0" i="0" u="none" strike="noStrike" kern="1200" cap="none" normalizeH="0" baseline="0" dirty="0" smtClean="0">
              <a:ln>
                <a:noFill/>
              </a:ln>
              <a:solidFill>
                <a:schemeClr val="tx1"/>
              </a:solidFill>
              <a:effectLst/>
              <a:latin typeface="Tahoma" pitchFamily="34" charset="0"/>
            </a:rPr>
            <a:t>Maintenir la régularité</a:t>
          </a:r>
        </a:p>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1400" b="0" i="0" u="none" strike="noStrike" kern="1200" cap="none" normalizeH="0" baseline="0" dirty="0" smtClean="0">
              <a:ln>
                <a:noFill/>
              </a:ln>
              <a:solidFill>
                <a:schemeClr val="tx1"/>
              </a:solidFill>
              <a:effectLst/>
              <a:latin typeface="Tahoma" pitchFamily="34" charset="0"/>
            </a:rPr>
            <a:t>intestinale</a:t>
          </a:r>
          <a:endParaRPr kumimoji="0" lang="fr-CA" altLang="fr-FR" sz="1400" b="0" i="0" u="none" strike="noStrike" kern="1200" cap="none" normalizeH="0" baseline="0" dirty="0" smtClean="0">
            <a:ln>
              <a:noFill/>
            </a:ln>
            <a:solidFill>
              <a:schemeClr val="tx1"/>
            </a:solidFill>
            <a:effectLst/>
            <a:latin typeface="Tahoma" pitchFamily="34" charset="0"/>
          </a:endParaRPr>
        </a:p>
      </dsp:txBody>
      <dsp:txXfrm>
        <a:off x="559190" y="1763670"/>
        <a:ext cx="1259358" cy="124010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F58327-CDC7-4C87-82D2-A6A10C764E86}" type="datetimeFigureOut">
              <a:rPr lang="fr-CA" smtClean="0"/>
              <a:t>2020-11-06</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67FABE-7959-40C9-8A9A-C7926202F6B3}" type="slidenum">
              <a:rPr lang="fr-CA" smtClean="0"/>
              <a:t>‹N°›</a:t>
            </a:fld>
            <a:endParaRPr lang="fr-CA"/>
          </a:p>
        </p:txBody>
      </p:sp>
    </p:spTree>
    <p:extLst>
      <p:ext uri="{BB962C8B-B14F-4D97-AF65-F5344CB8AC3E}">
        <p14:creationId xmlns:p14="http://schemas.microsoft.com/office/powerpoint/2010/main" val="2370008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Connecteur droit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r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fr-FR" smtClean="0"/>
              <a:t>Modifiez le style du titre</a:t>
            </a:r>
            <a:endParaRPr kumimoji="0" lang="en-US"/>
          </a:p>
        </p:txBody>
      </p:sp>
      <p:sp>
        <p:nvSpPr>
          <p:cNvPr id="25" name="Sous-titr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Modifiez le style des sous-titres du masque</a:t>
            </a:r>
            <a:endParaRPr kumimoji="0" lang="en-US"/>
          </a:p>
        </p:txBody>
      </p:sp>
      <p:sp>
        <p:nvSpPr>
          <p:cNvPr id="31" name="Espace réservé de la date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3912BA35-1914-49C2-8825-38F8A5C71BE2}" type="datetimeFigureOut">
              <a:rPr lang="fr-CA" smtClean="0"/>
              <a:t>2020-11-06</a:t>
            </a:fld>
            <a:endParaRPr lang="fr-CA"/>
          </a:p>
        </p:txBody>
      </p:sp>
      <p:sp>
        <p:nvSpPr>
          <p:cNvPr id="18" name="Espace réservé du pied de page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fr-CA"/>
          </a:p>
        </p:txBody>
      </p:sp>
      <p:sp>
        <p:nvSpPr>
          <p:cNvPr id="29" name="Espace réservé du numéro de diapositive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942DC92E-1981-470A-B87E-F06FA430D5DB}" type="slidenum">
              <a:rPr lang="fr-CA" smtClean="0"/>
              <a:t>‹N°›</a:t>
            </a:fld>
            <a:endParaRPr lang="fr-C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3912BA35-1914-49C2-8825-38F8A5C71BE2}" type="datetimeFigureOut">
              <a:rPr lang="fr-CA" smtClean="0"/>
              <a:t>2020-11-06</a:t>
            </a:fld>
            <a:endParaRPr lang="fr-CA"/>
          </a:p>
        </p:txBody>
      </p:sp>
      <p:sp>
        <p:nvSpPr>
          <p:cNvPr id="5" name="Espace réservé du pied de page 4"/>
          <p:cNvSpPr>
            <a:spLocks noGrp="1"/>
          </p:cNvSpPr>
          <p:nvPr>
            <p:ph type="ftr" sz="quarter" idx="11"/>
          </p:nvPr>
        </p:nvSpPr>
        <p:spPr/>
        <p:txBody>
          <a:bodyPr/>
          <a:lstStyle>
            <a:extLst/>
          </a:lstStyle>
          <a:p>
            <a:endParaRPr lang="fr-CA"/>
          </a:p>
        </p:txBody>
      </p:sp>
      <p:sp>
        <p:nvSpPr>
          <p:cNvPr id="6" name="Espace réservé du numéro de diapositive 5"/>
          <p:cNvSpPr>
            <a:spLocks noGrp="1"/>
          </p:cNvSpPr>
          <p:nvPr>
            <p:ph type="sldNum" sz="quarter" idx="12"/>
          </p:nvPr>
        </p:nvSpPr>
        <p:spPr/>
        <p:txBody>
          <a:bodyPr/>
          <a:lstStyle>
            <a:extLst/>
          </a:lstStyle>
          <a:p>
            <a:fld id="{942DC92E-1981-470A-B87E-F06FA430D5DB}" type="slidenum">
              <a:rPr lang="fr-CA" smtClean="0"/>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274955"/>
            <a:ext cx="1524000" cy="5851525"/>
          </a:xfrm>
        </p:spPr>
        <p:txBody>
          <a:bodyPr vert="eaVert" anchor="t"/>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274642"/>
            <a:ext cx="6019800" cy="5851525"/>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4242816" y="6557946"/>
            <a:ext cx="2002464" cy="226902"/>
          </a:xfrm>
        </p:spPr>
        <p:txBody>
          <a:bodyPr/>
          <a:lstStyle>
            <a:extLst/>
          </a:lstStyle>
          <a:p>
            <a:fld id="{3912BA35-1914-49C2-8825-38F8A5C71BE2}" type="datetimeFigureOut">
              <a:rPr lang="fr-CA" smtClean="0"/>
              <a:t>2020-11-06</a:t>
            </a:fld>
            <a:endParaRPr lang="fr-CA"/>
          </a:p>
        </p:txBody>
      </p:sp>
      <p:sp>
        <p:nvSpPr>
          <p:cNvPr id="5" name="Espace réservé du pied de page 4"/>
          <p:cNvSpPr>
            <a:spLocks noGrp="1"/>
          </p:cNvSpPr>
          <p:nvPr>
            <p:ph type="ftr" sz="quarter" idx="11"/>
          </p:nvPr>
        </p:nvSpPr>
        <p:spPr>
          <a:xfrm>
            <a:off x="457200" y="6556248"/>
            <a:ext cx="3657600" cy="228600"/>
          </a:xfrm>
        </p:spPr>
        <p:txBody>
          <a:bodyPr/>
          <a:lstStyle>
            <a:extLst/>
          </a:lstStyle>
          <a:p>
            <a:endParaRPr lang="fr-CA"/>
          </a:p>
        </p:txBody>
      </p:sp>
      <p:sp>
        <p:nvSpPr>
          <p:cNvPr id="6" name="Espace réservé du numéro de diapositive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942DC92E-1981-470A-B87E-F06FA430D5DB}" type="slidenum">
              <a:rPr lang="fr-CA" smtClean="0"/>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3912BA35-1914-49C2-8825-38F8A5C71BE2}" type="datetimeFigureOut">
              <a:rPr lang="fr-CA" smtClean="0"/>
              <a:t>2020-11-06</a:t>
            </a:fld>
            <a:endParaRPr lang="fr-CA"/>
          </a:p>
        </p:txBody>
      </p:sp>
      <p:sp>
        <p:nvSpPr>
          <p:cNvPr id="5" name="Espace réservé du pied de page 4"/>
          <p:cNvSpPr>
            <a:spLocks noGrp="1"/>
          </p:cNvSpPr>
          <p:nvPr>
            <p:ph type="ftr" sz="quarter" idx="11"/>
          </p:nvPr>
        </p:nvSpPr>
        <p:spPr/>
        <p:txBody>
          <a:bodyPr/>
          <a:lstStyle>
            <a:extLst/>
          </a:lstStyle>
          <a:p>
            <a:endParaRPr lang="fr-CA"/>
          </a:p>
        </p:txBody>
      </p:sp>
      <p:sp>
        <p:nvSpPr>
          <p:cNvPr id="6" name="Espace réservé du numéro de diapositive 5"/>
          <p:cNvSpPr>
            <a:spLocks noGrp="1"/>
          </p:cNvSpPr>
          <p:nvPr>
            <p:ph type="sldNum" sz="quarter" idx="12"/>
          </p:nvPr>
        </p:nvSpPr>
        <p:spPr/>
        <p:txBody>
          <a:bodyPr/>
          <a:lstStyle>
            <a:extLst/>
          </a:lstStyle>
          <a:p>
            <a:fld id="{942DC92E-1981-470A-B87E-F06FA430D5DB}" type="slidenum">
              <a:rPr lang="fr-CA" smtClean="0"/>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3912BA35-1914-49C2-8825-38F8A5C71BE2}" type="datetimeFigureOut">
              <a:rPr lang="fr-CA" smtClean="0"/>
              <a:t>2020-11-06</a:t>
            </a:fld>
            <a:endParaRPr lang="fr-CA"/>
          </a:p>
        </p:txBody>
      </p:sp>
      <p:sp>
        <p:nvSpPr>
          <p:cNvPr id="5" name="Espace réservé du pied de page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fr-CA"/>
          </a:p>
        </p:txBody>
      </p:sp>
      <p:sp>
        <p:nvSpPr>
          <p:cNvPr id="6" name="Espace réservé du numéro de diapositive 5"/>
          <p:cNvSpPr>
            <a:spLocks noGrp="1"/>
          </p:cNvSpPr>
          <p:nvPr>
            <p:ph type="sldNum" sz="quarter" idx="12"/>
          </p:nvPr>
        </p:nvSpPr>
        <p:spPr>
          <a:xfrm>
            <a:off x="6733952" y="6555112"/>
            <a:ext cx="588336" cy="228600"/>
          </a:xfrm>
        </p:spPr>
        <p:txBody>
          <a:bodyPr/>
          <a:lstStyle>
            <a:extLst/>
          </a:lstStyle>
          <a:p>
            <a:fld id="{942DC92E-1981-470A-B87E-F06FA430D5DB}" type="slidenum">
              <a:rPr lang="fr-CA" smtClean="0"/>
              <a:t>‹N°›</a:t>
            </a:fld>
            <a:endParaRPr lang="fr-C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extLst/>
          </a:lstStyle>
          <a:p>
            <a:r>
              <a:rPr kumimoji="0" lang="fr-FR" smtClean="0"/>
              <a:t>Modifiez le style du titre</a:t>
            </a:r>
            <a:endParaRPr kumimoji="0" lang="en-US"/>
          </a:p>
        </p:txBody>
      </p:sp>
      <p:sp>
        <p:nvSpPr>
          <p:cNvPr id="3" name="Espace réservé du contenu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3912BA35-1914-49C2-8825-38F8A5C71BE2}" type="datetimeFigureOut">
              <a:rPr lang="fr-CA" smtClean="0"/>
              <a:t>2020-11-06</a:t>
            </a:fld>
            <a:endParaRPr lang="fr-CA"/>
          </a:p>
        </p:txBody>
      </p:sp>
      <p:sp>
        <p:nvSpPr>
          <p:cNvPr id="6" name="Espace réservé du pied de page 5"/>
          <p:cNvSpPr>
            <a:spLocks noGrp="1"/>
          </p:cNvSpPr>
          <p:nvPr>
            <p:ph type="ftr" sz="quarter" idx="11"/>
          </p:nvPr>
        </p:nvSpPr>
        <p:spPr/>
        <p:txBody>
          <a:bodyPr/>
          <a:lstStyle>
            <a:extLst/>
          </a:lstStyle>
          <a:p>
            <a:endParaRPr lang="fr-CA"/>
          </a:p>
        </p:txBody>
      </p:sp>
      <p:sp>
        <p:nvSpPr>
          <p:cNvPr id="7" name="Espace réservé du numéro de diapositive 6"/>
          <p:cNvSpPr>
            <a:spLocks noGrp="1"/>
          </p:cNvSpPr>
          <p:nvPr>
            <p:ph type="sldNum" sz="quarter" idx="12"/>
          </p:nvPr>
        </p:nvSpPr>
        <p:spPr/>
        <p:txBody>
          <a:bodyPr/>
          <a:lstStyle>
            <a:extLst/>
          </a:lstStyle>
          <a:p>
            <a:fld id="{942DC92E-1981-470A-B87E-F06FA430D5DB}" type="slidenum">
              <a:rPr lang="fr-CA" smtClean="0"/>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nchor="b"/>
          <a:lstStyle>
            <a:lvl1pPr>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3912BA35-1914-49C2-8825-38F8A5C71BE2}" type="datetimeFigureOut">
              <a:rPr lang="fr-CA" smtClean="0"/>
              <a:t>2020-11-06</a:t>
            </a:fld>
            <a:endParaRPr lang="fr-CA"/>
          </a:p>
        </p:txBody>
      </p:sp>
      <p:sp>
        <p:nvSpPr>
          <p:cNvPr id="8" name="Espace réservé du pied de page 7"/>
          <p:cNvSpPr>
            <a:spLocks noGrp="1"/>
          </p:cNvSpPr>
          <p:nvPr>
            <p:ph type="ftr" sz="quarter" idx="11"/>
          </p:nvPr>
        </p:nvSpPr>
        <p:spPr/>
        <p:txBody>
          <a:bodyPr/>
          <a:lstStyle>
            <a:extLst/>
          </a:lstStyle>
          <a:p>
            <a:endParaRPr lang="fr-CA"/>
          </a:p>
        </p:txBody>
      </p:sp>
      <p:sp>
        <p:nvSpPr>
          <p:cNvPr id="9" name="Espace réservé du numéro de diapositive 8"/>
          <p:cNvSpPr>
            <a:spLocks noGrp="1"/>
          </p:cNvSpPr>
          <p:nvPr>
            <p:ph type="sldNum" sz="quarter" idx="12"/>
          </p:nvPr>
        </p:nvSpPr>
        <p:spPr/>
        <p:txBody>
          <a:bodyPr/>
          <a:lstStyle>
            <a:extLst/>
          </a:lstStyle>
          <a:p>
            <a:fld id="{942DC92E-1981-470A-B87E-F06FA430D5DB}" type="slidenum">
              <a:rPr lang="fr-CA" smtClean="0"/>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extLst/>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extLst/>
          </a:lstStyle>
          <a:p>
            <a:fld id="{3912BA35-1914-49C2-8825-38F8A5C71BE2}" type="datetimeFigureOut">
              <a:rPr lang="fr-CA" smtClean="0"/>
              <a:t>2020-11-06</a:t>
            </a:fld>
            <a:endParaRPr lang="fr-CA"/>
          </a:p>
        </p:txBody>
      </p:sp>
      <p:sp>
        <p:nvSpPr>
          <p:cNvPr id="4" name="Espace réservé du pied de page 3"/>
          <p:cNvSpPr>
            <a:spLocks noGrp="1"/>
          </p:cNvSpPr>
          <p:nvPr>
            <p:ph type="ftr" sz="quarter" idx="11"/>
          </p:nvPr>
        </p:nvSpPr>
        <p:spPr/>
        <p:txBody>
          <a:bodyPr/>
          <a:lstStyle>
            <a:extLst/>
          </a:lstStyle>
          <a:p>
            <a:endParaRPr lang="fr-CA"/>
          </a:p>
        </p:txBody>
      </p:sp>
      <p:sp>
        <p:nvSpPr>
          <p:cNvPr id="5" name="Espace réservé du numéro de diapositive 4"/>
          <p:cNvSpPr>
            <a:spLocks noGrp="1"/>
          </p:cNvSpPr>
          <p:nvPr>
            <p:ph type="sldNum" sz="quarter" idx="12"/>
          </p:nvPr>
        </p:nvSpPr>
        <p:spPr/>
        <p:txBody>
          <a:bodyPr/>
          <a:lstStyle>
            <a:extLst/>
          </a:lstStyle>
          <a:p>
            <a:fld id="{942DC92E-1981-470A-B87E-F06FA430D5DB}" type="slidenum">
              <a:rPr lang="fr-CA" smtClean="0"/>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solidFill>
                  <a:schemeClr val="tx2"/>
                </a:solidFill>
              </a:defRPr>
            </a:lvl1pPr>
            <a:extLst/>
          </a:lstStyle>
          <a:p>
            <a:fld id="{3912BA35-1914-49C2-8825-38F8A5C71BE2}" type="datetimeFigureOut">
              <a:rPr lang="fr-CA" smtClean="0"/>
              <a:t>2020-11-06</a:t>
            </a:fld>
            <a:endParaRPr lang="fr-CA"/>
          </a:p>
        </p:txBody>
      </p:sp>
      <p:sp>
        <p:nvSpPr>
          <p:cNvPr id="3" name="Espace réservé du pied de page 2"/>
          <p:cNvSpPr>
            <a:spLocks noGrp="1"/>
          </p:cNvSpPr>
          <p:nvPr>
            <p:ph type="ftr" sz="quarter" idx="11"/>
          </p:nvPr>
        </p:nvSpPr>
        <p:spPr/>
        <p:txBody>
          <a:bodyPr/>
          <a:lstStyle>
            <a:lvl1pPr>
              <a:defRPr>
                <a:solidFill>
                  <a:schemeClr val="tx2"/>
                </a:solidFill>
              </a:defRPr>
            </a:lvl1pPr>
            <a:extLst/>
          </a:lstStyle>
          <a:p>
            <a:endParaRPr lang="fr-CA"/>
          </a:p>
        </p:txBody>
      </p:sp>
      <p:sp>
        <p:nvSpPr>
          <p:cNvPr id="4" name="Espace réservé du numéro de diapositive 3"/>
          <p:cNvSpPr>
            <a:spLocks noGrp="1"/>
          </p:cNvSpPr>
          <p:nvPr>
            <p:ph type="sldNum" sz="quarter" idx="12"/>
          </p:nvPr>
        </p:nvSpPr>
        <p:spPr/>
        <p:txBody>
          <a:bodyPr/>
          <a:lstStyle>
            <a:extLst/>
          </a:lstStyle>
          <a:p>
            <a:fld id="{942DC92E-1981-470A-B87E-F06FA430D5DB}" type="slidenum">
              <a:rPr lang="fr-CA" smtClean="0"/>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fr-FR" smtClean="0"/>
              <a:t>Modifiez le style du titre</a:t>
            </a:r>
            <a:endParaRPr kumimoji="0" lang="en-US"/>
          </a:p>
        </p:txBody>
      </p:sp>
      <p:sp>
        <p:nvSpPr>
          <p:cNvPr id="3" name="Espace réservé du texte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3912BA35-1914-49C2-8825-38F8A5C71BE2}" type="datetimeFigureOut">
              <a:rPr lang="fr-CA" smtClean="0"/>
              <a:t>2020-11-06</a:t>
            </a:fld>
            <a:endParaRPr lang="fr-CA"/>
          </a:p>
        </p:txBody>
      </p:sp>
      <p:sp>
        <p:nvSpPr>
          <p:cNvPr id="6" name="Espace réservé du pied de page 5"/>
          <p:cNvSpPr>
            <a:spLocks noGrp="1"/>
          </p:cNvSpPr>
          <p:nvPr>
            <p:ph type="ftr" sz="quarter" idx="11"/>
          </p:nvPr>
        </p:nvSpPr>
        <p:spPr/>
        <p:txBody>
          <a:bodyPr/>
          <a:lstStyle>
            <a:extLst/>
          </a:lstStyle>
          <a:p>
            <a:endParaRPr lang="fr-CA"/>
          </a:p>
        </p:txBody>
      </p:sp>
      <p:sp>
        <p:nvSpPr>
          <p:cNvPr id="7" name="Espace réservé du numéro de diapositive 6"/>
          <p:cNvSpPr>
            <a:spLocks noGrp="1"/>
          </p:cNvSpPr>
          <p:nvPr>
            <p:ph type="sldNum" sz="quarter" idx="12"/>
          </p:nvPr>
        </p:nvSpPr>
        <p:spPr/>
        <p:txBody>
          <a:bodyPr/>
          <a:lstStyle>
            <a:extLst/>
          </a:lstStyle>
          <a:p>
            <a:fld id="{942DC92E-1981-470A-B87E-F06FA430D5DB}" type="slidenum">
              <a:rPr lang="fr-CA" smtClean="0"/>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fr-FR" smtClean="0"/>
              <a:t>Modifiez le style du titre</a:t>
            </a:r>
            <a:endParaRPr kumimoji="0" lang="en-US" dirty="0"/>
          </a:p>
        </p:txBody>
      </p:sp>
      <p:sp>
        <p:nvSpPr>
          <p:cNvPr id="4" name="Espace réservé du texte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fr-FR" smtClean="0"/>
              <a:t>Modifiez les styles du texte du masque</a:t>
            </a:r>
          </a:p>
        </p:txBody>
      </p:sp>
      <p:sp>
        <p:nvSpPr>
          <p:cNvPr id="5" name="Espace réservé de la date 4"/>
          <p:cNvSpPr>
            <a:spLocks noGrp="1"/>
          </p:cNvSpPr>
          <p:nvPr>
            <p:ph type="dt" sz="half" idx="10"/>
          </p:nvPr>
        </p:nvSpPr>
        <p:spPr/>
        <p:txBody>
          <a:bodyPr/>
          <a:lstStyle>
            <a:extLst/>
          </a:lstStyle>
          <a:p>
            <a:fld id="{3912BA35-1914-49C2-8825-38F8A5C71BE2}" type="datetimeFigureOut">
              <a:rPr lang="fr-CA" smtClean="0"/>
              <a:t>2020-11-06</a:t>
            </a:fld>
            <a:endParaRPr lang="fr-CA"/>
          </a:p>
        </p:txBody>
      </p:sp>
      <p:sp>
        <p:nvSpPr>
          <p:cNvPr id="6" name="Espace réservé du pied de page 5"/>
          <p:cNvSpPr>
            <a:spLocks noGrp="1"/>
          </p:cNvSpPr>
          <p:nvPr>
            <p:ph type="ftr" sz="quarter" idx="11"/>
          </p:nvPr>
        </p:nvSpPr>
        <p:spPr/>
        <p:txBody>
          <a:bodyPr/>
          <a:lstStyle>
            <a:extLst/>
          </a:lstStyle>
          <a:p>
            <a:endParaRPr lang="fr-CA"/>
          </a:p>
        </p:txBody>
      </p:sp>
      <p:sp>
        <p:nvSpPr>
          <p:cNvPr id="7" name="Espace réservé du numéro de diapositive 6"/>
          <p:cNvSpPr>
            <a:spLocks noGrp="1"/>
          </p:cNvSpPr>
          <p:nvPr>
            <p:ph type="sldNum" sz="quarter" idx="12"/>
          </p:nvPr>
        </p:nvSpPr>
        <p:spPr/>
        <p:txBody>
          <a:bodyPr/>
          <a:lstStyle>
            <a:extLst/>
          </a:lstStyle>
          <a:p>
            <a:fld id="{942DC92E-1981-470A-B87E-F06FA430D5DB}" type="slidenum">
              <a:rPr lang="fr-CA" smtClean="0"/>
              <a:t>‹N°›</a:t>
            </a:fld>
            <a:endParaRPr lang="fr-CA"/>
          </a:p>
        </p:txBody>
      </p:sp>
      <p:sp>
        <p:nvSpPr>
          <p:cNvPr id="10" name="Espace réservé pour une image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fr-FR" smtClean="0"/>
              <a:t>Cliquez sur l'icône pour ajouter une image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Espace réservé du titre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fr-FR" smtClean="0"/>
              <a:t>Modifiez le style du titre</a:t>
            </a:r>
            <a:endParaRPr kumimoji="0" lang="en-US"/>
          </a:p>
        </p:txBody>
      </p:sp>
      <p:sp>
        <p:nvSpPr>
          <p:cNvPr id="31" name="Espace réservé du texte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7" name="Espace réservé de la date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3912BA35-1914-49C2-8825-38F8A5C71BE2}" type="datetimeFigureOut">
              <a:rPr lang="fr-CA" smtClean="0"/>
              <a:t>2020-11-06</a:t>
            </a:fld>
            <a:endParaRPr lang="fr-CA"/>
          </a:p>
        </p:txBody>
      </p:sp>
      <p:sp>
        <p:nvSpPr>
          <p:cNvPr id="4" name="Espace réservé du pied de page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fr-CA"/>
          </a:p>
        </p:txBody>
      </p:sp>
      <p:sp>
        <p:nvSpPr>
          <p:cNvPr id="16" name="Espace réservé du numéro de diapositive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942DC92E-1981-470A-B87E-F06FA430D5DB}" type="slidenum">
              <a:rPr lang="fr-CA" smtClean="0"/>
              <a:t>‹N°›</a:t>
            </a:fld>
            <a:endParaRPr lang="fr-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dirty="0" smtClean="0"/>
              <a:t>Macronutriments</a:t>
            </a:r>
            <a:endParaRPr lang="fr-CA" dirty="0"/>
          </a:p>
        </p:txBody>
      </p:sp>
      <p:sp>
        <p:nvSpPr>
          <p:cNvPr id="3" name="Sous-titre 2"/>
          <p:cNvSpPr>
            <a:spLocks noGrp="1"/>
          </p:cNvSpPr>
          <p:nvPr>
            <p:ph type="subTitle" idx="1"/>
          </p:nvPr>
        </p:nvSpPr>
        <p:spPr/>
        <p:txBody>
          <a:bodyPr/>
          <a:lstStyle/>
          <a:p>
            <a:r>
              <a:rPr lang="fr-CA" dirty="0" smtClean="0"/>
              <a:t> Élaboré par FOC, modifié par DIS 2020</a:t>
            </a:r>
            <a:endParaRPr lang="fr-CA" dirty="0"/>
          </a:p>
        </p:txBody>
      </p:sp>
    </p:spTree>
    <p:extLst>
      <p:ext uri="{BB962C8B-B14F-4D97-AF65-F5344CB8AC3E}">
        <p14:creationId xmlns:p14="http://schemas.microsoft.com/office/powerpoint/2010/main" val="13658894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Utilisation des protéines</a:t>
            </a:r>
          </a:p>
        </p:txBody>
      </p:sp>
      <p:sp>
        <p:nvSpPr>
          <p:cNvPr id="3" name="Espace réservé du contenu 2"/>
          <p:cNvSpPr>
            <a:spLocks noGrp="1"/>
          </p:cNvSpPr>
          <p:nvPr>
            <p:ph sz="half" idx="1"/>
          </p:nvPr>
        </p:nvSpPr>
        <p:spPr/>
        <p:txBody>
          <a:bodyPr>
            <a:normAutofit fontScale="77500" lnSpcReduction="20000"/>
          </a:bodyPr>
          <a:lstStyle/>
          <a:p>
            <a:r>
              <a:rPr lang="fr-CA" dirty="0"/>
              <a:t>Les acides aminés sont transportés au foie par la veine porte</a:t>
            </a:r>
            <a:r>
              <a:rPr lang="fr-CA" dirty="0" smtClean="0"/>
              <a:t>.</a:t>
            </a:r>
          </a:p>
          <a:p>
            <a:pPr marL="0" indent="0">
              <a:buNone/>
            </a:pPr>
            <a:endParaRPr lang="fr-CA" dirty="0"/>
          </a:p>
          <a:p>
            <a:r>
              <a:rPr lang="fr-CA" dirty="0"/>
              <a:t>L’organisme ne met pratiquement pas d’acides aminés en réserve; il les utilise constamment pour former de nouvelles protéines et excrète le surplus.</a:t>
            </a:r>
          </a:p>
          <a:p>
            <a:endParaRPr lang="fr-CA" dirty="0"/>
          </a:p>
        </p:txBody>
      </p:sp>
      <p:sp>
        <p:nvSpPr>
          <p:cNvPr id="4" name="Espace réservé du contenu 3"/>
          <p:cNvSpPr>
            <a:spLocks noGrp="1"/>
          </p:cNvSpPr>
          <p:nvPr>
            <p:ph sz="half" idx="2"/>
          </p:nvPr>
        </p:nvSpPr>
        <p:spPr>
          <a:xfrm>
            <a:off x="4178808" y="1600200"/>
            <a:ext cx="3777568" cy="5141168"/>
          </a:xfrm>
        </p:spPr>
        <p:txBody>
          <a:bodyPr>
            <a:normAutofit fontScale="77500" lnSpcReduction="20000"/>
          </a:bodyPr>
          <a:lstStyle/>
          <a:p>
            <a:r>
              <a:rPr lang="fr-CA" dirty="0"/>
              <a:t>La plus grande partie est utilisée pour la régénération des divers tissus et la fabrication des diverses sécrétions: hormones, anticorps, enzymes, mucus, lait, sperme et spermatozoïdes.</a:t>
            </a:r>
          </a:p>
          <a:p>
            <a:r>
              <a:rPr lang="fr-CA" dirty="0"/>
              <a:t>La dégradation (le catabolisme) des protéines produit de l’énergie et certains produits comme l’urée, l’acide urique, la créatinine, la bilirubine, le gaz carbonique et l’eau.</a:t>
            </a:r>
          </a:p>
          <a:p>
            <a:endParaRPr lang="fr-CA" dirty="0"/>
          </a:p>
        </p:txBody>
      </p:sp>
    </p:spTree>
    <p:extLst>
      <p:ext uri="{BB962C8B-B14F-4D97-AF65-F5344CB8AC3E}">
        <p14:creationId xmlns:p14="http://schemas.microsoft.com/office/powerpoint/2010/main" val="26373091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Élimination des protéines</a:t>
            </a:r>
          </a:p>
        </p:txBody>
      </p:sp>
      <p:sp>
        <p:nvSpPr>
          <p:cNvPr id="3" name="Espace réservé du contenu 2"/>
          <p:cNvSpPr>
            <a:spLocks noGrp="1"/>
          </p:cNvSpPr>
          <p:nvPr>
            <p:ph sz="half" idx="1"/>
          </p:nvPr>
        </p:nvSpPr>
        <p:spPr>
          <a:xfrm>
            <a:off x="179512" y="1600200"/>
            <a:ext cx="3798128" cy="4997152"/>
          </a:xfrm>
        </p:spPr>
        <p:txBody>
          <a:bodyPr>
            <a:normAutofit fontScale="85000" lnSpcReduction="10000"/>
          </a:bodyPr>
          <a:lstStyle/>
          <a:p>
            <a:r>
              <a:rPr lang="fr-CA" b="1" dirty="0"/>
              <a:t>L’urée, l’acide urique </a:t>
            </a:r>
            <a:r>
              <a:rPr lang="fr-CA" dirty="0"/>
              <a:t>et la </a:t>
            </a:r>
            <a:r>
              <a:rPr lang="fr-CA" b="1" dirty="0"/>
              <a:t>créatinine</a:t>
            </a:r>
            <a:r>
              <a:rPr lang="fr-CA" dirty="0"/>
              <a:t> sont </a:t>
            </a:r>
            <a:r>
              <a:rPr lang="fr-CA" b="1" dirty="0"/>
              <a:t>éliminés par les reins</a:t>
            </a:r>
            <a:r>
              <a:rPr lang="fr-CA" dirty="0"/>
              <a:t>.</a:t>
            </a:r>
          </a:p>
          <a:p>
            <a:r>
              <a:rPr lang="fr-CA" dirty="0"/>
              <a:t>Question éclair: qu’est-ce que signifie un taux d’urée et de créatinine anormalement élevé dans le sang?</a:t>
            </a:r>
          </a:p>
          <a:p>
            <a:pPr marL="0" indent="0">
              <a:buNone/>
            </a:pPr>
            <a:endParaRPr lang="fr-CA" dirty="0" smtClean="0"/>
          </a:p>
          <a:p>
            <a:pPr marL="0" indent="0">
              <a:buNone/>
            </a:pPr>
            <a:r>
              <a:rPr lang="fr-CA" smtClean="0"/>
              <a:t>R: </a:t>
            </a:r>
            <a:r>
              <a:rPr lang="fr-CA" smtClean="0"/>
              <a:t>Que </a:t>
            </a:r>
            <a:r>
              <a:rPr lang="fr-CA" dirty="0"/>
              <a:t>les reins ont de la difficulté à accomplir leur tâche</a:t>
            </a:r>
            <a:r>
              <a:rPr lang="fr-CA" dirty="0" smtClean="0"/>
              <a:t>.</a:t>
            </a:r>
            <a:endParaRPr lang="fr-CA" dirty="0"/>
          </a:p>
        </p:txBody>
      </p:sp>
      <p:sp>
        <p:nvSpPr>
          <p:cNvPr id="4" name="Espace réservé du contenu 3"/>
          <p:cNvSpPr>
            <a:spLocks noGrp="1"/>
          </p:cNvSpPr>
          <p:nvPr>
            <p:ph sz="half" idx="2"/>
          </p:nvPr>
        </p:nvSpPr>
        <p:spPr>
          <a:xfrm>
            <a:off x="3923928" y="1600200"/>
            <a:ext cx="5040560" cy="4853136"/>
          </a:xfrm>
        </p:spPr>
        <p:txBody>
          <a:bodyPr>
            <a:normAutofit fontScale="85000" lnSpcReduction="10000"/>
          </a:bodyPr>
          <a:lstStyle/>
          <a:p>
            <a:r>
              <a:rPr lang="fr-CA" dirty="0"/>
              <a:t>Le suffixe « émie » signifie sang, d’après vous, quel est le nom de la prise de sang pour le taux:</a:t>
            </a:r>
          </a:p>
          <a:p>
            <a:pPr marL="0" indent="0">
              <a:buNone/>
            </a:pPr>
            <a:r>
              <a:rPr lang="fr-CA" dirty="0" smtClean="0"/>
              <a:t>    </a:t>
            </a:r>
            <a:r>
              <a:rPr lang="fr-CA" b="1" dirty="0" smtClean="0"/>
              <a:t>Urée   </a:t>
            </a:r>
            <a:r>
              <a:rPr lang="fr-CA" b="1" dirty="0"/>
              <a:t>Créatinine   </a:t>
            </a:r>
            <a:r>
              <a:rPr lang="fr-CA" b="1" dirty="0" smtClean="0"/>
              <a:t>Azote</a:t>
            </a:r>
            <a:endParaRPr lang="fr-CA" b="1" dirty="0"/>
          </a:p>
          <a:p>
            <a:pPr marL="0" indent="0">
              <a:buNone/>
            </a:pPr>
            <a:r>
              <a:rPr lang="fr-CA" dirty="0" smtClean="0"/>
              <a:t>Urémie   Créatinémie  Azotémie</a:t>
            </a:r>
          </a:p>
          <a:p>
            <a:pPr marL="0" indent="0">
              <a:buNone/>
            </a:pPr>
            <a:endParaRPr lang="fr-CA" dirty="0"/>
          </a:p>
          <a:p>
            <a:r>
              <a:rPr lang="fr-CA" dirty="0"/>
              <a:t>La partie non azotée est éliminée sous forme de gaz carbonique (CO2) et d’eau (H2O) par les reins, les poumons et la peau, alors que la bilirubine est éliminée dans la bile.</a:t>
            </a:r>
          </a:p>
          <a:p>
            <a:endParaRPr lang="fr-CA" dirty="0"/>
          </a:p>
        </p:txBody>
      </p:sp>
    </p:spTree>
    <p:extLst>
      <p:ext uri="{BB962C8B-B14F-4D97-AF65-F5344CB8AC3E}">
        <p14:creationId xmlns:p14="http://schemas.microsoft.com/office/powerpoint/2010/main" val="14814174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dirty="0"/>
              <a:t>Les lipides</a:t>
            </a:r>
          </a:p>
        </p:txBody>
      </p:sp>
      <p:sp>
        <p:nvSpPr>
          <p:cNvPr id="3" name="Espace réservé du contenu 2"/>
          <p:cNvSpPr>
            <a:spLocks noGrp="1"/>
          </p:cNvSpPr>
          <p:nvPr>
            <p:ph sz="half" idx="1"/>
          </p:nvPr>
        </p:nvSpPr>
        <p:spPr>
          <a:xfrm>
            <a:off x="107504" y="1600200"/>
            <a:ext cx="3870136" cy="4525963"/>
          </a:xfrm>
        </p:spPr>
        <p:txBody>
          <a:bodyPr>
            <a:normAutofit fontScale="92500" lnSpcReduction="20000"/>
          </a:bodyPr>
          <a:lstStyle/>
          <a:p>
            <a:r>
              <a:rPr lang="fr-CA" dirty="0"/>
              <a:t>Les lipides, ou matières grasses, sont des </a:t>
            </a:r>
            <a:r>
              <a:rPr lang="fr-CA" b="1" dirty="0"/>
              <a:t>substances plus ou moins complexes </a:t>
            </a:r>
            <a:r>
              <a:rPr lang="fr-CA" dirty="0"/>
              <a:t>composées de molécules de carbone (C), d’oxygène (O2) et d’hydrogène (H</a:t>
            </a:r>
            <a:r>
              <a:rPr lang="fr-CA" dirty="0" smtClean="0"/>
              <a:t>).</a:t>
            </a:r>
          </a:p>
          <a:p>
            <a:endParaRPr lang="fr-CA" dirty="0"/>
          </a:p>
          <a:p>
            <a:r>
              <a:rPr lang="fr-CA" dirty="0"/>
              <a:t>Selon leur composition moléculaire, ils prennent différents noms.</a:t>
            </a:r>
          </a:p>
          <a:p>
            <a:endParaRPr lang="fr-CA" dirty="0"/>
          </a:p>
        </p:txBody>
      </p:sp>
      <p:sp>
        <p:nvSpPr>
          <p:cNvPr id="4" name="Espace réservé du contenu 3"/>
          <p:cNvSpPr>
            <a:spLocks noGrp="1"/>
          </p:cNvSpPr>
          <p:nvPr>
            <p:ph sz="half" idx="2"/>
          </p:nvPr>
        </p:nvSpPr>
        <p:spPr/>
        <p:txBody>
          <a:bodyPr>
            <a:normAutofit fontScale="92500" lnSpcReduction="20000"/>
          </a:bodyPr>
          <a:lstStyle/>
          <a:p>
            <a:pPr marL="0" indent="0">
              <a:buNone/>
            </a:pPr>
            <a:r>
              <a:rPr lang="fr-CA" dirty="0"/>
              <a:t>Vous étudierez les 2 principales classes</a:t>
            </a:r>
            <a:r>
              <a:rPr lang="fr-CA" dirty="0" smtClean="0"/>
              <a:t>:</a:t>
            </a:r>
          </a:p>
          <a:p>
            <a:pPr marL="0" indent="0">
              <a:buNone/>
            </a:pPr>
            <a:endParaRPr lang="fr-CA" dirty="0"/>
          </a:p>
          <a:p>
            <a:r>
              <a:rPr lang="fr-CA" dirty="0" smtClean="0"/>
              <a:t>Triglycérides</a:t>
            </a:r>
          </a:p>
          <a:p>
            <a:pPr marL="0" indent="0">
              <a:buNone/>
            </a:pPr>
            <a:endParaRPr lang="fr-CA" dirty="0"/>
          </a:p>
          <a:p>
            <a:r>
              <a:rPr lang="fr-CA" dirty="0" smtClean="0"/>
              <a:t>Cholestérol</a:t>
            </a:r>
            <a:endParaRPr lang="fr-CA" dirty="0"/>
          </a:p>
          <a:p>
            <a:endParaRPr lang="fr-CA" dirty="0"/>
          </a:p>
        </p:txBody>
      </p:sp>
    </p:spTree>
    <p:extLst>
      <p:ext uri="{BB962C8B-B14F-4D97-AF65-F5344CB8AC3E}">
        <p14:creationId xmlns:p14="http://schemas.microsoft.com/office/powerpoint/2010/main" val="905805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Fonction des lipides</a:t>
            </a:r>
          </a:p>
        </p:txBody>
      </p:sp>
      <p:sp>
        <p:nvSpPr>
          <p:cNvPr id="3" name="Espace réservé du contenu 2"/>
          <p:cNvSpPr>
            <a:spLocks noGrp="1"/>
          </p:cNvSpPr>
          <p:nvPr>
            <p:ph sz="half" idx="1"/>
          </p:nvPr>
        </p:nvSpPr>
        <p:spPr>
          <a:xfrm>
            <a:off x="107504" y="1600200"/>
            <a:ext cx="3870136" cy="4925144"/>
          </a:xfrm>
        </p:spPr>
        <p:txBody>
          <a:bodyPr>
            <a:normAutofit fontScale="77500" lnSpcReduction="20000"/>
          </a:bodyPr>
          <a:lstStyle/>
          <a:p>
            <a:pPr marL="0" indent="0">
              <a:buNone/>
            </a:pPr>
            <a:r>
              <a:rPr lang="fr-CA" sz="3600" b="1" dirty="0"/>
              <a:t>Certains</a:t>
            </a:r>
            <a:r>
              <a:rPr lang="fr-CA" sz="3600" dirty="0"/>
              <a:t> acides gras sont </a:t>
            </a:r>
            <a:r>
              <a:rPr lang="fr-CA" sz="3600" b="1" dirty="0"/>
              <a:t>essentiels quotidiennement</a:t>
            </a:r>
            <a:r>
              <a:rPr lang="fr-CA" sz="3600" dirty="0" smtClean="0"/>
              <a:t>.</a:t>
            </a:r>
          </a:p>
          <a:p>
            <a:pPr marL="0" indent="0">
              <a:buNone/>
            </a:pPr>
            <a:endParaRPr lang="fr-CA" sz="3600" dirty="0"/>
          </a:p>
          <a:p>
            <a:pPr marL="0" indent="0">
              <a:buNone/>
            </a:pPr>
            <a:r>
              <a:rPr lang="fr-CA" sz="3600" b="1" dirty="0"/>
              <a:t>Certains doivent être absorbés à partir des aliments parce qu’ils ne peuvent être synthétisés </a:t>
            </a:r>
            <a:r>
              <a:rPr lang="fr-CA" sz="3600" dirty="0"/>
              <a:t>dans l’organisme, alors que d’autres sont en partie fabriqués par le corps.</a:t>
            </a:r>
          </a:p>
          <a:p>
            <a:endParaRPr lang="fr-CA" dirty="0"/>
          </a:p>
        </p:txBody>
      </p:sp>
      <p:sp>
        <p:nvSpPr>
          <p:cNvPr id="4" name="Espace réservé du contenu 3"/>
          <p:cNvSpPr>
            <a:spLocks noGrp="1"/>
          </p:cNvSpPr>
          <p:nvPr>
            <p:ph sz="half" idx="2"/>
          </p:nvPr>
        </p:nvSpPr>
        <p:spPr/>
        <p:txBody>
          <a:bodyPr>
            <a:normAutofit fontScale="77500" lnSpcReduction="20000"/>
          </a:bodyPr>
          <a:lstStyle/>
          <a:p>
            <a:pPr marL="0" indent="0">
              <a:buNone/>
            </a:pPr>
            <a:r>
              <a:rPr lang="fr-CA" dirty="0"/>
              <a:t>Par exemple, 80% du cholestérol est synthétisé par le foie, tandis que 20% provient de certains aliments du règne animal</a:t>
            </a:r>
            <a:r>
              <a:rPr lang="fr-CA" dirty="0" smtClean="0"/>
              <a:t>.</a:t>
            </a:r>
          </a:p>
          <a:p>
            <a:endParaRPr lang="fr-CA" dirty="0"/>
          </a:p>
          <a:p>
            <a:pPr marL="0" indent="0">
              <a:buNone/>
            </a:pPr>
            <a:r>
              <a:rPr lang="fr-CA" b="1" dirty="0"/>
              <a:t>Les rôles du cholestérol sont de </a:t>
            </a:r>
            <a:r>
              <a:rPr lang="fr-CA" dirty="0" smtClean="0"/>
              <a:t>: </a:t>
            </a:r>
          </a:p>
          <a:p>
            <a:r>
              <a:rPr lang="fr-CA" dirty="0"/>
              <a:t>R</a:t>
            </a:r>
            <a:r>
              <a:rPr lang="fr-CA" dirty="0" smtClean="0"/>
              <a:t>éparer </a:t>
            </a:r>
            <a:r>
              <a:rPr lang="fr-CA" dirty="0"/>
              <a:t>la membrane </a:t>
            </a:r>
            <a:r>
              <a:rPr lang="fr-CA" dirty="0" smtClean="0"/>
              <a:t>cellulaire</a:t>
            </a:r>
          </a:p>
          <a:p>
            <a:r>
              <a:rPr lang="fr-CA" dirty="0"/>
              <a:t>S</a:t>
            </a:r>
            <a:r>
              <a:rPr lang="fr-CA" dirty="0" smtClean="0"/>
              <a:t>ervir </a:t>
            </a:r>
            <a:r>
              <a:rPr lang="fr-CA" dirty="0"/>
              <a:t>à fabriquer la bile, les hormones, la cortisone, la vitamine </a:t>
            </a:r>
            <a:r>
              <a:rPr lang="fr-CA" dirty="0" smtClean="0"/>
              <a:t>D</a:t>
            </a:r>
          </a:p>
          <a:p>
            <a:r>
              <a:rPr lang="fr-CA" dirty="0"/>
              <a:t>I</a:t>
            </a:r>
            <a:r>
              <a:rPr lang="fr-CA" dirty="0" smtClean="0"/>
              <a:t>soler </a:t>
            </a:r>
            <a:r>
              <a:rPr lang="fr-CA" dirty="0"/>
              <a:t>les fibres nerveuses.</a:t>
            </a:r>
          </a:p>
          <a:p>
            <a:endParaRPr lang="fr-CA" dirty="0"/>
          </a:p>
        </p:txBody>
      </p:sp>
    </p:spTree>
    <p:extLst>
      <p:ext uri="{BB962C8B-B14F-4D97-AF65-F5344CB8AC3E}">
        <p14:creationId xmlns:p14="http://schemas.microsoft.com/office/powerpoint/2010/main" val="16237353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Fonction des lipides</a:t>
            </a:r>
          </a:p>
        </p:txBody>
      </p:sp>
      <p:graphicFrame>
        <p:nvGraphicFramePr>
          <p:cNvPr id="5" name="Diagramme 4"/>
          <p:cNvGraphicFramePr/>
          <p:nvPr>
            <p:extLst>
              <p:ext uri="{D42A27DB-BD31-4B8C-83A1-F6EECF244321}">
                <p14:modId xmlns:p14="http://schemas.microsoft.com/office/powerpoint/2010/main" val="1545148621"/>
              </p:ext>
            </p:extLst>
          </p:nvPr>
        </p:nvGraphicFramePr>
        <p:xfrm>
          <a:off x="395536" y="1556792"/>
          <a:ext cx="7239000"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311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dirty="0"/>
              <a:t>Acides gras </a:t>
            </a:r>
          </a:p>
        </p:txBody>
      </p:sp>
      <p:sp>
        <p:nvSpPr>
          <p:cNvPr id="3" name="Espace réservé du texte 2"/>
          <p:cNvSpPr>
            <a:spLocks noGrp="1"/>
          </p:cNvSpPr>
          <p:nvPr>
            <p:ph type="body" idx="1"/>
          </p:nvPr>
        </p:nvSpPr>
        <p:spPr/>
        <p:txBody>
          <a:bodyPr/>
          <a:lstStyle/>
          <a:p>
            <a:endParaRPr lang="fr-CA"/>
          </a:p>
        </p:txBody>
      </p:sp>
      <p:sp>
        <p:nvSpPr>
          <p:cNvPr id="4" name="Espace réservé du texte 3"/>
          <p:cNvSpPr>
            <a:spLocks noGrp="1"/>
          </p:cNvSpPr>
          <p:nvPr>
            <p:ph type="body" sz="half" idx="3"/>
          </p:nvPr>
        </p:nvSpPr>
        <p:spPr/>
        <p:txBody>
          <a:bodyPr/>
          <a:lstStyle/>
          <a:p>
            <a:endParaRPr lang="fr-CA"/>
          </a:p>
        </p:txBody>
      </p:sp>
      <p:sp>
        <p:nvSpPr>
          <p:cNvPr id="5" name="Espace réservé du contenu 4"/>
          <p:cNvSpPr>
            <a:spLocks noGrp="1"/>
          </p:cNvSpPr>
          <p:nvPr>
            <p:ph sz="quarter" idx="2"/>
          </p:nvPr>
        </p:nvSpPr>
        <p:spPr>
          <a:xfrm>
            <a:off x="457200" y="1711840"/>
            <a:ext cx="3520440" cy="4453464"/>
          </a:xfrm>
        </p:spPr>
        <p:txBody>
          <a:bodyPr>
            <a:normAutofit fontScale="62500" lnSpcReduction="20000"/>
          </a:bodyPr>
          <a:lstStyle/>
          <a:p>
            <a:r>
              <a:rPr lang="fr-CA" b="1" u="sng" dirty="0"/>
              <a:t>Acides gras </a:t>
            </a:r>
            <a:r>
              <a:rPr lang="fr-CA" b="1" u="sng" dirty="0" smtClean="0"/>
              <a:t>saturés</a:t>
            </a:r>
          </a:p>
          <a:p>
            <a:pPr marL="0" indent="0">
              <a:buNone/>
            </a:pPr>
            <a:endParaRPr lang="fr-CA" dirty="0" smtClean="0"/>
          </a:p>
          <a:p>
            <a:pPr marL="0" indent="0">
              <a:buNone/>
            </a:pPr>
            <a:r>
              <a:rPr lang="fr-CA" dirty="0" smtClean="0"/>
              <a:t>Tous </a:t>
            </a:r>
            <a:r>
              <a:rPr lang="fr-CA" dirty="0"/>
              <a:t>les gras d’origine animale</a:t>
            </a:r>
          </a:p>
          <a:p>
            <a:pPr marL="0" indent="0">
              <a:buNone/>
            </a:pPr>
            <a:endParaRPr lang="fr-CA" dirty="0" smtClean="0"/>
          </a:p>
          <a:p>
            <a:pPr marL="0" indent="0">
              <a:buNone/>
            </a:pPr>
            <a:r>
              <a:rPr lang="fr-CA" dirty="0" smtClean="0"/>
              <a:t>Saindoux </a:t>
            </a:r>
            <a:r>
              <a:rPr lang="fr-CA" dirty="0"/>
              <a:t>(pur lard)</a:t>
            </a:r>
          </a:p>
          <a:p>
            <a:pPr marL="0" indent="0">
              <a:buNone/>
            </a:pPr>
            <a:endParaRPr lang="fr-CA" dirty="0" smtClean="0"/>
          </a:p>
          <a:p>
            <a:pPr marL="0" indent="0">
              <a:buNone/>
            </a:pPr>
            <a:r>
              <a:rPr lang="fr-CA" dirty="0" smtClean="0"/>
              <a:t>Produits </a:t>
            </a:r>
            <a:r>
              <a:rPr lang="fr-CA" dirty="0"/>
              <a:t>laitiers: beurre, crème, yogourt</a:t>
            </a:r>
          </a:p>
          <a:p>
            <a:pPr marL="0" indent="0">
              <a:buNone/>
            </a:pPr>
            <a:endParaRPr lang="fr-CA" dirty="0" smtClean="0"/>
          </a:p>
          <a:p>
            <a:pPr marL="0" indent="0">
              <a:buNone/>
            </a:pPr>
            <a:r>
              <a:rPr lang="fr-CA" dirty="0" smtClean="0"/>
              <a:t>Jaune </a:t>
            </a:r>
            <a:r>
              <a:rPr lang="fr-CA" dirty="0"/>
              <a:t>d’œuf</a:t>
            </a:r>
          </a:p>
          <a:p>
            <a:pPr marL="0" indent="0">
              <a:buNone/>
            </a:pPr>
            <a:endParaRPr lang="fr-CA" dirty="0" smtClean="0"/>
          </a:p>
          <a:p>
            <a:pPr marL="0" indent="0">
              <a:buNone/>
            </a:pPr>
            <a:r>
              <a:rPr lang="fr-CA" dirty="0" smtClean="0"/>
              <a:t>Certains </a:t>
            </a:r>
            <a:r>
              <a:rPr lang="fr-CA" dirty="0"/>
              <a:t>poissons (panés)</a:t>
            </a:r>
          </a:p>
          <a:p>
            <a:pPr marL="0" indent="0">
              <a:buNone/>
            </a:pPr>
            <a:endParaRPr lang="fr-CA" dirty="0" smtClean="0"/>
          </a:p>
          <a:p>
            <a:pPr marL="0" indent="0">
              <a:buNone/>
            </a:pPr>
            <a:r>
              <a:rPr lang="fr-CA" dirty="0" smtClean="0"/>
              <a:t>Crustacés </a:t>
            </a:r>
            <a:r>
              <a:rPr lang="fr-CA" dirty="0"/>
              <a:t>(à cause du cholestérol)</a:t>
            </a:r>
          </a:p>
          <a:p>
            <a:pPr marL="0" indent="0">
              <a:buNone/>
            </a:pPr>
            <a:endParaRPr lang="fr-CA" dirty="0" smtClean="0"/>
          </a:p>
          <a:p>
            <a:pPr marL="0" indent="0">
              <a:buNone/>
            </a:pPr>
            <a:r>
              <a:rPr lang="fr-CA" dirty="0" smtClean="0"/>
              <a:t>Certaines </a:t>
            </a:r>
            <a:r>
              <a:rPr lang="fr-CA" dirty="0"/>
              <a:t>huiles végétales: huile de coco et huile de palme</a:t>
            </a:r>
          </a:p>
          <a:p>
            <a:endParaRPr lang="fr-CA" dirty="0"/>
          </a:p>
          <a:p>
            <a:pPr marL="0" indent="0">
              <a:buNone/>
            </a:pPr>
            <a:endParaRPr lang="fr-CA" dirty="0"/>
          </a:p>
        </p:txBody>
      </p:sp>
      <p:sp>
        <p:nvSpPr>
          <p:cNvPr id="6" name="Espace réservé du contenu 5"/>
          <p:cNvSpPr>
            <a:spLocks noGrp="1"/>
          </p:cNvSpPr>
          <p:nvPr>
            <p:ph sz="quarter" idx="4"/>
          </p:nvPr>
        </p:nvSpPr>
        <p:spPr/>
        <p:txBody>
          <a:bodyPr>
            <a:normAutofit fontScale="70000" lnSpcReduction="20000"/>
          </a:bodyPr>
          <a:lstStyle/>
          <a:p>
            <a:r>
              <a:rPr lang="fr-CA" b="1" u="sng" dirty="0"/>
              <a:t>Acides gras </a:t>
            </a:r>
            <a:r>
              <a:rPr lang="fr-CA" b="1" u="sng" dirty="0" smtClean="0"/>
              <a:t>insaturés</a:t>
            </a:r>
          </a:p>
          <a:p>
            <a:endParaRPr lang="fr-CA" b="1" u="sng" dirty="0"/>
          </a:p>
          <a:p>
            <a:pPr marL="0" indent="0">
              <a:buNone/>
            </a:pPr>
            <a:r>
              <a:rPr lang="fr-CA" dirty="0"/>
              <a:t>Huile d’olive, d’arachide, de canola (non chauffée à feu vif</a:t>
            </a:r>
            <a:r>
              <a:rPr lang="fr-CA" dirty="0" smtClean="0"/>
              <a:t>)</a:t>
            </a:r>
          </a:p>
          <a:p>
            <a:pPr marL="0" indent="0">
              <a:buNone/>
            </a:pPr>
            <a:endParaRPr lang="fr-CA" dirty="0"/>
          </a:p>
          <a:p>
            <a:pPr marL="0" indent="0">
              <a:buNone/>
            </a:pPr>
            <a:r>
              <a:rPr lang="fr-CA" dirty="0"/>
              <a:t>Huile de carthame, de tournesol, de maïs, de </a:t>
            </a:r>
            <a:r>
              <a:rPr lang="fr-CA" dirty="0" smtClean="0"/>
              <a:t>soya</a:t>
            </a:r>
          </a:p>
          <a:p>
            <a:pPr marL="0" indent="0">
              <a:buNone/>
            </a:pPr>
            <a:endParaRPr lang="fr-CA" dirty="0"/>
          </a:p>
          <a:p>
            <a:pPr marL="0" indent="0">
              <a:buNone/>
            </a:pPr>
            <a:r>
              <a:rPr lang="fr-CA" dirty="0"/>
              <a:t>Huile de lin, de germe de </a:t>
            </a:r>
            <a:r>
              <a:rPr lang="fr-CA" dirty="0" smtClean="0"/>
              <a:t>blé</a:t>
            </a:r>
          </a:p>
          <a:p>
            <a:pPr marL="0" indent="0">
              <a:buNone/>
            </a:pPr>
            <a:endParaRPr lang="fr-CA" dirty="0"/>
          </a:p>
          <a:p>
            <a:pPr marL="0" indent="0">
              <a:buNone/>
            </a:pPr>
            <a:r>
              <a:rPr lang="fr-CA" dirty="0"/>
              <a:t>Poissons: thon, saumon, flétan, sardine, hareng dans l’huile de Canola et de Soya, etc.</a:t>
            </a:r>
          </a:p>
          <a:p>
            <a:pPr marL="0" indent="0">
              <a:buNone/>
            </a:pPr>
            <a:endParaRPr lang="fr-CA" dirty="0" smtClean="0"/>
          </a:p>
          <a:p>
            <a:pPr marL="0" indent="0">
              <a:buNone/>
            </a:pPr>
            <a:r>
              <a:rPr lang="fr-CA" dirty="0" smtClean="0"/>
              <a:t>Certaines </a:t>
            </a:r>
            <a:r>
              <a:rPr lang="fr-CA" dirty="0"/>
              <a:t>margarines</a:t>
            </a:r>
          </a:p>
          <a:p>
            <a:pPr marL="0" indent="0">
              <a:buNone/>
            </a:pPr>
            <a:endParaRPr lang="fr-CA" dirty="0"/>
          </a:p>
        </p:txBody>
      </p:sp>
    </p:spTree>
    <p:extLst>
      <p:ext uri="{BB962C8B-B14F-4D97-AF65-F5344CB8AC3E}">
        <p14:creationId xmlns:p14="http://schemas.microsoft.com/office/powerpoint/2010/main" val="17205836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CA" dirty="0"/>
              <a:t>Acides gras hydrogénés (</a:t>
            </a:r>
            <a:r>
              <a:rPr lang="fr-CA" dirty="0" err="1"/>
              <a:t>trans</a:t>
            </a:r>
            <a:r>
              <a:rPr lang="fr-CA" dirty="0"/>
              <a:t>)</a:t>
            </a:r>
          </a:p>
        </p:txBody>
      </p:sp>
      <p:sp>
        <p:nvSpPr>
          <p:cNvPr id="3" name="Espace réservé du contenu 2"/>
          <p:cNvSpPr>
            <a:spLocks noGrp="1"/>
          </p:cNvSpPr>
          <p:nvPr>
            <p:ph idx="1"/>
          </p:nvPr>
        </p:nvSpPr>
        <p:spPr/>
        <p:txBody>
          <a:bodyPr/>
          <a:lstStyle/>
          <a:p>
            <a:r>
              <a:rPr lang="fr-CA" dirty="0" err="1"/>
              <a:t>Shortening</a:t>
            </a:r>
            <a:endParaRPr lang="fr-CA" dirty="0"/>
          </a:p>
          <a:p>
            <a:r>
              <a:rPr lang="fr-CA" dirty="0"/>
              <a:t>Certaines margarines </a:t>
            </a:r>
          </a:p>
          <a:p>
            <a:r>
              <a:rPr lang="fr-CA" dirty="0"/>
              <a:t>Frites</a:t>
            </a:r>
          </a:p>
          <a:p>
            <a:r>
              <a:rPr lang="fr-CA" dirty="0"/>
              <a:t>Croustilles</a:t>
            </a:r>
          </a:p>
          <a:p>
            <a:r>
              <a:rPr lang="fr-CA" dirty="0"/>
              <a:t>Chocolat</a:t>
            </a:r>
          </a:p>
          <a:p>
            <a:r>
              <a:rPr lang="fr-CA" dirty="0"/>
              <a:t>Craquelins</a:t>
            </a:r>
          </a:p>
          <a:p>
            <a:r>
              <a:rPr lang="fr-CA" dirty="0"/>
              <a:t>Biscuits</a:t>
            </a:r>
          </a:p>
          <a:p>
            <a:endParaRPr lang="fr-CA" dirty="0"/>
          </a:p>
        </p:txBody>
      </p:sp>
    </p:spTree>
    <p:extLst>
      <p:ext uri="{BB962C8B-B14F-4D97-AF65-F5344CB8AC3E}">
        <p14:creationId xmlns:p14="http://schemas.microsoft.com/office/powerpoint/2010/main" val="25954476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Sources des lipides</a:t>
            </a:r>
          </a:p>
        </p:txBody>
      </p:sp>
      <p:sp>
        <p:nvSpPr>
          <p:cNvPr id="3" name="Espace réservé du contenu 2"/>
          <p:cNvSpPr>
            <a:spLocks noGrp="1"/>
          </p:cNvSpPr>
          <p:nvPr>
            <p:ph sz="half" idx="1"/>
          </p:nvPr>
        </p:nvSpPr>
        <p:spPr/>
        <p:txBody>
          <a:bodyPr>
            <a:normAutofit fontScale="77500" lnSpcReduction="20000"/>
          </a:bodyPr>
          <a:lstStyle/>
          <a:p>
            <a:r>
              <a:rPr lang="fr-CA" b="1" dirty="0"/>
              <a:t>Les acides gras saturés proviennent en majorité du règne animal</a:t>
            </a:r>
            <a:r>
              <a:rPr lang="fr-CA" dirty="0"/>
              <a:t> où se retrouve également le cholestérol, à l’exception de l’huile de coco et l’huile de palme.</a:t>
            </a:r>
          </a:p>
          <a:p>
            <a:r>
              <a:rPr lang="fr-CA" b="1" dirty="0"/>
              <a:t>Les gras insaturés proviennent en majorité du règne végétal </a:t>
            </a:r>
            <a:r>
              <a:rPr lang="fr-CA" dirty="0"/>
              <a:t>sauf pour les oméga-3 qui sont contenus dans les poissons.</a:t>
            </a:r>
          </a:p>
          <a:p>
            <a:endParaRPr lang="fr-CA" dirty="0"/>
          </a:p>
        </p:txBody>
      </p:sp>
      <p:sp>
        <p:nvSpPr>
          <p:cNvPr id="4" name="Espace réservé du contenu 3"/>
          <p:cNvSpPr>
            <a:spLocks noGrp="1"/>
          </p:cNvSpPr>
          <p:nvPr>
            <p:ph sz="half" idx="2"/>
          </p:nvPr>
        </p:nvSpPr>
        <p:spPr/>
        <p:txBody>
          <a:bodyPr>
            <a:normAutofit fontScale="77500" lnSpcReduction="20000"/>
          </a:bodyPr>
          <a:lstStyle/>
          <a:p>
            <a:r>
              <a:rPr lang="fr-CA" b="1" dirty="0"/>
              <a:t>Les acides gras saturés et les gras </a:t>
            </a:r>
            <a:r>
              <a:rPr lang="fr-CA" b="1" dirty="0" err="1"/>
              <a:t>trans</a:t>
            </a:r>
            <a:r>
              <a:rPr lang="fr-CA" b="1" dirty="0"/>
              <a:t> ont tendance à faire augmenter le taux de cholestérol sanguin, </a:t>
            </a:r>
            <a:r>
              <a:rPr lang="fr-CA" dirty="0"/>
              <a:t>alors que </a:t>
            </a:r>
            <a:r>
              <a:rPr lang="fr-CA" b="1" dirty="0"/>
              <a:t>les gras insaturés provoquent le contraire,</a:t>
            </a:r>
            <a:r>
              <a:rPr lang="fr-CA" dirty="0"/>
              <a:t> c’est-à-dire qu’ils font baisser le taux de cholestérol sanguin.</a:t>
            </a:r>
          </a:p>
          <a:p>
            <a:r>
              <a:rPr lang="fr-CA" b="1" dirty="0"/>
              <a:t>Les acides gras polyinsaturés oméga-3 font diminuer le taux de triglycérides</a:t>
            </a:r>
            <a:r>
              <a:rPr lang="fr-CA" dirty="0"/>
              <a:t>.</a:t>
            </a:r>
          </a:p>
          <a:p>
            <a:endParaRPr lang="fr-CA" dirty="0"/>
          </a:p>
        </p:txBody>
      </p:sp>
    </p:spTree>
    <p:extLst>
      <p:ext uri="{BB962C8B-B14F-4D97-AF65-F5344CB8AC3E}">
        <p14:creationId xmlns:p14="http://schemas.microsoft.com/office/powerpoint/2010/main" val="5147859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CA" dirty="0"/>
              <a:t>Valeur en cholestérol de certains aliments</a:t>
            </a:r>
          </a:p>
        </p:txBody>
      </p:sp>
      <p:sp>
        <p:nvSpPr>
          <p:cNvPr id="3" name="Espace réservé du contenu 2"/>
          <p:cNvSpPr>
            <a:spLocks noGrp="1"/>
          </p:cNvSpPr>
          <p:nvPr>
            <p:ph idx="1"/>
          </p:nvPr>
        </p:nvSpPr>
        <p:spPr>
          <a:xfrm>
            <a:off x="457200" y="1609416"/>
            <a:ext cx="7643192" cy="5131952"/>
          </a:xfrm>
        </p:spPr>
        <p:txBody>
          <a:bodyPr>
            <a:normAutofit/>
          </a:bodyPr>
          <a:lstStyle/>
          <a:p>
            <a:pPr marL="342900" lvl="0" indent="-342900" fontAlgn="base">
              <a:lnSpc>
                <a:spcPct val="90000"/>
              </a:lnSpc>
              <a:spcBef>
                <a:spcPct val="20000"/>
              </a:spcBef>
              <a:spcAft>
                <a:spcPct val="0"/>
              </a:spcAft>
              <a:buClr>
                <a:srgbClr val="FFCC66"/>
              </a:buClr>
              <a:buSzPct val="65000"/>
              <a:buFont typeface="Wingdings" pitchFamily="2" charset="2"/>
              <a:buChar char="n"/>
            </a:pPr>
            <a:r>
              <a:rPr lang="fr-CA" altLang="fr-FR" sz="2400" kern="0" dirty="0">
                <a:solidFill>
                  <a:srgbClr val="3A1D00"/>
                </a:solidFill>
                <a:effectLst>
                  <a:outerShdw blurRad="38100" dist="38100" dir="2700000" algn="tl">
                    <a:srgbClr val="000000"/>
                  </a:outerShdw>
                </a:effectLst>
                <a:latin typeface="Tahoma"/>
              </a:rPr>
              <a:t>Beurre			1 c. à thé		11 mg</a:t>
            </a:r>
          </a:p>
          <a:p>
            <a:pPr marL="342900" lvl="0" indent="-342900" fontAlgn="base">
              <a:lnSpc>
                <a:spcPct val="90000"/>
              </a:lnSpc>
              <a:spcBef>
                <a:spcPct val="20000"/>
              </a:spcBef>
              <a:spcAft>
                <a:spcPct val="0"/>
              </a:spcAft>
              <a:buClr>
                <a:srgbClr val="FFCC66"/>
              </a:buClr>
              <a:buSzPct val="65000"/>
              <a:buFont typeface="Wingdings" pitchFamily="2" charset="2"/>
              <a:buChar char="n"/>
            </a:pPr>
            <a:r>
              <a:rPr lang="fr-CA" altLang="fr-FR" sz="2400" kern="0" dirty="0">
                <a:solidFill>
                  <a:srgbClr val="3A1D00"/>
                </a:solidFill>
                <a:effectLst>
                  <a:outerShdw blurRad="38100" dist="38100" dir="2700000" algn="tl">
                    <a:srgbClr val="000000"/>
                  </a:outerShdw>
                </a:effectLst>
                <a:latin typeface="Tahoma"/>
              </a:rPr>
              <a:t>Lait 3,25%			250 ml		33 mg</a:t>
            </a:r>
          </a:p>
          <a:p>
            <a:pPr marL="342900" lvl="0" indent="-342900" fontAlgn="base">
              <a:lnSpc>
                <a:spcPct val="90000"/>
              </a:lnSpc>
              <a:spcBef>
                <a:spcPct val="20000"/>
              </a:spcBef>
              <a:spcAft>
                <a:spcPct val="0"/>
              </a:spcAft>
              <a:buClr>
                <a:srgbClr val="FFCC66"/>
              </a:buClr>
              <a:buSzPct val="65000"/>
              <a:buFont typeface="Wingdings" pitchFamily="2" charset="2"/>
              <a:buChar char="n"/>
            </a:pPr>
            <a:r>
              <a:rPr lang="fr-CA" altLang="fr-FR" sz="2400" kern="0" dirty="0">
                <a:solidFill>
                  <a:srgbClr val="3A1D00"/>
                </a:solidFill>
                <a:effectLst>
                  <a:outerShdw blurRad="38100" dist="38100" dir="2700000" algn="tl">
                    <a:srgbClr val="000000"/>
                  </a:outerShdw>
                </a:effectLst>
                <a:latin typeface="Tahoma"/>
              </a:rPr>
              <a:t>Cheddar			30 g			30 mg</a:t>
            </a:r>
          </a:p>
          <a:p>
            <a:pPr marL="342900" lvl="0" indent="-342900" fontAlgn="base">
              <a:lnSpc>
                <a:spcPct val="90000"/>
              </a:lnSpc>
              <a:spcBef>
                <a:spcPct val="20000"/>
              </a:spcBef>
              <a:spcAft>
                <a:spcPct val="0"/>
              </a:spcAft>
              <a:buClr>
                <a:srgbClr val="FFCC66"/>
              </a:buClr>
              <a:buSzPct val="65000"/>
              <a:buFont typeface="Wingdings" pitchFamily="2" charset="2"/>
              <a:buChar char="n"/>
            </a:pPr>
            <a:r>
              <a:rPr lang="fr-CA" altLang="fr-FR" sz="2400" kern="0" dirty="0">
                <a:solidFill>
                  <a:srgbClr val="3A1D00"/>
                </a:solidFill>
                <a:effectLst>
                  <a:outerShdw blurRad="38100" dist="38100" dir="2700000" algn="tl">
                    <a:srgbClr val="000000"/>
                  </a:outerShdw>
                </a:effectLst>
                <a:latin typeface="Tahoma"/>
              </a:rPr>
              <a:t>Crème glacée		125 ml		29 mg</a:t>
            </a:r>
          </a:p>
          <a:p>
            <a:pPr marL="342900" lvl="0" indent="-342900" fontAlgn="base">
              <a:lnSpc>
                <a:spcPct val="90000"/>
              </a:lnSpc>
              <a:spcBef>
                <a:spcPct val="20000"/>
              </a:spcBef>
              <a:spcAft>
                <a:spcPct val="0"/>
              </a:spcAft>
              <a:buClr>
                <a:srgbClr val="FFCC66"/>
              </a:buClr>
              <a:buSzPct val="65000"/>
              <a:buFont typeface="Wingdings" pitchFamily="2" charset="2"/>
              <a:buChar char="n"/>
            </a:pPr>
            <a:r>
              <a:rPr lang="fr-CA" altLang="fr-FR" sz="2400" kern="0" dirty="0">
                <a:solidFill>
                  <a:srgbClr val="3A1D00"/>
                </a:solidFill>
                <a:effectLst>
                  <a:outerShdw blurRad="38100" dist="38100" dir="2700000" algn="tl">
                    <a:srgbClr val="000000"/>
                  </a:outerShdw>
                </a:effectLst>
                <a:latin typeface="Tahoma"/>
              </a:rPr>
              <a:t>Bœuf			90 g			70 mg</a:t>
            </a:r>
          </a:p>
          <a:p>
            <a:pPr marL="342900" lvl="0" indent="-342900" fontAlgn="base">
              <a:lnSpc>
                <a:spcPct val="90000"/>
              </a:lnSpc>
              <a:spcBef>
                <a:spcPct val="20000"/>
              </a:spcBef>
              <a:spcAft>
                <a:spcPct val="0"/>
              </a:spcAft>
              <a:buClr>
                <a:srgbClr val="FFCC66"/>
              </a:buClr>
              <a:buSzPct val="65000"/>
              <a:buFont typeface="Wingdings" pitchFamily="2" charset="2"/>
              <a:buChar char="n"/>
            </a:pPr>
            <a:r>
              <a:rPr lang="fr-CA" altLang="fr-FR" sz="2400" kern="0" dirty="0">
                <a:solidFill>
                  <a:srgbClr val="3A1D00"/>
                </a:solidFill>
                <a:effectLst>
                  <a:outerShdw blurRad="38100" dist="38100" dir="2700000" algn="tl">
                    <a:srgbClr val="000000"/>
                  </a:outerShdw>
                </a:effectLst>
                <a:latin typeface="Tahoma"/>
              </a:rPr>
              <a:t>Huîtres			90 g 			97 mg</a:t>
            </a:r>
          </a:p>
          <a:p>
            <a:pPr marL="342900" lvl="0" indent="-342900" fontAlgn="base">
              <a:lnSpc>
                <a:spcPct val="90000"/>
              </a:lnSpc>
              <a:spcBef>
                <a:spcPct val="20000"/>
              </a:spcBef>
              <a:spcAft>
                <a:spcPct val="0"/>
              </a:spcAft>
              <a:buClr>
                <a:srgbClr val="FFCC66"/>
              </a:buClr>
              <a:buSzPct val="65000"/>
              <a:buFont typeface="Wingdings" pitchFamily="2" charset="2"/>
              <a:buChar char="n"/>
            </a:pPr>
            <a:r>
              <a:rPr lang="fr-CA" altLang="fr-FR" sz="2400" kern="0" dirty="0">
                <a:solidFill>
                  <a:srgbClr val="3A1D00"/>
                </a:solidFill>
                <a:effectLst>
                  <a:outerShdw blurRad="38100" dist="38100" dir="2700000" algn="tl">
                    <a:srgbClr val="000000"/>
                  </a:outerShdw>
                </a:effectLst>
                <a:latin typeface="Tahoma"/>
              </a:rPr>
              <a:t>Homard			90 g			61 mg</a:t>
            </a:r>
          </a:p>
          <a:p>
            <a:pPr marL="342900" lvl="0" indent="-342900" fontAlgn="base">
              <a:lnSpc>
                <a:spcPct val="90000"/>
              </a:lnSpc>
              <a:spcBef>
                <a:spcPct val="20000"/>
              </a:spcBef>
              <a:spcAft>
                <a:spcPct val="0"/>
              </a:spcAft>
              <a:buClr>
                <a:srgbClr val="FFCC66"/>
              </a:buClr>
              <a:buSzPct val="65000"/>
              <a:buFont typeface="Wingdings" pitchFamily="2" charset="2"/>
              <a:buChar char="n"/>
            </a:pPr>
            <a:r>
              <a:rPr lang="fr-CA" altLang="fr-FR" sz="2400" kern="0" dirty="0">
                <a:solidFill>
                  <a:srgbClr val="3A1D00"/>
                </a:solidFill>
                <a:effectLst>
                  <a:outerShdw blurRad="38100" dist="38100" dir="2700000" algn="tl">
                    <a:srgbClr val="000000"/>
                  </a:outerShdw>
                </a:effectLst>
                <a:latin typeface="Tahoma"/>
              </a:rPr>
              <a:t>Crevettes			90 g 		        166 mg</a:t>
            </a:r>
          </a:p>
          <a:p>
            <a:pPr marL="342900" lvl="0" indent="-342900" fontAlgn="base">
              <a:lnSpc>
                <a:spcPct val="90000"/>
              </a:lnSpc>
              <a:spcBef>
                <a:spcPct val="20000"/>
              </a:spcBef>
              <a:spcAft>
                <a:spcPct val="0"/>
              </a:spcAft>
              <a:buClr>
                <a:srgbClr val="FFCC66"/>
              </a:buClr>
              <a:buSzPct val="65000"/>
              <a:buFont typeface="Wingdings" pitchFamily="2" charset="2"/>
              <a:buChar char="n"/>
            </a:pPr>
            <a:r>
              <a:rPr lang="fr-CA" altLang="fr-FR" sz="2400" kern="0" dirty="0">
                <a:solidFill>
                  <a:srgbClr val="3A1D00"/>
                </a:solidFill>
                <a:effectLst>
                  <a:outerShdw blurRad="38100" dist="38100" dir="2700000" algn="tl">
                    <a:srgbClr val="000000"/>
                  </a:outerShdw>
                </a:effectLst>
                <a:latin typeface="Tahoma"/>
              </a:rPr>
              <a:t>Œuf				1		        213 mg</a:t>
            </a:r>
          </a:p>
          <a:p>
            <a:pPr marL="342900" lvl="0" indent="-342900" fontAlgn="base">
              <a:lnSpc>
                <a:spcPct val="90000"/>
              </a:lnSpc>
              <a:spcBef>
                <a:spcPct val="20000"/>
              </a:spcBef>
              <a:spcAft>
                <a:spcPct val="0"/>
              </a:spcAft>
              <a:buClr>
                <a:srgbClr val="FFCC66"/>
              </a:buClr>
              <a:buSzPct val="65000"/>
              <a:buFont typeface="Wingdings" pitchFamily="2" charset="2"/>
              <a:buChar char="n"/>
            </a:pPr>
            <a:r>
              <a:rPr lang="fr-CA" altLang="fr-FR" sz="2400" kern="0" dirty="0">
                <a:solidFill>
                  <a:srgbClr val="3A1D00"/>
                </a:solidFill>
                <a:effectLst>
                  <a:outerShdw blurRad="38100" dist="38100" dir="2700000" algn="tl">
                    <a:srgbClr val="000000"/>
                  </a:outerShdw>
                </a:effectLst>
                <a:latin typeface="Tahoma"/>
              </a:rPr>
              <a:t>Foie				90 g		        410 mg</a:t>
            </a:r>
          </a:p>
          <a:p>
            <a:pPr marL="342900" lvl="0" indent="-342900" fontAlgn="base">
              <a:lnSpc>
                <a:spcPct val="90000"/>
              </a:lnSpc>
              <a:spcBef>
                <a:spcPct val="20000"/>
              </a:spcBef>
              <a:spcAft>
                <a:spcPct val="0"/>
              </a:spcAft>
              <a:buClr>
                <a:srgbClr val="FFCC66"/>
              </a:buClr>
              <a:buSzPct val="65000"/>
              <a:buFont typeface="Wingdings" pitchFamily="2" charset="2"/>
              <a:buChar char="n"/>
            </a:pPr>
            <a:r>
              <a:rPr lang="fr-CA" altLang="fr-FR" sz="2400" kern="0" dirty="0">
                <a:solidFill>
                  <a:srgbClr val="3A1D00"/>
                </a:solidFill>
                <a:effectLst>
                  <a:outerShdw blurRad="38100" dist="38100" dir="2700000" algn="tl">
                    <a:srgbClr val="000000"/>
                  </a:outerShdw>
                </a:effectLst>
                <a:latin typeface="Tahoma"/>
              </a:rPr>
              <a:t>Cervelle			90 g		     1 696 mg</a:t>
            </a:r>
          </a:p>
          <a:p>
            <a:pPr marL="342900" lvl="0" indent="-342900" fontAlgn="base">
              <a:lnSpc>
                <a:spcPct val="90000"/>
              </a:lnSpc>
              <a:spcBef>
                <a:spcPct val="20000"/>
              </a:spcBef>
              <a:spcAft>
                <a:spcPct val="0"/>
              </a:spcAft>
              <a:buClr>
                <a:srgbClr val="FFCC66"/>
              </a:buClr>
              <a:buSzPct val="65000"/>
              <a:buFont typeface="Wingdings" pitchFamily="2" charset="2"/>
              <a:buChar char="n"/>
            </a:pPr>
            <a:r>
              <a:rPr lang="fr-CA" altLang="fr-FR" sz="2400" kern="0" dirty="0">
                <a:solidFill>
                  <a:srgbClr val="3A1D00"/>
                </a:solidFill>
                <a:effectLst>
                  <a:outerShdw blurRad="38100" dist="38100" dir="2700000" algn="tl">
                    <a:srgbClr val="000000"/>
                  </a:outerShdw>
                </a:effectLst>
                <a:latin typeface="Tahoma"/>
              </a:rPr>
              <a:t>Poulet			90 g 			75 mg</a:t>
            </a:r>
          </a:p>
          <a:p>
            <a:endParaRPr lang="fr-CA" dirty="0"/>
          </a:p>
        </p:txBody>
      </p:sp>
    </p:spTree>
    <p:extLst>
      <p:ext uri="{BB962C8B-B14F-4D97-AF65-F5344CB8AC3E}">
        <p14:creationId xmlns:p14="http://schemas.microsoft.com/office/powerpoint/2010/main" val="37049428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Transformation des lipides: triglycérides</a:t>
            </a:r>
          </a:p>
        </p:txBody>
      </p:sp>
      <p:sp>
        <p:nvSpPr>
          <p:cNvPr id="3" name="Espace réservé du contenu 2"/>
          <p:cNvSpPr>
            <a:spLocks noGrp="1"/>
          </p:cNvSpPr>
          <p:nvPr>
            <p:ph sz="half" idx="1"/>
          </p:nvPr>
        </p:nvSpPr>
        <p:spPr/>
        <p:txBody>
          <a:bodyPr>
            <a:normAutofit fontScale="77500" lnSpcReduction="20000"/>
          </a:bodyPr>
          <a:lstStyle/>
          <a:p>
            <a:pPr marL="0" indent="0">
              <a:buNone/>
            </a:pPr>
            <a:r>
              <a:rPr lang="fr-CA" dirty="0"/>
              <a:t>Les </a:t>
            </a:r>
            <a:r>
              <a:rPr lang="fr-CA" b="1" dirty="0"/>
              <a:t>triglycérides doivent subir des transformations pour atteindre la forme d’acide gras et de glycérol </a:t>
            </a:r>
            <a:r>
              <a:rPr lang="fr-CA" dirty="0"/>
              <a:t>sous laquelle ils sont absorbés.</a:t>
            </a:r>
          </a:p>
          <a:p>
            <a:pPr marL="0" indent="0">
              <a:buNone/>
            </a:pPr>
            <a:endParaRPr lang="fr-CA" dirty="0" smtClean="0"/>
          </a:p>
          <a:p>
            <a:pPr marL="0" indent="0">
              <a:buNone/>
            </a:pPr>
            <a:r>
              <a:rPr lang="fr-CA" b="1" dirty="0" smtClean="0"/>
              <a:t>Au </a:t>
            </a:r>
            <a:r>
              <a:rPr lang="fr-CA" b="1" dirty="0"/>
              <a:t>niveau de la bouche: </a:t>
            </a:r>
            <a:r>
              <a:rPr lang="fr-CA" dirty="0"/>
              <a:t>aucune transformation</a:t>
            </a:r>
          </a:p>
          <a:p>
            <a:pPr marL="0" indent="0">
              <a:buNone/>
            </a:pPr>
            <a:endParaRPr lang="fr-CA" dirty="0" smtClean="0"/>
          </a:p>
          <a:p>
            <a:pPr marL="0" indent="0">
              <a:buNone/>
            </a:pPr>
            <a:r>
              <a:rPr lang="fr-CA" b="1" dirty="0" smtClean="0"/>
              <a:t>Au </a:t>
            </a:r>
            <a:r>
              <a:rPr lang="fr-CA" b="1" dirty="0"/>
              <a:t>niveau de l’estomac: </a:t>
            </a:r>
          </a:p>
          <a:p>
            <a:pPr marL="0" indent="0">
              <a:buNone/>
            </a:pPr>
            <a:r>
              <a:rPr lang="fr-CA" dirty="0" smtClean="0"/>
              <a:t>lipase </a:t>
            </a:r>
            <a:r>
              <a:rPr lang="fr-CA" dirty="0"/>
              <a:t>gastrique + certains triglycérides contenus dans le lait = </a:t>
            </a:r>
            <a:r>
              <a:rPr lang="fr-CA" b="1" dirty="0"/>
              <a:t>acides gras et glycérol</a:t>
            </a:r>
          </a:p>
          <a:p>
            <a:endParaRPr lang="fr-CA" dirty="0"/>
          </a:p>
        </p:txBody>
      </p:sp>
      <p:pic>
        <p:nvPicPr>
          <p:cNvPr id="614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77004" y="1600200"/>
            <a:ext cx="292366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6191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CA" dirty="0"/>
              <a:t>Nutriments et valeur nutritive des aliments</a:t>
            </a:r>
          </a:p>
        </p:txBody>
      </p:sp>
      <p:sp>
        <p:nvSpPr>
          <p:cNvPr id="3" name="Espace réservé du contenu 2"/>
          <p:cNvSpPr>
            <a:spLocks noGrp="1"/>
          </p:cNvSpPr>
          <p:nvPr>
            <p:ph sz="half" idx="1"/>
          </p:nvPr>
        </p:nvSpPr>
        <p:spPr>
          <a:xfrm>
            <a:off x="107504" y="1600200"/>
            <a:ext cx="3870136" cy="4853136"/>
          </a:xfrm>
        </p:spPr>
        <p:txBody>
          <a:bodyPr>
            <a:normAutofit fontScale="70000" lnSpcReduction="20000"/>
          </a:bodyPr>
          <a:lstStyle/>
          <a:p>
            <a:pPr marL="0" indent="0">
              <a:buNone/>
            </a:pPr>
            <a:r>
              <a:rPr lang="fr-CA" b="1" dirty="0"/>
              <a:t>Les aliments fournissent le combustible nécessaire au travail de l’organisme.  </a:t>
            </a:r>
            <a:endParaRPr lang="fr-CA" b="1" dirty="0" smtClean="0"/>
          </a:p>
          <a:p>
            <a:pPr marL="0" indent="0">
              <a:buNone/>
            </a:pPr>
            <a:endParaRPr lang="fr-CA" dirty="0"/>
          </a:p>
          <a:p>
            <a:pPr marL="0" indent="0">
              <a:buNone/>
            </a:pPr>
            <a:r>
              <a:rPr lang="fr-CA" dirty="0" smtClean="0"/>
              <a:t>On </a:t>
            </a:r>
            <a:r>
              <a:rPr lang="fr-CA" dirty="0"/>
              <a:t>entend par </a:t>
            </a:r>
            <a:r>
              <a:rPr lang="fr-CA" b="1" dirty="0"/>
              <a:t>aliments,</a:t>
            </a:r>
            <a:r>
              <a:rPr lang="fr-CA" dirty="0"/>
              <a:t> les substances qui, par leur transformation dans le tube digestif, </a:t>
            </a:r>
            <a:r>
              <a:rPr lang="fr-CA" b="1" dirty="0"/>
              <a:t>fournissent au corps humain les éléments nutritifs essentiels</a:t>
            </a:r>
            <a:r>
              <a:rPr lang="fr-CA" dirty="0"/>
              <a:t> pour</a:t>
            </a:r>
            <a:r>
              <a:rPr lang="fr-CA" dirty="0" smtClean="0"/>
              <a:t>:</a:t>
            </a:r>
          </a:p>
          <a:p>
            <a:pPr marL="0" indent="0">
              <a:buNone/>
            </a:pPr>
            <a:endParaRPr lang="fr-CA" dirty="0"/>
          </a:p>
          <a:p>
            <a:r>
              <a:rPr lang="fr-CA" b="1" dirty="0" smtClean="0"/>
              <a:t>Former </a:t>
            </a:r>
            <a:r>
              <a:rPr lang="fr-CA" b="1" dirty="0"/>
              <a:t>et réparer les tissus;</a:t>
            </a:r>
          </a:p>
          <a:p>
            <a:r>
              <a:rPr lang="fr-CA" b="1" dirty="0" smtClean="0"/>
              <a:t>Produire </a:t>
            </a:r>
            <a:r>
              <a:rPr lang="fr-CA" b="1" dirty="0"/>
              <a:t>de la chaleur et fournir de l’énergie;</a:t>
            </a:r>
          </a:p>
          <a:p>
            <a:r>
              <a:rPr lang="fr-CA" b="1" dirty="0" smtClean="0"/>
              <a:t>Régulariser </a:t>
            </a:r>
            <a:r>
              <a:rPr lang="fr-CA" b="1" dirty="0"/>
              <a:t>certaines fonctions internes.</a:t>
            </a:r>
          </a:p>
          <a:p>
            <a:endParaRPr lang="fr-CA" dirty="0"/>
          </a:p>
        </p:txBody>
      </p:sp>
      <p:sp>
        <p:nvSpPr>
          <p:cNvPr id="4" name="Espace réservé du contenu 3"/>
          <p:cNvSpPr>
            <a:spLocks noGrp="1"/>
          </p:cNvSpPr>
          <p:nvPr>
            <p:ph sz="half" idx="2"/>
          </p:nvPr>
        </p:nvSpPr>
        <p:spPr>
          <a:xfrm>
            <a:off x="4178808" y="1600200"/>
            <a:ext cx="4569656" cy="4709120"/>
          </a:xfrm>
        </p:spPr>
        <p:txBody>
          <a:bodyPr>
            <a:noAutofit/>
          </a:bodyPr>
          <a:lstStyle/>
          <a:p>
            <a:pPr marL="0" indent="0">
              <a:buNone/>
            </a:pPr>
            <a:r>
              <a:rPr lang="fr-CA" sz="2400" dirty="0"/>
              <a:t>Les aliments </a:t>
            </a:r>
            <a:r>
              <a:rPr lang="fr-CA" sz="2400" b="1" dirty="0"/>
              <a:t>doivent subir des transformations </a:t>
            </a:r>
            <a:r>
              <a:rPr lang="fr-CA" sz="2400" dirty="0"/>
              <a:t>qui visent à les rendre aptes à l’absorption au niveau de l’intestin.  </a:t>
            </a:r>
            <a:endParaRPr lang="fr-CA" sz="2400" dirty="0" smtClean="0"/>
          </a:p>
          <a:p>
            <a:pPr marL="0" indent="0">
              <a:buNone/>
            </a:pPr>
            <a:endParaRPr lang="fr-CA" sz="2400" dirty="0"/>
          </a:p>
          <a:p>
            <a:pPr marL="0" indent="0">
              <a:buNone/>
            </a:pPr>
            <a:r>
              <a:rPr lang="fr-CA" sz="2400" dirty="0" smtClean="0"/>
              <a:t>Ces </a:t>
            </a:r>
            <a:r>
              <a:rPr lang="fr-CA" sz="2400" dirty="0"/>
              <a:t>modifications sont réalisées par des sucs digestifs qui résultent de différentes sections glandulaires: </a:t>
            </a:r>
            <a:r>
              <a:rPr lang="fr-CA" sz="2400" i="1" dirty="0"/>
              <a:t>les enzymes gastriques, pancréatiques et intestinaux, l’acide chlorhydrique et la bile</a:t>
            </a:r>
          </a:p>
        </p:txBody>
      </p:sp>
    </p:spTree>
    <p:extLst>
      <p:ext uri="{BB962C8B-B14F-4D97-AF65-F5344CB8AC3E}">
        <p14:creationId xmlns:p14="http://schemas.microsoft.com/office/powerpoint/2010/main" val="5795991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Transformation des lipides: triglycérides</a:t>
            </a:r>
          </a:p>
        </p:txBody>
      </p:sp>
      <p:sp>
        <p:nvSpPr>
          <p:cNvPr id="3" name="Espace réservé du contenu 2"/>
          <p:cNvSpPr>
            <a:spLocks noGrp="1"/>
          </p:cNvSpPr>
          <p:nvPr>
            <p:ph sz="half" idx="1"/>
          </p:nvPr>
        </p:nvSpPr>
        <p:spPr/>
        <p:txBody>
          <a:bodyPr>
            <a:normAutofit fontScale="85000" lnSpcReduction="20000"/>
          </a:bodyPr>
          <a:lstStyle/>
          <a:p>
            <a:pPr marL="0" indent="0">
              <a:buNone/>
            </a:pPr>
            <a:r>
              <a:rPr lang="fr-CA" b="1" dirty="0"/>
              <a:t>Au niveau de l’intestin grêle: </a:t>
            </a:r>
          </a:p>
          <a:p>
            <a:pPr marL="0" indent="0">
              <a:buNone/>
            </a:pPr>
            <a:endParaRPr lang="fr-CA" dirty="0" smtClean="0"/>
          </a:p>
          <a:p>
            <a:pPr marL="0" indent="0">
              <a:buNone/>
            </a:pPr>
            <a:r>
              <a:rPr lang="fr-CA" dirty="0" smtClean="0"/>
              <a:t>lipase </a:t>
            </a:r>
            <a:r>
              <a:rPr lang="fr-CA" dirty="0"/>
              <a:t>pancréatique + bile sécrétée par le foie + lipides = </a:t>
            </a:r>
            <a:r>
              <a:rPr lang="fr-CA" b="1" dirty="0" smtClean="0"/>
              <a:t>acides </a:t>
            </a:r>
            <a:r>
              <a:rPr lang="fr-CA" b="1" dirty="0"/>
              <a:t>gras et glycérol</a:t>
            </a:r>
          </a:p>
          <a:p>
            <a:endParaRPr lang="fr-CA" dirty="0"/>
          </a:p>
          <a:p>
            <a:pPr marL="0" indent="0">
              <a:buNone/>
            </a:pPr>
            <a:r>
              <a:rPr lang="fr-CA" b="1" dirty="0" smtClean="0"/>
              <a:t>La </a:t>
            </a:r>
            <a:r>
              <a:rPr lang="fr-CA" b="1" dirty="0"/>
              <a:t>bile n’est pas un enzyme digestif, elle sert à émulsionner </a:t>
            </a:r>
            <a:r>
              <a:rPr lang="fr-CA" dirty="0"/>
              <a:t>les graisses pour favoriser le travail de la lipase.</a:t>
            </a:r>
          </a:p>
          <a:p>
            <a:endParaRPr lang="fr-CA" dirty="0"/>
          </a:p>
        </p:txBody>
      </p:sp>
      <p:pic>
        <p:nvPicPr>
          <p:cNvPr id="717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75178" y="1600200"/>
            <a:ext cx="292731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35434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Le cholestérol</a:t>
            </a:r>
          </a:p>
        </p:txBody>
      </p:sp>
      <p:sp>
        <p:nvSpPr>
          <p:cNvPr id="3" name="Espace réservé du contenu 2"/>
          <p:cNvSpPr>
            <a:spLocks noGrp="1"/>
          </p:cNvSpPr>
          <p:nvPr>
            <p:ph sz="half" idx="1"/>
          </p:nvPr>
        </p:nvSpPr>
        <p:spPr/>
        <p:txBody>
          <a:bodyPr>
            <a:normAutofit fontScale="62500" lnSpcReduction="20000"/>
          </a:bodyPr>
          <a:lstStyle/>
          <a:p>
            <a:pPr marL="0" indent="0">
              <a:buNone/>
            </a:pPr>
            <a:r>
              <a:rPr lang="fr-CA" dirty="0"/>
              <a:t>Le cholestérol ne subit </a:t>
            </a:r>
            <a:r>
              <a:rPr lang="fr-CA" b="1" dirty="0"/>
              <a:t>aucune transformation </a:t>
            </a:r>
            <a:r>
              <a:rPr lang="fr-CA" dirty="0"/>
              <a:t>et il est </a:t>
            </a:r>
            <a:r>
              <a:rPr lang="fr-CA" b="1" dirty="0"/>
              <a:t>absorbé tel quel</a:t>
            </a:r>
            <a:r>
              <a:rPr lang="fr-CA" dirty="0"/>
              <a:t>.</a:t>
            </a:r>
          </a:p>
          <a:p>
            <a:r>
              <a:rPr lang="fr-CA" dirty="0"/>
              <a:t>Pour circuler dans le sang, il utilise des transporteurs appelés lipoprotéines.</a:t>
            </a:r>
          </a:p>
          <a:p>
            <a:pPr marL="0" indent="0">
              <a:buNone/>
            </a:pPr>
            <a:endParaRPr lang="fr-CA" dirty="0" smtClean="0"/>
          </a:p>
          <a:p>
            <a:pPr marL="0" indent="0">
              <a:buNone/>
            </a:pPr>
            <a:r>
              <a:rPr lang="fr-CA" dirty="0" smtClean="0"/>
              <a:t>On </a:t>
            </a:r>
            <a:r>
              <a:rPr lang="fr-CA" dirty="0"/>
              <a:t>retrouve 2 types de lipoprotéines:</a:t>
            </a:r>
          </a:p>
          <a:p>
            <a:r>
              <a:rPr lang="fr-CA" dirty="0"/>
              <a:t>Les lipoprotéines de hautes densités: </a:t>
            </a:r>
            <a:r>
              <a:rPr lang="fr-CA" b="1" dirty="0"/>
              <a:t>HD</a:t>
            </a:r>
            <a:r>
              <a:rPr lang="fr-CA" dirty="0"/>
              <a:t>L qui ramènent le cholestérol vers le foie qui s’occupera de l’éliminer</a:t>
            </a:r>
            <a:r>
              <a:rPr lang="fr-CA" dirty="0" smtClean="0"/>
              <a:t>.</a:t>
            </a:r>
          </a:p>
          <a:p>
            <a:r>
              <a:rPr lang="fr-CA" dirty="0"/>
              <a:t>Les lipoprotéines de basses densités</a:t>
            </a:r>
            <a:r>
              <a:rPr lang="fr-CA" b="1" dirty="0"/>
              <a:t>: LDL</a:t>
            </a:r>
            <a:r>
              <a:rPr lang="fr-CA" dirty="0"/>
              <a:t>, qui transportent le cholestérol du foie vers les tissus.</a:t>
            </a:r>
          </a:p>
          <a:p>
            <a:endParaRPr lang="fr-CA" dirty="0"/>
          </a:p>
          <a:p>
            <a:endParaRPr lang="fr-CA" dirty="0"/>
          </a:p>
        </p:txBody>
      </p:sp>
      <p:sp>
        <p:nvSpPr>
          <p:cNvPr id="4" name="Espace réservé du contenu 3"/>
          <p:cNvSpPr>
            <a:spLocks noGrp="1"/>
          </p:cNvSpPr>
          <p:nvPr>
            <p:ph sz="half" idx="2"/>
          </p:nvPr>
        </p:nvSpPr>
        <p:spPr>
          <a:xfrm>
            <a:off x="4178808" y="1600200"/>
            <a:ext cx="3993592" cy="4781128"/>
          </a:xfrm>
        </p:spPr>
        <p:txBody>
          <a:bodyPr>
            <a:noAutofit/>
          </a:bodyPr>
          <a:lstStyle/>
          <a:p>
            <a:r>
              <a:rPr lang="fr-CA" sz="2400" b="1" dirty="0"/>
              <a:t>Les surplus de cholestérol non utilisé </a:t>
            </a:r>
            <a:r>
              <a:rPr lang="fr-CA" sz="2400" dirty="0"/>
              <a:t>par les tissus demeurent en circulation et </a:t>
            </a:r>
            <a:r>
              <a:rPr lang="fr-CA" sz="2400" b="1" dirty="0"/>
              <a:t>peuvent s’accumuler au niveau des artères.</a:t>
            </a:r>
          </a:p>
          <a:p>
            <a:r>
              <a:rPr lang="fr-CA" sz="2400" dirty="0"/>
              <a:t>Il n’y a donc </a:t>
            </a:r>
            <a:r>
              <a:rPr lang="fr-CA" sz="2400" b="1" dirty="0"/>
              <a:t>pas de bon ou de mauvais cholestérol dans les aliments.  En fait, c’est plutôt la qualité des transporteurs </a:t>
            </a:r>
            <a:r>
              <a:rPr lang="fr-CA" sz="2400" dirty="0"/>
              <a:t>HDL ou LDL </a:t>
            </a:r>
            <a:r>
              <a:rPr lang="fr-CA" sz="2400" b="1" dirty="0"/>
              <a:t>qui importe</a:t>
            </a:r>
          </a:p>
        </p:txBody>
      </p:sp>
    </p:spTree>
    <p:extLst>
      <p:ext uri="{BB962C8B-B14F-4D97-AF65-F5344CB8AC3E}">
        <p14:creationId xmlns:p14="http://schemas.microsoft.com/office/powerpoint/2010/main" val="41906922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Utilisation des lipides</a:t>
            </a:r>
          </a:p>
        </p:txBody>
      </p:sp>
      <p:sp>
        <p:nvSpPr>
          <p:cNvPr id="3" name="Espace réservé du contenu 2"/>
          <p:cNvSpPr>
            <a:spLocks noGrp="1"/>
          </p:cNvSpPr>
          <p:nvPr>
            <p:ph idx="1"/>
          </p:nvPr>
        </p:nvSpPr>
        <p:spPr/>
        <p:txBody>
          <a:bodyPr>
            <a:normAutofit fontScale="70000" lnSpcReduction="20000"/>
          </a:bodyPr>
          <a:lstStyle/>
          <a:p>
            <a:r>
              <a:rPr lang="fr-CA" b="1" dirty="0"/>
              <a:t>Les acides gras et le glycérol voyagent</a:t>
            </a:r>
            <a:r>
              <a:rPr lang="fr-CA" dirty="0"/>
              <a:t>, dans une proportion de </a:t>
            </a:r>
            <a:r>
              <a:rPr lang="fr-CA" b="1" dirty="0"/>
              <a:t>60%, par le système lymphatique avant de rejoindre la circulation sanguine.</a:t>
            </a:r>
          </a:p>
          <a:p>
            <a:r>
              <a:rPr lang="fr-CA" dirty="0"/>
              <a:t>Les graisses sont en partie oxydées </a:t>
            </a:r>
            <a:r>
              <a:rPr lang="fr-CA" b="1" dirty="0"/>
              <a:t>pour fournir de l’énergie</a:t>
            </a:r>
            <a:r>
              <a:rPr lang="fr-CA" dirty="0"/>
              <a:t>.</a:t>
            </a:r>
          </a:p>
          <a:p>
            <a:r>
              <a:rPr lang="fr-CA" dirty="0"/>
              <a:t>Pour que ce processus puisse se faire complètement, il est nécessaire </a:t>
            </a:r>
            <a:r>
              <a:rPr lang="fr-CA" b="1" dirty="0"/>
              <a:t>d’avoir un bon métabolisme des glucides</a:t>
            </a:r>
            <a:r>
              <a:rPr lang="fr-CA" dirty="0"/>
              <a:t>, </a:t>
            </a:r>
            <a:r>
              <a:rPr lang="fr-CA" b="1" dirty="0"/>
              <a:t>sans quoi il y a une augmentation de la formation de corps cétoniques qui peuvent devenir toxiques pour l’organisme</a:t>
            </a:r>
            <a:r>
              <a:rPr lang="fr-CA" dirty="0"/>
              <a:t> (les corps cétoniques sont des produits de dégradation des albumines et des graisses habituellement détruits chez la personne en santé).</a:t>
            </a:r>
          </a:p>
          <a:p>
            <a:endParaRPr lang="fr-CA" dirty="0"/>
          </a:p>
          <a:p>
            <a:r>
              <a:rPr lang="fr-CA" dirty="0"/>
              <a:t>Une autre </a:t>
            </a:r>
            <a:r>
              <a:rPr lang="fr-CA" b="1" dirty="0"/>
              <a:t>partie des graisses est utilisée comme constituant de la cellule, et le surplus est mis en réserve dans le tissu adipeux sous-cutané et le foie</a:t>
            </a:r>
            <a:r>
              <a:rPr lang="fr-CA" dirty="0"/>
              <a:t>.</a:t>
            </a:r>
          </a:p>
          <a:p>
            <a:r>
              <a:rPr lang="fr-CA" dirty="0"/>
              <a:t>La </a:t>
            </a:r>
            <a:r>
              <a:rPr lang="fr-CA" b="1" dirty="0"/>
              <a:t>répartition est variable </a:t>
            </a:r>
            <a:r>
              <a:rPr lang="fr-CA" dirty="0"/>
              <a:t>selon les personnes.</a:t>
            </a:r>
          </a:p>
          <a:p>
            <a:endParaRPr lang="fr-CA" dirty="0"/>
          </a:p>
          <a:p>
            <a:r>
              <a:rPr lang="fr-CA" dirty="0"/>
              <a:t>Lors de la dégradation des lipides, il y </a:t>
            </a:r>
            <a:r>
              <a:rPr lang="fr-CA" b="1" dirty="0"/>
              <a:t>a production de gaz carbonique (CO2) et d’eau (H2O), qui sont éliminés par les reins</a:t>
            </a:r>
            <a:r>
              <a:rPr lang="fr-CA" dirty="0"/>
              <a:t>, les poumons et la peau.</a:t>
            </a:r>
          </a:p>
          <a:p>
            <a:endParaRPr lang="fr-CA" dirty="0"/>
          </a:p>
          <a:p>
            <a:endParaRPr lang="fr-CA" dirty="0"/>
          </a:p>
        </p:txBody>
      </p:sp>
    </p:spTree>
    <p:extLst>
      <p:ext uri="{BB962C8B-B14F-4D97-AF65-F5344CB8AC3E}">
        <p14:creationId xmlns:p14="http://schemas.microsoft.com/office/powerpoint/2010/main" val="18657902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Les glucides</a:t>
            </a:r>
          </a:p>
        </p:txBody>
      </p:sp>
      <p:sp>
        <p:nvSpPr>
          <p:cNvPr id="3" name="Espace réservé du contenu 2"/>
          <p:cNvSpPr>
            <a:spLocks noGrp="1"/>
          </p:cNvSpPr>
          <p:nvPr>
            <p:ph idx="1"/>
          </p:nvPr>
        </p:nvSpPr>
        <p:spPr/>
        <p:txBody>
          <a:bodyPr/>
          <a:lstStyle/>
          <a:p>
            <a:r>
              <a:rPr lang="fr-CA" dirty="0"/>
              <a:t>Les glucides sont des sucres simples ou complexes composés de molécules de carbone (C), d’oxygène (O2), et d’hydrogène (H).</a:t>
            </a:r>
          </a:p>
          <a:p>
            <a:r>
              <a:rPr lang="fr-CA" dirty="0"/>
              <a:t>Les glucides sont la </a:t>
            </a:r>
            <a:r>
              <a:rPr lang="fr-CA" b="1" dirty="0"/>
              <a:t>principale source d’énergie pour la plupart des cellules </a:t>
            </a:r>
            <a:r>
              <a:rPr lang="fr-CA" dirty="0"/>
              <a:t>ainsi que l’unique source d’énergie pour les cellules du cerveau et l’ensemble du système nerveux.</a:t>
            </a:r>
          </a:p>
          <a:p>
            <a:endParaRPr lang="fr-CA" dirty="0"/>
          </a:p>
        </p:txBody>
      </p:sp>
    </p:spTree>
    <p:extLst>
      <p:ext uri="{BB962C8B-B14F-4D97-AF65-F5344CB8AC3E}">
        <p14:creationId xmlns:p14="http://schemas.microsoft.com/office/powerpoint/2010/main" val="29255717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Fonction des glucides</a:t>
            </a:r>
          </a:p>
        </p:txBody>
      </p:sp>
      <p:graphicFrame>
        <p:nvGraphicFramePr>
          <p:cNvPr id="5" name="Diagramme 4"/>
          <p:cNvGraphicFramePr/>
          <p:nvPr>
            <p:extLst>
              <p:ext uri="{D42A27DB-BD31-4B8C-83A1-F6EECF244321}">
                <p14:modId xmlns:p14="http://schemas.microsoft.com/office/powerpoint/2010/main" val="2808360844"/>
              </p:ext>
            </p:extLst>
          </p:nvPr>
        </p:nvGraphicFramePr>
        <p:xfrm>
          <a:off x="457200" y="1609725"/>
          <a:ext cx="7239000"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877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908720"/>
            <a:ext cx="8136904" cy="1872208"/>
          </a:xfrm>
        </p:spPr>
        <p:txBody>
          <a:bodyPr>
            <a:normAutofit fontScale="90000"/>
          </a:bodyPr>
          <a:lstStyle/>
          <a:p>
            <a:pPr algn="ctr"/>
            <a:r>
              <a:rPr lang="fr-CA" dirty="0"/>
              <a:t>Les glucides se présentent sous trois formes selon la complexité de leur </a:t>
            </a:r>
            <a:r>
              <a:rPr lang="fr-CA" dirty="0" smtClean="0"/>
              <a:t>composition:</a:t>
            </a:r>
            <a:br>
              <a:rPr lang="fr-CA" dirty="0" smtClean="0"/>
            </a:br>
            <a:r>
              <a:rPr lang="fr-CA" dirty="0"/>
              <a:t/>
            </a:r>
            <a:br>
              <a:rPr lang="fr-CA" dirty="0"/>
            </a:br>
            <a:endParaRPr lang="fr-CA"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2221714"/>
            <a:ext cx="8208912"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683568" y="1852382"/>
            <a:ext cx="6624736" cy="369332"/>
          </a:xfrm>
          <a:prstGeom prst="rect">
            <a:avLst/>
          </a:prstGeom>
          <a:noFill/>
        </p:spPr>
        <p:txBody>
          <a:bodyPr wrap="square" rtlCol="0">
            <a:spAutoFit/>
          </a:bodyPr>
          <a:lstStyle/>
          <a:p>
            <a:r>
              <a:rPr lang="fr-CA" dirty="0"/>
              <a:t>les monosaccharides, les disaccharides et les polysaccharides.</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38870"/>
            <a:ext cx="8604448" cy="2118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06841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Transformation des glucides</a:t>
            </a:r>
          </a:p>
        </p:txBody>
      </p:sp>
      <p:sp>
        <p:nvSpPr>
          <p:cNvPr id="3" name="Espace réservé du contenu 2"/>
          <p:cNvSpPr>
            <a:spLocks noGrp="1"/>
          </p:cNvSpPr>
          <p:nvPr>
            <p:ph sz="half" idx="1"/>
          </p:nvPr>
        </p:nvSpPr>
        <p:spPr/>
        <p:txBody>
          <a:bodyPr>
            <a:normAutofit fontScale="70000" lnSpcReduction="20000"/>
          </a:bodyPr>
          <a:lstStyle/>
          <a:p>
            <a:pPr marL="0" indent="0">
              <a:buNone/>
            </a:pPr>
            <a:r>
              <a:rPr lang="fr-CA" dirty="0"/>
              <a:t>Les glucides, sauf les fibres alimentaires, </a:t>
            </a:r>
            <a:r>
              <a:rPr lang="fr-CA" b="1" dirty="0"/>
              <a:t>doivent subir des transformations pour atteindre la forme de glucose </a:t>
            </a:r>
            <a:r>
              <a:rPr lang="fr-CA" dirty="0"/>
              <a:t>sous laquelle ils sont absorbés</a:t>
            </a:r>
            <a:r>
              <a:rPr lang="fr-CA" dirty="0" smtClean="0"/>
              <a:t>.</a:t>
            </a:r>
          </a:p>
          <a:p>
            <a:pPr marL="0" indent="0">
              <a:buNone/>
            </a:pPr>
            <a:endParaRPr lang="fr-CA" dirty="0"/>
          </a:p>
          <a:p>
            <a:pPr marL="0" indent="0">
              <a:buNone/>
            </a:pPr>
            <a:r>
              <a:rPr lang="fr-CA" b="1" dirty="0"/>
              <a:t>Au niveau de la bouche</a:t>
            </a:r>
            <a:r>
              <a:rPr lang="fr-CA" dirty="0"/>
              <a:t>: </a:t>
            </a:r>
            <a:endParaRPr lang="fr-CA" dirty="0" smtClean="0"/>
          </a:p>
          <a:p>
            <a:pPr marL="0" indent="0">
              <a:buNone/>
            </a:pPr>
            <a:r>
              <a:rPr lang="fr-CA" dirty="0" smtClean="0"/>
              <a:t>ptyaline </a:t>
            </a:r>
            <a:r>
              <a:rPr lang="fr-CA" dirty="0"/>
              <a:t>ou amylase salivaire + amidon ou glycogène = dextrine + maltose</a:t>
            </a:r>
          </a:p>
          <a:p>
            <a:endParaRPr lang="fr-CA" dirty="0"/>
          </a:p>
          <a:p>
            <a:pPr marL="0" indent="0">
              <a:buNone/>
            </a:pPr>
            <a:r>
              <a:rPr lang="fr-CA" b="1" dirty="0"/>
              <a:t>Au niveau de l’estomac: </a:t>
            </a:r>
          </a:p>
          <a:p>
            <a:pPr marL="0" indent="0">
              <a:buNone/>
            </a:pPr>
            <a:r>
              <a:rPr lang="fr-CA" dirty="0" smtClean="0"/>
              <a:t>L’action </a:t>
            </a:r>
            <a:r>
              <a:rPr lang="fr-CA" dirty="0"/>
              <a:t>de la ptyaline se poursuit</a:t>
            </a:r>
          </a:p>
        </p:txBody>
      </p:sp>
      <p:pic>
        <p:nvPicPr>
          <p:cNvPr id="1024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74555" y="1600200"/>
            <a:ext cx="292856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72672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Transformation des glucides</a:t>
            </a:r>
          </a:p>
        </p:txBody>
      </p:sp>
      <p:sp>
        <p:nvSpPr>
          <p:cNvPr id="3" name="Espace réservé du contenu 2"/>
          <p:cNvSpPr>
            <a:spLocks noGrp="1"/>
          </p:cNvSpPr>
          <p:nvPr>
            <p:ph sz="half" idx="1"/>
          </p:nvPr>
        </p:nvSpPr>
        <p:spPr>
          <a:xfrm>
            <a:off x="457200" y="1600200"/>
            <a:ext cx="3520440" cy="4925144"/>
          </a:xfrm>
        </p:spPr>
        <p:txBody>
          <a:bodyPr>
            <a:normAutofit fontScale="55000" lnSpcReduction="20000"/>
          </a:bodyPr>
          <a:lstStyle/>
          <a:p>
            <a:pPr marL="0" indent="0">
              <a:buNone/>
            </a:pPr>
            <a:r>
              <a:rPr lang="fr-CA" b="1" dirty="0"/>
              <a:t>Au niveau de l’intestin grêle: </a:t>
            </a:r>
          </a:p>
          <a:p>
            <a:pPr marL="0" indent="0">
              <a:buNone/>
            </a:pPr>
            <a:endParaRPr lang="fr-CA" dirty="0" smtClean="0"/>
          </a:p>
          <a:p>
            <a:r>
              <a:rPr lang="fr-CA" dirty="0"/>
              <a:t>S</a:t>
            </a:r>
            <a:r>
              <a:rPr lang="fr-CA" dirty="0" smtClean="0"/>
              <a:t>écrété </a:t>
            </a:r>
            <a:r>
              <a:rPr lang="fr-CA" dirty="0"/>
              <a:t>par le </a:t>
            </a:r>
            <a:r>
              <a:rPr lang="fr-CA" dirty="0" smtClean="0"/>
              <a:t>pancréas: amylase </a:t>
            </a:r>
            <a:r>
              <a:rPr lang="fr-CA" dirty="0"/>
              <a:t>pancréatique + amidon ou glycogène = dextrine + maltose</a:t>
            </a:r>
          </a:p>
          <a:p>
            <a:endParaRPr lang="fr-CA" dirty="0"/>
          </a:p>
          <a:p>
            <a:r>
              <a:rPr lang="fr-CA" dirty="0" smtClean="0"/>
              <a:t>sécrété </a:t>
            </a:r>
            <a:r>
              <a:rPr lang="fr-CA" dirty="0"/>
              <a:t>par l’intestin </a:t>
            </a:r>
            <a:r>
              <a:rPr lang="fr-CA" dirty="0" smtClean="0"/>
              <a:t>grêle: alpha-</a:t>
            </a:r>
            <a:r>
              <a:rPr lang="fr-CA" dirty="0" err="1" smtClean="0"/>
              <a:t>dextrinase</a:t>
            </a:r>
            <a:r>
              <a:rPr lang="fr-CA" dirty="0" smtClean="0"/>
              <a:t> </a:t>
            </a:r>
            <a:r>
              <a:rPr lang="fr-CA" dirty="0"/>
              <a:t>+ dextrine</a:t>
            </a:r>
          </a:p>
          <a:p>
            <a:pPr marL="0" indent="0">
              <a:buNone/>
            </a:pPr>
            <a:endParaRPr lang="fr-CA" dirty="0" smtClean="0"/>
          </a:p>
          <a:p>
            <a:pPr marL="0" indent="0">
              <a:buNone/>
            </a:pPr>
            <a:r>
              <a:rPr lang="fr-CA" dirty="0" smtClean="0"/>
              <a:t>maltase </a:t>
            </a:r>
            <a:r>
              <a:rPr lang="fr-CA" dirty="0"/>
              <a:t>+ maltose</a:t>
            </a:r>
          </a:p>
          <a:p>
            <a:pPr marL="0" indent="0">
              <a:buNone/>
            </a:pPr>
            <a:r>
              <a:rPr lang="fr-CA" dirty="0" smtClean="0"/>
              <a:t>sucrase </a:t>
            </a:r>
            <a:r>
              <a:rPr lang="fr-CA" dirty="0"/>
              <a:t>+ sucrose	</a:t>
            </a:r>
          </a:p>
          <a:p>
            <a:pPr marL="0" indent="0">
              <a:buNone/>
            </a:pPr>
            <a:r>
              <a:rPr lang="fr-CA" dirty="0" smtClean="0"/>
              <a:t>lactase </a:t>
            </a:r>
            <a:r>
              <a:rPr lang="fr-CA" dirty="0"/>
              <a:t>+ lactose</a:t>
            </a:r>
          </a:p>
          <a:p>
            <a:endParaRPr lang="fr-CA" dirty="0"/>
          </a:p>
          <a:p>
            <a:pPr marL="0" indent="0">
              <a:buNone/>
            </a:pPr>
            <a:r>
              <a:rPr lang="fr-CA" dirty="0"/>
              <a:t>Le </a:t>
            </a:r>
            <a:r>
              <a:rPr lang="fr-CA" b="1" dirty="0"/>
              <a:t>glucose est le produit final </a:t>
            </a:r>
            <a:r>
              <a:rPr lang="fr-CA" dirty="0"/>
              <a:t>de la transformation des glucides et la </a:t>
            </a:r>
            <a:r>
              <a:rPr lang="fr-CA" b="1" dirty="0"/>
              <a:t>forme sous laquelle ils sont absorbés au niveau de la muqueuse de l’intestin grêle.</a:t>
            </a:r>
          </a:p>
          <a:p>
            <a:endParaRPr lang="fr-CA" dirty="0"/>
          </a:p>
        </p:txBody>
      </p:sp>
      <p:pic>
        <p:nvPicPr>
          <p:cNvPr id="1126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74393" y="1600200"/>
            <a:ext cx="292888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ccolade fermante 4"/>
          <p:cNvSpPr/>
          <p:nvPr/>
        </p:nvSpPr>
        <p:spPr>
          <a:xfrm>
            <a:off x="2349961" y="3785659"/>
            <a:ext cx="360040" cy="6480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 name="ZoneTexte 5"/>
          <p:cNvSpPr txBox="1"/>
          <p:nvPr/>
        </p:nvSpPr>
        <p:spPr>
          <a:xfrm>
            <a:off x="2915816" y="3925029"/>
            <a:ext cx="1152128" cy="369332"/>
          </a:xfrm>
          <a:prstGeom prst="rect">
            <a:avLst/>
          </a:prstGeom>
          <a:noFill/>
        </p:spPr>
        <p:txBody>
          <a:bodyPr wrap="square" rtlCol="0">
            <a:spAutoFit/>
          </a:bodyPr>
          <a:lstStyle/>
          <a:p>
            <a:r>
              <a:rPr lang="fr-CA" dirty="0" smtClean="0"/>
              <a:t>Glucose</a:t>
            </a:r>
            <a:endParaRPr lang="fr-CA" dirty="0"/>
          </a:p>
        </p:txBody>
      </p:sp>
    </p:spTree>
    <p:extLst>
      <p:ext uri="{BB962C8B-B14F-4D97-AF65-F5344CB8AC3E}">
        <p14:creationId xmlns:p14="http://schemas.microsoft.com/office/powerpoint/2010/main" val="18146685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Utilisation des glucides</a:t>
            </a:r>
          </a:p>
        </p:txBody>
      </p:sp>
      <p:sp>
        <p:nvSpPr>
          <p:cNvPr id="3" name="Espace réservé du contenu 2"/>
          <p:cNvSpPr>
            <a:spLocks noGrp="1"/>
          </p:cNvSpPr>
          <p:nvPr>
            <p:ph sz="half" idx="1"/>
          </p:nvPr>
        </p:nvSpPr>
        <p:spPr/>
        <p:txBody>
          <a:bodyPr>
            <a:normAutofit fontScale="77500" lnSpcReduction="20000"/>
          </a:bodyPr>
          <a:lstStyle/>
          <a:p>
            <a:r>
              <a:rPr lang="fr-CA" dirty="0"/>
              <a:t>Une fois les glucides absorbés, une </a:t>
            </a:r>
            <a:r>
              <a:rPr lang="fr-CA" b="1" dirty="0"/>
              <a:t>grande partie du glucose est utilisée pour satisfaire les besoins énergétiques immédiats et une autre partie est emmagasinée au foie </a:t>
            </a:r>
            <a:r>
              <a:rPr lang="fr-CA" dirty="0"/>
              <a:t>et dans les muscles sous forme de glycogène.</a:t>
            </a:r>
          </a:p>
          <a:p>
            <a:r>
              <a:rPr lang="fr-CA" dirty="0"/>
              <a:t>Le </a:t>
            </a:r>
            <a:r>
              <a:rPr lang="fr-CA" b="1" dirty="0"/>
              <a:t>surplus est transformé en gras </a:t>
            </a:r>
            <a:r>
              <a:rPr lang="fr-CA" dirty="0"/>
              <a:t>et </a:t>
            </a:r>
            <a:r>
              <a:rPr lang="fr-CA" b="1" dirty="0"/>
              <a:t>entreposé</a:t>
            </a:r>
            <a:r>
              <a:rPr lang="fr-CA" dirty="0"/>
              <a:t> comme tel dans l’organisme.</a:t>
            </a:r>
          </a:p>
          <a:p>
            <a:endParaRPr lang="fr-CA" dirty="0"/>
          </a:p>
        </p:txBody>
      </p:sp>
      <p:sp>
        <p:nvSpPr>
          <p:cNvPr id="4" name="Espace réservé du contenu 3"/>
          <p:cNvSpPr>
            <a:spLocks noGrp="1"/>
          </p:cNvSpPr>
          <p:nvPr>
            <p:ph sz="half" idx="2"/>
          </p:nvPr>
        </p:nvSpPr>
        <p:spPr/>
        <p:txBody>
          <a:bodyPr>
            <a:normAutofit fontScale="77500" lnSpcReduction="20000"/>
          </a:bodyPr>
          <a:lstStyle/>
          <a:p>
            <a:r>
              <a:rPr lang="fr-CA" dirty="0"/>
              <a:t>Quand le corps a besoin d’énergie, le foie ramène ce dernier sous forme de glucose et le déverse dans la circulation sanguine.</a:t>
            </a:r>
          </a:p>
          <a:p>
            <a:r>
              <a:rPr lang="fr-CA" dirty="0"/>
              <a:t>L’équilibre de ce processus est maintenu par des sécrétions hormonales: l’insuline, le glucagon et l’adrénaline.</a:t>
            </a:r>
          </a:p>
          <a:p>
            <a:endParaRPr lang="fr-CA" dirty="0"/>
          </a:p>
        </p:txBody>
      </p:sp>
    </p:spTree>
    <p:extLst>
      <p:ext uri="{BB962C8B-B14F-4D97-AF65-F5344CB8AC3E}">
        <p14:creationId xmlns:p14="http://schemas.microsoft.com/office/powerpoint/2010/main" val="6312324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Élimination des glucides</a:t>
            </a:r>
          </a:p>
        </p:txBody>
      </p:sp>
      <p:sp>
        <p:nvSpPr>
          <p:cNvPr id="3" name="Espace réservé du contenu 2"/>
          <p:cNvSpPr>
            <a:spLocks noGrp="1"/>
          </p:cNvSpPr>
          <p:nvPr>
            <p:ph idx="1"/>
          </p:nvPr>
        </p:nvSpPr>
        <p:spPr/>
        <p:txBody>
          <a:bodyPr/>
          <a:lstStyle/>
          <a:p>
            <a:pPr marL="0" indent="0">
              <a:buNone/>
            </a:pPr>
            <a:r>
              <a:rPr lang="fr-CA" dirty="0"/>
              <a:t>La dégradation des glucides produit de l’énergie ainsi que du gaz carbonique (CO2) et de l’eau (H2O), qui sont éliminés par les reins, les poumons et la peau.</a:t>
            </a:r>
          </a:p>
          <a:p>
            <a:endParaRPr lang="fr-CA" dirty="0"/>
          </a:p>
        </p:txBody>
      </p:sp>
    </p:spTree>
    <p:extLst>
      <p:ext uri="{BB962C8B-B14F-4D97-AF65-F5344CB8AC3E}">
        <p14:creationId xmlns:p14="http://schemas.microsoft.com/office/powerpoint/2010/main" val="3728507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sz="half" idx="1"/>
          </p:nvPr>
        </p:nvSpPr>
        <p:spPr>
          <a:xfrm>
            <a:off x="179512" y="1600200"/>
            <a:ext cx="3798128" cy="5141168"/>
          </a:xfrm>
        </p:spPr>
        <p:txBody>
          <a:bodyPr>
            <a:normAutofit fontScale="85000" lnSpcReduction="20000"/>
          </a:bodyPr>
          <a:lstStyle/>
          <a:p>
            <a:pPr marL="0" indent="0">
              <a:buNone/>
            </a:pPr>
            <a:r>
              <a:rPr lang="fr-CA" dirty="0"/>
              <a:t>On appelle nutriments ces éléments nutritifs que l’on classe en </a:t>
            </a:r>
            <a:r>
              <a:rPr lang="fr-CA" b="1" dirty="0"/>
              <a:t>éléments organiques</a:t>
            </a:r>
            <a:r>
              <a:rPr lang="fr-CA" dirty="0"/>
              <a:t>, c’est-à-dire qu’ils </a:t>
            </a:r>
            <a:r>
              <a:rPr lang="fr-CA" b="1" dirty="0"/>
              <a:t>proviennent de substances vivantes</a:t>
            </a:r>
            <a:r>
              <a:rPr lang="fr-CA" dirty="0"/>
              <a:t>, et en éléments </a:t>
            </a:r>
            <a:r>
              <a:rPr lang="fr-CA" b="1" dirty="0"/>
              <a:t>inorganiques</a:t>
            </a:r>
            <a:r>
              <a:rPr lang="fr-CA" dirty="0"/>
              <a:t>, c’est-à-dire qui </a:t>
            </a:r>
            <a:r>
              <a:rPr lang="fr-CA" b="1" dirty="0"/>
              <a:t>ne proviennent pas de substances vivantes.</a:t>
            </a:r>
          </a:p>
          <a:p>
            <a:endParaRPr lang="fr-CA" dirty="0"/>
          </a:p>
        </p:txBody>
      </p:sp>
      <p:sp>
        <p:nvSpPr>
          <p:cNvPr id="4" name="Espace réservé du contenu 3"/>
          <p:cNvSpPr>
            <a:spLocks noGrp="1"/>
          </p:cNvSpPr>
          <p:nvPr>
            <p:ph sz="half" idx="2"/>
          </p:nvPr>
        </p:nvSpPr>
        <p:spPr>
          <a:xfrm>
            <a:off x="4283968" y="1772816"/>
            <a:ext cx="4032448" cy="4853136"/>
          </a:xfrm>
        </p:spPr>
        <p:txBody>
          <a:bodyPr>
            <a:normAutofit fontScale="85000" lnSpcReduction="20000"/>
          </a:bodyPr>
          <a:lstStyle/>
          <a:p>
            <a:pPr marL="0" indent="0">
              <a:buNone/>
            </a:pPr>
            <a:r>
              <a:rPr lang="fr-CA" dirty="0"/>
              <a:t>Les </a:t>
            </a:r>
            <a:r>
              <a:rPr lang="fr-CA" dirty="0" smtClean="0"/>
              <a:t>éléments organiques : </a:t>
            </a:r>
          </a:p>
          <a:p>
            <a:pPr marL="0" indent="0">
              <a:buNone/>
            </a:pPr>
            <a:r>
              <a:rPr lang="fr-CA" dirty="0" smtClean="0"/>
              <a:t>les protéines, les lipides, les glucides et les vitamines. </a:t>
            </a:r>
          </a:p>
          <a:p>
            <a:pPr marL="0" indent="0">
              <a:buNone/>
            </a:pPr>
            <a:endParaRPr lang="fr-CA" dirty="0" smtClean="0"/>
          </a:p>
          <a:p>
            <a:pPr marL="0" indent="0">
              <a:buNone/>
            </a:pPr>
            <a:r>
              <a:rPr lang="fr-CA" dirty="0" smtClean="0"/>
              <a:t>Les éléments inorganiques :  sels minéraux et l’eau.</a:t>
            </a:r>
          </a:p>
          <a:p>
            <a:endParaRPr lang="fr-CA" b="1" dirty="0" smtClean="0"/>
          </a:p>
          <a:p>
            <a:pPr marL="0" indent="0">
              <a:buNone/>
            </a:pPr>
            <a:r>
              <a:rPr lang="fr-CA" b="1" dirty="0" smtClean="0"/>
              <a:t>Question éclair</a:t>
            </a:r>
          </a:p>
          <a:p>
            <a:pPr marL="0" indent="0">
              <a:buNone/>
            </a:pPr>
            <a:r>
              <a:rPr lang="fr-CA" dirty="0" smtClean="0"/>
              <a:t>Nommez </a:t>
            </a:r>
            <a:r>
              <a:rPr lang="fr-CA" dirty="0"/>
              <a:t>5 minéraux que vous </a:t>
            </a:r>
            <a:r>
              <a:rPr lang="fr-CA" dirty="0" smtClean="0"/>
              <a:t>connaissez ?</a:t>
            </a:r>
            <a:endParaRPr lang="fr-CA" dirty="0"/>
          </a:p>
          <a:p>
            <a:r>
              <a:rPr lang="fr-CA" dirty="0"/>
              <a:t>Ca, Mg, K, Na, Cl, Fe, etc.</a:t>
            </a:r>
          </a:p>
          <a:p>
            <a:pPr marL="0" indent="0">
              <a:buNone/>
            </a:pPr>
            <a:endParaRPr lang="fr-CA" dirty="0"/>
          </a:p>
        </p:txBody>
      </p:sp>
    </p:spTree>
    <p:extLst>
      <p:ext uri="{BB962C8B-B14F-4D97-AF65-F5344CB8AC3E}">
        <p14:creationId xmlns:p14="http://schemas.microsoft.com/office/powerpoint/2010/main" val="91287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Effect transition="in" filter="fade">
                                      <p:cBhvr>
                                        <p:cTn id="7" dur="1000"/>
                                        <p:tgtEl>
                                          <p:spTgt spid="4">
                                            <p:txEl>
                                              <p:pRg st="7" end="7"/>
                                            </p:txEl>
                                          </p:spTgt>
                                        </p:tgtEl>
                                      </p:cBhvr>
                                    </p:animEffect>
                                    <p:anim calcmode="lin" valueType="num">
                                      <p:cBhvr>
                                        <p:cTn id="8"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Les fibres alimentaires</a:t>
            </a:r>
          </a:p>
        </p:txBody>
      </p:sp>
      <p:sp>
        <p:nvSpPr>
          <p:cNvPr id="3" name="Espace réservé du contenu 2"/>
          <p:cNvSpPr>
            <a:spLocks noGrp="1"/>
          </p:cNvSpPr>
          <p:nvPr>
            <p:ph sz="half" idx="1"/>
          </p:nvPr>
        </p:nvSpPr>
        <p:spPr>
          <a:xfrm>
            <a:off x="457200" y="1600200"/>
            <a:ext cx="3610744" cy="5069160"/>
          </a:xfrm>
        </p:spPr>
        <p:txBody>
          <a:bodyPr>
            <a:normAutofit fontScale="47500" lnSpcReduction="20000"/>
          </a:bodyPr>
          <a:lstStyle/>
          <a:p>
            <a:r>
              <a:rPr lang="fr-CA" sz="4200" dirty="0"/>
              <a:t>Les fibres alimentaires sont la cellulose, la lignine et la pectine.</a:t>
            </a:r>
          </a:p>
          <a:p>
            <a:r>
              <a:rPr lang="fr-CA" sz="4200" dirty="0"/>
              <a:t>Ces glucides ne sont </a:t>
            </a:r>
            <a:r>
              <a:rPr lang="fr-CA" sz="4200" b="1" dirty="0"/>
              <a:t>pas transformés ni assimilés par l’organisme.</a:t>
            </a:r>
          </a:p>
          <a:p>
            <a:r>
              <a:rPr lang="fr-CA" sz="4200" dirty="0"/>
              <a:t>Ils n’ont donc </a:t>
            </a:r>
            <a:r>
              <a:rPr lang="fr-CA" sz="4200" b="1" dirty="0"/>
              <a:t>aucune valeur nutritive.</a:t>
            </a:r>
          </a:p>
          <a:p>
            <a:r>
              <a:rPr lang="fr-CA" sz="4200" dirty="0"/>
              <a:t>On les </a:t>
            </a:r>
            <a:r>
              <a:rPr lang="fr-CA" sz="4200" b="1" dirty="0"/>
              <a:t>divise en 2 groupes</a:t>
            </a:r>
            <a:r>
              <a:rPr lang="fr-CA" sz="4200" dirty="0"/>
              <a:t>: les fibres insolubles, qui </a:t>
            </a:r>
            <a:r>
              <a:rPr lang="fr-CA" sz="4200" u="sng" dirty="0"/>
              <a:t>accélèrent le passage des matières fécales dans le tube digestif</a:t>
            </a:r>
            <a:r>
              <a:rPr lang="fr-CA" sz="4200" dirty="0"/>
              <a:t>, et les fibres solubles, qui </a:t>
            </a:r>
            <a:r>
              <a:rPr lang="fr-CA" sz="4200" u="sng" dirty="0"/>
              <a:t>ralentissent le passage des matières dans le tube digestif et augmentent la masse fécale.</a:t>
            </a:r>
          </a:p>
          <a:p>
            <a:endParaRPr lang="fr-CA" dirty="0"/>
          </a:p>
        </p:txBody>
      </p:sp>
      <p:sp>
        <p:nvSpPr>
          <p:cNvPr id="4" name="Espace réservé du contenu 3"/>
          <p:cNvSpPr>
            <a:spLocks noGrp="1"/>
          </p:cNvSpPr>
          <p:nvPr>
            <p:ph sz="half" idx="2"/>
          </p:nvPr>
        </p:nvSpPr>
        <p:spPr>
          <a:xfrm>
            <a:off x="4139952" y="1484784"/>
            <a:ext cx="3777568" cy="5213176"/>
          </a:xfrm>
        </p:spPr>
        <p:txBody>
          <a:bodyPr>
            <a:normAutofit fontScale="47500" lnSpcReduction="20000"/>
          </a:bodyPr>
          <a:lstStyle/>
          <a:p>
            <a:endParaRPr lang="fr-CA" sz="3800" b="1" u="sng" dirty="0" smtClean="0"/>
          </a:p>
          <a:p>
            <a:endParaRPr lang="fr-CA" sz="3800" b="1" u="sng" dirty="0"/>
          </a:p>
          <a:p>
            <a:endParaRPr lang="fr-CA" sz="3800" b="1" u="sng" dirty="0" smtClean="0"/>
          </a:p>
          <a:p>
            <a:r>
              <a:rPr lang="fr-CA" sz="3800" b="1" u="sng" dirty="0" smtClean="0"/>
              <a:t>Les </a:t>
            </a:r>
            <a:r>
              <a:rPr lang="fr-CA" sz="3800" b="1" u="sng" dirty="0"/>
              <a:t>fibres </a:t>
            </a:r>
            <a:r>
              <a:rPr lang="fr-CA" sz="3800" b="1" u="sng" dirty="0" smtClean="0"/>
              <a:t>insolubles</a:t>
            </a:r>
            <a:r>
              <a:rPr lang="fr-CA" sz="3800" dirty="0" smtClean="0"/>
              <a:t>: ne </a:t>
            </a:r>
            <a:r>
              <a:rPr lang="fr-CA" sz="3800" dirty="0"/>
              <a:t>se dissolvent pas dans </a:t>
            </a:r>
            <a:r>
              <a:rPr lang="fr-CA" sz="3800" dirty="0" smtClean="0"/>
              <a:t>l’eau; se </a:t>
            </a:r>
            <a:r>
              <a:rPr lang="fr-CA" sz="3800" dirty="0"/>
              <a:t>retrouve dans la peau des fruits et des légumes, ainsi que dans l’enveloppe de son des grains de blé et de maïs, ainsi que dans les noix et les graines.</a:t>
            </a:r>
          </a:p>
          <a:p>
            <a:r>
              <a:rPr lang="fr-CA" sz="3800" b="1" u="sng" dirty="0"/>
              <a:t>Les fibres </a:t>
            </a:r>
            <a:r>
              <a:rPr lang="fr-CA" sz="3800" b="1" u="sng" dirty="0" smtClean="0"/>
              <a:t>solubles</a:t>
            </a:r>
            <a:r>
              <a:rPr lang="fr-CA" sz="3800" dirty="0" smtClean="0"/>
              <a:t>: se </a:t>
            </a:r>
            <a:r>
              <a:rPr lang="fr-CA" sz="3800" dirty="0"/>
              <a:t>dissolvent dans l’eau et forment un </a:t>
            </a:r>
            <a:r>
              <a:rPr lang="fr-CA" sz="3800" dirty="0" smtClean="0"/>
              <a:t>gel; se </a:t>
            </a:r>
            <a:r>
              <a:rPr lang="fr-CA" sz="3800" dirty="0"/>
              <a:t>retrouvent dans les légumineuses, l’avoine, l’orge, les pruneaux, les pommes et les agrumes.</a:t>
            </a:r>
          </a:p>
          <a:p>
            <a:endParaRPr lang="fr-CA" dirty="0"/>
          </a:p>
        </p:txBody>
      </p:sp>
    </p:spTree>
    <p:extLst>
      <p:ext uri="{BB962C8B-B14F-4D97-AF65-F5344CB8AC3E}">
        <p14:creationId xmlns:p14="http://schemas.microsoft.com/office/powerpoint/2010/main" val="31632212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Les fibres alimentaires</a:t>
            </a:r>
          </a:p>
        </p:txBody>
      </p:sp>
      <p:sp>
        <p:nvSpPr>
          <p:cNvPr id="3" name="Espace réservé du contenu 2"/>
          <p:cNvSpPr>
            <a:spLocks noGrp="1"/>
          </p:cNvSpPr>
          <p:nvPr>
            <p:ph idx="1"/>
          </p:nvPr>
        </p:nvSpPr>
        <p:spPr/>
        <p:txBody>
          <a:bodyPr/>
          <a:lstStyle/>
          <a:p>
            <a:pPr marL="0" indent="0">
              <a:buNone/>
            </a:pPr>
            <a:r>
              <a:rPr lang="fr-CA" b="1" u="sng" dirty="0" smtClean="0"/>
              <a:t>Les fibres alimentaires ont pour rôles de</a:t>
            </a:r>
            <a:r>
              <a:rPr lang="fr-CA" b="1" u="sng" dirty="0"/>
              <a:t>:</a:t>
            </a:r>
          </a:p>
          <a:p>
            <a:endParaRPr lang="fr-CA" dirty="0"/>
          </a:p>
          <a:p>
            <a:r>
              <a:rPr lang="fr-CA" dirty="0"/>
              <a:t>régulariser la fonction d’élimination intestinale;</a:t>
            </a:r>
          </a:p>
          <a:p>
            <a:r>
              <a:rPr lang="fr-CA" dirty="0"/>
              <a:t>diminuer le taux de cholestérol sanguin;</a:t>
            </a:r>
          </a:p>
          <a:p>
            <a:r>
              <a:rPr lang="fr-CA" dirty="0"/>
              <a:t>stabiliser la glycémie;</a:t>
            </a:r>
          </a:p>
          <a:p>
            <a:r>
              <a:rPr lang="fr-CA" dirty="0"/>
              <a:t>supprimer la faim après le repas;</a:t>
            </a:r>
          </a:p>
          <a:p>
            <a:r>
              <a:rPr lang="fr-CA" dirty="0"/>
              <a:t>protéger contre le cancer du côlon et du rectum.</a:t>
            </a:r>
          </a:p>
          <a:p>
            <a:endParaRPr lang="fr-CA" dirty="0"/>
          </a:p>
        </p:txBody>
      </p:sp>
    </p:spTree>
    <p:extLst>
      <p:ext uri="{BB962C8B-B14F-4D97-AF65-F5344CB8AC3E}">
        <p14:creationId xmlns:p14="http://schemas.microsoft.com/office/powerpoint/2010/main" val="1727929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Les protéines</a:t>
            </a:r>
          </a:p>
        </p:txBody>
      </p:sp>
      <p:sp>
        <p:nvSpPr>
          <p:cNvPr id="3" name="Espace réservé du contenu 2"/>
          <p:cNvSpPr>
            <a:spLocks noGrp="1"/>
          </p:cNvSpPr>
          <p:nvPr>
            <p:ph idx="1"/>
          </p:nvPr>
        </p:nvSpPr>
        <p:spPr/>
        <p:txBody>
          <a:bodyPr/>
          <a:lstStyle/>
          <a:p>
            <a:r>
              <a:rPr lang="fr-CA" b="1" dirty="0"/>
              <a:t>Les protéines</a:t>
            </a:r>
            <a:r>
              <a:rPr lang="fr-CA" dirty="0"/>
              <a:t>, ou protides, sont des substances complexes composées de molécules de carbone (C), d’oxygène (O2), d’hydrogène (H) et d’azote (N</a:t>
            </a:r>
            <a:r>
              <a:rPr lang="fr-CA" dirty="0" smtClean="0"/>
              <a:t>).</a:t>
            </a:r>
          </a:p>
          <a:p>
            <a:pPr marL="0" indent="0">
              <a:buNone/>
            </a:pPr>
            <a:endParaRPr lang="fr-CA" dirty="0"/>
          </a:p>
          <a:p>
            <a:r>
              <a:rPr lang="fr-CA" dirty="0"/>
              <a:t>Elles sont formées de différents acides aminés et sont les constituants de toute cellule vivante</a:t>
            </a:r>
            <a:r>
              <a:rPr lang="fr-CA" dirty="0" smtClean="0"/>
              <a:t>.</a:t>
            </a:r>
          </a:p>
          <a:p>
            <a:pPr marL="0" indent="0">
              <a:buNone/>
            </a:pPr>
            <a:endParaRPr lang="fr-CA" dirty="0"/>
          </a:p>
          <a:p>
            <a:r>
              <a:rPr lang="fr-CA" dirty="0"/>
              <a:t>Les protéines sont les seuls nutriments à contenir de l’azote.</a:t>
            </a:r>
          </a:p>
          <a:p>
            <a:endParaRPr lang="fr-CA" dirty="0"/>
          </a:p>
        </p:txBody>
      </p:sp>
    </p:spTree>
    <p:extLst>
      <p:ext uri="{BB962C8B-B14F-4D97-AF65-F5344CB8AC3E}">
        <p14:creationId xmlns:p14="http://schemas.microsoft.com/office/powerpoint/2010/main" val="9759158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3879523308"/>
              </p:ext>
            </p:extLst>
          </p:nvPr>
        </p:nvGraphicFramePr>
        <p:xfrm>
          <a:off x="150813" y="1196975"/>
          <a:ext cx="8993187" cy="5661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58974" y="260648"/>
            <a:ext cx="5400278" cy="936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Fonctions des protéines</a:t>
            </a:r>
          </a:p>
        </p:txBody>
      </p:sp>
    </p:spTree>
    <p:extLst>
      <p:ext uri="{BB962C8B-B14F-4D97-AF65-F5344CB8AC3E}">
        <p14:creationId xmlns:p14="http://schemas.microsoft.com/office/powerpoint/2010/main" val="46569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Sources des protéines</a:t>
            </a:r>
          </a:p>
        </p:txBody>
      </p:sp>
      <p:sp>
        <p:nvSpPr>
          <p:cNvPr id="3" name="Espace réservé du contenu 2"/>
          <p:cNvSpPr>
            <a:spLocks noGrp="1"/>
          </p:cNvSpPr>
          <p:nvPr>
            <p:ph idx="1"/>
          </p:nvPr>
        </p:nvSpPr>
        <p:spPr>
          <a:xfrm>
            <a:off x="457200" y="1609416"/>
            <a:ext cx="7571184" cy="4846320"/>
          </a:xfrm>
        </p:spPr>
        <p:txBody>
          <a:bodyPr>
            <a:normAutofit fontScale="85000" lnSpcReduction="20000"/>
          </a:bodyPr>
          <a:lstStyle/>
          <a:p>
            <a:r>
              <a:rPr lang="fr-CA" dirty="0"/>
              <a:t>Les protéines sont classées selon qu’elles sont </a:t>
            </a:r>
            <a:r>
              <a:rPr lang="fr-CA" b="1" dirty="0"/>
              <a:t>complètes ou incomplètes</a:t>
            </a:r>
            <a:r>
              <a:rPr lang="fr-CA" b="1" dirty="0" smtClean="0"/>
              <a:t>.</a:t>
            </a:r>
          </a:p>
          <a:p>
            <a:endParaRPr lang="fr-CA" b="1" dirty="0"/>
          </a:p>
          <a:p>
            <a:pPr marL="0" indent="0">
              <a:buNone/>
            </a:pPr>
            <a:r>
              <a:rPr lang="fr-CA" dirty="0"/>
              <a:t>Les protéines complètes contiennent tous les acides aminés essentiels à la </a:t>
            </a:r>
            <a:r>
              <a:rPr lang="fr-CA" dirty="0" smtClean="0"/>
              <a:t>vie </a:t>
            </a:r>
            <a:endParaRPr lang="fr-CA" dirty="0"/>
          </a:p>
          <a:p>
            <a:pPr marL="0" indent="0">
              <a:buNone/>
            </a:pPr>
            <a:endParaRPr lang="fr-CA" dirty="0"/>
          </a:p>
          <a:p>
            <a:pPr marL="0" indent="0">
              <a:buNone/>
            </a:pPr>
            <a:r>
              <a:rPr lang="fr-CA" dirty="0"/>
              <a:t>L</a:t>
            </a:r>
            <a:r>
              <a:rPr lang="fr-CA" dirty="0" smtClean="0"/>
              <a:t>es </a:t>
            </a:r>
            <a:r>
              <a:rPr lang="fr-CA" dirty="0"/>
              <a:t>protéines incomplètes sont déficientes en certains acides aminés essentiels</a:t>
            </a:r>
            <a:r>
              <a:rPr lang="fr-CA" dirty="0" smtClean="0"/>
              <a:t>.</a:t>
            </a:r>
          </a:p>
          <a:p>
            <a:pPr marL="0" indent="0">
              <a:buNone/>
            </a:pPr>
            <a:endParaRPr lang="fr-CA" dirty="0"/>
          </a:p>
          <a:p>
            <a:r>
              <a:rPr lang="fr-CA" dirty="0"/>
              <a:t>Les aliments qui contiennent des protéines incomplètes doivent donc être pris en association pour assurer le maintien de la santé et de la croissance.</a:t>
            </a:r>
          </a:p>
          <a:p>
            <a:r>
              <a:rPr lang="fr-CA" dirty="0"/>
              <a:t>Par exemple, si des légumineuses sont consommées avec des céréales ou des noix et des graines, les protéines deviennent complètes.</a:t>
            </a:r>
          </a:p>
          <a:p>
            <a:pPr marL="0" indent="0">
              <a:buNone/>
            </a:pPr>
            <a:endParaRPr lang="fr-CA" b="1" dirty="0"/>
          </a:p>
        </p:txBody>
      </p:sp>
    </p:spTree>
    <p:extLst>
      <p:ext uri="{BB962C8B-B14F-4D97-AF65-F5344CB8AC3E}">
        <p14:creationId xmlns:p14="http://schemas.microsoft.com/office/powerpoint/2010/main" val="17893441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320040"/>
            <a:ext cx="7704856" cy="1143000"/>
          </a:xfrm>
        </p:spPr>
        <p:txBody>
          <a:bodyPr>
            <a:normAutofit fontScale="90000"/>
          </a:bodyPr>
          <a:lstStyle/>
          <a:p>
            <a:r>
              <a:rPr lang="fr-CA" dirty="0"/>
              <a:t>Principales sources de protéines</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988840"/>
            <a:ext cx="7239000" cy="3731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611560" y="5949280"/>
            <a:ext cx="7128792" cy="646331"/>
          </a:xfrm>
          <a:prstGeom prst="rect">
            <a:avLst/>
          </a:prstGeom>
          <a:noFill/>
        </p:spPr>
        <p:txBody>
          <a:bodyPr wrap="square" rtlCol="0">
            <a:spAutoFit/>
          </a:bodyPr>
          <a:lstStyle/>
          <a:p>
            <a:r>
              <a:rPr lang="fr-CA" dirty="0"/>
              <a:t>Les protéines complètes proviennent du règne animal, tandis que les protéines incomplètes proviennent du règne végétal.</a:t>
            </a:r>
          </a:p>
        </p:txBody>
      </p:sp>
    </p:spTree>
    <p:extLst>
      <p:ext uri="{BB962C8B-B14F-4D97-AF65-F5344CB8AC3E}">
        <p14:creationId xmlns:p14="http://schemas.microsoft.com/office/powerpoint/2010/main" val="14112307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804704"/>
          </a:xfrm>
        </p:spPr>
        <p:txBody>
          <a:bodyPr>
            <a:normAutofit fontScale="90000"/>
          </a:bodyPr>
          <a:lstStyle/>
          <a:p>
            <a:r>
              <a:rPr lang="fr-CA" dirty="0"/>
              <a:t>Transformation des protéines</a:t>
            </a:r>
          </a:p>
        </p:txBody>
      </p:sp>
      <p:sp>
        <p:nvSpPr>
          <p:cNvPr id="3" name="Espace réservé du contenu 2"/>
          <p:cNvSpPr>
            <a:spLocks noGrp="1"/>
          </p:cNvSpPr>
          <p:nvPr>
            <p:ph sz="half" idx="1"/>
          </p:nvPr>
        </p:nvSpPr>
        <p:spPr>
          <a:xfrm>
            <a:off x="251520" y="1600200"/>
            <a:ext cx="3816424" cy="5083174"/>
          </a:xfrm>
        </p:spPr>
        <p:txBody>
          <a:bodyPr>
            <a:normAutofit fontScale="70000" lnSpcReduction="20000"/>
          </a:bodyPr>
          <a:lstStyle/>
          <a:p>
            <a:pPr marL="0" indent="0">
              <a:buNone/>
            </a:pPr>
            <a:r>
              <a:rPr lang="fr-CA" dirty="0"/>
              <a:t>Les protéines sont des molécules assez volumineuses qui doivent d’abord être fractionnées pour être absorbées dans l’organisme sous forme d’acides aminés.</a:t>
            </a:r>
          </a:p>
          <a:p>
            <a:r>
              <a:rPr lang="fr-CA" b="1" dirty="0"/>
              <a:t>Au niveau de la bouche</a:t>
            </a:r>
            <a:r>
              <a:rPr lang="fr-CA" dirty="0"/>
              <a:t>: aucune </a:t>
            </a:r>
            <a:r>
              <a:rPr lang="fr-CA" dirty="0" smtClean="0"/>
              <a:t>transformation</a:t>
            </a:r>
          </a:p>
          <a:p>
            <a:pPr marL="0" indent="0">
              <a:buNone/>
            </a:pPr>
            <a:endParaRPr lang="fr-CA" dirty="0"/>
          </a:p>
          <a:p>
            <a:r>
              <a:rPr lang="fr-CA" b="1" dirty="0"/>
              <a:t>Au niveau de l’estomac</a:t>
            </a:r>
            <a:r>
              <a:rPr lang="fr-CA" dirty="0"/>
              <a:t>: </a:t>
            </a:r>
          </a:p>
          <a:p>
            <a:pPr marL="0" indent="0">
              <a:buNone/>
            </a:pPr>
            <a:endParaRPr lang="fr-CA" dirty="0" smtClean="0"/>
          </a:p>
          <a:p>
            <a:pPr marL="0" indent="0">
              <a:buNone/>
            </a:pPr>
            <a:r>
              <a:rPr lang="fr-CA" dirty="0" smtClean="0"/>
              <a:t>Pepsinogène </a:t>
            </a:r>
            <a:r>
              <a:rPr lang="fr-CA" dirty="0"/>
              <a:t>+ acide chlorhydrique (</a:t>
            </a:r>
            <a:r>
              <a:rPr lang="fr-CA" dirty="0" err="1"/>
              <a:t>HCl</a:t>
            </a:r>
            <a:r>
              <a:rPr lang="fr-CA" dirty="0"/>
              <a:t>) = </a:t>
            </a:r>
            <a:r>
              <a:rPr lang="fr-CA" i="1" dirty="0"/>
              <a:t>pepsine</a:t>
            </a:r>
          </a:p>
          <a:p>
            <a:pPr marL="0" indent="0">
              <a:buNone/>
            </a:pPr>
            <a:endParaRPr lang="fr-CA" dirty="0" smtClean="0"/>
          </a:p>
          <a:p>
            <a:pPr marL="0" indent="0">
              <a:buNone/>
            </a:pPr>
            <a:r>
              <a:rPr lang="fr-CA" dirty="0" smtClean="0"/>
              <a:t>Pepsine </a:t>
            </a:r>
            <a:r>
              <a:rPr lang="fr-CA" dirty="0"/>
              <a:t>+ protéines = </a:t>
            </a:r>
            <a:r>
              <a:rPr lang="fr-CA" i="1" dirty="0"/>
              <a:t>polypeptides</a:t>
            </a:r>
          </a:p>
          <a:p>
            <a:endParaRPr lang="fr-CA" dirty="0"/>
          </a:p>
        </p:txBody>
      </p:sp>
      <p:sp>
        <p:nvSpPr>
          <p:cNvPr id="4" name="Espace réservé du contenu 3"/>
          <p:cNvSpPr>
            <a:spLocks noGrp="1"/>
          </p:cNvSpPr>
          <p:nvPr>
            <p:ph sz="half" idx="2"/>
          </p:nvPr>
        </p:nvSpPr>
        <p:spPr/>
        <p:txBody>
          <a:bodyPr>
            <a:normAutofit fontScale="70000" lnSpcReduction="20000"/>
          </a:bodyPr>
          <a:lstStyle/>
          <a:p>
            <a:endParaRPr lang="fr-CA" dirty="0"/>
          </a:p>
        </p:txBody>
      </p:sp>
      <p:pic>
        <p:nvPicPr>
          <p:cNvPr id="7" name="Picture 8" descr="tubediges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282699"/>
            <a:ext cx="3495675" cy="540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19275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Transformation des protéines</a:t>
            </a:r>
          </a:p>
        </p:txBody>
      </p:sp>
      <p:sp>
        <p:nvSpPr>
          <p:cNvPr id="3" name="Espace réservé du contenu 2"/>
          <p:cNvSpPr>
            <a:spLocks noGrp="1"/>
          </p:cNvSpPr>
          <p:nvPr>
            <p:ph sz="half" idx="1"/>
          </p:nvPr>
        </p:nvSpPr>
        <p:spPr>
          <a:xfrm>
            <a:off x="251520" y="1600200"/>
            <a:ext cx="4032448" cy="4525963"/>
          </a:xfrm>
        </p:spPr>
        <p:txBody>
          <a:bodyPr>
            <a:normAutofit fontScale="70000" lnSpcReduction="20000"/>
          </a:bodyPr>
          <a:lstStyle/>
          <a:p>
            <a:pPr marL="0" indent="0">
              <a:buNone/>
            </a:pPr>
            <a:r>
              <a:rPr lang="fr-CA" b="1" dirty="0"/>
              <a:t>Au niveau de l’intestin grêle</a:t>
            </a:r>
            <a:r>
              <a:rPr lang="fr-CA" dirty="0" smtClean="0"/>
              <a:t>:</a:t>
            </a:r>
          </a:p>
          <a:p>
            <a:pPr marL="0" indent="0">
              <a:buNone/>
            </a:pPr>
            <a:endParaRPr lang="fr-CA" dirty="0"/>
          </a:p>
          <a:p>
            <a:r>
              <a:rPr lang="fr-CA" dirty="0"/>
              <a:t>Sécrétés par le </a:t>
            </a:r>
            <a:r>
              <a:rPr lang="fr-CA" dirty="0" smtClean="0"/>
              <a:t>pancréas</a:t>
            </a:r>
          </a:p>
          <a:p>
            <a:pPr marL="0" indent="0">
              <a:buNone/>
            </a:pPr>
            <a:endParaRPr lang="fr-CA" dirty="0" smtClean="0"/>
          </a:p>
          <a:p>
            <a:pPr marL="0" indent="0">
              <a:buNone/>
            </a:pPr>
            <a:r>
              <a:rPr lang="fr-CA" dirty="0" smtClean="0"/>
              <a:t>Trypsinogène </a:t>
            </a:r>
            <a:r>
              <a:rPr lang="fr-CA" dirty="0"/>
              <a:t>+ entérokinase = </a:t>
            </a:r>
            <a:r>
              <a:rPr lang="fr-CA" i="1" dirty="0" smtClean="0"/>
              <a:t>Trypsine</a:t>
            </a:r>
            <a:endParaRPr lang="fr-CA" i="1" dirty="0"/>
          </a:p>
          <a:p>
            <a:pPr marL="0" indent="0">
              <a:buNone/>
            </a:pPr>
            <a:endParaRPr lang="fr-CA" dirty="0" smtClean="0"/>
          </a:p>
          <a:p>
            <a:pPr marL="0" indent="0">
              <a:buNone/>
            </a:pPr>
            <a:endParaRPr lang="fr-CA" dirty="0"/>
          </a:p>
          <a:p>
            <a:r>
              <a:rPr lang="fr-CA" dirty="0"/>
              <a:t>Sécrétés par l’intestin grêle</a:t>
            </a:r>
          </a:p>
          <a:p>
            <a:pPr marL="0" indent="0">
              <a:buNone/>
            </a:pPr>
            <a:endParaRPr lang="fr-CA" dirty="0" smtClean="0"/>
          </a:p>
          <a:p>
            <a:pPr marL="0" indent="0">
              <a:buNone/>
            </a:pPr>
            <a:r>
              <a:rPr lang="fr-CA" i="1" dirty="0" smtClean="0"/>
              <a:t>Entérokinase</a:t>
            </a:r>
            <a:endParaRPr lang="fr-CA" i="1" dirty="0"/>
          </a:p>
          <a:p>
            <a:pPr marL="0" indent="0">
              <a:buNone/>
            </a:pPr>
            <a:r>
              <a:rPr lang="fr-CA" i="1" dirty="0" err="1"/>
              <a:t>Aminopeptidase</a:t>
            </a:r>
            <a:endParaRPr lang="fr-CA" i="1" dirty="0"/>
          </a:p>
          <a:p>
            <a:pPr marL="0" indent="0">
              <a:buNone/>
            </a:pPr>
            <a:r>
              <a:rPr lang="fr-CA" i="1" dirty="0" err="1" smtClean="0"/>
              <a:t>Dipeptidase</a:t>
            </a:r>
            <a:r>
              <a:rPr lang="fr-CA" i="1" dirty="0"/>
              <a:t> </a:t>
            </a:r>
            <a:endParaRPr lang="fr-CA" i="1" dirty="0" smtClean="0"/>
          </a:p>
          <a:p>
            <a:pPr marL="0" indent="0">
              <a:buNone/>
            </a:pPr>
            <a:r>
              <a:rPr lang="fr-CA" i="1" dirty="0" smtClean="0"/>
              <a:t>+ </a:t>
            </a:r>
            <a:r>
              <a:rPr lang="fr-CA" i="1" dirty="0"/>
              <a:t>Polypeptides = Acides </a:t>
            </a:r>
            <a:r>
              <a:rPr lang="fr-CA" i="1" dirty="0" smtClean="0"/>
              <a:t>aminés</a:t>
            </a:r>
            <a:endParaRPr lang="fr-CA" i="1" dirty="0"/>
          </a:p>
          <a:p>
            <a:endParaRPr lang="fr-CA" dirty="0"/>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75306" y="1600200"/>
            <a:ext cx="292706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43376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5256</TotalTime>
  <Words>2050</Words>
  <Application>Microsoft Office PowerPoint</Application>
  <PresentationFormat>Affichage à l'écran (4:3)</PresentationFormat>
  <Paragraphs>277</Paragraphs>
  <Slides>31</Slides>
  <Notes>0</Notes>
  <HiddenSlides>0</HiddenSlides>
  <MMClips>0</MMClip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Opulent</vt:lpstr>
      <vt:lpstr>Macronutriments</vt:lpstr>
      <vt:lpstr>Nutriments et valeur nutritive des aliments</vt:lpstr>
      <vt:lpstr>Présentation PowerPoint</vt:lpstr>
      <vt:lpstr>Les protéines</vt:lpstr>
      <vt:lpstr>Présentation PowerPoint</vt:lpstr>
      <vt:lpstr>Sources des protéines</vt:lpstr>
      <vt:lpstr>Principales sources de protéines</vt:lpstr>
      <vt:lpstr>Transformation des protéines</vt:lpstr>
      <vt:lpstr>Transformation des protéines</vt:lpstr>
      <vt:lpstr>Utilisation des protéines</vt:lpstr>
      <vt:lpstr>Élimination des protéines</vt:lpstr>
      <vt:lpstr>Les lipides</vt:lpstr>
      <vt:lpstr>Fonction des lipides</vt:lpstr>
      <vt:lpstr>Fonction des lipides</vt:lpstr>
      <vt:lpstr>Acides gras </vt:lpstr>
      <vt:lpstr>Acides gras hydrogénés (trans)</vt:lpstr>
      <vt:lpstr>Sources des lipides</vt:lpstr>
      <vt:lpstr>Valeur en cholestérol de certains aliments</vt:lpstr>
      <vt:lpstr>Transformation des lipides: triglycérides</vt:lpstr>
      <vt:lpstr>Transformation des lipides: triglycérides</vt:lpstr>
      <vt:lpstr>Le cholestérol</vt:lpstr>
      <vt:lpstr>Utilisation des lipides</vt:lpstr>
      <vt:lpstr>Les glucides</vt:lpstr>
      <vt:lpstr>Fonction des glucides</vt:lpstr>
      <vt:lpstr>Les glucides se présentent sous trois formes selon la complexité de leur composition:  </vt:lpstr>
      <vt:lpstr>Transformation des glucides</vt:lpstr>
      <vt:lpstr>Transformation des glucides</vt:lpstr>
      <vt:lpstr>Utilisation des glucides</vt:lpstr>
      <vt:lpstr>Élimination des glucides</vt:lpstr>
      <vt:lpstr>Les fibres alimentaires</vt:lpstr>
      <vt:lpstr>Les fibres alimentaires</vt:lpstr>
    </vt:vector>
  </TitlesOfParts>
  <Company>CSRDN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MIcronutriments</dc:title>
  <dc:creator>Di Mattia, Stephanie</dc:creator>
  <cp:lastModifiedBy>Di Mattia, Stephanie</cp:lastModifiedBy>
  <cp:revision>49</cp:revision>
  <dcterms:created xsi:type="dcterms:W3CDTF">2020-02-15T17:36:04Z</dcterms:created>
  <dcterms:modified xsi:type="dcterms:W3CDTF">2020-11-09T15:41:53Z</dcterms:modified>
</cp:coreProperties>
</file>