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279" r:id="rId3"/>
    <p:sldId id="280" r:id="rId4"/>
    <p:sldId id="281" r:id="rId5"/>
    <p:sldId id="258" r:id="rId6"/>
    <p:sldId id="282" r:id="rId7"/>
    <p:sldId id="260" r:id="rId8"/>
    <p:sldId id="261" r:id="rId9"/>
    <p:sldId id="262" r:id="rId10"/>
    <p:sldId id="263" r:id="rId11"/>
    <p:sldId id="283" r:id="rId12"/>
    <p:sldId id="264" r:id="rId13"/>
    <p:sldId id="290" r:id="rId14"/>
    <p:sldId id="265" r:id="rId15"/>
    <p:sldId id="266" r:id="rId16"/>
    <p:sldId id="267" r:id="rId17"/>
    <p:sldId id="268" r:id="rId18"/>
    <p:sldId id="269" r:id="rId19"/>
    <p:sldId id="284" r:id="rId20"/>
    <p:sldId id="271" r:id="rId21"/>
    <p:sldId id="285" r:id="rId22"/>
    <p:sldId id="292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83" autoAdjust="0"/>
  </p:normalViewPr>
  <p:slideViewPr>
    <p:cSldViewPr>
      <p:cViewPr varScale="1">
        <p:scale>
          <a:sx n="50" d="100"/>
          <a:sy n="50" d="100"/>
        </p:scale>
        <p:origin x="17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2C470-6DBE-419C-9970-4822E98E7AE4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6F3DCF6-D66C-45BC-9C3A-6BEE839D4209}">
      <dgm:prSet phldrT="[Texte]" custT="1"/>
      <dgm:spPr/>
      <dgm:t>
        <a:bodyPr/>
        <a:lstStyle/>
        <a:p>
          <a:r>
            <a:rPr lang="fr-CA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1- Les matériaux de base (niveau chimique)</a:t>
          </a:r>
        </a:p>
        <a:p>
          <a:r>
            <a:rPr lang="fr-CA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Ex : atomes, molécules</a:t>
          </a:r>
        </a:p>
      </dgm:t>
    </dgm:pt>
    <dgm:pt modelId="{36F3BCF3-9BB8-4609-BBC3-DEA8D8F8E816}" type="parTrans" cxnId="{B09DA77B-279A-4EE4-BC03-132EBCB080D7}">
      <dgm:prSet/>
      <dgm:spPr/>
      <dgm:t>
        <a:bodyPr/>
        <a:lstStyle/>
        <a:p>
          <a:endParaRPr lang="fr-CA"/>
        </a:p>
      </dgm:t>
    </dgm:pt>
    <dgm:pt modelId="{8211B0A6-0246-411B-924C-289CF05D0300}" type="sibTrans" cxnId="{B09DA77B-279A-4EE4-BC03-132EBCB080D7}">
      <dgm:prSet/>
      <dgm:spPr/>
      <dgm:t>
        <a:bodyPr/>
        <a:lstStyle/>
        <a:p>
          <a:endParaRPr lang="fr-CA"/>
        </a:p>
      </dgm:t>
    </dgm:pt>
    <dgm:pt modelId="{53C35B7D-D3E6-47D5-951A-F40A23B4805D}">
      <dgm:prSet phldrT="[Texte]" custT="1"/>
      <dgm:spPr/>
      <dgm:t>
        <a:bodyPr/>
        <a:lstStyle/>
        <a:p>
          <a:r>
            <a:rPr lang="fr-CA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2- Les cellules </a:t>
          </a:r>
        </a:p>
        <a:p>
          <a:r>
            <a:rPr lang="fr-CA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Ex : musculaires</a:t>
          </a:r>
          <a:r>
            <a:rPr lang="fr-CA" sz="1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2889E103-A87D-468B-9FFB-43E691165479}" type="parTrans" cxnId="{945C2292-84C9-46D5-A9FA-C965CCE8EC68}">
      <dgm:prSet/>
      <dgm:spPr/>
      <dgm:t>
        <a:bodyPr/>
        <a:lstStyle/>
        <a:p>
          <a:endParaRPr lang="fr-CA"/>
        </a:p>
      </dgm:t>
    </dgm:pt>
    <dgm:pt modelId="{CEF5F70C-FBFA-40FD-A09B-71A7628B057E}" type="sibTrans" cxnId="{945C2292-84C9-46D5-A9FA-C965CCE8EC68}">
      <dgm:prSet/>
      <dgm:spPr/>
      <dgm:t>
        <a:bodyPr/>
        <a:lstStyle/>
        <a:p>
          <a:endParaRPr lang="fr-CA"/>
        </a:p>
      </dgm:t>
    </dgm:pt>
    <dgm:pt modelId="{101F4828-1417-4ACC-9E7E-48AF696F6C73}">
      <dgm:prSet phldrT="[Texte]" custT="1"/>
      <dgm:spPr/>
      <dgm:t>
        <a:bodyPr/>
        <a:lstStyle/>
        <a:p>
          <a:r>
            <a:rPr lang="fr-CA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3- Les tissus</a:t>
          </a:r>
        </a:p>
        <a:p>
          <a:endParaRPr lang="fr-CA" sz="1800" b="1" dirty="0">
            <a:solidFill>
              <a:schemeClr val="accent5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24FABF0-246A-442A-ADD0-0A56CBF95E2A}" type="parTrans" cxnId="{8598CCBC-D56D-48BE-B3CF-4651EBE09B60}">
      <dgm:prSet/>
      <dgm:spPr/>
      <dgm:t>
        <a:bodyPr/>
        <a:lstStyle/>
        <a:p>
          <a:endParaRPr lang="fr-CA"/>
        </a:p>
      </dgm:t>
    </dgm:pt>
    <dgm:pt modelId="{B941C55F-396E-4C42-B716-18A983F901D2}" type="sibTrans" cxnId="{8598CCBC-D56D-48BE-B3CF-4651EBE09B60}">
      <dgm:prSet/>
      <dgm:spPr/>
      <dgm:t>
        <a:bodyPr/>
        <a:lstStyle/>
        <a:p>
          <a:endParaRPr lang="fr-CA"/>
        </a:p>
      </dgm:t>
    </dgm:pt>
    <dgm:pt modelId="{67B5368D-3075-4605-843C-7E500790D86E}">
      <dgm:prSet phldrT="[Texte]" custT="1"/>
      <dgm:spPr/>
      <dgm:t>
        <a:bodyPr/>
        <a:lstStyle/>
        <a:p>
          <a:r>
            <a:rPr lang="fr-CA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4- Les organes</a:t>
          </a:r>
        </a:p>
        <a:p>
          <a:r>
            <a:rPr lang="fr-CA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Ex : foie, peau</a:t>
          </a:r>
        </a:p>
      </dgm:t>
    </dgm:pt>
    <dgm:pt modelId="{3D267A69-3DF4-446D-8743-A87179AC2A34}" type="parTrans" cxnId="{5F5A508F-9023-48C6-A846-525BD684BC9E}">
      <dgm:prSet/>
      <dgm:spPr/>
      <dgm:t>
        <a:bodyPr/>
        <a:lstStyle/>
        <a:p>
          <a:endParaRPr lang="fr-CA"/>
        </a:p>
      </dgm:t>
    </dgm:pt>
    <dgm:pt modelId="{C0CFC92A-0790-4BA4-B00C-C957AFA1CCCC}" type="sibTrans" cxnId="{5F5A508F-9023-48C6-A846-525BD684BC9E}">
      <dgm:prSet/>
      <dgm:spPr/>
      <dgm:t>
        <a:bodyPr/>
        <a:lstStyle/>
        <a:p>
          <a:endParaRPr lang="fr-CA"/>
        </a:p>
      </dgm:t>
    </dgm:pt>
    <dgm:pt modelId="{3659F635-4431-48BE-922B-75DE148ABFE3}">
      <dgm:prSet phldrT="[Texte]"/>
      <dgm:spPr/>
      <dgm:t>
        <a:bodyPr/>
        <a:lstStyle/>
        <a:p>
          <a:r>
            <a:rPr lang="fr-CA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5- Les systèmes</a:t>
          </a:r>
        </a:p>
        <a:p>
          <a:r>
            <a:rPr lang="fr-CA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Ex : nerveux, endocrinien, respiratoire, etc.</a:t>
          </a:r>
        </a:p>
      </dgm:t>
    </dgm:pt>
    <dgm:pt modelId="{065848DD-8F3B-4DB9-B429-73277DBC8148}" type="parTrans" cxnId="{8E39A710-BFCD-481B-B06E-96FF05B9878B}">
      <dgm:prSet/>
      <dgm:spPr/>
      <dgm:t>
        <a:bodyPr/>
        <a:lstStyle/>
        <a:p>
          <a:endParaRPr lang="fr-CA"/>
        </a:p>
      </dgm:t>
    </dgm:pt>
    <dgm:pt modelId="{5775CCC0-649F-4EA4-9D04-5EDE6BB07756}" type="sibTrans" cxnId="{8E39A710-BFCD-481B-B06E-96FF05B9878B}">
      <dgm:prSet/>
      <dgm:spPr/>
      <dgm:t>
        <a:bodyPr/>
        <a:lstStyle/>
        <a:p>
          <a:endParaRPr lang="fr-CA"/>
        </a:p>
      </dgm:t>
    </dgm:pt>
    <dgm:pt modelId="{64A0BA3F-F971-41C1-9603-2A01D683AD2C}">
      <dgm:prSet phldrT="[Texte]"/>
      <dgm:spPr/>
      <dgm:t>
        <a:bodyPr/>
        <a:lstStyle/>
        <a:p>
          <a:endParaRPr lang="fr-CA"/>
        </a:p>
      </dgm:t>
    </dgm:pt>
    <dgm:pt modelId="{B802A30A-22BA-4700-B91A-02703606E25F}" type="parTrans" cxnId="{31BCB752-F267-4E23-8074-17DA643E2BA4}">
      <dgm:prSet/>
      <dgm:spPr/>
      <dgm:t>
        <a:bodyPr/>
        <a:lstStyle/>
        <a:p>
          <a:endParaRPr lang="fr-CA"/>
        </a:p>
      </dgm:t>
    </dgm:pt>
    <dgm:pt modelId="{3ADBE269-05B8-42F3-A02E-240CF81FCADC}" type="sibTrans" cxnId="{31BCB752-F267-4E23-8074-17DA643E2BA4}">
      <dgm:prSet/>
      <dgm:spPr/>
      <dgm:t>
        <a:bodyPr/>
        <a:lstStyle/>
        <a:p>
          <a:endParaRPr lang="fr-CA"/>
        </a:p>
      </dgm:t>
    </dgm:pt>
    <dgm:pt modelId="{FBCC3CF8-1043-4EDA-A1BA-9E2D75DDBFC3}">
      <dgm:prSet phldrT="[Texte]"/>
      <dgm:spPr/>
      <dgm:t>
        <a:bodyPr/>
        <a:lstStyle/>
        <a:p>
          <a:endParaRPr lang="fr-CA"/>
        </a:p>
      </dgm:t>
    </dgm:pt>
    <dgm:pt modelId="{B48664D8-0708-4231-9926-A0EF5942BC7B}" type="parTrans" cxnId="{F8FF6F0F-4B43-4616-A4AC-CCE8D7B40AC1}">
      <dgm:prSet/>
      <dgm:spPr/>
      <dgm:t>
        <a:bodyPr/>
        <a:lstStyle/>
        <a:p>
          <a:endParaRPr lang="fr-CA"/>
        </a:p>
      </dgm:t>
    </dgm:pt>
    <dgm:pt modelId="{DB985DE6-0988-4D70-A33B-1D8B9AAFD1E8}" type="sibTrans" cxnId="{F8FF6F0F-4B43-4616-A4AC-CCE8D7B40AC1}">
      <dgm:prSet/>
      <dgm:spPr/>
      <dgm:t>
        <a:bodyPr/>
        <a:lstStyle/>
        <a:p>
          <a:endParaRPr lang="fr-CA"/>
        </a:p>
      </dgm:t>
    </dgm:pt>
    <dgm:pt modelId="{041CA8ED-7CE6-4A0C-8899-CC3C66D65FA1}" type="pres">
      <dgm:prSet presAssocID="{6742C470-6DBE-419C-9970-4822E98E7AE4}" presName="arrowDiagram" presStyleCnt="0">
        <dgm:presLayoutVars>
          <dgm:chMax val="5"/>
          <dgm:dir/>
          <dgm:resizeHandles val="exact"/>
        </dgm:presLayoutVars>
      </dgm:prSet>
      <dgm:spPr/>
    </dgm:pt>
    <dgm:pt modelId="{21D55D8A-F352-4B6D-8FF4-F68377AAEEED}" type="pres">
      <dgm:prSet presAssocID="{6742C470-6DBE-419C-9970-4822E98E7AE4}" presName="arrow" presStyleLbl="bgShp" presStyleIdx="0" presStyleCnt="1" custScaleY="102422" custLinFactNeighborX="-15082" custLinFactNeighborY="-169"/>
      <dgm:spPr/>
    </dgm:pt>
    <dgm:pt modelId="{1ADB37A1-CB77-43C1-8CE3-79D4469F5C36}" type="pres">
      <dgm:prSet presAssocID="{6742C470-6DBE-419C-9970-4822E98E7AE4}" presName="arrowDiagram5" presStyleCnt="0"/>
      <dgm:spPr/>
    </dgm:pt>
    <dgm:pt modelId="{71ED6F3F-7BFB-433D-8DEE-C9C815C028BB}" type="pres">
      <dgm:prSet presAssocID="{06F3DCF6-D66C-45BC-9C3A-6BEE839D4209}" presName="bullet5a" presStyleLbl="node1" presStyleIdx="0" presStyleCnt="5" custLinFactNeighborX="-48584" custLinFactNeighborY="74400"/>
      <dgm:spPr/>
    </dgm:pt>
    <dgm:pt modelId="{1D0FCAC2-9491-429E-BB84-B1FDE852B918}" type="pres">
      <dgm:prSet presAssocID="{06F3DCF6-D66C-45BC-9C3A-6BEE839D4209}" presName="textBox5a" presStyleLbl="revTx" presStyleIdx="0" presStyleCnt="5" custScaleX="268680" custScaleY="67081" custLinFactNeighborX="60785" custLinFactNeighborY="20313">
        <dgm:presLayoutVars>
          <dgm:bulletEnabled val="1"/>
        </dgm:presLayoutVars>
      </dgm:prSet>
      <dgm:spPr/>
    </dgm:pt>
    <dgm:pt modelId="{B492894C-C068-4E74-A2AD-6205A48B7A75}" type="pres">
      <dgm:prSet presAssocID="{53C35B7D-D3E6-47D5-951A-F40A23B4805D}" presName="bullet5b" presStyleLbl="node1" presStyleIdx="1" presStyleCnt="5" custLinFactX="100000" custLinFactY="-19491" custLinFactNeighborX="117050" custLinFactNeighborY="-100000"/>
      <dgm:spPr/>
    </dgm:pt>
    <dgm:pt modelId="{8B0977DF-AC40-45A8-8581-2C22F971043D}" type="pres">
      <dgm:prSet presAssocID="{53C35B7D-D3E6-47D5-951A-F40A23B4805D}" presName="textBox5b" presStyleLbl="revTx" presStyleIdx="1" presStyleCnt="5" custScaleX="177812" custScaleY="37099" custLinFactNeighborX="8989" custLinFactNeighborY="-2660">
        <dgm:presLayoutVars>
          <dgm:bulletEnabled val="1"/>
        </dgm:presLayoutVars>
      </dgm:prSet>
      <dgm:spPr/>
    </dgm:pt>
    <dgm:pt modelId="{EC22A0C4-BA56-4B68-874F-9DA44527FA9D}" type="pres">
      <dgm:prSet presAssocID="{101F4828-1417-4ACC-9E7E-48AF696F6C73}" presName="bullet5c" presStyleLbl="node1" presStyleIdx="2" presStyleCnt="5" custLinFactX="49773" custLinFactNeighborX="100000" custLinFactNeighborY="-85690"/>
      <dgm:spPr/>
    </dgm:pt>
    <dgm:pt modelId="{071B79D7-666E-4185-886C-2DC6A5CF4BAC}" type="pres">
      <dgm:prSet presAssocID="{101F4828-1417-4ACC-9E7E-48AF696F6C73}" presName="textBox5c" presStyleLbl="revTx" presStyleIdx="2" presStyleCnt="5" custScaleY="14983" custLinFactX="-89369" custLinFactNeighborX="-100000" custLinFactNeighborY="-77914">
        <dgm:presLayoutVars>
          <dgm:bulletEnabled val="1"/>
        </dgm:presLayoutVars>
      </dgm:prSet>
      <dgm:spPr/>
    </dgm:pt>
    <dgm:pt modelId="{71F4EF73-AA2F-4932-940B-ECF2D907BD1B}" type="pres">
      <dgm:prSet presAssocID="{67B5368D-3075-4605-843C-7E500790D86E}" presName="bullet5d" presStyleLbl="node1" presStyleIdx="3" presStyleCnt="5" custLinFactNeighborX="92202" custLinFactNeighborY="-30546"/>
      <dgm:spPr/>
    </dgm:pt>
    <dgm:pt modelId="{835E04CF-CEBB-428B-BE31-7C3690BA9AC1}" type="pres">
      <dgm:prSet presAssocID="{67B5368D-3075-4605-843C-7E500790D86E}" presName="textBox5d" presStyleLbl="revTx" presStyleIdx="3" presStyleCnt="5" custScaleX="109218" custScaleY="28861" custLinFactNeighborX="-94610" custLinFactNeighborY="-10708">
        <dgm:presLayoutVars>
          <dgm:bulletEnabled val="1"/>
        </dgm:presLayoutVars>
      </dgm:prSet>
      <dgm:spPr/>
    </dgm:pt>
    <dgm:pt modelId="{51879F57-960C-496A-ACA6-27179608BEF3}" type="pres">
      <dgm:prSet presAssocID="{3659F635-4431-48BE-922B-75DE148ABFE3}" presName="bullet5e" presStyleLbl="node1" presStyleIdx="4" presStyleCnt="5" custLinFactX="8338" custLinFactNeighborX="100000" custLinFactNeighborY="-34345"/>
      <dgm:spPr/>
    </dgm:pt>
    <dgm:pt modelId="{ED4FF902-C79C-4BB7-AFA7-E673E7DA7BE7}" type="pres">
      <dgm:prSet presAssocID="{3659F635-4431-48BE-922B-75DE148ABFE3}" presName="textBox5e" presStyleLbl="revTx" presStyleIdx="4" presStyleCnt="5" custScaleY="38075" custLinFactNeighborX="-88957" custLinFactNeighborY="-10340">
        <dgm:presLayoutVars>
          <dgm:bulletEnabled val="1"/>
        </dgm:presLayoutVars>
      </dgm:prSet>
      <dgm:spPr/>
    </dgm:pt>
  </dgm:ptLst>
  <dgm:cxnLst>
    <dgm:cxn modelId="{F8FF6F0F-4B43-4616-A4AC-CCE8D7B40AC1}" srcId="{6742C470-6DBE-419C-9970-4822E98E7AE4}" destId="{FBCC3CF8-1043-4EDA-A1BA-9E2D75DDBFC3}" srcOrd="6" destOrd="0" parTransId="{B48664D8-0708-4231-9926-A0EF5942BC7B}" sibTransId="{DB985DE6-0988-4D70-A33B-1D8B9AAFD1E8}"/>
    <dgm:cxn modelId="{8E39A710-BFCD-481B-B06E-96FF05B9878B}" srcId="{6742C470-6DBE-419C-9970-4822E98E7AE4}" destId="{3659F635-4431-48BE-922B-75DE148ABFE3}" srcOrd="4" destOrd="0" parTransId="{065848DD-8F3B-4DB9-B429-73277DBC8148}" sibTransId="{5775CCC0-649F-4EA4-9D04-5EDE6BB07756}"/>
    <dgm:cxn modelId="{31BCB752-F267-4E23-8074-17DA643E2BA4}" srcId="{6742C470-6DBE-419C-9970-4822E98E7AE4}" destId="{64A0BA3F-F971-41C1-9603-2A01D683AD2C}" srcOrd="5" destOrd="0" parTransId="{B802A30A-22BA-4700-B91A-02703606E25F}" sibTransId="{3ADBE269-05B8-42F3-A02E-240CF81FCADC}"/>
    <dgm:cxn modelId="{B09DA77B-279A-4EE4-BC03-132EBCB080D7}" srcId="{6742C470-6DBE-419C-9970-4822E98E7AE4}" destId="{06F3DCF6-D66C-45BC-9C3A-6BEE839D4209}" srcOrd="0" destOrd="0" parTransId="{36F3BCF3-9BB8-4609-BBC3-DEA8D8F8E816}" sibTransId="{8211B0A6-0246-411B-924C-289CF05D0300}"/>
    <dgm:cxn modelId="{5A5CC085-F12A-46AC-8F32-69D760862CFB}" type="presOf" srcId="{6742C470-6DBE-419C-9970-4822E98E7AE4}" destId="{041CA8ED-7CE6-4A0C-8899-CC3C66D65FA1}" srcOrd="0" destOrd="0" presId="urn:microsoft.com/office/officeart/2005/8/layout/arrow2"/>
    <dgm:cxn modelId="{5F5A508F-9023-48C6-A846-525BD684BC9E}" srcId="{6742C470-6DBE-419C-9970-4822E98E7AE4}" destId="{67B5368D-3075-4605-843C-7E500790D86E}" srcOrd="3" destOrd="0" parTransId="{3D267A69-3DF4-446D-8743-A87179AC2A34}" sibTransId="{C0CFC92A-0790-4BA4-B00C-C957AFA1CCCC}"/>
    <dgm:cxn modelId="{945C2292-84C9-46D5-A9FA-C965CCE8EC68}" srcId="{6742C470-6DBE-419C-9970-4822E98E7AE4}" destId="{53C35B7D-D3E6-47D5-951A-F40A23B4805D}" srcOrd="1" destOrd="0" parTransId="{2889E103-A87D-468B-9FFB-43E691165479}" sibTransId="{CEF5F70C-FBFA-40FD-A09B-71A7628B057E}"/>
    <dgm:cxn modelId="{E32047A1-B3A9-4DBB-A123-E74860B03680}" type="presOf" srcId="{53C35B7D-D3E6-47D5-951A-F40A23B4805D}" destId="{8B0977DF-AC40-45A8-8581-2C22F971043D}" srcOrd="0" destOrd="0" presId="urn:microsoft.com/office/officeart/2005/8/layout/arrow2"/>
    <dgm:cxn modelId="{0060D3AD-EF36-42CD-B6FF-717DD37FA5D8}" type="presOf" srcId="{3659F635-4431-48BE-922B-75DE148ABFE3}" destId="{ED4FF902-C79C-4BB7-AFA7-E673E7DA7BE7}" srcOrd="0" destOrd="0" presId="urn:microsoft.com/office/officeart/2005/8/layout/arrow2"/>
    <dgm:cxn modelId="{8598CCBC-D56D-48BE-B3CF-4651EBE09B60}" srcId="{6742C470-6DBE-419C-9970-4822E98E7AE4}" destId="{101F4828-1417-4ACC-9E7E-48AF696F6C73}" srcOrd="2" destOrd="0" parTransId="{224FABF0-246A-442A-ADD0-0A56CBF95E2A}" sibTransId="{B941C55F-396E-4C42-B716-18A983F901D2}"/>
    <dgm:cxn modelId="{58C059BE-027A-46E7-B50D-B907043DFA3C}" type="presOf" srcId="{101F4828-1417-4ACC-9E7E-48AF696F6C73}" destId="{071B79D7-666E-4185-886C-2DC6A5CF4BAC}" srcOrd="0" destOrd="0" presId="urn:microsoft.com/office/officeart/2005/8/layout/arrow2"/>
    <dgm:cxn modelId="{CDCBB1DA-6E58-48F6-9676-0F682038F925}" type="presOf" srcId="{67B5368D-3075-4605-843C-7E500790D86E}" destId="{835E04CF-CEBB-428B-BE31-7C3690BA9AC1}" srcOrd="0" destOrd="0" presId="urn:microsoft.com/office/officeart/2005/8/layout/arrow2"/>
    <dgm:cxn modelId="{8E7E7DEC-C400-47A9-9753-7724271BC7F5}" type="presOf" srcId="{06F3DCF6-D66C-45BC-9C3A-6BEE839D4209}" destId="{1D0FCAC2-9491-429E-BB84-B1FDE852B918}" srcOrd="0" destOrd="0" presId="urn:microsoft.com/office/officeart/2005/8/layout/arrow2"/>
    <dgm:cxn modelId="{1A12C9ED-14A0-4550-85F1-A9661C52FE83}" type="presParOf" srcId="{041CA8ED-7CE6-4A0C-8899-CC3C66D65FA1}" destId="{21D55D8A-F352-4B6D-8FF4-F68377AAEEED}" srcOrd="0" destOrd="0" presId="urn:microsoft.com/office/officeart/2005/8/layout/arrow2"/>
    <dgm:cxn modelId="{685D2332-9D21-4D0E-BF5A-75C8C75D50D7}" type="presParOf" srcId="{041CA8ED-7CE6-4A0C-8899-CC3C66D65FA1}" destId="{1ADB37A1-CB77-43C1-8CE3-79D4469F5C36}" srcOrd="1" destOrd="0" presId="urn:microsoft.com/office/officeart/2005/8/layout/arrow2"/>
    <dgm:cxn modelId="{3BD51F12-BBE7-4611-8C2A-25C07406CC52}" type="presParOf" srcId="{1ADB37A1-CB77-43C1-8CE3-79D4469F5C36}" destId="{71ED6F3F-7BFB-433D-8DEE-C9C815C028BB}" srcOrd="0" destOrd="0" presId="urn:microsoft.com/office/officeart/2005/8/layout/arrow2"/>
    <dgm:cxn modelId="{A988984F-61FC-482C-98DD-AD2B55FCB612}" type="presParOf" srcId="{1ADB37A1-CB77-43C1-8CE3-79D4469F5C36}" destId="{1D0FCAC2-9491-429E-BB84-B1FDE852B918}" srcOrd="1" destOrd="0" presId="urn:microsoft.com/office/officeart/2005/8/layout/arrow2"/>
    <dgm:cxn modelId="{6D389F25-F97F-45EA-B42B-FD08FE490812}" type="presParOf" srcId="{1ADB37A1-CB77-43C1-8CE3-79D4469F5C36}" destId="{B492894C-C068-4E74-A2AD-6205A48B7A75}" srcOrd="2" destOrd="0" presId="urn:microsoft.com/office/officeart/2005/8/layout/arrow2"/>
    <dgm:cxn modelId="{4A6046F3-7B8F-4111-A380-00A90AB3399F}" type="presParOf" srcId="{1ADB37A1-CB77-43C1-8CE3-79D4469F5C36}" destId="{8B0977DF-AC40-45A8-8581-2C22F971043D}" srcOrd="3" destOrd="0" presId="urn:microsoft.com/office/officeart/2005/8/layout/arrow2"/>
    <dgm:cxn modelId="{AE700A67-631F-4689-BF44-FB5705D8F510}" type="presParOf" srcId="{1ADB37A1-CB77-43C1-8CE3-79D4469F5C36}" destId="{EC22A0C4-BA56-4B68-874F-9DA44527FA9D}" srcOrd="4" destOrd="0" presId="urn:microsoft.com/office/officeart/2005/8/layout/arrow2"/>
    <dgm:cxn modelId="{07C822AF-284B-497C-BC66-D6DEB7D36FBF}" type="presParOf" srcId="{1ADB37A1-CB77-43C1-8CE3-79D4469F5C36}" destId="{071B79D7-666E-4185-886C-2DC6A5CF4BAC}" srcOrd="5" destOrd="0" presId="urn:microsoft.com/office/officeart/2005/8/layout/arrow2"/>
    <dgm:cxn modelId="{61C55C92-B64B-4088-8844-9E7482CC2535}" type="presParOf" srcId="{1ADB37A1-CB77-43C1-8CE3-79D4469F5C36}" destId="{71F4EF73-AA2F-4932-940B-ECF2D907BD1B}" srcOrd="6" destOrd="0" presId="urn:microsoft.com/office/officeart/2005/8/layout/arrow2"/>
    <dgm:cxn modelId="{05978B99-E225-4044-BCFD-7DCEF4FAD379}" type="presParOf" srcId="{1ADB37A1-CB77-43C1-8CE3-79D4469F5C36}" destId="{835E04CF-CEBB-428B-BE31-7C3690BA9AC1}" srcOrd="7" destOrd="0" presId="urn:microsoft.com/office/officeart/2005/8/layout/arrow2"/>
    <dgm:cxn modelId="{D8E36D5C-A7BF-48B3-A378-ED76EE065561}" type="presParOf" srcId="{1ADB37A1-CB77-43C1-8CE3-79D4469F5C36}" destId="{51879F57-960C-496A-ACA6-27179608BEF3}" srcOrd="8" destOrd="0" presId="urn:microsoft.com/office/officeart/2005/8/layout/arrow2"/>
    <dgm:cxn modelId="{31914BC1-DEF1-4C22-A964-A2933549A8A6}" type="presParOf" srcId="{1ADB37A1-CB77-43C1-8CE3-79D4469F5C36}" destId="{ED4FF902-C79C-4BB7-AFA7-E673E7DA7BE7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AA091-5CC4-410B-A9B4-4791346E7D3A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CA"/>
        </a:p>
      </dgm:t>
    </dgm:pt>
    <dgm:pt modelId="{D147AB5B-DFB4-4054-B8AD-8C17B9D58E6D}">
      <dgm:prSet phldrT="[Texte]" custT="1"/>
      <dgm:spPr/>
      <dgm:t>
        <a:bodyPr/>
        <a:lstStyle/>
        <a:p>
          <a:r>
            <a:rPr lang="fr-CA" sz="2200" b="1" dirty="0">
              <a:latin typeface="Arial" pitchFamily="34" charset="0"/>
              <a:cs typeface="Arial" pitchFamily="34" charset="0"/>
            </a:rPr>
            <a:t>Digestion et nutrition </a:t>
          </a:r>
          <a:r>
            <a:rPr lang="fr-CA" sz="2000" b="1" dirty="0">
              <a:latin typeface="Arial" pitchFamily="34" charset="0"/>
              <a:cs typeface="Arial" pitchFamily="34" charset="0"/>
            </a:rPr>
            <a:t>(nutriments)</a:t>
          </a:r>
        </a:p>
      </dgm:t>
    </dgm:pt>
    <dgm:pt modelId="{0C43167A-5895-423F-9993-C0E6061684AD}" type="parTrans" cxnId="{9B1736D0-BE63-4954-893A-2CE48C09EFDC}">
      <dgm:prSet/>
      <dgm:spPr/>
      <dgm:t>
        <a:bodyPr/>
        <a:lstStyle/>
        <a:p>
          <a:endParaRPr lang="fr-CA"/>
        </a:p>
      </dgm:t>
    </dgm:pt>
    <dgm:pt modelId="{12320EBC-EEE7-4916-AEFC-B55AEA6B319F}" type="sibTrans" cxnId="{9B1736D0-BE63-4954-893A-2CE48C09EFDC}">
      <dgm:prSet/>
      <dgm:spPr/>
      <dgm:t>
        <a:bodyPr/>
        <a:lstStyle/>
        <a:p>
          <a:endParaRPr lang="fr-CA"/>
        </a:p>
      </dgm:t>
    </dgm:pt>
    <dgm:pt modelId="{9931F760-B166-45C1-B089-851E29BB664A}">
      <dgm:prSet phldrT="[Texte]" custT="1"/>
      <dgm:spPr/>
      <dgm:t>
        <a:bodyPr/>
        <a:lstStyle/>
        <a:p>
          <a:r>
            <a:rPr lang="fr-CA" sz="2200" b="1" dirty="0">
              <a:latin typeface="Arial" pitchFamily="34" charset="0"/>
              <a:cs typeface="Arial" pitchFamily="34" charset="0"/>
            </a:rPr>
            <a:t>Excrétion</a:t>
          </a:r>
        </a:p>
        <a:p>
          <a:r>
            <a:rPr lang="fr-CA" sz="2200" b="1" dirty="0">
              <a:latin typeface="Arial" pitchFamily="34" charset="0"/>
              <a:cs typeface="Arial" pitchFamily="34" charset="0"/>
            </a:rPr>
            <a:t> </a:t>
          </a:r>
          <a:r>
            <a:rPr lang="fr-CA" sz="2000" b="1" dirty="0">
              <a:latin typeface="Arial" pitchFamily="34" charset="0"/>
              <a:cs typeface="Arial" pitchFamily="34" charset="0"/>
            </a:rPr>
            <a:t>(urée, C0</a:t>
          </a:r>
          <a:r>
            <a:rPr lang="fr-CA" sz="2000" b="1" baseline="-25000" dirty="0">
              <a:latin typeface="Arial" pitchFamily="34" charset="0"/>
              <a:cs typeface="Arial" pitchFamily="34" charset="0"/>
            </a:rPr>
            <a:t>2</a:t>
          </a:r>
          <a:r>
            <a:rPr lang="fr-CA" sz="2000" b="1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4DE2EC8E-E10D-401A-9405-D27948B0A1CD}" type="parTrans" cxnId="{AD6E63CC-7B10-4F82-BF63-1006EA0507BA}">
      <dgm:prSet/>
      <dgm:spPr/>
      <dgm:t>
        <a:bodyPr/>
        <a:lstStyle/>
        <a:p>
          <a:endParaRPr lang="fr-CA"/>
        </a:p>
      </dgm:t>
    </dgm:pt>
    <dgm:pt modelId="{DA6512E6-1357-425F-A5EF-5F33F8435993}" type="sibTrans" cxnId="{AD6E63CC-7B10-4F82-BF63-1006EA0507BA}">
      <dgm:prSet/>
      <dgm:spPr/>
      <dgm:t>
        <a:bodyPr/>
        <a:lstStyle/>
        <a:p>
          <a:endParaRPr lang="fr-CA"/>
        </a:p>
      </dgm:t>
    </dgm:pt>
    <dgm:pt modelId="{7B5DCE86-83D8-4F09-B538-2F10E4D71033}">
      <dgm:prSet phldrT="[Texte]" custT="1"/>
      <dgm:spPr/>
      <dgm:t>
        <a:bodyPr/>
        <a:lstStyle/>
        <a:p>
          <a:r>
            <a:rPr lang="fr-CA" sz="2200" b="1" dirty="0"/>
            <a:t>Excitabilité  </a:t>
          </a:r>
          <a:r>
            <a:rPr lang="fr-CA" sz="2000" b="1" dirty="0"/>
            <a:t>(réagir aux stimuli)</a:t>
          </a:r>
        </a:p>
      </dgm:t>
    </dgm:pt>
    <dgm:pt modelId="{2B2B3BF4-B7B0-4537-97DB-A72D1A23219D}" type="parTrans" cxnId="{BD128E0B-3585-4949-A2B3-783D8FD7616D}">
      <dgm:prSet/>
      <dgm:spPr/>
      <dgm:t>
        <a:bodyPr/>
        <a:lstStyle/>
        <a:p>
          <a:endParaRPr lang="fr-CA"/>
        </a:p>
      </dgm:t>
    </dgm:pt>
    <dgm:pt modelId="{AA8FB10A-56EF-4647-A5F9-88ED35C270EA}" type="sibTrans" cxnId="{BD128E0B-3585-4949-A2B3-783D8FD7616D}">
      <dgm:prSet/>
      <dgm:spPr/>
      <dgm:t>
        <a:bodyPr/>
        <a:lstStyle/>
        <a:p>
          <a:endParaRPr lang="fr-CA"/>
        </a:p>
      </dgm:t>
    </dgm:pt>
    <dgm:pt modelId="{72CD5677-DCE2-4085-847E-2F652AE72C00}">
      <dgm:prSet phldrT="[Texte]" custT="1"/>
      <dgm:spPr/>
      <dgm:t>
        <a:bodyPr/>
        <a:lstStyle/>
        <a:p>
          <a:r>
            <a:rPr lang="fr-CA" sz="2200" b="1" dirty="0">
              <a:latin typeface="Arial" pitchFamily="34" charset="0"/>
              <a:cs typeface="Arial" pitchFamily="34" charset="0"/>
            </a:rPr>
            <a:t>Croissance et réparation</a:t>
          </a:r>
        </a:p>
        <a:p>
          <a:r>
            <a:rPr lang="fr-CA" sz="2200" b="1" dirty="0">
              <a:latin typeface="Arial" pitchFamily="34" charset="0"/>
              <a:cs typeface="Arial" pitchFamily="34" charset="0"/>
            </a:rPr>
            <a:t> </a:t>
          </a:r>
          <a:r>
            <a:rPr lang="fr-CA" sz="2000" b="1" dirty="0">
              <a:latin typeface="Arial" pitchFamily="34" charset="0"/>
              <a:cs typeface="Arial" pitchFamily="34" charset="0"/>
            </a:rPr>
            <a:t>(grandir)</a:t>
          </a:r>
        </a:p>
      </dgm:t>
    </dgm:pt>
    <dgm:pt modelId="{E02772CF-CE86-4962-883B-0DD5439A41FB}" type="parTrans" cxnId="{773ECADC-602B-43CE-B756-6172CFD71CF9}">
      <dgm:prSet/>
      <dgm:spPr/>
      <dgm:t>
        <a:bodyPr/>
        <a:lstStyle/>
        <a:p>
          <a:endParaRPr lang="fr-CA"/>
        </a:p>
      </dgm:t>
    </dgm:pt>
    <dgm:pt modelId="{9975DAF8-1C62-4683-8348-7CBD0DF3FDDA}" type="sibTrans" cxnId="{773ECADC-602B-43CE-B756-6172CFD71CF9}">
      <dgm:prSet/>
      <dgm:spPr/>
      <dgm:t>
        <a:bodyPr/>
        <a:lstStyle/>
        <a:p>
          <a:endParaRPr lang="fr-CA"/>
        </a:p>
      </dgm:t>
    </dgm:pt>
    <dgm:pt modelId="{0BFBAF00-46FD-47D2-A8A0-FB80C81CD21F}">
      <dgm:prSet phldrT="[Texte]" custT="1"/>
      <dgm:spPr/>
      <dgm:t>
        <a:bodyPr/>
        <a:lstStyle/>
        <a:p>
          <a:r>
            <a:rPr lang="fr-CA" sz="2200" b="1" baseline="0" dirty="0">
              <a:latin typeface="Arial" pitchFamily="34" charset="0"/>
              <a:cs typeface="Arial" pitchFamily="34" charset="0"/>
            </a:rPr>
            <a:t>Respiration (0</a:t>
          </a:r>
          <a:r>
            <a:rPr lang="fr-CA" sz="2200" b="1" baseline="-25000" dirty="0">
              <a:latin typeface="Arial" pitchFamily="34" charset="0"/>
              <a:cs typeface="Arial" pitchFamily="34" charset="0"/>
            </a:rPr>
            <a:t>2</a:t>
          </a:r>
          <a:r>
            <a:rPr lang="fr-CA" sz="2200" b="1" baseline="0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D4F93971-7B5C-46FE-A19C-63D78D2B2A72}" type="parTrans" cxnId="{2889446B-D280-4AF0-90F9-FEA7301906B3}">
      <dgm:prSet/>
      <dgm:spPr/>
      <dgm:t>
        <a:bodyPr/>
        <a:lstStyle/>
        <a:p>
          <a:endParaRPr lang="fr-CA"/>
        </a:p>
      </dgm:t>
    </dgm:pt>
    <dgm:pt modelId="{DFC17F51-6CE1-46FD-811E-78D96FFD5228}" type="sibTrans" cxnId="{2889446B-D280-4AF0-90F9-FEA7301906B3}">
      <dgm:prSet/>
      <dgm:spPr/>
      <dgm:t>
        <a:bodyPr/>
        <a:lstStyle/>
        <a:p>
          <a:endParaRPr lang="fr-CA"/>
        </a:p>
      </dgm:t>
    </dgm:pt>
    <dgm:pt modelId="{AAA03644-F5BA-4271-887E-B30474917F2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CA" sz="2200" b="1" dirty="0">
              <a:latin typeface="Arial" pitchFamily="34" charset="0"/>
              <a:cs typeface="Arial" pitchFamily="34" charset="0"/>
            </a:rPr>
            <a:t>Élasticité</a:t>
          </a:r>
          <a:r>
            <a:rPr lang="fr-CA" sz="1900" b="1" dirty="0">
              <a:latin typeface="Arial" pitchFamily="34" charset="0"/>
              <a:cs typeface="Arial" pitchFamily="34" charset="0"/>
            </a:rPr>
            <a:t> </a:t>
          </a:r>
          <a:r>
            <a:rPr lang="fr-CA" sz="2200" b="1" dirty="0">
              <a:latin typeface="Arial" pitchFamily="34" charset="0"/>
              <a:cs typeface="Arial" pitchFamily="34" charset="0"/>
            </a:rPr>
            <a:t>et contractilité </a:t>
          </a:r>
          <a:r>
            <a:rPr lang="fr-CA" sz="2000" b="1" dirty="0">
              <a:latin typeface="Arial" pitchFamily="34" charset="0"/>
              <a:cs typeface="Arial" pitchFamily="34" charset="0"/>
            </a:rPr>
            <a:t>(propulser le sang )</a:t>
          </a:r>
        </a:p>
      </dgm:t>
    </dgm:pt>
    <dgm:pt modelId="{063F18E9-CCE3-4C8A-A817-E21D7DA4B65E}" type="parTrans" cxnId="{2EA7F897-5118-4C22-B5F0-1A9CAACFF9E9}">
      <dgm:prSet/>
      <dgm:spPr/>
      <dgm:t>
        <a:bodyPr/>
        <a:lstStyle/>
        <a:p>
          <a:endParaRPr lang="fr-CA"/>
        </a:p>
      </dgm:t>
    </dgm:pt>
    <dgm:pt modelId="{FA792F0A-C33F-40C8-809B-EF30DAB674E0}" type="sibTrans" cxnId="{2EA7F897-5118-4C22-B5F0-1A9CAACFF9E9}">
      <dgm:prSet/>
      <dgm:spPr/>
      <dgm:t>
        <a:bodyPr/>
        <a:lstStyle/>
        <a:p>
          <a:endParaRPr lang="fr-CA"/>
        </a:p>
      </dgm:t>
    </dgm:pt>
    <dgm:pt modelId="{5C8F1E44-0292-4A3D-89A8-C1C2ED09EDBD}">
      <dgm:prSet custT="1"/>
      <dgm:spPr/>
      <dgm:t>
        <a:bodyPr/>
        <a:lstStyle/>
        <a:p>
          <a:r>
            <a:rPr lang="fr-CA" sz="2200" b="1" dirty="0">
              <a:latin typeface="Arial" pitchFamily="34" charset="0"/>
              <a:cs typeface="Arial" pitchFamily="34" charset="0"/>
            </a:rPr>
            <a:t>Reproduction </a:t>
          </a:r>
          <a:r>
            <a:rPr lang="fr-CA" sz="2000" b="1" dirty="0">
              <a:latin typeface="Arial" pitchFamily="34" charset="0"/>
              <a:cs typeface="Arial" pitchFamily="34" charset="0"/>
            </a:rPr>
            <a:t>(nouvelle cellule)</a:t>
          </a:r>
        </a:p>
      </dgm:t>
    </dgm:pt>
    <dgm:pt modelId="{A78170F9-8EFE-4651-A3C6-8C14E7231CFD}" type="parTrans" cxnId="{FB1EE239-B51F-47AC-8997-593CA5E64D6A}">
      <dgm:prSet/>
      <dgm:spPr/>
      <dgm:t>
        <a:bodyPr/>
        <a:lstStyle/>
        <a:p>
          <a:endParaRPr lang="fr-CA"/>
        </a:p>
      </dgm:t>
    </dgm:pt>
    <dgm:pt modelId="{6122F674-1208-4A34-8FBF-C0C720BDB5C7}" type="sibTrans" cxnId="{FB1EE239-B51F-47AC-8997-593CA5E64D6A}">
      <dgm:prSet/>
      <dgm:spPr/>
      <dgm:t>
        <a:bodyPr/>
        <a:lstStyle/>
        <a:p>
          <a:endParaRPr lang="fr-CA"/>
        </a:p>
      </dgm:t>
    </dgm:pt>
    <dgm:pt modelId="{E1564537-9881-47CE-9640-B7E2DDAD7B5A}" type="pres">
      <dgm:prSet presAssocID="{468AA091-5CC4-410B-A9B4-4791346E7D3A}" presName="Name0" presStyleCnt="0">
        <dgm:presLayoutVars>
          <dgm:dir/>
          <dgm:resizeHandles val="exact"/>
        </dgm:presLayoutVars>
      </dgm:prSet>
      <dgm:spPr/>
    </dgm:pt>
    <dgm:pt modelId="{1A13408B-BC94-4F04-99B5-067D3789E73F}" type="pres">
      <dgm:prSet presAssocID="{468AA091-5CC4-410B-A9B4-4791346E7D3A}" presName="cycle" presStyleCnt="0"/>
      <dgm:spPr/>
    </dgm:pt>
    <dgm:pt modelId="{7E6D1B8E-1C2B-4DC8-9E8A-630F1977C238}" type="pres">
      <dgm:prSet presAssocID="{D147AB5B-DFB4-4054-B8AD-8C17B9D58E6D}" presName="nodeFirstNode" presStyleLbl="node1" presStyleIdx="0" presStyleCnt="7" custScaleX="167481" custScaleY="117257">
        <dgm:presLayoutVars>
          <dgm:bulletEnabled val="1"/>
        </dgm:presLayoutVars>
      </dgm:prSet>
      <dgm:spPr/>
    </dgm:pt>
    <dgm:pt modelId="{F481C6D0-86FC-4C97-8AC2-ABBA2B430DA9}" type="pres">
      <dgm:prSet presAssocID="{12320EBC-EEE7-4916-AEFC-B55AEA6B319F}" presName="sibTransFirstNode" presStyleLbl="bgShp" presStyleIdx="0" presStyleCnt="1"/>
      <dgm:spPr/>
    </dgm:pt>
    <dgm:pt modelId="{5730F16D-8208-429A-8562-85447708EEFD}" type="pres">
      <dgm:prSet presAssocID="{AAA03644-F5BA-4271-887E-B30474917F2C}" presName="nodeFollowingNodes" presStyleLbl="node1" presStyleIdx="1" presStyleCnt="7" custScaleX="167102" custRadScaleRad="126356" custRadScaleInc="25608">
        <dgm:presLayoutVars>
          <dgm:bulletEnabled val="1"/>
        </dgm:presLayoutVars>
      </dgm:prSet>
      <dgm:spPr/>
    </dgm:pt>
    <dgm:pt modelId="{C8B5CB96-FE38-4C57-A83F-B413649C53E6}" type="pres">
      <dgm:prSet presAssocID="{5C8F1E44-0292-4A3D-89A8-C1C2ED09EDBD}" presName="nodeFollowingNodes" presStyleLbl="node1" presStyleIdx="2" presStyleCnt="7" custScaleX="164930" custRadScaleRad="91605" custRadScaleInc="-18557">
        <dgm:presLayoutVars>
          <dgm:bulletEnabled val="1"/>
        </dgm:presLayoutVars>
      </dgm:prSet>
      <dgm:spPr/>
    </dgm:pt>
    <dgm:pt modelId="{8DA63B50-8E11-4E44-9C91-F3D5FC045A5E}" type="pres">
      <dgm:prSet presAssocID="{9931F760-B166-45C1-B089-851E29BB664A}" presName="nodeFollowingNodes" presStyleLbl="node1" presStyleIdx="3" presStyleCnt="7" custScaleX="150446" custRadScaleRad="92521" custRadScaleInc="-50013">
        <dgm:presLayoutVars>
          <dgm:bulletEnabled val="1"/>
        </dgm:presLayoutVars>
      </dgm:prSet>
      <dgm:spPr/>
    </dgm:pt>
    <dgm:pt modelId="{6A73B8A5-BE45-4E49-9DAE-0E593B32B128}" type="pres">
      <dgm:prSet presAssocID="{7B5DCE86-83D8-4F09-B538-2F10E4D71033}" presName="nodeFollowingNodes" presStyleLbl="node1" presStyleIdx="4" presStyleCnt="7" custScaleX="140937" custRadScaleRad="93734" custRadScaleInc="51477">
        <dgm:presLayoutVars>
          <dgm:bulletEnabled val="1"/>
        </dgm:presLayoutVars>
      </dgm:prSet>
      <dgm:spPr/>
    </dgm:pt>
    <dgm:pt modelId="{F1E88622-35A5-49D7-BE91-C2336774B56A}" type="pres">
      <dgm:prSet presAssocID="{72CD5677-DCE2-4085-847E-2F652AE72C00}" presName="nodeFollowingNodes" presStyleLbl="node1" presStyleIdx="5" presStyleCnt="7" custScaleX="154440" custScaleY="141170" custRadScaleRad="99688" custRadScaleInc="28071">
        <dgm:presLayoutVars>
          <dgm:bulletEnabled val="1"/>
        </dgm:presLayoutVars>
      </dgm:prSet>
      <dgm:spPr/>
    </dgm:pt>
    <dgm:pt modelId="{B107C6D5-17BC-42B0-A34A-71AE922EB07E}" type="pres">
      <dgm:prSet presAssocID="{0BFBAF00-46FD-47D2-A8A0-FB80C81CD21F}" presName="nodeFollowingNodes" presStyleLbl="node1" presStyleIdx="6" presStyleCnt="7" custScaleX="158009" custRadScaleRad="124479" custRadScaleInc="-20670">
        <dgm:presLayoutVars>
          <dgm:bulletEnabled val="1"/>
        </dgm:presLayoutVars>
      </dgm:prSet>
      <dgm:spPr/>
    </dgm:pt>
  </dgm:ptLst>
  <dgm:cxnLst>
    <dgm:cxn modelId="{BD128E0B-3585-4949-A2B3-783D8FD7616D}" srcId="{468AA091-5CC4-410B-A9B4-4791346E7D3A}" destId="{7B5DCE86-83D8-4F09-B538-2F10E4D71033}" srcOrd="4" destOrd="0" parTransId="{2B2B3BF4-B7B0-4537-97DB-A72D1A23219D}" sibTransId="{AA8FB10A-56EF-4647-A5F9-88ED35C270EA}"/>
    <dgm:cxn modelId="{6E51D40E-54F2-4063-B88F-E611B22F4F64}" type="presOf" srcId="{AAA03644-F5BA-4271-887E-B30474917F2C}" destId="{5730F16D-8208-429A-8562-85447708EEFD}" srcOrd="0" destOrd="0" presId="urn:microsoft.com/office/officeart/2005/8/layout/cycle3"/>
    <dgm:cxn modelId="{9FBCC626-1674-4F74-8199-49CD745C2DCF}" type="presOf" srcId="{12320EBC-EEE7-4916-AEFC-B55AEA6B319F}" destId="{F481C6D0-86FC-4C97-8AC2-ABBA2B430DA9}" srcOrd="0" destOrd="0" presId="urn:microsoft.com/office/officeart/2005/8/layout/cycle3"/>
    <dgm:cxn modelId="{27064137-DB2F-453D-8FC2-53E311D02DDF}" type="presOf" srcId="{468AA091-5CC4-410B-A9B4-4791346E7D3A}" destId="{E1564537-9881-47CE-9640-B7E2DDAD7B5A}" srcOrd="0" destOrd="0" presId="urn:microsoft.com/office/officeart/2005/8/layout/cycle3"/>
    <dgm:cxn modelId="{FB1EE239-B51F-47AC-8997-593CA5E64D6A}" srcId="{468AA091-5CC4-410B-A9B4-4791346E7D3A}" destId="{5C8F1E44-0292-4A3D-89A8-C1C2ED09EDBD}" srcOrd="2" destOrd="0" parTransId="{A78170F9-8EFE-4651-A3C6-8C14E7231CFD}" sibTransId="{6122F674-1208-4A34-8FBF-C0C720BDB5C7}"/>
    <dgm:cxn modelId="{83E72962-6FB4-46C3-8472-22919D2F346B}" type="presOf" srcId="{9931F760-B166-45C1-B089-851E29BB664A}" destId="{8DA63B50-8E11-4E44-9C91-F3D5FC045A5E}" srcOrd="0" destOrd="0" presId="urn:microsoft.com/office/officeart/2005/8/layout/cycle3"/>
    <dgm:cxn modelId="{2889446B-D280-4AF0-90F9-FEA7301906B3}" srcId="{468AA091-5CC4-410B-A9B4-4791346E7D3A}" destId="{0BFBAF00-46FD-47D2-A8A0-FB80C81CD21F}" srcOrd="6" destOrd="0" parTransId="{D4F93971-7B5C-46FE-A19C-63D78D2B2A72}" sibTransId="{DFC17F51-6CE1-46FD-811E-78D96FFD5228}"/>
    <dgm:cxn modelId="{DD326E54-1B1E-4C6B-91D9-D4854A52A076}" type="presOf" srcId="{72CD5677-DCE2-4085-847E-2F652AE72C00}" destId="{F1E88622-35A5-49D7-BE91-C2336774B56A}" srcOrd="0" destOrd="0" presId="urn:microsoft.com/office/officeart/2005/8/layout/cycle3"/>
    <dgm:cxn modelId="{C6C0787E-8CB4-4216-B539-9B2576C67DEA}" type="presOf" srcId="{D147AB5B-DFB4-4054-B8AD-8C17B9D58E6D}" destId="{7E6D1B8E-1C2B-4DC8-9E8A-630F1977C238}" srcOrd="0" destOrd="0" presId="urn:microsoft.com/office/officeart/2005/8/layout/cycle3"/>
    <dgm:cxn modelId="{6877BA97-3A4B-4001-9EB0-AEE881016CDA}" type="presOf" srcId="{5C8F1E44-0292-4A3D-89A8-C1C2ED09EDBD}" destId="{C8B5CB96-FE38-4C57-A83F-B413649C53E6}" srcOrd="0" destOrd="0" presId="urn:microsoft.com/office/officeart/2005/8/layout/cycle3"/>
    <dgm:cxn modelId="{2EA7F897-5118-4C22-B5F0-1A9CAACFF9E9}" srcId="{468AA091-5CC4-410B-A9B4-4791346E7D3A}" destId="{AAA03644-F5BA-4271-887E-B30474917F2C}" srcOrd="1" destOrd="0" parTransId="{063F18E9-CCE3-4C8A-A817-E21D7DA4B65E}" sibTransId="{FA792F0A-C33F-40C8-809B-EF30DAB674E0}"/>
    <dgm:cxn modelId="{1B0BDEA4-B530-4066-9ED1-5F65A9BFE181}" type="presOf" srcId="{7B5DCE86-83D8-4F09-B538-2F10E4D71033}" destId="{6A73B8A5-BE45-4E49-9DAE-0E593B32B128}" srcOrd="0" destOrd="0" presId="urn:microsoft.com/office/officeart/2005/8/layout/cycle3"/>
    <dgm:cxn modelId="{12D06CAD-2486-4AB0-8821-65DC831C0414}" type="presOf" srcId="{0BFBAF00-46FD-47D2-A8A0-FB80C81CD21F}" destId="{B107C6D5-17BC-42B0-A34A-71AE922EB07E}" srcOrd="0" destOrd="0" presId="urn:microsoft.com/office/officeart/2005/8/layout/cycle3"/>
    <dgm:cxn modelId="{AD6E63CC-7B10-4F82-BF63-1006EA0507BA}" srcId="{468AA091-5CC4-410B-A9B4-4791346E7D3A}" destId="{9931F760-B166-45C1-B089-851E29BB664A}" srcOrd="3" destOrd="0" parTransId="{4DE2EC8E-E10D-401A-9405-D27948B0A1CD}" sibTransId="{DA6512E6-1357-425F-A5EF-5F33F8435993}"/>
    <dgm:cxn modelId="{9B1736D0-BE63-4954-893A-2CE48C09EFDC}" srcId="{468AA091-5CC4-410B-A9B4-4791346E7D3A}" destId="{D147AB5B-DFB4-4054-B8AD-8C17B9D58E6D}" srcOrd="0" destOrd="0" parTransId="{0C43167A-5895-423F-9993-C0E6061684AD}" sibTransId="{12320EBC-EEE7-4916-AEFC-B55AEA6B319F}"/>
    <dgm:cxn modelId="{773ECADC-602B-43CE-B756-6172CFD71CF9}" srcId="{468AA091-5CC4-410B-A9B4-4791346E7D3A}" destId="{72CD5677-DCE2-4085-847E-2F652AE72C00}" srcOrd="5" destOrd="0" parTransId="{E02772CF-CE86-4962-883B-0DD5439A41FB}" sibTransId="{9975DAF8-1C62-4683-8348-7CBD0DF3FDDA}"/>
    <dgm:cxn modelId="{D6A932F5-883F-47FD-897D-5B2DD3614B75}" type="presParOf" srcId="{E1564537-9881-47CE-9640-B7E2DDAD7B5A}" destId="{1A13408B-BC94-4F04-99B5-067D3789E73F}" srcOrd="0" destOrd="0" presId="urn:microsoft.com/office/officeart/2005/8/layout/cycle3"/>
    <dgm:cxn modelId="{4BFA8427-BD35-4D19-AF91-A34FBD50268C}" type="presParOf" srcId="{1A13408B-BC94-4F04-99B5-067D3789E73F}" destId="{7E6D1B8E-1C2B-4DC8-9E8A-630F1977C238}" srcOrd="0" destOrd="0" presId="urn:microsoft.com/office/officeart/2005/8/layout/cycle3"/>
    <dgm:cxn modelId="{37515AEC-0DB2-42F3-B275-5AA3DB277821}" type="presParOf" srcId="{1A13408B-BC94-4F04-99B5-067D3789E73F}" destId="{F481C6D0-86FC-4C97-8AC2-ABBA2B430DA9}" srcOrd="1" destOrd="0" presId="urn:microsoft.com/office/officeart/2005/8/layout/cycle3"/>
    <dgm:cxn modelId="{B51A77DD-4958-4DD6-A4F3-E7797DB36E0A}" type="presParOf" srcId="{1A13408B-BC94-4F04-99B5-067D3789E73F}" destId="{5730F16D-8208-429A-8562-85447708EEFD}" srcOrd="2" destOrd="0" presId="urn:microsoft.com/office/officeart/2005/8/layout/cycle3"/>
    <dgm:cxn modelId="{7F4CCF0E-3572-45CA-A3D0-334D8A3E3502}" type="presParOf" srcId="{1A13408B-BC94-4F04-99B5-067D3789E73F}" destId="{C8B5CB96-FE38-4C57-A83F-B413649C53E6}" srcOrd="3" destOrd="0" presId="urn:microsoft.com/office/officeart/2005/8/layout/cycle3"/>
    <dgm:cxn modelId="{B6238668-6A26-44BF-B046-045DBE243E45}" type="presParOf" srcId="{1A13408B-BC94-4F04-99B5-067D3789E73F}" destId="{8DA63B50-8E11-4E44-9C91-F3D5FC045A5E}" srcOrd="4" destOrd="0" presId="urn:microsoft.com/office/officeart/2005/8/layout/cycle3"/>
    <dgm:cxn modelId="{06146F9B-50CA-44A8-801D-2B13FBF58387}" type="presParOf" srcId="{1A13408B-BC94-4F04-99B5-067D3789E73F}" destId="{6A73B8A5-BE45-4E49-9DAE-0E593B32B128}" srcOrd="5" destOrd="0" presId="urn:microsoft.com/office/officeart/2005/8/layout/cycle3"/>
    <dgm:cxn modelId="{75492185-5AFF-4DD9-AA72-1AFA5824DEDF}" type="presParOf" srcId="{1A13408B-BC94-4F04-99B5-067D3789E73F}" destId="{F1E88622-35A5-49D7-BE91-C2336774B56A}" srcOrd="6" destOrd="0" presId="urn:microsoft.com/office/officeart/2005/8/layout/cycle3"/>
    <dgm:cxn modelId="{56D65656-7C2C-43A6-A46F-6E4773A6CFE7}" type="presParOf" srcId="{1A13408B-BC94-4F04-99B5-067D3789E73F}" destId="{B107C6D5-17BC-42B0-A34A-71AE922EB07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76EA8D-BBA7-46FC-93A7-16578DA7ABE4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 phldr="1"/>
      <dgm:spPr/>
    </dgm:pt>
    <dgm:pt modelId="{351A59D7-BEEE-44B9-BFDB-AADD8674C755}">
      <dgm:prSet phldrT="[Texte]" custT="1"/>
      <dgm:spPr/>
      <dgm:t>
        <a:bodyPr/>
        <a:lstStyle/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L’oxygène</a:t>
          </a:r>
        </a:p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O</a:t>
          </a:r>
        </a:p>
      </dgm:t>
    </dgm:pt>
    <dgm:pt modelId="{619BE8D0-979A-4F88-ADD1-586CD3DA467B}" type="parTrans" cxnId="{9591F386-1C67-40D0-B648-3B19BE0E9F49}">
      <dgm:prSet/>
      <dgm:spPr/>
      <dgm:t>
        <a:bodyPr/>
        <a:lstStyle/>
        <a:p>
          <a:endParaRPr lang="fr-CA"/>
        </a:p>
      </dgm:t>
    </dgm:pt>
    <dgm:pt modelId="{B19AA70C-F655-4067-9624-AE781CAEB95C}" type="sibTrans" cxnId="{9591F386-1C67-40D0-B648-3B19BE0E9F49}">
      <dgm:prSet/>
      <dgm:spPr/>
      <dgm:t>
        <a:bodyPr/>
        <a:lstStyle/>
        <a:p>
          <a:endParaRPr lang="fr-CA"/>
        </a:p>
      </dgm:t>
    </dgm:pt>
    <dgm:pt modelId="{9AF20F9D-57BF-455B-8902-81CF322FB38E}">
      <dgm:prSet phldrT="[Texte]" custT="1"/>
      <dgm:spPr/>
      <dgm:t>
        <a:bodyPr/>
        <a:lstStyle/>
        <a:p>
          <a:r>
            <a:rPr lang="fr-CA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L’hydrogène</a:t>
          </a:r>
        </a:p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</a:t>
          </a:r>
        </a:p>
      </dgm:t>
    </dgm:pt>
    <dgm:pt modelId="{FF71CF12-1ADE-48C4-824B-53E1087E4686}" type="parTrans" cxnId="{87749E6D-9069-4127-870F-B0DABD46A0AA}">
      <dgm:prSet/>
      <dgm:spPr/>
      <dgm:t>
        <a:bodyPr/>
        <a:lstStyle/>
        <a:p>
          <a:endParaRPr lang="fr-CA"/>
        </a:p>
      </dgm:t>
    </dgm:pt>
    <dgm:pt modelId="{7284E652-8DAD-4F8A-80F9-08CABE9AE1A1}" type="sibTrans" cxnId="{87749E6D-9069-4127-870F-B0DABD46A0AA}">
      <dgm:prSet/>
      <dgm:spPr/>
      <dgm:t>
        <a:bodyPr/>
        <a:lstStyle/>
        <a:p>
          <a:endParaRPr lang="fr-CA"/>
        </a:p>
      </dgm:t>
    </dgm:pt>
    <dgm:pt modelId="{24CF045E-FD20-4E47-8DB8-EDAC365FFE64}">
      <dgm:prSet phldrT="[Texte]" custT="1"/>
      <dgm:spPr/>
      <dgm:t>
        <a:bodyPr/>
        <a:lstStyle/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L’azote</a:t>
          </a:r>
        </a:p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</a:t>
          </a:r>
        </a:p>
      </dgm:t>
    </dgm:pt>
    <dgm:pt modelId="{D72B158A-6CEE-464B-82BE-954D79C109D6}" type="parTrans" cxnId="{A6107619-D1F4-4B72-B010-96D47EF38CA9}">
      <dgm:prSet/>
      <dgm:spPr/>
      <dgm:t>
        <a:bodyPr/>
        <a:lstStyle/>
        <a:p>
          <a:endParaRPr lang="fr-CA"/>
        </a:p>
      </dgm:t>
    </dgm:pt>
    <dgm:pt modelId="{032AD690-C833-4B2A-AF2E-079575BB6B4E}" type="sibTrans" cxnId="{A6107619-D1F4-4B72-B010-96D47EF38CA9}">
      <dgm:prSet/>
      <dgm:spPr/>
      <dgm:t>
        <a:bodyPr/>
        <a:lstStyle/>
        <a:p>
          <a:endParaRPr lang="fr-CA"/>
        </a:p>
      </dgm:t>
    </dgm:pt>
    <dgm:pt modelId="{38749D94-4AF6-48BE-8FE7-7027C0E63CF8}">
      <dgm:prSet custT="1"/>
      <dgm:spPr/>
      <dgm:t>
        <a:bodyPr/>
        <a:lstStyle/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Le carbone</a:t>
          </a:r>
        </a:p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</a:t>
          </a:r>
        </a:p>
      </dgm:t>
    </dgm:pt>
    <dgm:pt modelId="{ED8BD8E7-6A56-41FB-879D-E89A8083A5A6}" type="parTrans" cxnId="{D84979FB-5041-4F7C-A184-7AD940A25579}">
      <dgm:prSet/>
      <dgm:spPr/>
      <dgm:t>
        <a:bodyPr/>
        <a:lstStyle/>
        <a:p>
          <a:endParaRPr lang="fr-CA"/>
        </a:p>
      </dgm:t>
    </dgm:pt>
    <dgm:pt modelId="{9AF60CB4-81F1-4542-9A71-46D2A882FEBE}" type="sibTrans" cxnId="{D84979FB-5041-4F7C-A184-7AD940A25579}">
      <dgm:prSet/>
      <dgm:spPr/>
      <dgm:t>
        <a:bodyPr/>
        <a:lstStyle/>
        <a:p>
          <a:endParaRPr lang="fr-CA"/>
        </a:p>
      </dgm:t>
    </dgm:pt>
    <dgm:pt modelId="{857EF1E0-BD00-4EDD-84F3-D1196166A832}" type="pres">
      <dgm:prSet presAssocID="{5876EA8D-BBA7-46FC-93A7-16578DA7ABE4}" presName="matrix" presStyleCnt="0">
        <dgm:presLayoutVars>
          <dgm:chMax val="1"/>
          <dgm:dir/>
          <dgm:resizeHandles val="exact"/>
        </dgm:presLayoutVars>
      </dgm:prSet>
      <dgm:spPr/>
    </dgm:pt>
    <dgm:pt modelId="{35498DAE-EC01-42C4-8971-390B3CE01615}" type="pres">
      <dgm:prSet presAssocID="{5876EA8D-BBA7-46FC-93A7-16578DA7ABE4}" presName="axisShape" presStyleLbl="bgShp" presStyleIdx="0" presStyleCnt="1"/>
      <dgm:spPr/>
    </dgm:pt>
    <dgm:pt modelId="{AED40D51-B918-4293-95F7-CD34396CF7E8}" type="pres">
      <dgm:prSet presAssocID="{5876EA8D-BBA7-46FC-93A7-16578DA7ABE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75619BB-8155-4E79-B605-BD2F2A2F1D1D}" type="pres">
      <dgm:prSet presAssocID="{5876EA8D-BBA7-46FC-93A7-16578DA7ABE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76650A8-09EE-4321-87DD-96D1BDF0F89C}" type="pres">
      <dgm:prSet presAssocID="{5876EA8D-BBA7-46FC-93A7-16578DA7ABE4}" presName="rect3" presStyleLbl="node1" presStyleIdx="2" presStyleCnt="4" custLinFactNeighborX="2433" custLinFactNeighborY="-813">
        <dgm:presLayoutVars>
          <dgm:chMax val="0"/>
          <dgm:chPref val="0"/>
          <dgm:bulletEnabled val="1"/>
        </dgm:presLayoutVars>
      </dgm:prSet>
      <dgm:spPr/>
    </dgm:pt>
    <dgm:pt modelId="{2D90DD60-2A37-4FAC-AD0A-A966FFD6B862}" type="pres">
      <dgm:prSet presAssocID="{5876EA8D-BBA7-46FC-93A7-16578DA7ABE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E8B8A01-299A-456D-8BE9-695D827D66C7}" type="presOf" srcId="{351A59D7-BEEE-44B9-BFDB-AADD8674C755}" destId="{AED40D51-B918-4293-95F7-CD34396CF7E8}" srcOrd="0" destOrd="0" presId="urn:microsoft.com/office/officeart/2005/8/layout/matrix2"/>
    <dgm:cxn modelId="{A6107619-D1F4-4B72-B010-96D47EF38CA9}" srcId="{5876EA8D-BBA7-46FC-93A7-16578DA7ABE4}" destId="{24CF045E-FD20-4E47-8DB8-EDAC365FFE64}" srcOrd="3" destOrd="0" parTransId="{D72B158A-6CEE-464B-82BE-954D79C109D6}" sibTransId="{032AD690-C833-4B2A-AF2E-079575BB6B4E}"/>
    <dgm:cxn modelId="{1811F32C-5492-41CF-99A4-20FF82BBF875}" type="presOf" srcId="{38749D94-4AF6-48BE-8FE7-7027C0E63CF8}" destId="{875619BB-8155-4E79-B605-BD2F2A2F1D1D}" srcOrd="0" destOrd="0" presId="urn:microsoft.com/office/officeart/2005/8/layout/matrix2"/>
    <dgm:cxn modelId="{D979672E-481E-4A44-BF93-2C5A3053D1DE}" type="presOf" srcId="{5876EA8D-BBA7-46FC-93A7-16578DA7ABE4}" destId="{857EF1E0-BD00-4EDD-84F3-D1196166A832}" srcOrd="0" destOrd="0" presId="urn:microsoft.com/office/officeart/2005/8/layout/matrix2"/>
    <dgm:cxn modelId="{87749E6D-9069-4127-870F-B0DABD46A0AA}" srcId="{5876EA8D-BBA7-46FC-93A7-16578DA7ABE4}" destId="{9AF20F9D-57BF-455B-8902-81CF322FB38E}" srcOrd="2" destOrd="0" parTransId="{FF71CF12-1ADE-48C4-824B-53E1087E4686}" sibTransId="{7284E652-8DAD-4F8A-80F9-08CABE9AE1A1}"/>
    <dgm:cxn modelId="{1E26AF7A-9DBA-4827-A3A6-F724B862312B}" type="presOf" srcId="{9AF20F9D-57BF-455B-8902-81CF322FB38E}" destId="{E76650A8-09EE-4321-87DD-96D1BDF0F89C}" srcOrd="0" destOrd="0" presId="urn:microsoft.com/office/officeart/2005/8/layout/matrix2"/>
    <dgm:cxn modelId="{9591F386-1C67-40D0-B648-3B19BE0E9F49}" srcId="{5876EA8D-BBA7-46FC-93A7-16578DA7ABE4}" destId="{351A59D7-BEEE-44B9-BFDB-AADD8674C755}" srcOrd="0" destOrd="0" parTransId="{619BE8D0-979A-4F88-ADD1-586CD3DA467B}" sibTransId="{B19AA70C-F655-4067-9624-AE781CAEB95C}"/>
    <dgm:cxn modelId="{4DCAF6AE-D902-4D54-948F-25482D8BA722}" type="presOf" srcId="{24CF045E-FD20-4E47-8DB8-EDAC365FFE64}" destId="{2D90DD60-2A37-4FAC-AD0A-A966FFD6B862}" srcOrd="0" destOrd="0" presId="urn:microsoft.com/office/officeart/2005/8/layout/matrix2"/>
    <dgm:cxn modelId="{D84979FB-5041-4F7C-A184-7AD940A25579}" srcId="{5876EA8D-BBA7-46FC-93A7-16578DA7ABE4}" destId="{38749D94-4AF6-48BE-8FE7-7027C0E63CF8}" srcOrd="1" destOrd="0" parTransId="{ED8BD8E7-6A56-41FB-879D-E89A8083A5A6}" sibTransId="{9AF60CB4-81F1-4542-9A71-46D2A882FEBE}"/>
    <dgm:cxn modelId="{CB92F044-8B79-4270-8E5B-E339D5972972}" type="presParOf" srcId="{857EF1E0-BD00-4EDD-84F3-D1196166A832}" destId="{35498DAE-EC01-42C4-8971-390B3CE01615}" srcOrd="0" destOrd="0" presId="urn:microsoft.com/office/officeart/2005/8/layout/matrix2"/>
    <dgm:cxn modelId="{F10E4B52-A0C0-4D20-BFFF-117AA96B940F}" type="presParOf" srcId="{857EF1E0-BD00-4EDD-84F3-D1196166A832}" destId="{AED40D51-B918-4293-95F7-CD34396CF7E8}" srcOrd="1" destOrd="0" presId="urn:microsoft.com/office/officeart/2005/8/layout/matrix2"/>
    <dgm:cxn modelId="{4928E125-F4CA-4D71-AD9A-E0DE06FD0D59}" type="presParOf" srcId="{857EF1E0-BD00-4EDD-84F3-D1196166A832}" destId="{875619BB-8155-4E79-B605-BD2F2A2F1D1D}" srcOrd="2" destOrd="0" presId="urn:microsoft.com/office/officeart/2005/8/layout/matrix2"/>
    <dgm:cxn modelId="{19702EDB-4D8E-4E21-BE90-D9073EE396EF}" type="presParOf" srcId="{857EF1E0-BD00-4EDD-84F3-D1196166A832}" destId="{E76650A8-09EE-4321-87DD-96D1BDF0F89C}" srcOrd="3" destOrd="0" presId="urn:microsoft.com/office/officeart/2005/8/layout/matrix2"/>
    <dgm:cxn modelId="{5CB6A3FF-5D3A-4860-A9BF-ECE9C1CFFC92}" type="presParOf" srcId="{857EF1E0-BD00-4EDD-84F3-D1196166A832}" destId="{2D90DD60-2A37-4FAC-AD0A-A966FFD6B86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55D8A-F352-4B6D-8FF4-F68377AAEEED}">
      <dsp:nvSpPr>
        <dsp:cNvPr id="0" name=""/>
        <dsp:cNvSpPr/>
      </dsp:nvSpPr>
      <dsp:spPr>
        <a:xfrm>
          <a:off x="0" y="153220"/>
          <a:ext cx="8604448" cy="550802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ED6F3F-7BFB-433D-8DEE-C9C815C028BB}">
      <dsp:nvSpPr>
        <dsp:cNvPr id="0" name=""/>
        <dsp:cNvSpPr/>
      </dsp:nvSpPr>
      <dsp:spPr>
        <a:xfrm>
          <a:off x="753477" y="4373590"/>
          <a:ext cx="197902" cy="197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0FCAC2-9491-429E-BB84-B1FDE852B918}">
      <dsp:nvSpPr>
        <dsp:cNvPr id="0" name=""/>
        <dsp:cNvSpPr/>
      </dsp:nvSpPr>
      <dsp:spPr>
        <a:xfrm>
          <a:off x="683069" y="4795957"/>
          <a:ext cx="3028514" cy="85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6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1- Les matériaux de base (niveau chimique)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Ex : atomes, molécules</a:t>
          </a:r>
        </a:p>
      </dsp:txBody>
      <dsp:txXfrm>
        <a:off x="683069" y="4795957"/>
        <a:ext cx="3028514" cy="858577"/>
      </dsp:txXfrm>
    </dsp:sp>
    <dsp:sp modelId="{B492894C-C068-4E74-A2AD-6205A48B7A75}">
      <dsp:nvSpPr>
        <dsp:cNvPr id="0" name=""/>
        <dsp:cNvSpPr/>
      </dsp:nvSpPr>
      <dsp:spPr>
        <a:xfrm>
          <a:off x="2593214" y="2826908"/>
          <a:ext cx="309760" cy="3097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0977DF-AC40-45A8-8581-2C22F971043D}">
      <dsp:nvSpPr>
        <dsp:cNvPr id="0" name=""/>
        <dsp:cNvSpPr/>
      </dsp:nvSpPr>
      <dsp:spPr>
        <a:xfrm>
          <a:off x="1648444" y="4000657"/>
          <a:ext cx="2539757" cy="835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13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2- Les cellules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Ex : musculaires</a:t>
          </a:r>
          <a:r>
            <a:rPr lang="fr-CA" sz="1400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1648444" y="4000657"/>
        <a:ext cx="2539757" cy="835947"/>
      </dsp:txXfrm>
    </dsp:sp>
    <dsp:sp modelId="{EC22A0C4-BA56-4B68-874F-9DA44527FA9D}">
      <dsp:nvSpPr>
        <dsp:cNvPr id="0" name=""/>
        <dsp:cNvSpPr/>
      </dsp:nvSpPr>
      <dsp:spPr>
        <a:xfrm>
          <a:off x="3916174" y="2022483"/>
          <a:ext cx="413013" cy="4130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1B79D7-666E-4185-886C-2DC6A5CF4BAC}">
      <dsp:nvSpPr>
        <dsp:cNvPr id="0" name=""/>
        <dsp:cNvSpPr/>
      </dsp:nvSpPr>
      <dsp:spPr>
        <a:xfrm>
          <a:off x="359326" y="1512836"/>
          <a:ext cx="1660658" cy="452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4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3- Les tissus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800" b="1" kern="1200" dirty="0">
            <a:solidFill>
              <a:schemeClr val="accent5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59326" y="1512836"/>
        <a:ext cx="1660658" cy="452833"/>
      </dsp:txXfrm>
    </dsp:sp>
    <dsp:sp modelId="{71F4EF73-AA2F-4932-940B-ECF2D907BD1B}">
      <dsp:nvSpPr>
        <dsp:cNvPr id="0" name=""/>
        <dsp:cNvSpPr/>
      </dsp:nvSpPr>
      <dsp:spPr>
        <a:xfrm>
          <a:off x="5389894" y="1572408"/>
          <a:ext cx="533475" cy="533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5E04CF-CEBB-428B-BE31-7C3690BA9AC1}">
      <dsp:nvSpPr>
        <dsp:cNvPr id="0" name=""/>
        <dsp:cNvSpPr/>
      </dsp:nvSpPr>
      <dsp:spPr>
        <a:xfrm>
          <a:off x="3457307" y="2897889"/>
          <a:ext cx="1879521" cy="103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7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4- Les organes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Ex : foie, peau</a:t>
          </a:r>
        </a:p>
      </dsp:txBody>
      <dsp:txXfrm>
        <a:off x="3457307" y="2897889"/>
        <a:ext cx="1879521" cy="1039894"/>
      </dsp:txXfrm>
    </dsp:sp>
    <dsp:sp modelId="{51879F57-960C-496A-ACA6-27179608BEF3}">
      <dsp:nvSpPr>
        <dsp:cNvPr id="0" name=""/>
        <dsp:cNvSpPr/>
      </dsp:nvSpPr>
      <dsp:spPr>
        <a:xfrm>
          <a:off x="7282200" y="1073831"/>
          <a:ext cx="679751" cy="6797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4FF902-C79C-4BB7-AFA7-E673E7DA7BE7}">
      <dsp:nvSpPr>
        <dsp:cNvPr id="0" name=""/>
        <dsp:cNvSpPr/>
      </dsp:nvSpPr>
      <dsp:spPr>
        <a:xfrm>
          <a:off x="5354794" y="2463415"/>
          <a:ext cx="1720889" cy="1507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186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b="1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5- Les systèmes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b="1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Ex : nerveux, endocrinien, respiratoire, etc.</a:t>
          </a:r>
        </a:p>
      </dsp:txBody>
      <dsp:txXfrm>
        <a:off x="5354794" y="2463415"/>
        <a:ext cx="1720889" cy="1507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1C6D0-86FC-4C97-8AC2-ABBA2B430DA9}">
      <dsp:nvSpPr>
        <dsp:cNvPr id="0" name=""/>
        <dsp:cNvSpPr/>
      </dsp:nvSpPr>
      <dsp:spPr>
        <a:xfrm>
          <a:off x="1173686" y="-286901"/>
          <a:ext cx="5068815" cy="5068815"/>
        </a:xfrm>
        <a:prstGeom prst="circularArrow">
          <a:avLst>
            <a:gd name="adj1" fmla="val 5544"/>
            <a:gd name="adj2" fmla="val 330680"/>
            <a:gd name="adj3" fmla="val 13494143"/>
            <a:gd name="adj4" fmla="val 17559947"/>
            <a:gd name="adj5" fmla="val 5757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E6D1B8E-1C2B-4DC8-9E8A-630F1977C238}">
      <dsp:nvSpPr>
        <dsp:cNvPr id="0" name=""/>
        <dsp:cNvSpPr/>
      </dsp:nvSpPr>
      <dsp:spPr>
        <a:xfrm>
          <a:off x="2380341" y="-31287"/>
          <a:ext cx="2655504" cy="9295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Digestion et nutrition 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(nutriments)</a:t>
          </a:r>
        </a:p>
      </dsp:txBody>
      <dsp:txXfrm>
        <a:off x="2425720" y="14092"/>
        <a:ext cx="2564746" cy="838829"/>
      </dsp:txXfrm>
    </dsp:sp>
    <dsp:sp modelId="{5730F16D-8208-429A-8562-85447708EEFD}">
      <dsp:nvSpPr>
        <dsp:cNvPr id="0" name=""/>
        <dsp:cNvSpPr/>
      </dsp:nvSpPr>
      <dsp:spPr>
        <a:xfrm>
          <a:off x="4815860" y="956672"/>
          <a:ext cx="2649495" cy="792777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Élasticité</a:t>
          </a:r>
          <a:r>
            <a:rPr lang="fr-CA" sz="1900" b="1" kern="1200" dirty="0">
              <a:latin typeface="Arial" pitchFamily="34" charset="0"/>
              <a:cs typeface="Arial" pitchFamily="34" charset="0"/>
            </a:rPr>
            <a:t> </a:t>
          </a:r>
          <a:r>
            <a:rPr lang="fr-CA" sz="2200" b="1" kern="1200" dirty="0">
              <a:latin typeface="Arial" pitchFamily="34" charset="0"/>
              <a:cs typeface="Arial" pitchFamily="34" charset="0"/>
            </a:rPr>
            <a:t>et contractilité 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(propulser le sang )</a:t>
          </a:r>
        </a:p>
      </dsp:txBody>
      <dsp:txXfrm>
        <a:off x="4854560" y="995372"/>
        <a:ext cx="2572095" cy="715377"/>
      </dsp:txXfrm>
    </dsp:sp>
    <dsp:sp modelId="{C8B5CB96-FE38-4C57-A83F-B413649C53E6}">
      <dsp:nvSpPr>
        <dsp:cNvPr id="0" name=""/>
        <dsp:cNvSpPr/>
      </dsp:nvSpPr>
      <dsp:spPr>
        <a:xfrm>
          <a:off x="4374523" y="2354238"/>
          <a:ext cx="2615057" cy="792777"/>
        </a:xfrm>
        <a:prstGeom prst="roundRect">
          <a:avLst/>
        </a:prstGeom>
        <a:gradFill rotWithShape="0">
          <a:gsLst>
            <a:gs pos="0">
              <a:schemeClr val="accent4">
                <a:hueOff val="-2010380"/>
                <a:satOff val="14035"/>
                <a:lumOff val="1503"/>
                <a:alphaOff val="0"/>
                <a:shade val="47500"/>
                <a:satMod val="137000"/>
              </a:schemeClr>
            </a:gs>
            <a:gs pos="55000">
              <a:schemeClr val="accent4">
                <a:hueOff val="-2010380"/>
                <a:satOff val="14035"/>
                <a:lumOff val="1503"/>
                <a:alphaOff val="0"/>
                <a:shade val="69000"/>
                <a:satMod val="137000"/>
              </a:schemeClr>
            </a:gs>
            <a:gs pos="100000">
              <a:schemeClr val="accent4">
                <a:hueOff val="-2010380"/>
                <a:satOff val="14035"/>
                <a:lumOff val="150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Reproduction 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(nouvelle cellule)</a:t>
          </a:r>
        </a:p>
      </dsp:txBody>
      <dsp:txXfrm>
        <a:off x="4413223" y="2392938"/>
        <a:ext cx="2537657" cy="715377"/>
      </dsp:txXfrm>
    </dsp:sp>
    <dsp:sp modelId="{8DA63B50-8E11-4E44-9C91-F3D5FC045A5E}">
      <dsp:nvSpPr>
        <dsp:cNvPr id="0" name=""/>
        <dsp:cNvSpPr/>
      </dsp:nvSpPr>
      <dsp:spPr>
        <a:xfrm>
          <a:off x="4006721" y="3531120"/>
          <a:ext cx="2385405" cy="792777"/>
        </a:xfrm>
        <a:prstGeom prst="roundRect">
          <a:avLst/>
        </a:prstGeom>
        <a:gradFill rotWithShape="0">
          <a:gsLst>
            <a:gs pos="0">
              <a:schemeClr val="accent4">
                <a:hueOff val="-3015570"/>
                <a:satOff val="21052"/>
                <a:lumOff val="2255"/>
                <a:alphaOff val="0"/>
                <a:shade val="47500"/>
                <a:satMod val="137000"/>
              </a:schemeClr>
            </a:gs>
            <a:gs pos="55000">
              <a:schemeClr val="accent4">
                <a:hueOff val="-3015570"/>
                <a:satOff val="21052"/>
                <a:lumOff val="2255"/>
                <a:alphaOff val="0"/>
                <a:shade val="69000"/>
                <a:satMod val="137000"/>
              </a:schemeClr>
            </a:gs>
            <a:gs pos="100000">
              <a:schemeClr val="accent4">
                <a:hueOff val="-3015570"/>
                <a:satOff val="21052"/>
                <a:lumOff val="225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Excrétion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 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(urée, C0</a:t>
          </a:r>
          <a:r>
            <a:rPr lang="fr-CA" sz="2000" b="1" kern="1200" baseline="-25000" dirty="0">
              <a:latin typeface="Arial" pitchFamily="34" charset="0"/>
              <a:cs typeface="Arial" pitchFamily="34" charset="0"/>
            </a:rPr>
            <a:t>2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4045421" y="3569820"/>
        <a:ext cx="2308005" cy="715377"/>
      </dsp:txXfrm>
    </dsp:sp>
    <dsp:sp modelId="{6A73B8A5-BE45-4E49-9DAE-0E593B32B128}">
      <dsp:nvSpPr>
        <dsp:cNvPr id="0" name=""/>
        <dsp:cNvSpPr/>
      </dsp:nvSpPr>
      <dsp:spPr>
        <a:xfrm>
          <a:off x="1064471" y="3531128"/>
          <a:ext cx="2234634" cy="792777"/>
        </a:xfrm>
        <a:prstGeom prst="roundRect">
          <a:avLst/>
        </a:prstGeom>
        <a:gradFill rotWithShape="0">
          <a:gsLst>
            <a:gs pos="0">
              <a:schemeClr val="accent4">
                <a:hueOff val="-4020761"/>
                <a:satOff val="28070"/>
                <a:lumOff val="3006"/>
                <a:alphaOff val="0"/>
                <a:shade val="47500"/>
                <a:satMod val="137000"/>
              </a:schemeClr>
            </a:gs>
            <a:gs pos="55000">
              <a:schemeClr val="accent4">
                <a:hueOff val="-4020761"/>
                <a:satOff val="28070"/>
                <a:lumOff val="3006"/>
                <a:alphaOff val="0"/>
                <a:shade val="69000"/>
                <a:satMod val="137000"/>
              </a:schemeClr>
            </a:gs>
            <a:gs pos="100000">
              <a:schemeClr val="accent4">
                <a:hueOff val="-4020761"/>
                <a:satOff val="28070"/>
                <a:lumOff val="300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/>
            <a:t>Excitabilité  </a:t>
          </a:r>
          <a:r>
            <a:rPr lang="fr-CA" sz="2000" b="1" kern="1200" dirty="0"/>
            <a:t>(réagir aux stimuli)</a:t>
          </a:r>
        </a:p>
      </dsp:txBody>
      <dsp:txXfrm>
        <a:off x="1103171" y="3569828"/>
        <a:ext cx="2157234" cy="715377"/>
      </dsp:txXfrm>
    </dsp:sp>
    <dsp:sp modelId="{F1E88622-35A5-49D7-BE91-C2336774B56A}">
      <dsp:nvSpPr>
        <dsp:cNvPr id="0" name=""/>
        <dsp:cNvSpPr/>
      </dsp:nvSpPr>
      <dsp:spPr>
        <a:xfrm>
          <a:off x="328946" y="2043935"/>
          <a:ext cx="2448732" cy="1119164"/>
        </a:xfrm>
        <a:prstGeom prst="roundRect">
          <a:avLst/>
        </a:prstGeom>
        <a:gradFill rotWithShape="0">
          <a:gsLst>
            <a:gs pos="0">
              <a:schemeClr val="accent4">
                <a:hueOff val="-5025950"/>
                <a:satOff val="35087"/>
                <a:lumOff val="3758"/>
                <a:alphaOff val="0"/>
                <a:shade val="47500"/>
                <a:satMod val="137000"/>
              </a:schemeClr>
            </a:gs>
            <a:gs pos="55000">
              <a:schemeClr val="accent4">
                <a:hueOff val="-5025950"/>
                <a:satOff val="35087"/>
                <a:lumOff val="3758"/>
                <a:alphaOff val="0"/>
                <a:shade val="69000"/>
                <a:satMod val="137000"/>
              </a:schemeClr>
            </a:gs>
            <a:gs pos="100000">
              <a:schemeClr val="accent4">
                <a:hueOff val="-5025950"/>
                <a:satOff val="35087"/>
                <a:lumOff val="3758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Croissance et réparation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 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(grandir)</a:t>
          </a:r>
        </a:p>
      </dsp:txBody>
      <dsp:txXfrm>
        <a:off x="383579" y="2098568"/>
        <a:ext cx="2339466" cy="1009898"/>
      </dsp:txXfrm>
    </dsp:sp>
    <dsp:sp modelId="{B107C6D5-17BC-42B0-A34A-71AE922EB07E}">
      <dsp:nvSpPr>
        <dsp:cNvPr id="0" name=""/>
        <dsp:cNvSpPr/>
      </dsp:nvSpPr>
      <dsp:spPr>
        <a:xfrm>
          <a:off x="108295" y="883126"/>
          <a:ext cx="2505321" cy="792777"/>
        </a:xfrm>
        <a:prstGeom prst="roundRect">
          <a:avLst/>
        </a:prstGeom>
        <a:gradFill rotWithShape="0">
          <a:gsLst>
            <a:gs pos="0">
              <a:schemeClr val="accent4">
                <a:hueOff val="-6031141"/>
                <a:satOff val="42105"/>
                <a:lumOff val="4509"/>
                <a:alphaOff val="0"/>
                <a:shade val="47500"/>
                <a:satMod val="137000"/>
              </a:schemeClr>
            </a:gs>
            <a:gs pos="55000">
              <a:schemeClr val="accent4">
                <a:hueOff val="-6031141"/>
                <a:satOff val="42105"/>
                <a:lumOff val="4509"/>
                <a:alphaOff val="0"/>
                <a:shade val="69000"/>
                <a:satMod val="137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baseline="0" dirty="0">
              <a:latin typeface="Arial" pitchFamily="34" charset="0"/>
              <a:cs typeface="Arial" pitchFamily="34" charset="0"/>
            </a:rPr>
            <a:t>Respiration (0</a:t>
          </a:r>
          <a:r>
            <a:rPr lang="fr-CA" sz="2200" b="1" kern="1200" baseline="-25000" dirty="0">
              <a:latin typeface="Arial" pitchFamily="34" charset="0"/>
              <a:cs typeface="Arial" pitchFamily="34" charset="0"/>
            </a:rPr>
            <a:t>2</a:t>
          </a:r>
          <a:r>
            <a:rPr lang="fr-CA" sz="2200" b="1" kern="1200" baseline="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146995" y="921826"/>
        <a:ext cx="2427921" cy="715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98DAE-EC01-42C4-8971-390B3CE01615}">
      <dsp:nvSpPr>
        <dsp:cNvPr id="0" name=""/>
        <dsp:cNvSpPr/>
      </dsp:nvSpPr>
      <dsp:spPr>
        <a:xfrm>
          <a:off x="1349374" y="0"/>
          <a:ext cx="4800600" cy="4800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ED40D51-B918-4293-95F7-CD34396CF7E8}">
      <dsp:nvSpPr>
        <dsp:cNvPr id="0" name=""/>
        <dsp:cNvSpPr/>
      </dsp:nvSpPr>
      <dsp:spPr>
        <a:xfrm>
          <a:off x="1661413" y="312039"/>
          <a:ext cx="1920240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L’oxygène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O</a:t>
          </a:r>
        </a:p>
      </dsp:txBody>
      <dsp:txXfrm>
        <a:off x="1755151" y="405777"/>
        <a:ext cx="1732764" cy="1732764"/>
      </dsp:txXfrm>
    </dsp:sp>
    <dsp:sp modelId="{875619BB-8155-4E79-B605-BD2F2A2F1D1D}">
      <dsp:nvSpPr>
        <dsp:cNvPr id="0" name=""/>
        <dsp:cNvSpPr/>
      </dsp:nvSpPr>
      <dsp:spPr>
        <a:xfrm>
          <a:off x="3917696" y="312039"/>
          <a:ext cx="1920240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Le carbone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</a:t>
          </a:r>
        </a:p>
      </dsp:txBody>
      <dsp:txXfrm>
        <a:off x="4011434" y="405777"/>
        <a:ext cx="1732764" cy="1732764"/>
      </dsp:txXfrm>
    </dsp:sp>
    <dsp:sp modelId="{E76650A8-09EE-4321-87DD-96D1BDF0F89C}">
      <dsp:nvSpPr>
        <dsp:cNvPr id="0" name=""/>
        <dsp:cNvSpPr/>
      </dsp:nvSpPr>
      <dsp:spPr>
        <a:xfrm>
          <a:off x="1708133" y="2552709"/>
          <a:ext cx="1920240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L’hydrogène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</a:t>
          </a:r>
        </a:p>
      </dsp:txBody>
      <dsp:txXfrm>
        <a:off x="1801871" y="2646447"/>
        <a:ext cx="1732764" cy="1732764"/>
      </dsp:txXfrm>
    </dsp:sp>
    <dsp:sp modelId="{2D90DD60-2A37-4FAC-AD0A-A966FFD6B862}">
      <dsp:nvSpPr>
        <dsp:cNvPr id="0" name=""/>
        <dsp:cNvSpPr/>
      </dsp:nvSpPr>
      <dsp:spPr>
        <a:xfrm>
          <a:off x="3917696" y="2568320"/>
          <a:ext cx="1920240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L’azote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</a:t>
          </a:r>
        </a:p>
      </dsp:txBody>
      <dsp:txXfrm>
        <a:off x="4011434" y="2662058"/>
        <a:ext cx="1732764" cy="173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2D291-E50B-41CE-BDD6-81ED86955C65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EA29F-E1CC-463C-B80B-31C0D129D4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387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9464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6280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u="sng" dirty="0"/>
              <a:t>Membrane cellulaire et sa perméabilité: </a:t>
            </a:r>
          </a:p>
          <a:p>
            <a:pPr marL="171450" indent="-171450">
              <a:buFontTx/>
              <a:buChar char="-"/>
            </a:pPr>
            <a:r>
              <a:rPr lang="fr-CA" dirty="0"/>
              <a:t>Ne laisse pas passer n’importe quoi.</a:t>
            </a:r>
          </a:p>
          <a:p>
            <a:pPr marL="171450" indent="-171450">
              <a:buFontTx/>
              <a:buChar char="-"/>
            </a:pPr>
            <a:r>
              <a:rPr lang="fr-CA" dirty="0"/>
              <a:t>Dépends des besoins</a:t>
            </a:r>
          </a:p>
          <a:p>
            <a:pPr marL="171450" indent="-171450">
              <a:buFontTx/>
              <a:buChar char="-"/>
            </a:pPr>
            <a:endParaRPr lang="fr-CA" dirty="0"/>
          </a:p>
          <a:p>
            <a:pPr marL="0" indent="0">
              <a:buFontTx/>
              <a:buNone/>
            </a:pPr>
            <a:r>
              <a:rPr lang="fr-CA" b="1" u="sng" dirty="0"/>
              <a:t>Liquide interstitiel:</a:t>
            </a:r>
            <a:r>
              <a:rPr lang="fr-CA" b="1" u="sng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Sert à remplir la partie vide entre les cellules et les capillaires sanguins.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Facilite les échanges de nutriments et de déchets entre le sang et les cellules.</a:t>
            </a:r>
          </a:p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810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Passif:</a:t>
            </a:r>
          </a:p>
          <a:p>
            <a:r>
              <a:rPr lang="fr-CA" dirty="0"/>
              <a:t>La substance transverse la membrane sans l’aide de la cellule.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1073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Se fait quand la concentration d’eau n’est pas = des 2 côtés</a:t>
            </a:r>
            <a:r>
              <a:rPr lang="fr-CA" baseline="0" dirty="0"/>
              <a:t> de la membrane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013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 gastro-entérite est une inflammation de la paroi de l’estomac et de l’intestin, qui provoque de la diarrhée et des vomissements.</a:t>
            </a:r>
          </a:p>
          <a:p>
            <a:r>
              <a:rPr lang="fr-CA" dirty="0"/>
              <a:t>Causes:</a:t>
            </a:r>
          </a:p>
          <a:p>
            <a:r>
              <a:rPr lang="fr-CA" dirty="0"/>
              <a:t>Bactéries, virus(norovirus), parasites</a:t>
            </a:r>
          </a:p>
          <a:p>
            <a:r>
              <a:rPr lang="fr-CA" dirty="0" err="1"/>
              <a:t>Sx</a:t>
            </a:r>
            <a:r>
              <a:rPr lang="fr-CA" dirty="0"/>
              <a:t>: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fr-CA" dirty="0"/>
              <a:t>diarrhée;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fr-CA" dirty="0"/>
              <a:t>crampes abdominales;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fr-CA" dirty="0"/>
              <a:t>nausées;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fr-CA" dirty="0"/>
              <a:t>vomissements.</a:t>
            </a:r>
          </a:p>
          <a:p>
            <a:r>
              <a:rPr lang="fr-CA" dirty="0"/>
              <a:t>Évolution:</a:t>
            </a:r>
          </a:p>
          <a:p>
            <a:r>
              <a:rPr lang="fr-CA" dirty="0"/>
              <a:t>1-3 jours </a:t>
            </a:r>
          </a:p>
          <a:p>
            <a:r>
              <a:rPr lang="fr-CA" dirty="0" err="1"/>
              <a:t>Tx</a:t>
            </a:r>
            <a:r>
              <a:rPr lang="fr-CA" dirty="0"/>
              <a:t>:</a:t>
            </a:r>
          </a:p>
          <a:p>
            <a:r>
              <a:rPr lang="fr-CA" dirty="0"/>
              <a:t>Réhydratation</a:t>
            </a:r>
          </a:p>
          <a:p>
            <a:r>
              <a:rPr lang="fr-CA" dirty="0"/>
              <a:t>Alimentation</a:t>
            </a:r>
            <a:r>
              <a:rPr lang="fr-CA" baseline="0" dirty="0"/>
              <a:t> progressive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1519-30C0-4CB3-AF51-FA5C24C2492F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810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454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Anatomie microscopique:</a:t>
            </a:r>
            <a:r>
              <a:rPr lang="fr-CA" baseline="0" dirty="0"/>
              <a:t>  Microscope </a:t>
            </a:r>
            <a:r>
              <a:rPr lang="fr-CA" baseline="0" dirty="0">
                <a:sym typeface="Wingdings" panose="05000000000000000000" pitchFamily="2" charset="2"/>
              </a:rPr>
              <a:t> cellules </a:t>
            </a:r>
          </a:p>
          <a:p>
            <a:r>
              <a:rPr lang="fr-CA" baseline="0" dirty="0">
                <a:sym typeface="Wingdings" panose="05000000000000000000" pitchFamily="2" charset="2"/>
              </a:rPr>
              <a:t>Anatomie macroscopique : Les gros organes (voir à l’Œil nu)  dissection d’un cœur </a:t>
            </a:r>
          </a:p>
          <a:p>
            <a:r>
              <a:rPr lang="fr-CA" baseline="0" dirty="0">
                <a:sym typeface="Wingdings" panose="05000000000000000000" pitchFamily="2" charset="2"/>
              </a:rPr>
              <a:t>Outils: Stéthoscope, palpation, auscultation 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442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A" dirty="0"/>
              <a:t>O2- cO2-Ca-</a:t>
            </a:r>
            <a:r>
              <a:rPr lang="fr-CA" baseline="0" dirty="0"/>
              <a:t> molécules (protéines, eau..)</a:t>
            </a:r>
          </a:p>
          <a:p>
            <a:pPr marL="228600" indent="-228600">
              <a:buAutoNum type="arabicPeriod"/>
            </a:pPr>
            <a:r>
              <a:rPr lang="fr-CA" baseline="0" dirty="0"/>
              <a:t>300 sortes de Cellules</a:t>
            </a:r>
          </a:p>
          <a:p>
            <a:pPr marL="0" indent="0">
              <a:buNone/>
            </a:pPr>
            <a:r>
              <a:rPr lang="fr-CA" baseline="0" dirty="0"/>
              <a:t>3. Conjonctif: protège un organe, adipeux chaleur.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879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cellule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452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1000 microns =1 grain de sable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Structure</a:t>
            </a:r>
            <a:r>
              <a:rPr lang="fr-CA" baseline="0" dirty="0"/>
              <a:t> de bases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Plus petite unité vivante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Environ 10 milliards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Différentes morphologie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La plus petite cellule du corps est le spermatozoïde 3 micromètres sans la queue et la plus grosse est l’ovule 100 micromètres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01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L'</a:t>
            </a:r>
            <a:r>
              <a:rPr lang="fr-CA" i="1" dirty="0"/>
              <a:t>urée</a:t>
            </a:r>
            <a:r>
              <a:rPr lang="fr-CA" dirty="0"/>
              <a:t> est une substance éliminée dans les urines et qui provient de la </a:t>
            </a:r>
            <a:r>
              <a:rPr lang="fr-CA" b="1" dirty="0"/>
              <a:t>dégradation des protéines des muscles et de l'alimentation</a:t>
            </a:r>
            <a:r>
              <a:rPr lang="fr-CA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9230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843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January 11, 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BC074A-D982-485C-917F-7238FEA41CB3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4181EF-9BB0-4AD1-8D57-616B9C84FE87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youtu.be/4mqUyESMO78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fwtfy1HSH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hyperlink" Target="http://www.google.ca/url?sa=i&amp;rct=j&amp;q=cellules&amp;source=images&amp;cd=&amp;cad=rja&amp;docid=tfeg3BzXYCFo3M&amp;tbnid=hldw4E15i98xEM:&amp;ved=0CAUQjRw&amp;url=http://fr.123rf.com/photo_7149016_cellules-humaines.html&amp;ei=T1LsUcXsOdSn4APk1oHQAw&amp;bvm=bv.49478099,d.dmg&amp;psig=AFQjCNFVhss2Prc1ZBLTEuOT1MJGEWLlGA&amp;ust=1374528364818217" TargetMode="External"/><Relationship Id="rId5" Type="http://schemas.openxmlformats.org/officeDocument/2006/relationships/image" Target="../media/image12.jpeg"/><Relationship Id="rId15" Type="http://schemas.openxmlformats.org/officeDocument/2006/relationships/image" Target="../media/image16.jpg"/><Relationship Id="rId10" Type="http://schemas.microsoft.com/office/2007/relationships/diagramDrawing" Target="../diagrams/drawing1.xml"/><Relationship Id="rId4" Type="http://schemas.openxmlformats.org/officeDocument/2006/relationships/hyperlink" Target="http://www.google.ca/url?sa=i&amp;rct=j&amp;q=mol%C3%A9cules&amp;source=images&amp;cd=&amp;cad=rja&amp;docid=8X9U2FTXEBrgaM&amp;tbnid=LRQY8okUnFQhpM:&amp;ved=0CAUQjRw&amp;url=http://fr.maieutapedia.org/wiki/Mol%C3%A9cule&amp;ei=LFHsUe6YIKvB4AP86IDIBg&amp;bvm=bv.49478099,d.dmg&amp;psig=AFQjCNEF1e4kPJbWDKCR8LU4Y3Zemvk-Xg&amp;ust=1374528150575005" TargetMode="External"/><Relationship Id="rId9" Type="http://schemas.openxmlformats.org/officeDocument/2006/relationships/diagramColors" Target="../diagrams/colors1.xml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1656184"/>
          </a:xfrm>
        </p:spPr>
        <p:txBody>
          <a:bodyPr>
            <a:normAutofit/>
          </a:bodyPr>
          <a:lstStyle/>
          <a:p>
            <a:pPr algn="ctr"/>
            <a:r>
              <a:rPr lang="fr-CA" sz="4400" b="1" dirty="0">
                <a:solidFill>
                  <a:srgbClr val="92D050"/>
                </a:solidFill>
                <a:latin typeface="Lucida Calligraphy" pitchFamily="66" charset="0"/>
              </a:rPr>
              <a:t>Le Système musculo-squelettique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52281"/>
            <a:ext cx="6048672" cy="3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148471F6-79CD-4F9B-9DF8-1637C6DED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28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092281" y="5589240"/>
            <a:ext cx="1080120" cy="5760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fr-CA" dirty="0">
              <a:solidFill>
                <a:srgbClr val="FFFF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 structure de la cellule p13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56376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6804247" y="5301208"/>
            <a:ext cx="1368153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6780546" y="4581128"/>
            <a:ext cx="1368153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/>
          <p:cNvSpPr/>
          <p:nvPr/>
        </p:nvSpPr>
        <p:spPr>
          <a:xfrm>
            <a:off x="7431906" y="1772816"/>
            <a:ext cx="1368153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99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554110"/>
              </p:ext>
            </p:extLst>
          </p:nvPr>
        </p:nvGraphicFramePr>
        <p:xfrm>
          <a:off x="0" y="692696"/>
          <a:ext cx="9129534" cy="2974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0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248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Membrane cellulairep.13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Cytoplasme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Noyau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Enveloppe flexible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Composée :lipides, glucose,</a:t>
                      </a:r>
                      <a:r>
                        <a:rPr lang="fr-CA" baseline="0" dirty="0"/>
                        <a:t> protéines</a:t>
                      </a:r>
                      <a:r>
                        <a:rPr lang="fr-CA" dirty="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Retient le cytoplasme et le noyau à l’intérieur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Contrôle ce qui entre et sort (eau, nutriments, O2, CO2)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Poreuse (trous)</a:t>
                      </a:r>
                    </a:p>
                    <a:p>
                      <a:pPr algn="l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Gelée où baignent les organites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Tout ce que contient la cellule sauf</a:t>
                      </a:r>
                      <a:r>
                        <a:rPr lang="fr-CA" baseline="0" dirty="0"/>
                        <a:t> noyau</a:t>
                      </a:r>
                      <a:endParaRPr lang="fr-CA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Activités chimiques de la cellule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Centre de contrôle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Contient l’ADN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" y="3635673"/>
            <a:ext cx="36724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220072" y="4365104"/>
            <a:ext cx="1512168" cy="12961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5849894" y="4858923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30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Le transport cellulaire p.14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53537" y="1876491"/>
            <a:ext cx="8686800" cy="462560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fr-CA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C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membrane cellulaire a une </a:t>
            </a:r>
            <a:r>
              <a:rPr lang="fr-CA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perméabilité sélective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fait selon une région où la [   ] est élevée </a:t>
            </a:r>
            <a:r>
              <a:rPr lang="fr-CA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région faible</a:t>
            </a:r>
          </a:p>
          <a:p>
            <a:pPr>
              <a:buFontTx/>
              <a:buChar char="-"/>
            </a:pPr>
            <a:endParaRPr lang="fr-CA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None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=</a:t>
            </a:r>
          </a:p>
          <a:p>
            <a:pPr>
              <a:buFont typeface="Wingdings" pitchFamily="2" charset="2"/>
              <a:buChar char="v"/>
            </a:pPr>
            <a:r>
              <a:rPr lang="fr-C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Entre les membranes des cellules, il y a du </a:t>
            </a:r>
            <a:r>
              <a:rPr lang="fr-CA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liquide interstitiel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fr-CA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C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Le liquide 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interstitiel</a:t>
            </a:r>
            <a:endParaRPr lang="fr-CA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CA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fexa\AppData\Local\Microsoft\Windows\Temporary Internet Files\Content.IE5\1F10RRQK\MC90038257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184176" cy="11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2915816" y="5373216"/>
            <a:ext cx="1512168" cy="12961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969966" y="5877272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877889" y="6309320"/>
            <a:ext cx="110018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32" y="5255931"/>
            <a:ext cx="11699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77" y="6057411"/>
            <a:ext cx="1067174" cy="6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61" y="2852936"/>
            <a:ext cx="8312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15" y="2969044"/>
            <a:ext cx="377529" cy="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715" y="3221072"/>
            <a:ext cx="409727" cy="27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3006" y="2996235"/>
            <a:ext cx="409727" cy="27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necteur droit avec flèche 19"/>
          <p:cNvCxnSpPr/>
          <p:nvPr/>
        </p:nvCxnSpPr>
        <p:spPr>
          <a:xfrm flipH="1" flipV="1">
            <a:off x="1215185" y="3212976"/>
            <a:ext cx="588530" cy="317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71" y="4257091"/>
            <a:ext cx="8286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63" y="4229762"/>
            <a:ext cx="8312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60" y="4189296"/>
            <a:ext cx="8312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5716" y="3266913"/>
            <a:ext cx="409727" cy="27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94" y="2821279"/>
            <a:ext cx="977629" cy="84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2202" y="2947550"/>
            <a:ext cx="409727" cy="27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8744" y="3269757"/>
            <a:ext cx="409727" cy="27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9158" y="2973848"/>
            <a:ext cx="409727" cy="27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9863" y="3326059"/>
            <a:ext cx="409727" cy="27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V="1">
            <a:off x="4139952" y="4437112"/>
            <a:ext cx="0" cy="3590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5237065" y="4437112"/>
            <a:ext cx="0" cy="3590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6372200" y="4410254"/>
            <a:ext cx="0" cy="3590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52291"/>
            <a:ext cx="915616" cy="69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1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" y="116633"/>
            <a:ext cx="7486674" cy="62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3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92" y="4920630"/>
            <a:ext cx="1341808" cy="19373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1251062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Le transport membranaire </a:t>
            </a:r>
            <a:r>
              <a:rPr lang="fr-CA" sz="22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p.14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fr-CA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 passif</a:t>
            </a:r>
          </a:p>
          <a:p>
            <a:pPr marL="82296" indent="0" algn="ctr">
              <a:buNone/>
            </a:pPr>
            <a:r>
              <a:rPr lang="fr-CA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CA" sz="2000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Arial Unicode MS"/>
                <a:cs typeface="Arial Unicode MS"/>
              </a:rPr>
              <a:t>∅ de dépense d’énergie)</a:t>
            </a:r>
          </a:p>
          <a:p>
            <a:pPr marL="82296" indent="0" algn="ctr">
              <a:buNone/>
            </a:pPr>
            <a:endParaRPr lang="fr-CA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Osmose (eau)</a:t>
            </a:r>
          </a:p>
          <a:p>
            <a:pPr>
              <a:buFont typeface="Wingdings" pitchFamily="2" charset="2"/>
              <a:buChar char="v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Diffusion simple</a:t>
            </a:r>
          </a:p>
          <a:p>
            <a:pPr>
              <a:buFont typeface="Wingdings" pitchFamily="2" charset="2"/>
              <a:buChar char="v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Diffusion facilitée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62381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fr-CA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 actif</a:t>
            </a:r>
          </a:p>
          <a:p>
            <a:pPr marL="82296" lvl="0" indent="0" algn="ctr">
              <a:buClr>
                <a:srgbClr val="C1EC76"/>
              </a:buClr>
              <a:buNone/>
            </a:pPr>
            <a:r>
              <a:rPr lang="fr-CA" sz="2000" dirty="0">
                <a:solidFill>
                  <a:srgbClr val="EB31AB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CA" sz="2000" dirty="0">
                <a:solidFill>
                  <a:srgbClr val="EB31AB">
                    <a:lumMod val="75000"/>
                  </a:srgbClr>
                </a:solidFill>
                <a:latin typeface="Arial Unicode MS"/>
                <a:ea typeface="Arial Unicode MS"/>
                <a:cs typeface="Arial Unicode MS"/>
              </a:rPr>
              <a:t>dépense d’énergie  ATP)</a:t>
            </a:r>
          </a:p>
          <a:p>
            <a:pPr marL="82296" indent="0" algn="ctr">
              <a:buNone/>
            </a:pPr>
            <a:endParaRPr lang="fr-CA" b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Utiliser pour les grosses molécules comme les acides aminés, certains électrolytes et certaines molécules de glucose</a:t>
            </a:r>
          </a:p>
          <a:p>
            <a:pPr>
              <a:buFont typeface="Wingdings" pitchFamily="2" charset="2"/>
              <a:buChar char="v"/>
            </a:pPr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6332">
            <a:off x="1506433" y="457855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87" y="1246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L’osmose</a:t>
            </a:r>
            <a:b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fr-CA" sz="31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hlinkClick r:id="rId3"/>
              </a:rPr>
              <a:t>diffusion et osmose</a:t>
            </a:r>
            <a:b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endParaRPr lang="fr-CA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5791547" cy="470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avec flèche vers la droite 4"/>
          <p:cNvSpPr/>
          <p:nvPr/>
        </p:nvSpPr>
        <p:spPr>
          <a:xfrm>
            <a:off x="1043608" y="1834981"/>
            <a:ext cx="2304256" cy="4248472"/>
          </a:xfrm>
          <a:prstGeom prst="right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Perméable à l’eau et non perméable aux électrolytes</a:t>
            </a:r>
          </a:p>
          <a:p>
            <a:pPr algn="ctr"/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(Na, Cl, K)</a:t>
            </a:r>
          </a:p>
        </p:txBody>
      </p:sp>
    </p:spTree>
    <p:extLst>
      <p:ext uri="{BB962C8B-B14F-4D97-AF65-F5344CB8AC3E}">
        <p14:creationId xmlns:p14="http://schemas.microsoft.com/office/powerpoint/2010/main" val="12969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Exemples concrets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876800"/>
          </a:xfrm>
        </p:spPr>
        <p:txBody>
          <a:bodyPr/>
          <a:lstStyle/>
          <a:p>
            <a:endParaRPr lang="fr-CA" dirty="0"/>
          </a:p>
          <a:p>
            <a:endParaRPr lang="fr-CA" dirty="0"/>
          </a:p>
          <a:p>
            <a:pPr>
              <a:buFont typeface="Wingdings" pitchFamily="2" charset="2"/>
              <a:buChar char="v"/>
            </a:pPr>
            <a:r>
              <a:rPr lang="fr-CA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Solution hypotonique = pt en diarrhée (déshydratation)  eau dans les tissus</a:t>
            </a:r>
            <a:endParaRPr lang="fr-CA" sz="2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CA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Solution isotonique </a:t>
            </a:r>
            <a:r>
              <a:rPr lang="fr-CA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CA" sz="28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fr-CA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0,9% et D5%</a:t>
            </a:r>
          </a:p>
          <a:p>
            <a:pPr>
              <a:buFont typeface="Wingdings" pitchFamily="2" charset="2"/>
              <a:buChar char="v"/>
            </a:pPr>
            <a:r>
              <a:rPr lang="fr-CA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Solution hypertonique = pt œdématié. Pour </a:t>
            </a:r>
            <a:r>
              <a:rPr lang="fr-CA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 eau dans le sang et ainsi l’éliminer par les reins.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0" t="8521" r="43849" b="6287"/>
          <a:stretch/>
        </p:blipFill>
        <p:spPr bwMode="auto">
          <a:xfrm>
            <a:off x="7956376" y="188640"/>
            <a:ext cx="100811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1"/>
            <a:ext cx="537664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Exemple d’</a:t>
            </a:r>
            <a:r>
              <a:rPr lang="fr-CA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Hy</a:t>
            </a:r>
            <a:r>
              <a:rPr lang="fr-CA" b="1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draSense</a:t>
            </a:r>
            <a:endParaRPr lang="fr-CA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04" y="1971798"/>
            <a:ext cx="7596496" cy="41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t="1115" r="20570" b="366"/>
          <a:stretch/>
        </p:blipFill>
        <p:spPr bwMode="auto">
          <a:xfrm>
            <a:off x="0" y="1607866"/>
            <a:ext cx="1440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9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La diffusion p.15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715355"/>
          </a:xfrm>
        </p:spPr>
        <p:txBody>
          <a:bodyPr>
            <a:normAutofit/>
          </a:bodyPr>
          <a:lstStyle/>
          <a:p>
            <a:r>
              <a:rPr lang="fr-CA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diffusion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Selon le gradient de concentration </a:t>
            </a:r>
          </a:p>
          <a:p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Traverse la double couche de lipides</a:t>
            </a:r>
          </a:p>
          <a:p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715355"/>
          </a:xfrm>
        </p:spPr>
        <p:txBody>
          <a:bodyPr>
            <a:noAutofit/>
          </a:bodyPr>
          <a:lstStyle/>
          <a:p>
            <a:r>
              <a:rPr lang="fr-CA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diffusion facilitée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644008" y="2262556"/>
            <a:ext cx="4023360" cy="4331872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Selon le gradient de concentration </a:t>
            </a:r>
          </a:p>
          <a:p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Utilise un transporteur protéique ou un transporteur enzymatique</a:t>
            </a:r>
          </a:p>
          <a:p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Plus il y a de transporteurs, plus il y a d’échanges</a:t>
            </a:r>
          </a:p>
          <a:p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5212"/>
            <a:ext cx="4248472" cy="54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92080" y="1484784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Région la + [   ] </a:t>
            </a:r>
            <a:endParaRPr lang="fr-CA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6084168" y="1854116"/>
            <a:ext cx="1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67487" y="235859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Région la - [   ] 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166559" y="60615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dirty="0"/>
              <a:t>La substance transverse la membrane sans l’aide de la cellule.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031673" y="548680"/>
            <a:ext cx="216024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738559" y="548678"/>
            <a:ext cx="309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Canal pour faciliter le transfert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355976" y="3429000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191913" y="3244334"/>
            <a:ext cx="309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Transporteur 180 º</a:t>
            </a:r>
          </a:p>
        </p:txBody>
      </p:sp>
      <p:pic>
        <p:nvPicPr>
          <p:cNvPr id="7172" name="Picture 4" descr="http://www.alloprof.qc.ca/ImagesDesFiches/bv3/s1244i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17231"/>
            <a:ext cx="1571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516216" y="578937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La concentration devient =</a:t>
            </a:r>
          </a:p>
        </p:txBody>
      </p:sp>
    </p:spTree>
    <p:extLst>
      <p:ext uri="{BB962C8B-B14F-4D97-AF65-F5344CB8AC3E}">
        <p14:creationId xmlns:p14="http://schemas.microsoft.com/office/powerpoint/2010/main" val="23484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Une maladie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u="sng" dirty="0"/>
              <a:t>Définition:</a:t>
            </a:r>
          </a:p>
          <a:p>
            <a:pPr marL="0" indent="0">
              <a:buNone/>
            </a:pPr>
            <a:r>
              <a:rPr lang="fr-CA" dirty="0"/>
              <a:t>Altération de l'état de santé, attribuée à des </a:t>
            </a:r>
            <a:r>
              <a:rPr lang="fr-CA" b="1" u="sng" dirty="0"/>
              <a:t>causes</a:t>
            </a:r>
            <a:r>
              <a:rPr lang="fr-CA" dirty="0"/>
              <a:t>, se traduisant par des</a:t>
            </a:r>
            <a:r>
              <a:rPr lang="fr-CA" b="1" u="sng" dirty="0"/>
              <a:t> symptômes </a:t>
            </a:r>
            <a:r>
              <a:rPr lang="fr-CA" dirty="0"/>
              <a:t>et des </a:t>
            </a:r>
            <a:r>
              <a:rPr lang="fr-CA" b="1" u="sng" dirty="0"/>
              <a:t>signes</a:t>
            </a:r>
            <a:r>
              <a:rPr lang="fr-CA" dirty="0"/>
              <a:t>, suivant une </a:t>
            </a:r>
            <a:r>
              <a:rPr lang="fr-CA" b="1" u="sng" dirty="0"/>
              <a:t>évolution</a:t>
            </a:r>
            <a:r>
              <a:rPr lang="fr-CA" dirty="0"/>
              <a:t> et des </a:t>
            </a:r>
            <a:r>
              <a:rPr lang="fr-CA" b="1" u="sng" dirty="0"/>
              <a:t>possibilités thérapeutiques</a:t>
            </a:r>
            <a:r>
              <a:rPr lang="fr-CA" dirty="0"/>
              <a:t>.</a:t>
            </a:r>
          </a:p>
          <a:p>
            <a:pPr marL="0" indent="0">
              <a:buNone/>
            </a:pPr>
            <a:r>
              <a:rPr lang="fr-CA" dirty="0">
                <a:solidFill>
                  <a:srgbClr val="FF33CC"/>
                </a:solidFill>
              </a:rPr>
              <a:t>Ex: gastro-entérite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22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81128"/>
            <a:ext cx="3524214" cy="197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Transport vésiculaire p.16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398768" cy="4876800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 actif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Demande de l’énergie (division de la cellule, locomotion, </a:t>
            </a:r>
            <a:r>
              <a:rPr lang="fr-CA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rx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chimiques)</a:t>
            </a:r>
          </a:p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Utilisation de petits sacs (à partir de la membrane de la cellule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Substance qui entre ou sort de la cellule</a:t>
            </a:r>
          </a:p>
          <a:p>
            <a:endParaRPr lang="fr-CA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Pinocytose = cellule boit le liquide extracellulaire (plasma sanguin, liquide interstitiel et céphalorachidien, etc.)</a:t>
            </a:r>
          </a:p>
          <a:p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Phagocytose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6009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79712" y="602709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Phagocyte (globule blanc GB) qui détruit un microbe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1854112" y="1267019"/>
            <a:ext cx="504056" cy="172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9552" y="620688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Endocytose (entrée)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660232" y="6027092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Exocytose (Sortie)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742816" y="5420796"/>
            <a:ext cx="1917416" cy="929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Terminé pour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fr-CA" dirty="0"/>
              <a:t>Prochain cours, nous verrons: </a:t>
            </a:r>
          </a:p>
          <a:p>
            <a:pPr marL="118872" indent="0">
              <a:buNone/>
            </a:pPr>
            <a:endParaRPr lang="fr-CA" dirty="0"/>
          </a:p>
          <a:p>
            <a:r>
              <a:rPr lang="fr-CA" dirty="0"/>
              <a:t>La division cellulaire</a:t>
            </a:r>
          </a:p>
          <a:p>
            <a:r>
              <a:rPr lang="fr-CA" dirty="0"/>
              <a:t>Les tissus</a:t>
            </a:r>
          </a:p>
          <a:p>
            <a:r>
              <a:rPr lang="fr-CA" dirty="0"/>
              <a:t>Les systèmes</a:t>
            </a:r>
          </a:p>
          <a:p>
            <a:r>
              <a:rPr lang="fr-CA" dirty="0"/>
              <a:t>L’homéostasie</a:t>
            </a:r>
          </a:p>
          <a:p>
            <a:pPr marL="118872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50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Distinctions </a:t>
            </a:r>
            <a:br>
              <a:rPr lang="fr-CA" dirty="0"/>
            </a:br>
            <a:r>
              <a:rPr lang="fr-CA" dirty="0"/>
              <a:t>Signes et symptômes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587" y="1916832"/>
            <a:ext cx="3746397" cy="762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Signes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3568" y="2743200"/>
            <a:ext cx="3771815" cy="3566119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/>
              <a:t>Indices </a:t>
            </a:r>
            <a:r>
              <a:rPr lang="fr-CA" b="1" u="sng">
                <a:solidFill>
                  <a:schemeClr val="tx2">
                    <a:lumMod val="75000"/>
                  </a:schemeClr>
                </a:solidFill>
              </a:rPr>
              <a:t>objectivés</a:t>
            </a:r>
            <a:r>
              <a:rPr lang="fr-CA"/>
              <a:t> </a:t>
            </a:r>
            <a:r>
              <a:rPr lang="fr-CA" dirty="0"/>
              <a:t>par le soignant lors de l’examen du patient et permettant de donner une orientation à un diagnostic. </a:t>
            </a:r>
            <a:r>
              <a:rPr lang="fr-CA" dirty="0">
                <a:solidFill>
                  <a:srgbClr val="CC00CC"/>
                </a:solidFill>
              </a:rPr>
              <a:t>Ce que vous voyez</a:t>
            </a:r>
            <a:r>
              <a:rPr lang="fr-CA" dirty="0"/>
              <a:t>.</a:t>
            </a:r>
          </a:p>
          <a:p>
            <a:pPr marL="0" indent="0">
              <a:buNone/>
            </a:pPr>
            <a:r>
              <a:rPr lang="fr-CA" dirty="0"/>
              <a:t>Ex: </a:t>
            </a:r>
          </a:p>
          <a:p>
            <a:pPr marL="0" indent="0">
              <a:buNone/>
            </a:pPr>
            <a:r>
              <a:rPr lang="fr-CA" dirty="0"/>
              <a:t>Faciès rouge</a:t>
            </a:r>
          </a:p>
          <a:p>
            <a:pPr marL="0" indent="0">
              <a:buNone/>
            </a:pPr>
            <a:r>
              <a:rPr lang="fr-CA" dirty="0"/>
              <a:t>Diaphorèse</a:t>
            </a:r>
          </a:p>
          <a:p>
            <a:pPr marL="0" indent="0">
              <a:buNone/>
            </a:pPr>
            <a:r>
              <a:rPr lang="fr-CA" dirty="0"/>
              <a:t>Rougeur</a:t>
            </a:r>
          </a:p>
          <a:p>
            <a:pPr marL="0" indent="0">
              <a:buNone/>
            </a:pPr>
            <a:r>
              <a:rPr lang="fr-CA" dirty="0"/>
              <a:t>Œdème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627799" cy="762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Symptômes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45771" y="2807702"/>
            <a:ext cx="3642653" cy="364563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Le symptôme possède une composante beaucoup plus </a:t>
            </a:r>
            <a:r>
              <a:rPr lang="fr-CA" b="1" u="sng" dirty="0">
                <a:solidFill>
                  <a:schemeClr val="tx2">
                    <a:lumMod val="75000"/>
                  </a:schemeClr>
                </a:solidFill>
              </a:rPr>
              <a:t>subjective</a:t>
            </a:r>
            <a:r>
              <a:rPr lang="fr-CA" dirty="0"/>
              <a:t>, et correspond aux signes </a:t>
            </a:r>
            <a:r>
              <a:rPr lang="fr-CA" dirty="0">
                <a:solidFill>
                  <a:srgbClr val="CC00CC"/>
                </a:solidFill>
              </a:rPr>
              <a:t>décrits par le malade </a:t>
            </a:r>
            <a:r>
              <a:rPr lang="fr-CA" dirty="0"/>
              <a:t>lui-même;</a:t>
            </a:r>
          </a:p>
          <a:p>
            <a:pPr marL="0" indent="0">
              <a:buNone/>
            </a:pPr>
            <a:r>
              <a:rPr lang="fr-CA" dirty="0"/>
              <a:t>Ex:</a:t>
            </a:r>
          </a:p>
          <a:p>
            <a:pPr marL="0" indent="0">
              <a:buNone/>
            </a:pPr>
            <a:r>
              <a:rPr lang="fr-CA" dirty="0"/>
              <a:t>douleurs, maux de tête, anxiété</a:t>
            </a:r>
          </a:p>
        </p:txBody>
      </p:sp>
      <p:sp>
        <p:nvSpPr>
          <p:cNvPr id="7" name="ZoneTexte 6"/>
          <p:cNvSpPr txBox="1"/>
          <p:nvPr/>
        </p:nvSpPr>
        <p:spPr>
          <a:xfrm rot="20166639">
            <a:off x="-110714" y="226938"/>
            <a:ext cx="2880320" cy="954107"/>
          </a:xfrm>
          <a:prstGeom prst="rect">
            <a:avLst/>
          </a:prstGeom>
          <a:solidFill>
            <a:srgbClr val="04FC57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FF0000"/>
                </a:solidFill>
              </a:rPr>
              <a:t>Manifestations cliniques</a:t>
            </a:r>
          </a:p>
        </p:txBody>
      </p:sp>
      <p:pic>
        <p:nvPicPr>
          <p:cNvPr id="2050" name="Picture 2" descr="http://2.bp.blogspot.com/-vUNKTg5ZVPk/T2BQlatLkHI/AAAAAAAAA-w/uyLz8Qyy5E4/s1600/par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35" y="4149080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35" y="4904237"/>
            <a:ext cx="1500732" cy="93795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59" y="476672"/>
            <a:ext cx="122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0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959768"/>
          </a:xfrm>
        </p:spPr>
        <p:txBody>
          <a:bodyPr/>
          <a:lstStyle/>
          <a:p>
            <a:pPr algn="ctr"/>
            <a:r>
              <a:rPr lang="fr-CA" dirty="0"/>
              <a:t>Définitions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L’anatomie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Étudie:</a:t>
            </a:r>
          </a:p>
          <a:p>
            <a:r>
              <a:rPr lang="fr-CA" sz="2000" b="1" dirty="0"/>
              <a:t>la forme</a:t>
            </a:r>
          </a:p>
          <a:p>
            <a:r>
              <a:rPr lang="fr-CA" sz="2000" dirty="0"/>
              <a:t>la structure </a:t>
            </a:r>
          </a:p>
          <a:p>
            <a:r>
              <a:rPr lang="fr-CA" sz="2000" dirty="0"/>
              <a:t>Les parties du corps humain</a:t>
            </a:r>
          </a:p>
          <a:p>
            <a:r>
              <a:rPr lang="fr-CA" sz="2000" dirty="0"/>
              <a:t>Leurs relations </a:t>
            </a:r>
          </a:p>
          <a:p>
            <a:r>
              <a:rPr lang="fr-CA" sz="2000" dirty="0"/>
              <a:t>Elle s’observe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La physiologie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Étudie: </a:t>
            </a:r>
          </a:p>
          <a:p>
            <a:r>
              <a:rPr lang="fr-CA" sz="2000" b="1" dirty="0"/>
              <a:t>Fonctionnement du corps</a:t>
            </a:r>
          </a:p>
          <a:p>
            <a:r>
              <a:rPr lang="fr-CA" sz="2000" dirty="0"/>
              <a:t>Le rôle de chacun des organes </a:t>
            </a:r>
          </a:p>
          <a:p>
            <a:r>
              <a:rPr lang="fr-CA" sz="2000" dirty="0"/>
              <a:t>Devons connaitre les structures anatomiques </a:t>
            </a:r>
          </a:p>
          <a:p>
            <a:pPr marL="0" indent="0">
              <a:buNone/>
            </a:pPr>
            <a:r>
              <a:rPr lang="fr-CA" sz="2000" dirty="0"/>
              <a:t>Ex: le fonctionnement de la cellule, la formation de l’urine.</a:t>
            </a:r>
          </a:p>
        </p:txBody>
      </p:sp>
      <p:pic>
        <p:nvPicPr>
          <p:cNvPr id="1026" name="Picture 2" descr="Résultats de recherche d'images pour « microscope dessin en couleur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74" y="5085184"/>
            <a:ext cx="1299801" cy="13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627383" cy="1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5" y="5088204"/>
            <a:ext cx="926520" cy="7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05028"/>
            <a:ext cx="2376264" cy="149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59" y="476672"/>
            <a:ext cx="122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9" y="2949353"/>
            <a:ext cx="1995969" cy="114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upload.maieutapedia.org/picture/h2o-molecule-131293198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7197"/>
            <a:ext cx="959299" cy="9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872" y="404664"/>
            <a:ext cx="74980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CA" sz="36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Les 6 niveaux d’organisationp.10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305043"/>
              </p:ext>
            </p:extLst>
          </p:nvPr>
        </p:nvGraphicFramePr>
        <p:xfrm>
          <a:off x="250595" y="1110207"/>
          <a:ext cx="860444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2" name="Picture 4" descr="http://us.123rf.com/400wm/400/400/eraxion/eraxion1006/eraxion100600408/7149016-cellules-humaine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6" y="3910717"/>
            <a:ext cx="1056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3" y="1521658"/>
            <a:ext cx="298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 De la plus petites particules à la plus grosse (l’humain)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64" y="4702805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6228184" y="2132856"/>
            <a:ext cx="2974678" cy="1660467"/>
            <a:chOff x="4696604" y="1923430"/>
            <a:chExt cx="2974678" cy="6535355"/>
          </a:xfrm>
        </p:grpSpPr>
        <p:sp>
          <p:nvSpPr>
            <p:cNvPr id="12" name="Rectangle 11"/>
            <p:cNvSpPr/>
            <p:nvPr/>
          </p:nvSpPr>
          <p:spPr>
            <a:xfrm>
              <a:off x="4696604" y="1923430"/>
              <a:ext cx="2609224" cy="33217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062058" y="5137043"/>
              <a:ext cx="2609224" cy="3321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244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800" b="1" kern="12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6- Le corps humain ou l’organisme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20" y="4000832"/>
            <a:ext cx="1752797" cy="2633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84" y="5066366"/>
            <a:ext cx="1295400" cy="15684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40" y="1844824"/>
            <a:ext cx="1457380" cy="10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Qui suis-je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Je respire</a:t>
            </a:r>
          </a:p>
          <a:p>
            <a:r>
              <a:rPr lang="fr-CA" dirty="0"/>
              <a:t>Je mange </a:t>
            </a:r>
          </a:p>
          <a:p>
            <a:r>
              <a:rPr lang="fr-CA" dirty="0"/>
              <a:t>Je produis des déchets </a:t>
            </a:r>
          </a:p>
          <a:p>
            <a:r>
              <a:rPr lang="fr-CA" dirty="0"/>
              <a:t>Je peux me reproduire </a:t>
            </a:r>
          </a:p>
          <a:p>
            <a:r>
              <a:rPr lang="fr-CA" dirty="0"/>
              <a:t>On ne me voit pas à l’œil nu </a:t>
            </a:r>
          </a:p>
          <a:p>
            <a:r>
              <a:rPr lang="fr-CA" dirty="0"/>
              <a:t>Je suis la plus petite partie vivante de votre organisme 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28229"/>
            <a:ext cx="1743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La cellule p11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Varie de 3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µm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à 100 µm de diamètre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Une fraction de µ à 2 mètres de longueur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Exemple : cellule nerveuse (de la moelle épinière au pied) plus d’un mètre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Différentes formes selon leurs fonctions </a:t>
            </a:r>
          </a:p>
          <a:p>
            <a:pPr marL="82296" indent="0">
              <a:buNone/>
            </a:pPr>
            <a:endParaRPr lang="fr-CA" sz="1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50" y="511000"/>
            <a:ext cx="1808989" cy="13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ésultats de recherche d'images pour « globule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20" y="4946469"/>
            <a:ext cx="2149851" cy="15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2" y="4869159"/>
            <a:ext cx="3175000" cy="18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La cellule : ses fonctions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048549"/>
              </p:ext>
            </p:extLst>
          </p:nvPr>
        </p:nvGraphicFramePr>
        <p:xfrm>
          <a:off x="683568" y="1412776"/>
          <a:ext cx="7499350" cy="490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32" y="4509120"/>
            <a:ext cx="1872208" cy="68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94" y="5085184"/>
            <a:ext cx="4095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32044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7"/>
            <a:ext cx="1008112" cy="8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93" y="1382835"/>
            <a:ext cx="1170878" cy="7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7772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cellule :</a:t>
            </a:r>
            <a:br>
              <a:rPr lang="fr-C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fr-C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 composition chimique </a:t>
            </a:r>
            <a:r>
              <a:rPr lang="fr-CA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p.12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561285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xplosion 2 6"/>
          <p:cNvSpPr/>
          <p:nvPr/>
        </p:nvSpPr>
        <p:spPr>
          <a:xfrm rot="20877413">
            <a:off x="3090" y="1327246"/>
            <a:ext cx="3045432" cy="4392488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Arial" pitchFamily="34" charset="0"/>
                <a:cs typeface="Arial" pitchFamily="34" charset="0"/>
              </a:rPr>
              <a:t>Sels minéraux</a:t>
            </a:r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fr-C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Ca, K, P,  S, Na, Cl, Mg, I et le Fe</a:t>
            </a:r>
            <a:r>
              <a:rPr lang="fr-CA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Explosion 2 7"/>
          <p:cNvSpPr/>
          <p:nvPr/>
        </p:nvSpPr>
        <p:spPr>
          <a:xfrm>
            <a:off x="7256753" y="3078355"/>
            <a:ext cx="1907704" cy="2088232"/>
          </a:xfrm>
          <a:prstGeom prst="irregularSeal2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Eau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CA" b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(60%)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7956376" y="501317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243292" y="5821835"/>
            <a:ext cx="16916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Permet les réactions chimiques</a:t>
            </a:r>
          </a:p>
        </p:txBody>
      </p:sp>
    </p:spTree>
    <p:extLst>
      <p:ext uri="{BB962C8B-B14F-4D97-AF65-F5344CB8AC3E}">
        <p14:creationId xmlns:p14="http://schemas.microsoft.com/office/powerpoint/2010/main" val="15046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2684</TotalTime>
  <Words>1061</Words>
  <Application>Microsoft Office PowerPoint</Application>
  <PresentationFormat>Affichage à l'écran (4:3)</PresentationFormat>
  <Paragraphs>217</Paragraphs>
  <Slides>22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Arial Unicode MS</vt:lpstr>
      <vt:lpstr>Arial</vt:lpstr>
      <vt:lpstr>Arial Black</vt:lpstr>
      <vt:lpstr>Calibri</vt:lpstr>
      <vt:lpstr>Corbel</vt:lpstr>
      <vt:lpstr>Lucida Calligraphy</vt:lpstr>
      <vt:lpstr>Wingdings</vt:lpstr>
      <vt:lpstr>Wingdings 2</vt:lpstr>
      <vt:lpstr>Wingdings 3</vt:lpstr>
      <vt:lpstr>Module</vt:lpstr>
      <vt:lpstr>Le Système musculo-squelettique</vt:lpstr>
      <vt:lpstr>Une maladie</vt:lpstr>
      <vt:lpstr>Distinctions  Signes et symptômes</vt:lpstr>
      <vt:lpstr>Définitions</vt:lpstr>
      <vt:lpstr>Les 6 niveaux d’organisationp.10</vt:lpstr>
      <vt:lpstr>Qui suis-je ?</vt:lpstr>
      <vt:lpstr>La cellule p11</vt:lpstr>
      <vt:lpstr>La cellule : ses fonctions</vt:lpstr>
      <vt:lpstr>La cellule :  Sa composition chimique p.12</vt:lpstr>
      <vt:lpstr>La structure de la cellule p13</vt:lpstr>
      <vt:lpstr>Présentation PowerPoint</vt:lpstr>
      <vt:lpstr>Le transport cellulaire p.14</vt:lpstr>
      <vt:lpstr>Présentation PowerPoint</vt:lpstr>
      <vt:lpstr>Le transport membranaire p.14</vt:lpstr>
      <vt:lpstr>L’osmose diffusion et osmose </vt:lpstr>
      <vt:lpstr>Exemples concrets</vt:lpstr>
      <vt:lpstr>Exemple d’HydraSense</vt:lpstr>
      <vt:lpstr>La diffusion p.15 </vt:lpstr>
      <vt:lpstr>Présentation PowerPoint</vt:lpstr>
      <vt:lpstr>Transport vésiculaire p.16</vt:lpstr>
      <vt:lpstr>Phagocytose </vt:lpstr>
      <vt:lpstr>Terminé pour aujourd’hui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musculo-squelettique</dc:title>
  <dc:creator>Ouimet-Grill, Yan</dc:creator>
  <cp:lastModifiedBy>Petit, Anne-Gabrielle</cp:lastModifiedBy>
  <cp:revision>73</cp:revision>
  <cp:lastPrinted>2017-03-05T14:58:21Z</cp:lastPrinted>
  <dcterms:created xsi:type="dcterms:W3CDTF">2017-02-16T19:32:22Z</dcterms:created>
  <dcterms:modified xsi:type="dcterms:W3CDTF">2022-01-11T15:52:03Z</dcterms:modified>
</cp:coreProperties>
</file>