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3" r:id="rId18"/>
    <p:sldId id="272" r:id="rId19"/>
    <p:sldId id="274" r:id="rId20"/>
    <p:sldId id="275" r:id="rId21"/>
    <p:sldId id="276" r:id="rId22"/>
    <p:sldId id="277" r:id="rId23"/>
    <p:sldId id="278" r:id="rId24"/>
    <p:sldId id="279" r:id="rId25"/>
    <p:sldId id="280" r:id="rId26"/>
    <p:sldId id="281" r:id="rId27"/>
    <p:sldId id="282" r:id="rId28"/>
    <p:sldId id="283" r:id="rId29"/>
    <p:sldId id="284" r:id="rId30"/>
    <p:sldId id="287" r:id="rId31"/>
    <p:sldId id="285" r:id="rId32"/>
    <p:sldId id="286" r:id="rId33"/>
    <p:sldId id="288" r:id="rId34"/>
    <p:sldId id="301" r:id="rId35"/>
    <p:sldId id="290" r:id="rId36"/>
    <p:sldId id="291" r:id="rId37"/>
    <p:sldId id="292" r:id="rId38"/>
    <p:sldId id="300" r:id="rId39"/>
    <p:sldId id="293" r:id="rId40"/>
    <p:sldId id="294" r:id="rId41"/>
    <p:sldId id="295" r:id="rId42"/>
    <p:sldId id="296" r:id="rId43"/>
    <p:sldId id="297" r:id="rId44"/>
    <p:sldId id="298" r:id="rId45"/>
    <p:sldId id="299" r:id="rId46"/>
    <p:sldId id="302" r:id="rId47"/>
    <p:sldId id="303" r:id="rId48"/>
    <p:sldId id="304" r:id="rId49"/>
    <p:sldId id="305" r:id="rId50"/>
    <p:sldId id="306" r:id="rId51"/>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462"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fr-FR" smtClean="0"/>
              <a:t>Modifiez le style du titre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A6F1EA05-89A0-42B4-B84F-68328751A55A}" type="datetimeFigureOut">
              <a:rPr lang="fr-CA" smtClean="0"/>
              <a:t>2020-11-11</a:t>
            </a:fld>
            <a:endParaRPr lang="fr-CA"/>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fr-CA"/>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2B57C065-C7B9-4B10-A09B-8C76C5DF1028}" type="slidenum">
              <a:rPr lang="fr-CA" smtClean="0"/>
              <a:t>‹N°›</a:t>
            </a:fld>
            <a:endParaRPr lang="fr-CA"/>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A6F1EA05-89A0-42B4-B84F-68328751A55A}" type="datetimeFigureOut">
              <a:rPr lang="fr-CA" smtClean="0"/>
              <a:t>2020-11-11</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fr-FR" smtClean="0"/>
              <a:t>Modifiez le style du titre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6F1EA05-89A0-42B4-B84F-68328751A55A}" type="datetimeFigureOut">
              <a:rPr lang="fr-CA" smtClean="0"/>
              <a:t>2020-11-11</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5" name="Date Placeholder 4"/>
          <p:cNvSpPr>
            <a:spLocks noGrp="1"/>
          </p:cNvSpPr>
          <p:nvPr>
            <p:ph type="dt" sz="half" idx="10"/>
          </p:nvPr>
        </p:nvSpPr>
        <p:spPr/>
        <p:txBody>
          <a:bodyPr/>
          <a:lstStyle/>
          <a:p>
            <a:fld id="{A6F1EA05-89A0-42B4-B84F-68328751A55A}" type="datetimeFigureOut">
              <a:rPr lang="fr-CA" smtClean="0"/>
              <a:t>2020-11-11</a:t>
            </a:fld>
            <a:endParaRPr lang="fr-CA"/>
          </a:p>
        </p:txBody>
      </p:sp>
      <p:sp>
        <p:nvSpPr>
          <p:cNvPr id="6" name="Footer Placeholder 5"/>
          <p:cNvSpPr>
            <a:spLocks noGrp="1"/>
          </p:cNvSpPr>
          <p:nvPr>
            <p:ph type="ftr" sz="quarter" idx="11"/>
          </p:nvPr>
        </p:nvSpPr>
        <p:spPr/>
        <p:txBody>
          <a:bodyPr/>
          <a:lstStyle/>
          <a:p>
            <a:endParaRPr lang="fr-CA"/>
          </a:p>
        </p:txBody>
      </p:sp>
      <p:sp>
        <p:nvSpPr>
          <p:cNvPr id="7" name="Slide Number Placeholder 6"/>
          <p:cNvSpPr>
            <a:spLocks noGrp="1"/>
          </p:cNvSpPr>
          <p:nvPr>
            <p:ph type="sldNum" sz="quarter" idx="12"/>
          </p:nvPr>
        </p:nvSpPr>
        <p:spPr/>
        <p:txBody>
          <a:bodyPr/>
          <a:lstStyle/>
          <a:p>
            <a:fld id="{2B57C065-C7B9-4B10-A09B-8C76C5DF1028}" type="slidenum">
              <a:rPr lang="fr-CA" smtClean="0"/>
              <a:t>‹N°›</a:t>
            </a:fld>
            <a:endParaRPr lang="fr-CA"/>
          </a:p>
        </p:txBody>
      </p:sp>
      <p:sp>
        <p:nvSpPr>
          <p:cNvPr id="9" name="Content Placeholder 8"/>
          <p:cNvSpPr>
            <a:spLocks noGrp="1"/>
          </p:cNvSpPr>
          <p:nvPr>
            <p:ph sz="quarter" idx="13"/>
          </p:nvPr>
        </p:nvSpPr>
        <p:spPr>
          <a:xfrm>
            <a:off x="1042416" y="2313432"/>
            <a:ext cx="3419856" cy="34930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A6F1EA05-89A0-42B4-B84F-68328751A55A}" type="datetimeFigureOut">
              <a:rPr lang="fr-CA" smtClean="0"/>
              <a:t>2020-11-11</a:t>
            </a:fld>
            <a:endParaRPr lang="fr-CA"/>
          </a:p>
        </p:txBody>
      </p:sp>
      <p:sp>
        <p:nvSpPr>
          <p:cNvPr id="8" name="Footer Placeholder 7"/>
          <p:cNvSpPr>
            <a:spLocks noGrp="1"/>
          </p:cNvSpPr>
          <p:nvPr>
            <p:ph type="ftr" sz="quarter" idx="11"/>
          </p:nvPr>
        </p:nvSpPr>
        <p:spPr/>
        <p:txBody>
          <a:bodyPr/>
          <a:lstStyle/>
          <a:p>
            <a:endParaRPr lang="fr-CA"/>
          </a:p>
        </p:txBody>
      </p:sp>
      <p:sp>
        <p:nvSpPr>
          <p:cNvPr id="9" name="Slide Number Placeholder 8"/>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fld id="{A6F1EA05-89A0-42B4-B84F-68328751A55A}" type="datetimeFigureOut">
              <a:rPr lang="fr-CA" smtClean="0"/>
              <a:t>2020-11-11</a:t>
            </a:fld>
            <a:endParaRPr lang="fr-CA"/>
          </a:p>
        </p:txBody>
      </p:sp>
      <p:sp>
        <p:nvSpPr>
          <p:cNvPr id="4" name="Footer Placeholder 3"/>
          <p:cNvSpPr>
            <a:spLocks noGrp="1"/>
          </p:cNvSpPr>
          <p:nvPr>
            <p:ph type="ftr" sz="quarter" idx="11"/>
          </p:nvPr>
        </p:nvSpPr>
        <p:spPr/>
        <p:txBody>
          <a:bodyPr/>
          <a:lstStyle/>
          <a:p>
            <a:endParaRPr lang="fr-CA"/>
          </a:p>
        </p:txBody>
      </p:sp>
      <p:sp>
        <p:nvSpPr>
          <p:cNvPr id="5" name="Slide Number Placeholder 4"/>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F1EA05-89A0-42B4-B84F-68328751A55A}" type="datetimeFigureOut">
              <a:rPr lang="fr-CA" smtClean="0"/>
              <a:t>2020-11-11</a:t>
            </a:fld>
            <a:endParaRPr lang="fr-CA"/>
          </a:p>
        </p:txBody>
      </p:sp>
      <p:sp>
        <p:nvSpPr>
          <p:cNvPr id="3" name="Footer Placeholder 2"/>
          <p:cNvSpPr>
            <a:spLocks noGrp="1"/>
          </p:cNvSpPr>
          <p:nvPr>
            <p:ph type="ftr" sz="quarter" idx="11"/>
          </p:nvPr>
        </p:nvSpPr>
        <p:spPr/>
        <p:txBody>
          <a:bodyPr/>
          <a:lstStyle/>
          <a:p>
            <a:endParaRPr lang="fr-CA"/>
          </a:p>
        </p:txBody>
      </p:sp>
      <p:sp>
        <p:nvSpPr>
          <p:cNvPr id="4" name="Slide Number Placeholder 3"/>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A6F1EA05-89A0-42B4-B84F-68328751A55A}" type="datetimeFigureOut">
              <a:rPr lang="fr-CA" smtClean="0"/>
              <a:t>2020-11-11</a:t>
            </a:fld>
            <a:endParaRPr lang="fr-CA"/>
          </a:p>
        </p:txBody>
      </p:sp>
      <p:sp>
        <p:nvSpPr>
          <p:cNvPr id="7" name="Slide Number Placeholder 6"/>
          <p:cNvSpPr>
            <a:spLocks noGrp="1"/>
          </p:cNvSpPr>
          <p:nvPr>
            <p:ph type="sldNum" sz="quarter" idx="12"/>
          </p:nvPr>
        </p:nvSpPr>
        <p:spPr/>
        <p:txBody>
          <a:bodyPr/>
          <a:lstStyle/>
          <a:p>
            <a:fld id="{2B57C065-C7B9-4B10-A09B-8C76C5DF1028}" type="slidenum">
              <a:rPr lang="fr-CA" smtClean="0"/>
              <a:t>‹N°›</a:t>
            </a:fld>
            <a:endParaRPr lang="fr-CA"/>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A"/>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fr-FR" smtClean="0"/>
              <a:t>Modifiez le style du titre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fr-FR" smtClean="0"/>
              <a:t>Modifiez le style du titre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A6F1EA05-89A0-42B4-B84F-68328751A55A}" type="datetimeFigureOut">
              <a:rPr lang="fr-CA" smtClean="0"/>
              <a:t>2020-11-11</a:t>
            </a:fld>
            <a:endParaRPr lang="fr-CA"/>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fr-CA"/>
          </a:p>
        </p:txBody>
      </p:sp>
      <p:sp>
        <p:nvSpPr>
          <p:cNvPr id="7" name="Slide Number Placeholder 6"/>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6F1EA05-89A0-42B4-B84F-68328751A55A}" type="datetimeFigureOut">
              <a:rPr lang="fr-CA" smtClean="0"/>
              <a:t>2020-11-11</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fr-FR" smtClean="0"/>
              <a:t>Modifiez le style du titre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fld id="{A6F1EA05-89A0-42B4-B84F-68328751A55A}" type="datetimeFigureOut">
              <a:rPr lang="fr-CA" smtClean="0"/>
              <a:t>2020-11-11</a:t>
            </a:fld>
            <a:endParaRPr lang="fr-CA"/>
          </a:p>
        </p:txBody>
      </p:sp>
      <p:sp>
        <p:nvSpPr>
          <p:cNvPr id="5" name="Footer Placeholder 4"/>
          <p:cNvSpPr>
            <a:spLocks noGrp="1"/>
          </p:cNvSpPr>
          <p:nvPr>
            <p:ph type="ftr" sz="quarter" idx="11"/>
          </p:nvPr>
        </p:nvSpPr>
        <p:spPr/>
        <p:txBody>
          <a:bodyPr/>
          <a:lstStyle/>
          <a:p>
            <a:endParaRPr lang="fr-CA"/>
          </a:p>
        </p:txBody>
      </p:sp>
      <p:sp>
        <p:nvSpPr>
          <p:cNvPr id="6" name="Slide Number Placeholder 5"/>
          <p:cNvSpPr>
            <a:spLocks noGrp="1"/>
          </p:cNvSpPr>
          <p:nvPr>
            <p:ph type="sldNum" sz="quarter" idx="12"/>
          </p:nvPr>
        </p:nvSpPr>
        <p:spPr/>
        <p:txBody>
          <a:bodyPr/>
          <a:lstStyle/>
          <a:p>
            <a:fld id="{2B57C065-C7B9-4B10-A09B-8C76C5DF1028}"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fr-FR" smtClean="0"/>
              <a:t>Modifiez le style du titre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A6F1EA05-89A0-42B4-B84F-68328751A55A}" type="datetimeFigureOut">
              <a:rPr lang="fr-CA" smtClean="0"/>
              <a:t>2020-11-11</a:t>
            </a:fld>
            <a:endParaRPr lang="fr-CA"/>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fr-CA"/>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2B57C065-C7B9-4B10-A09B-8C76C5DF1028}"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slideLayout" Target="../slideLayouts/slideLayout4.xml"/><Relationship Id="rId4" Type="http://schemas.openxmlformats.org/officeDocument/2006/relationships/tags" Target="../tags/tag15.xml"/></Relationships>
</file>

<file path=ppt/slides/_rels/slide7.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0.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1.xml"/></Relationships>
</file>

<file path=ppt/slides/_rels/slide11.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5.png"/><Relationship Id="rId5" Type="http://schemas.openxmlformats.org/officeDocument/2006/relationships/slideLayout" Target="../slideLayouts/slideLayout4.xml"/><Relationship Id="rId4" Type="http://schemas.openxmlformats.org/officeDocument/2006/relationships/tags" Target="../tags/tag25.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3.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image" Target="../media/image7.png"/><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image" Target="../media/image6.png"/><Relationship Id="rId5" Type="http://schemas.openxmlformats.org/officeDocument/2006/relationships/slideLayout" Target="../slideLayouts/slideLayout7.xml"/><Relationship Id="rId4" Type="http://schemas.openxmlformats.org/officeDocument/2006/relationships/tags" Target="../tags/tag31.xml"/></Relationships>
</file>

<file path=ppt/slides/_rels/slide14.xml.rels><?xml version="1.0" encoding="UTF-8" standalone="yes"?>
<Relationships xmlns="http://schemas.openxmlformats.org/package/2006/relationships"><Relationship Id="rId3" Type="http://schemas.openxmlformats.org/officeDocument/2006/relationships/tags" Target="../tags/tag34.xml"/><Relationship Id="rId7" Type="http://schemas.openxmlformats.org/officeDocument/2006/relationships/image" Target="../media/image8.png"/><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slideLayout" Target="../slideLayouts/slideLayout4.xml"/><Relationship Id="rId5" Type="http://schemas.openxmlformats.org/officeDocument/2006/relationships/tags" Target="../tags/tag36.xml"/><Relationship Id="rId4" Type="http://schemas.openxmlformats.org/officeDocument/2006/relationships/tags" Target="../tags/tag3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17.xml.rels><?xml version="1.0" encoding="UTF-8" standalone="yes"?>
<Relationships xmlns="http://schemas.openxmlformats.org/package/2006/relationships"><Relationship Id="rId3" Type="http://schemas.openxmlformats.org/officeDocument/2006/relationships/tags" Target="../tags/tag41.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image" Target="../media/image9.png"/><Relationship Id="rId5" Type="http://schemas.openxmlformats.org/officeDocument/2006/relationships/slideLayout" Target="../slideLayouts/slideLayout2.xml"/><Relationship Id="rId4" Type="http://schemas.openxmlformats.org/officeDocument/2006/relationships/tags" Target="../tags/tag42.xml"/></Relationships>
</file>

<file path=ppt/slides/_rels/slide18.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5" Type="http://schemas.openxmlformats.org/officeDocument/2006/relationships/image" Target="../media/image10.png"/><Relationship Id="rId4"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7.xml"/><Relationship Id="rId1" Type="http://schemas.openxmlformats.org/officeDocument/2006/relationships/tags" Target="../tags/tag46.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4.xml"/><Relationship Id="rId1" Type="http://schemas.openxmlformats.org/officeDocument/2006/relationships/tags" Target="../tags/tag53.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5.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6.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30.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4"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3.xml"/><Relationship Id="rId1" Type="http://schemas.openxmlformats.org/officeDocument/2006/relationships/tags" Target="../tags/tag62.xml"/></Relationships>
</file>

<file path=ppt/slides/_rels/slide32.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4"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tags" Target="../tags/tag69.xml"/><Relationship Id="rId1" Type="http://schemas.openxmlformats.org/officeDocument/2006/relationships/tags" Target="../tags/tag68.xml"/><Relationship Id="rId4" Type="http://schemas.openxmlformats.org/officeDocument/2006/relationships/image" Target="../media/image12.png"/></Relationships>
</file>

<file path=ppt/slides/_rels/slide35.xml.rels><?xml version="1.0" encoding="UTF-8" standalone="yes"?>
<Relationships xmlns="http://schemas.openxmlformats.org/package/2006/relationships"><Relationship Id="rId3" Type="http://schemas.openxmlformats.org/officeDocument/2006/relationships/tags" Target="../tags/tag72.xml"/><Relationship Id="rId2" Type="http://schemas.openxmlformats.org/officeDocument/2006/relationships/tags" Target="../tags/tag71.xml"/><Relationship Id="rId1" Type="http://schemas.openxmlformats.org/officeDocument/2006/relationships/tags" Target="../tags/tag70.xml"/><Relationship Id="rId4"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4.xml"/><Relationship Id="rId1" Type="http://schemas.openxmlformats.org/officeDocument/2006/relationships/tags" Target="../tags/tag73.xml"/></Relationships>
</file>

<file path=ppt/slides/_rels/slide37.xml.rels><?xml version="1.0" encoding="UTF-8" standalone="yes"?>
<Relationships xmlns="http://schemas.openxmlformats.org/package/2006/relationships"><Relationship Id="rId3" Type="http://schemas.openxmlformats.org/officeDocument/2006/relationships/tags" Target="../tags/tag77.xml"/><Relationship Id="rId2" Type="http://schemas.openxmlformats.org/officeDocument/2006/relationships/tags" Target="../tags/tag76.xml"/><Relationship Id="rId1" Type="http://schemas.openxmlformats.org/officeDocument/2006/relationships/tags" Target="../tags/tag75.xml"/><Relationship Id="rId4"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6.xml"/><Relationship Id="rId1" Type="http://schemas.openxmlformats.org/officeDocument/2006/relationships/tags" Target="../tags/tag7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image" Target="../media/image14.png"/></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1.xml"/></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3.xml"/></Relationships>
</file>

<file path=ppt/slides/_rels/slide4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4.xml"/></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85.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7.xml"/><Relationship Id="rId1" Type="http://schemas.openxmlformats.org/officeDocument/2006/relationships/tags" Target="../tags/tag86.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1.xml"/><Relationship Id="rId1" Type="http://schemas.openxmlformats.org/officeDocument/2006/relationships/tags" Target="../tags/tag90.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3.xml"/><Relationship Id="rId1" Type="http://schemas.openxmlformats.org/officeDocument/2006/relationships/tags" Target="../tags/tag92.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tags" Target="../tags/tag94.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7.xml"/><Relationship Id="rId1" Type="http://schemas.openxmlformats.org/officeDocument/2006/relationships/tags" Target="../tags/tag9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normAutofit fontScale="90000"/>
          </a:bodyPr>
          <a:lstStyle/>
          <a:p>
            <a:r>
              <a:rPr lang="fr-CA" dirty="0" smtClean="0"/>
              <a:t>Nutrition</a:t>
            </a:r>
            <a:br>
              <a:rPr lang="fr-CA" dirty="0" smtClean="0"/>
            </a:br>
            <a:r>
              <a:rPr lang="fr-CA" dirty="0"/>
              <a:t/>
            </a:r>
            <a:br>
              <a:rPr lang="fr-CA" dirty="0"/>
            </a:br>
            <a:r>
              <a:rPr lang="fr-CA" dirty="0" smtClean="0"/>
              <a:t>Valeur nutritive </a:t>
            </a:r>
            <a:endParaRPr lang="fr-CA" dirty="0"/>
          </a:p>
        </p:txBody>
      </p:sp>
      <p:sp>
        <p:nvSpPr>
          <p:cNvPr id="3" name="Sous-titre 2"/>
          <p:cNvSpPr>
            <a:spLocks noGrp="1"/>
          </p:cNvSpPr>
          <p:nvPr>
            <p:ph type="subTitle" idx="1"/>
            <p:custDataLst>
              <p:tags r:id="rId2"/>
            </p:custDataLst>
          </p:nvPr>
        </p:nvSpPr>
        <p:spPr/>
        <p:txBody>
          <a:bodyPr/>
          <a:lstStyle/>
          <a:p>
            <a:r>
              <a:rPr lang="fr-CA" dirty="0" smtClean="0"/>
              <a:t>Élaboré par FOC modifié par DIS - 2020</a:t>
            </a:r>
            <a:endParaRPr lang="fr-CA" dirty="0"/>
          </a:p>
        </p:txBody>
      </p:sp>
    </p:spTree>
    <p:extLst>
      <p:ext uri="{BB962C8B-B14F-4D97-AF65-F5344CB8AC3E}">
        <p14:creationId xmlns:p14="http://schemas.microsoft.com/office/powerpoint/2010/main" val="3048434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a:p>
        </p:txBody>
      </p:sp>
      <p:sp>
        <p:nvSpPr>
          <p:cNvPr id="3" name="Espace réservé du contenu 2"/>
          <p:cNvSpPr>
            <a:spLocks noGrp="1"/>
          </p:cNvSpPr>
          <p:nvPr>
            <p:ph idx="1"/>
            <p:custDataLst>
              <p:tags r:id="rId2"/>
            </p:custDataLst>
          </p:nvPr>
        </p:nvSpPr>
        <p:spPr>
          <a:xfrm>
            <a:off x="611560" y="1556792"/>
            <a:ext cx="7920880" cy="4464496"/>
          </a:xfrm>
        </p:spPr>
        <p:txBody>
          <a:bodyPr>
            <a:normAutofit lnSpcReduction="10000"/>
          </a:bodyPr>
          <a:lstStyle/>
          <a:p>
            <a:pPr marL="68580" indent="0" algn="just">
              <a:buNone/>
            </a:pPr>
            <a:r>
              <a:rPr lang="fr-CA" sz="3200" dirty="0" smtClean="0"/>
              <a:t>Anciennement, les </a:t>
            </a:r>
            <a:r>
              <a:rPr lang="fr-CA" sz="3200" b="1" dirty="0"/>
              <a:t>aliments</a:t>
            </a:r>
            <a:r>
              <a:rPr lang="fr-CA" sz="3200" dirty="0"/>
              <a:t> </a:t>
            </a:r>
            <a:r>
              <a:rPr lang="fr-CA" sz="3200" dirty="0" smtClean="0"/>
              <a:t>étaient </a:t>
            </a:r>
            <a:r>
              <a:rPr lang="fr-CA" sz="3200" b="1" dirty="0"/>
              <a:t>divisés en quatre</a:t>
            </a:r>
            <a:r>
              <a:rPr lang="fr-CA" sz="3200" dirty="0"/>
              <a:t> grandes </a:t>
            </a:r>
            <a:r>
              <a:rPr lang="fr-CA" sz="3200" b="1" dirty="0"/>
              <a:t>catégories</a:t>
            </a:r>
            <a:r>
              <a:rPr lang="fr-CA" sz="3200" dirty="0"/>
              <a:t> appelées groupes alimentaires</a:t>
            </a:r>
            <a:r>
              <a:rPr lang="fr-CA" sz="3200" dirty="0" smtClean="0"/>
              <a:t>:</a:t>
            </a:r>
          </a:p>
          <a:p>
            <a:pPr marL="68580" indent="0">
              <a:buNone/>
            </a:pPr>
            <a:endParaRPr lang="fr-CA" sz="3200" dirty="0"/>
          </a:p>
          <a:p>
            <a:r>
              <a:rPr lang="fr-CA" sz="3200" dirty="0"/>
              <a:t>les produits céréaliers;</a:t>
            </a:r>
          </a:p>
          <a:p>
            <a:r>
              <a:rPr lang="fr-CA" sz="3200" dirty="0"/>
              <a:t>les fruits et légumes;</a:t>
            </a:r>
          </a:p>
          <a:p>
            <a:r>
              <a:rPr lang="fr-CA" sz="3200" dirty="0"/>
              <a:t>les produits laitiers;</a:t>
            </a:r>
          </a:p>
          <a:p>
            <a:r>
              <a:rPr lang="fr-CA" sz="3200" dirty="0"/>
              <a:t>les viandes et substituts.</a:t>
            </a:r>
          </a:p>
          <a:p>
            <a:endParaRPr lang="fr-CA" dirty="0"/>
          </a:p>
        </p:txBody>
      </p:sp>
      <p:sp>
        <p:nvSpPr>
          <p:cNvPr id="4" name="ZoneTexte 3"/>
          <p:cNvSpPr txBox="1"/>
          <p:nvPr>
            <p:custDataLst>
              <p:tags r:id="rId3"/>
            </p:custDataLst>
          </p:nvPr>
        </p:nvSpPr>
        <p:spPr>
          <a:xfrm>
            <a:off x="4932040" y="188640"/>
            <a:ext cx="1872208" cy="646331"/>
          </a:xfrm>
          <a:prstGeom prst="rect">
            <a:avLst/>
          </a:prstGeom>
          <a:noFill/>
        </p:spPr>
        <p:txBody>
          <a:bodyPr wrap="square" rtlCol="0">
            <a:spAutoFit/>
          </a:bodyPr>
          <a:lstStyle/>
          <a:p>
            <a:r>
              <a:rPr lang="fr-CA" dirty="0" smtClean="0"/>
              <a:t>Cours #4</a:t>
            </a:r>
          </a:p>
          <a:p>
            <a:endParaRPr lang="fr-CA" dirty="0"/>
          </a:p>
        </p:txBody>
      </p:sp>
    </p:spTree>
    <p:extLst>
      <p:ext uri="{BB962C8B-B14F-4D97-AF65-F5344CB8AC3E}">
        <p14:creationId xmlns:p14="http://schemas.microsoft.com/office/powerpoint/2010/main" val="446112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539552" y="1027664"/>
            <a:ext cx="7920880" cy="1143000"/>
          </a:xfrm>
        </p:spPr>
        <p:txBody>
          <a:bodyPr>
            <a:normAutofit fontScale="90000"/>
          </a:bodyPr>
          <a:lstStyle/>
          <a:p>
            <a:pPr algn="ctr"/>
            <a:r>
              <a:rPr lang="fr-CA" b="1" dirty="0" smtClean="0"/>
              <a:t>Groupes alimentaires </a:t>
            </a:r>
            <a:r>
              <a:rPr lang="fr-CA" dirty="0" smtClean="0"/>
              <a:t/>
            </a:r>
            <a:br>
              <a:rPr lang="fr-CA" dirty="0" smtClean="0"/>
            </a:br>
            <a:r>
              <a:rPr lang="fr-CA" dirty="0" smtClean="0"/>
              <a:t>(Ancien guide vs Nouveau guide) </a:t>
            </a:r>
            <a:endParaRPr lang="fr-CA" dirty="0"/>
          </a:p>
        </p:txBody>
      </p:sp>
      <p:pic>
        <p:nvPicPr>
          <p:cNvPr id="1026" name="Picture 2"/>
          <p:cNvPicPr>
            <a:picLocks noGrp="1" noChangeAspect="1" noChangeArrowheads="1"/>
          </p:cNvPicPr>
          <p:nvPr>
            <p:ph idx="1"/>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683569" y="2348880"/>
            <a:ext cx="3672408" cy="350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572000" y="2564904"/>
            <a:ext cx="3666915"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8204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611560" y="476672"/>
            <a:ext cx="7920880" cy="5016758"/>
          </a:xfrm>
          <a:prstGeom prst="rect">
            <a:avLst/>
          </a:prstGeom>
        </p:spPr>
        <p:txBody>
          <a:bodyPr wrap="square">
            <a:spAutoFit/>
          </a:bodyPr>
          <a:lstStyle/>
          <a:p>
            <a:r>
              <a:rPr lang="fr-CA" sz="3200" b="1" u="sng" dirty="0" smtClean="0">
                <a:effectLst>
                  <a:outerShdw blurRad="38100" dist="38100" dir="2700000" algn="tl">
                    <a:srgbClr val="000000">
                      <a:alpha val="43137"/>
                    </a:srgbClr>
                  </a:outerShdw>
                </a:effectLst>
              </a:rPr>
              <a:t>Valeur nutritive </a:t>
            </a:r>
          </a:p>
          <a:p>
            <a:endParaRPr lang="fr-CA" sz="3200" b="1" dirty="0" smtClean="0"/>
          </a:p>
          <a:p>
            <a:r>
              <a:rPr lang="fr-CA" sz="3200" dirty="0" smtClean="0"/>
              <a:t>La valeur nutritive d’un aliment est </a:t>
            </a:r>
            <a:r>
              <a:rPr lang="fr-CA" sz="3200" b="1" dirty="0" smtClean="0"/>
              <a:t>basée sur la quantité et la qualité des nutriments</a:t>
            </a:r>
            <a:r>
              <a:rPr lang="fr-CA" sz="3200" dirty="0" smtClean="0"/>
              <a:t> que celui-ci contient.</a:t>
            </a:r>
          </a:p>
          <a:p>
            <a:endParaRPr lang="fr-CA" sz="3200" dirty="0" smtClean="0"/>
          </a:p>
          <a:p>
            <a:r>
              <a:rPr lang="fr-CA" sz="3200" b="1" dirty="0" smtClean="0"/>
              <a:t>Les protéines, les sels minéraux et les vitamines sont les groupes de nutriments qui augmentent la valeur nutritive d’un aliment</a:t>
            </a:r>
            <a:r>
              <a:rPr lang="fr-CA" dirty="0" smtClean="0"/>
              <a:t>.</a:t>
            </a:r>
            <a:endParaRPr lang="fr-CA" dirty="0"/>
          </a:p>
        </p:txBody>
      </p:sp>
      <p:sp>
        <p:nvSpPr>
          <p:cNvPr id="3" name="ZoneTexte 2"/>
          <p:cNvSpPr txBox="1"/>
          <p:nvPr>
            <p:custDataLst>
              <p:tags r:id="rId2"/>
            </p:custDataLst>
          </p:nvPr>
        </p:nvSpPr>
        <p:spPr>
          <a:xfrm>
            <a:off x="971600" y="5513775"/>
            <a:ext cx="8064896" cy="12003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CA" dirty="0" smtClean="0"/>
              <a:t>Les probiotiques sont des organismes vivants ajoutés à  certains produits comme compléments ayant pour effet d’aider la digestion des fibres et stimuler le système immunitaire, prévenir ou traiter la diarrhée.</a:t>
            </a:r>
            <a:endParaRPr lang="fr-CA" dirty="0"/>
          </a:p>
        </p:txBody>
      </p:sp>
    </p:spTree>
    <p:extLst>
      <p:ext uri="{BB962C8B-B14F-4D97-AF65-F5344CB8AC3E}">
        <p14:creationId xmlns:p14="http://schemas.microsoft.com/office/powerpoint/2010/main" val="15528847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119"/>
          <p:cNvGraphicFramePr>
            <a:graphicFrameLocks/>
          </p:cNvGraphicFramePr>
          <p:nvPr>
            <p:custDataLst>
              <p:tags r:id="rId1"/>
            </p:custDataLst>
            <p:extLst>
              <p:ext uri="{D42A27DB-BD31-4B8C-83A1-F6EECF244321}">
                <p14:modId xmlns:p14="http://schemas.microsoft.com/office/powerpoint/2010/main" val="3977224229"/>
              </p:ext>
            </p:extLst>
          </p:nvPr>
        </p:nvGraphicFramePr>
        <p:xfrm>
          <a:off x="323528" y="764707"/>
          <a:ext cx="8640960" cy="5718665"/>
        </p:xfrm>
        <a:graphic>
          <a:graphicData uri="http://schemas.openxmlformats.org/drawingml/2006/table">
            <a:tbl>
              <a:tblPr/>
              <a:tblGrid>
                <a:gridCol w="1942236"/>
                <a:gridCol w="1725021"/>
                <a:gridCol w="1602938"/>
                <a:gridCol w="1490365"/>
                <a:gridCol w="1880400"/>
              </a:tblGrid>
              <a:tr h="1591368">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Guide alimentaire</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Produits céréaliers</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Fruits et légumes</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Produits laitiers</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Viandes et substituts</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Protéines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844220">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Matières grasses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Glucides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Fibres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Thiamine</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Riboflavine</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Niacine</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69011">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Folacine</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Marlett" pitchFamily="2" charset="2"/>
                      </a:endParaRPr>
                    </a:p>
                  </a:txBody>
                  <a:tcPr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Marlett" pitchFamily="2" charset="2"/>
                        </a:rPr>
                        <a:t>a</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536739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11560" y="548680"/>
            <a:ext cx="7024744" cy="792088"/>
          </a:xfrm>
        </p:spPr>
        <p:txBody>
          <a:bodyPr>
            <a:normAutofit/>
          </a:bodyPr>
          <a:lstStyle/>
          <a:p>
            <a:r>
              <a:rPr lang="fr-CA" dirty="0" smtClean="0"/>
              <a:t>Étiquette </a:t>
            </a:r>
            <a:endParaRPr lang="fr-CA" dirty="0"/>
          </a:p>
        </p:txBody>
      </p:sp>
      <p:sp>
        <p:nvSpPr>
          <p:cNvPr id="3" name="Espace réservé du contenu 2"/>
          <p:cNvSpPr>
            <a:spLocks noGrp="1"/>
          </p:cNvSpPr>
          <p:nvPr>
            <p:ph sz="quarter" idx="13"/>
            <p:custDataLst>
              <p:tags r:id="rId2"/>
            </p:custDataLst>
          </p:nvPr>
        </p:nvSpPr>
        <p:spPr>
          <a:xfrm>
            <a:off x="611560" y="1484784"/>
            <a:ext cx="4032448" cy="4608512"/>
          </a:xfrm>
        </p:spPr>
        <p:txBody>
          <a:bodyPr>
            <a:noAutofit/>
          </a:bodyPr>
          <a:lstStyle/>
          <a:p>
            <a:r>
              <a:rPr lang="fr-CA" sz="2000" dirty="0"/>
              <a:t>Une loi oblige les fabricants à identifier de façon uniforme les produits alimentaires afin que le consommateur puisse:</a:t>
            </a:r>
          </a:p>
          <a:p>
            <a:r>
              <a:rPr lang="fr-CA" sz="2000" dirty="0"/>
              <a:t>Comparer facilement les produits;</a:t>
            </a:r>
          </a:p>
          <a:p>
            <a:r>
              <a:rPr lang="fr-CA" sz="2000" dirty="0"/>
              <a:t>vérifier la valeur nutritive et calorifique d’un aliment;</a:t>
            </a:r>
          </a:p>
          <a:p>
            <a:r>
              <a:rPr lang="fr-CA" sz="2000" dirty="0"/>
              <a:t>mieux respecter certains régimes;</a:t>
            </a:r>
          </a:p>
          <a:p>
            <a:r>
              <a:rPr lang="fr-CA" sz="2000" dirty="0"/>
              <a:t>augmenter ou diminuer l’ingestion de certains nutriments en particulier</a:t>
            </a:r>
          </a:p>
        </p:txBody>
      </p:sp>
      <p:pic>
        <p:nvPicPr>
          <p:cNvPr id="3075" name="Picture 3" descr="C:\Users\dimattias\Desktop\Valeur de la soupe.png"/>
          <p:cNvPicPr>
            <a:picLocks noGrp="1" noChangeAspect="1" noChangeArrowheads="1"/>
          </p:cNvPicPr>
          <p:nvPr>
            <p:ph sz="quarter" idx="14"/>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427984" y="1916832"/>
            <a:ext cx="4248472" cy="4032448"/>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custDataLst>
              <p:tags r:id="rId4"/>
            </p:custDataLst>
          </p:nvPr>
        </p:nvSpPr>
        <p:spPr>
          <a:xfrm rot="930972">
            <a:off x="4812802" y="1061589"/>
            <a:ext cx="3384376" cy="646331"/>
          </a:xfrm>
          <a:prstGeom prst="rect">
            <a:avLst/>
          </a:prstGeom>
          <a:noFill/>
        </p:spPr>
        <p:txBody>
          <a:bodyPr wrap="square" rtlCol="0">
            <a:spAutoFit/>
          </a:bodyPr>
          <a:lstStyle/>
          <a:p>
            <a:r>
              <a:rPr lang="fr-CA" dirty="0" smtClean="0"/>
              <a:t>NB Les pertes en vitamines se font surtout à la cuisson</a:t>
            </a:r>
            <a:endParaRPr lang="fr-CA" dirty="0"/>
          </a:p>
        </p:txBody>
      </p:sp>
    </p:spTree>
    <p:extLst>
      <p:ext uri="{BB962C8B-B14F-4D97-AF65-F5344CB8AC3E}">
        <p14:creationId xmlns:p14="http://schemas.microsoft.com/office/powerpoint/2010/main" val="2876293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a:p>
        </p:txBody>
      </p:sp>
      <p:graphicFrame>
        <p:nvGraphicFramePr>
          <p:cNvPr id="5" name="Group 35"/>
          <p:cNvGraphicFramePr>
            <a:graphicFrameLocks/>
          </p:cNvGraphicFramePr>
          <p:nvPr>
            <p:custDataLst>
              <p:tags r:id="rId2"/>
            </p:custDataLst>
            <p:extLst>
              <p:ext uri="{D42A27DB-BD31-4B8C-83A1-F6EECF244321}">
                <p14:modId xmlns:p14="http://schemas.microsoft.com/office/powerpoint/2010/main" val="495314632"/>
              </p:ext>
            </p:extLst>
          </p:nvPr>
        </p:nvGraphicFramePr>
        <p:xfrm>
          <a:off x="323528" y="836712"/>
          <a:ext cx="8362950" cy="5372608"/>
        </p:xfrm>
        <a:graphic>
          <a:graphicData uri="http://schemas.openxmlformats.org/drawingml/2006/table">
            <a:tbl>
              <a:tblPr/>
              <a:tblGrid>
                <a:gridCol w="2016224"/>
                <a:gridCol w="6346726"/>
              </a:tblGrid>
              <a:tr h="965200">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Règles de conservation</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3344863">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Fruits et légumes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la plupart au froid dans un récipient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fermé.</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certains légumes racines et 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pommes dans un endroit sec, frais et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sombre.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Mettre en conserve selon les règles.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Congeler les produits frais.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pertes en vitamines se font surtout à la</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cuisson.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6" name="Espace réservé du contenu 5"/>
          <p:cNvSpPr>
            <a:spLocks noGrp="1"/>
          </p:cNvSpPr>
          <p:nvPr>
            <p:ph idx="1"/>
            <p:custDataLst>
              <p:tags r:id="rId3"/>
            </p:custDataLst>
          </p:nvPr>
        </p:nvSpPr>
        <p:spPr/>
        <p:txBody>
          <a:bodyPr/>
          <a:lstStyle/>
          <a:p>
            <a:endParaRPr lang="fr-CA"/>
          </a:p>
        </p:txBody>
      </p:sp>
    </p:spTree>
    <p:extLst>
      <p:ext uri="{BB962C8B-B14F-4D97-AF65-F5344CB8AC3E}">
        <p14:creationId xmlns:p14="http://schemas.microsoft.com/office/powerpoint/2010/main" val="52564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6"/>
          <p:cNvGraphicFramePr>
            <a:graphicFrameLocks/>
          </p:cNvGraphicFramePr>
          <p:nvPr>
            <p:custDataLst>
              <p:tags r:id="rId1"/>
            </p:custDataLst>
            <p:extLst>
              <p:ext uri="{D42A27DB-BD31-4B8C-83A1-F6EECF244321}">
                <p14:modId xmlns:p14="http://schemas.microsoft.com/office/powerpoint/2010/main" val="1372321127"/>
              </p:ext>
            </p:extLst>
          </p:nvPr>
        </p:nvGraphicFramePr>
        <p:xfrm>
          <a:off x="539552" y="1484784"/>
          <a:ext cx="8362950" cy="3876392"/>
        </p:xfrm>
        <a:graphic>
          <a:graphicData uri="http://schemas.openxmlformats.org/drawingml/2006/table">
            <a:tbl>
              <a:tblPr/>
              <a:tblGrid>
                <a:gridCol w="1944688"/>
                <a:gridCol w="6418262"/>
              </a:tblGrid>
              <a:tr h="1011779">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Règles de conservation</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2864613">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Produits céréaliers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dans un endroit sombre pour éviter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pertes de riboflavine.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au sec pour éviter le rancissement.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germes de céréales gardent leur saveur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moins longtemps.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16161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ppt_x</p:attrName>
                                        </p:attrNameLst>
                                      </p:cBhvr>
                                      <p:tavLst>
                                        <p:tav tm="0">
                                          <p:val>
                                            <p:strVal val="#ppt_x-.2"/>
                                          </p:val>
                                        </p:tav>
                                        <p:tav tm="100000">
                                          <p:val>
                                            <p:strVal val="#ppt_x"/>
                                          </p:val>
                                        </p:tav>
                                      </p:tavLst>
                                    </p:anim>
                                    <p:anim calcmode="lin" valueType="num">
                                      <p:cBhvr>
                                        <p:cTn id="8" dur="10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5"/>
          <p:cNvGraphicFramePr>
            <a:graphicFrameLocks/>
          </p:cNvGraphicFramePr>
          <p:nvPr>
            <p:custDataLst>
              <p:tags r:id="rId1"/>
            </p:custDataLst>
            <p:extLst>
              <p:ext uri="{D42A27DB-BD31-4B8C-83A1-F6EECF244321}">
                <p14:modId xmlns:p14="http://schemas.microsoft.com/office/powerpoint/2010/main" val="429912383"/>
              </p:ext>
            </p:extLst>
          </p:nvPr>
        </p:nvGraphicFramePr>
        <p:xfrm>
          <a:off x="457200" y="1412776"/>
          <a:ext cx="8229600" cy="5003900"/>
        </p:xfrm>
        <a:graphic>
          <a:graphicData uri="http://schemas.openxmlformats.org/drawingml/2006/table">
            <a:tbl>
              <a:tblPr/>
              <a:tblGrid>
                <a:gridCol w="2012950"/>
                <a:gridCol w="6216650"/>
              </a:tblGrid>
              <a:tr h="900212">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Règles de conservation</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103688">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Produits laitiers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Conserver le lait au froid et éviter de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l’exposer à la lumière pour prévenir 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pertes de riboflavine.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Conserver au froid le fromage, le beurre et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 yogourt.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boîtes de lait (lait grand pré) peuvent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être conservées dans l’armoire, mais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doivent être réfrigérées dès qu’elles sont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ouvertes.</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0482063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5"/>
          <p:cNvGraphicFramePr>
            <a:graphicFrameLocks/>
          </p:cNvGraphicFramePr>
          <p:nvPr>
            <p:custDataLst>
              <p:tags r:id="rId1"/>
            </p:custDataLst>
            <p:extLst>
              <p:ext uri="{D42A27DB-BD31-4B8C-83A1-F6EECF244321}">
                <p14:modId xmlns:p14="http://schemas.microsoft.com/office/powerpoint/2010/main" val="1053980716"/>
              </p:ext>
            </p:extLst>
          </p:nvPr>
        </p:nvGraphicFramePr>
        <p:xfrm>
          <a:off x="467544" y="1052736"/>
          <a:ext cx="8229600" cy="4918076"/>
        </p:xfrm>
        <a:graphic>
          <a:graphicData uri="http://schemas.openxmlformats.org/drawingml/2006/table">
            <a:tbl>
              <a:tblPr/>
              <a:tblGrid>
                <a:gridCol w="2012950"/>
                <a:gridCol w="6216650"/>
              </a:tblGrid>
              <a:tr h="814388">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Règles de conservation</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4103688">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Viandes et substituts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les viandes et les poissons au froid.</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Éviter les empaquetages qui absorbent le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jus.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Mettre en conserve selon les règles.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Congeler les produits frais.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Garder les œufs au froid dans un endroit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humide, exempt d’odeur forte.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viandes hachées ou glandulaires se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détériorent plus vite.</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7960985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43608" y="836712"/>
            <a:ext cx="7024744" cy="529128"/>
          </a:xfrm>
        </p:spPr>
        <p:txBody>
          <a:bodyPr>
            <a:normAutofit fontScale="90000"/>
          </a:bodyPr>
          <a:lstStyle/>
          <a:p>
            <a:r>
              <a:rPr lang="fr-CA" dirty="0" smtClean="0"/>
              <a:t>Valeur calorifique</a:t>
            </a:r>
            <a:endParaRPr lang="fr-CA" dirty="0"/>
          </a:p>
        </p:txBody>
      </p:sp>
      <p:sp>
        <p:nvSpPr>
          <p:cNvPr id="3" name="Espace réservé du contenu 2"/>
          <p:cNvSpPr>
            <a:spLocks noGrp="1"/>
          </p:cNvSpPr>
          <p:nvPr>
            <p:ph sz="quarter" idx="13"/>
            <p:custDataLst>
              <p:tags r:id="rId2"/>
            </p:custDataLst>
          </p:nvPr>
        </p:nvSpPr>
        <p:spPr>
          <a:xfrm>
            <a:off x="1042416" y="1628800"/>
            <a:ext cx="3419856" cy="4177640"/>
          </a:xfrm>
        </p:spPr>
        <p:txBody>
          <a:bodyPr>
            <a:normAutofit fontScale="70000" lnSpcReduction="20000"/>
          </a:bodyPr>
          <a:lstStyle/>
          <a:p>
            <a:r>
              <a:rPr lang="fr-CA" dirty="0"/>
              <a:t>La valeur calorifique des aliments </a:t>
            </a:r>
            <a:r>
              <a:rPr lang="fr-CA" b="1" dirty="0"/>
              <a:t>indique la quantité de chaleur dégagée par un aliment quand il est transformé dans l’organisme</a:t>
            </a:r>
            <a:r>
              <a:rPr lang="fr-CA" dirty="0"/>
              <a:t>.</a:t>
            </a:r>
          </a:p>
          <a:p>
            <a:r>
              <a:rPr lang="fr-CA" dirty="0"/>
              <a:t>On évalue la valeur calorifique en calculant la combustion de 1 g de ce nutriment.</a:t>
            </a:r>
          </a:p>
          <a:p>
            <a:r>
              <a:rPr lang="fr-CA" b="1" dirty="0"/>
              <a:t>L’eau, les vitamines et les sels minéraux n’ont pas de valeur calorifique</a:t>
            </a:r>
            <a:r>
              <a:rPr lang="fr-CA" dirty="0"/>
              <a:t>, tandis que les protéines, les lipides et les glucides, à la suite des nombreuses transformations qu’ils subissent, produisent de la chaleur.</a:t>
            </a:r>
          </a:p>
          <a:p>
            <a:endParaRPr lang="fr-CA" dirty="0"/>
          </a:p>
        </p:txBody>
      </p:sp>
      <p:pic>
        <p:nvPicPr>
          <p:cNvPr id="6146" name="Picture 2" descr="C:\Users\dimattias\Desktop\valeur calorifique des nutriments.png"/>
          <p:cNvPicPr>
            <a:picLocks noGrp="1" noChangeAspect="1" noChangeArrowheads="1"/>
          </p:cNvPicPr>
          <p:nvPr>
            <p:ph sz="quarter" idx="14"/>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4283968" y="1772816"/>
            <a:ext cx="4341891" cy="1656184"/>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p:cNvSpPr txBox="1"/>
          <p:nvPr>
            <p:custDataLst>
              <p:tags r:id="rId4"/>
            </p:custDataLst>
          </p:nvPr>
        </p:nvSpPr>
        <p:spPr>
          <a:xfrm>
            <a:off x="4860032" y="3429000"/>
            <a:ext cx="3816424" cy="3139321"/>
          </a:xfrm>
          <a:prstGeom prst="rect">
            <a:avLst/>
          </a:prstGeom>
          <a:noFill/>
        </p:spPr>
        <p:txBody>
          <a:bodyPr wrap="square" rtlCol="0">
            <a:spAutoFit/>
          </a:bodyPr>
          <a:lstStyle/>
          <a:p>
            <a:r>
              <a:rPr lang="fr-CA" dirty="0" smtClean="0"/>
              <a:t>La </a:t>
            </a:r>
            <a:r>
              <a:rPr lang="fr-CA" b="1" dirty="0" smtClean="0"/>
              <a:t>calorie et le kilojoule </a:t>
            </a:r>
            <a:r>
              <a:rPr lang="fr-CA" dirty="0" smtClean="0"/>
              <a:t>sont </a:t>
            </a:r>
            <a:r>
              <a:rPr lang="fr-CA" b="1" dirty="0" smtClean="0"/>
              <a:t>deux unités de mesure </a:t>
            </a:r>
            <a:r>
              <a:rPr lang="fr-CA" dirty="0" smtClean="0"/>
              <a:t>servant à indiquer la valeur calorifique.</a:t>
            </a:r>
          </a:p>
          <a:p>
            <a:r>
              <a:rPr lang="fr-CA" dirty="0" smtClean="0"/>
              <a:t>L’une et l’autre </a:t>
            </a:r>
            <a:r>
              <a:rPr lang="fr-CA" b="1" dirty="0" smtClean="0"/>
              <a:t>doivent être inscrites sur l’étiquette </a:t>
            </a:r>
            <a:r>
              <a:rPr lang="fr-CA" dirty="0" smtClean="0"/>
              <a:t>de l’aliment.</a:t>
            </a:r>
          </a:p>
          <a:p>
            <a:r>
              <a:rPr lang="fr-CA" dirty="0" smtClean="0"/>
              <a:t>Une kilocalorie (Kcal), soit mille petites calories, équivaut à une grande calorie (Cal), qui équivaut à 4,184 kilojoules (KJ):</a:t>
            </a:r>
          </a:p>
          <a:p>
            <a:r>
              <a:rPr lang="fr-CA" dirty="0" smtClean="0"/>
              <a:t>	1 kcal = 1Cal = 4,184 KJ.</a:t>
            </a:r>
            <a:endParaRPr lang="fr-CA" dirty="0"/>
          </a:p>
        </p:txBody>
      </p:sp>
    </p:spTree>
    <p:extLst>
      <p:ext uri="{BB962C8B-B14F-4D97-AF65-F5344CB8AC3E}">
        <p14:creationId xmlns:p14="http://schemas.microsoft.com/office/powerpoint/2010/main" val="26649364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43490" y="1027664"/>
            <a:ext cx="7024744" cy="745152"/>
          </a:xfrm>
        </p:spPr>
        <p:txBody>
          <a:bodyPr>
            <a:normAutofit fontScale="90000"/>
          </a:bodyPr>
          <a:lstStyle/>
          <a:p>
            <a:r>
              <a:rPr lang="fr-CA" dirty="0"/>
              <a:t>Besoins nutritifs de la personne</a:t>
            </a:r>
          </a:p>
        </p:txBody>
      </p:sp>
      <p:sp>
        <p:nvSpPr>
          <p:cNvPr id="3" name="Espace réservé du contenu 2"/>
          <p:cNvSpPr>
            <a:spLocks noGrp="1"/>
          </p:cNvSpPr>
          <p:nvPr>
            <p:ph idx="1"/>
            <p:custDataLst>
              <p:tags r:id="rId2"/>
            </p:custDataLst>
          </p:nvPr>
        </p:nvSpPr>
        <p:spPr>
          <a:xfrm>
            <a:off x="1043492" y="1916832"/>
            <a:ext cx="6777317" cy="4392488"/>
          </a:xfrm>
        </p:spPr>
        <p:txBody>
          <a:bodyPr>
            <a:normAutofit fontScale="92500" lnSpcReduction="10000"/>
          </a:bodyPr>
          <a:lstStyle/>
          <a:p>
            <a:r>
              <a:rPr lang="fr-CA" b="1" dirty="0"/>
              <a:t>Une alimentation équilibrée doit pouvoir satisfaire les besoins énergétiques de la personne </a:t>
            </a:r>
            <a:r>
              <a:rPr lang="fr-CA" dirty="0"/>
              <a:t>et fournir une combinaison variée de nutriments afin de répondre aux besoins du corps humain.</a:t>
            </a:r>
          </a:p>
          <a:p>
            <a:pPr marL="68580" indent="0">
              <a:buNone/>
            </a:pPr>
            <a:endParaRPr lang="fr-CA" dirty="0" smtClean="0"/>
          </a:p>
          <a:p>
            <a:pPr marL="68580" indent="0">
              <a:buNone/>
            </a:pPr>
            <a:r>
              <a:rPr lang="fr-CA" dirty="0" smtClean="0"/>
              <a:t>Saviez-vous </a:t>
            </a:r>
            <a:r>
              <a:rPr lang="fr-CA" dirty="0"/>
              <a:t>que…</a:t>
            </a:r>
          </a:p>
          <a:p>
            <a:r>
              <a:rPr lang="fr-CA" dirty="0"/>
              <a:t>On considère que </a:t>
            </a:r>
            <a:r>
              <a:rPr lang="fr-CA" b="1" dirty="0"/>
              <a:t>50 à 60% des personnes âgées qui vivent chez elles sont sous-alimentées et souffrent de différentes carences en micronutriments</a:t>
            </a:r>
            <a:r>
              <a:rPr lang="fr-CA" dirty="0"/>
              <a:t>, dont le calcium, la vitamine D, le fer, la vitamine C et les vitamines du complexe B.</a:t>
            </a:r>
          </a:p>
          <a:p>
            <a:endParaRPr lang="fr-CA" dirty="0"/>
          </a:p>
        </p:txBody>
      </p:sp>
    </p:spTree>
    <p:extLst>
      <p:ext uri="{BB962C8B-B14F-4D97-AF65-F5344CB8AC3E}">
        <p14:creationId xmlns:p14="http://schemas.microsoft.com/office/powerpoint/2010/main" val="3734662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custDataLst>
              <p:tags r:id="rId1"/>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531438" y="691885"/>
            <a:ext cx="4953372" cy="291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custDataLst>
              <p:tags r:id="rId2"/>
            </p:custDataLst>
          </p:nvPr>
        </p:nvPicPr>
        <p:blipFill>
          <a:blip r:embed="rId7">
            <a:extLst>
              <a:ext uri="{28A0092B-C50C-407E-A947-70E740481C1C}">
                <a14:useLocalDpi xmlns:a14="http://schemas.microsoft.com/office/drawing/2010/main" val="0"/>
              </a:ext>
            </a:extLst>
          </a:blip>
          <a:srcRect/>
          <a:stretch>
            <a:fillRect/>
          </a:stretch>
        </p:blipFill>
        <p:spPr bwMode="auto">
          <a:xfrm>
            <a:off x="3563888" y="3615334"/>
            <a:ext cx="5444986" cy="3126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ZoneTexte 1"/>
          <p:cNvSpPr txBox="1"/>
          <p:nvPr>
            <p:custDataLst>
              <p:tags r:id="rId3"/>
            </p:custDataLst>
          </p:nvPr>
        </p:nvSpPr>
        <p:spPr>
          <a:xfrm>
            <a:off x="5492924" y="692696"/>
            <a:ext cx="3183532" cy="2585323"/>
          </a:xfrm>
          <a:prstGeom prst="rect">
            <a:avLst/>
          </a:prstGeom>
          <a:noFill/>
        </p:spPr>
        <p:txBody>
          <a:bodyPr wrap="square" rtlCol="0">
            <a:spAutoFit/>
          </a:bodyPr>
          <a:lstStyle/>
          <a:p>
            <a:r>
              <a:rPr lang="fr-CA" dirty="0" smtClean="0"/>
              <a:t>Mangez au moins un légume vert foncé et un légume orangé chaque jour.</a:t>
            </a:r>
          </a:p>
          <a:p>
            <a:endParaRPr lang="fr-CA" dirty="0"/>
          </a:p>
          <a:p>
            <a:r>
              <a:rPr lang="fr-CA" dirty="0" smtClean="0"/>
              <a:t>Buvez du lait chaque jour ou des substituts du lait plus faibles en matières grasses.</a:t>
            </a:r>
            <a:endParaRPr lang="fr-CA" dirty="0"/>
          </a:p>
        </p:txBody>
      </p:sp>
      <p:sp>
        <p:nvSpPr>
          <p:cNvPr id="3" name="ZoneTexte 2"/>
          <p:cNvSpPr txBox="1"/>
          <p:nvPr>
            <p:custDataLst>
              <p:tags r:id="rId4"/>
            </p:custDataLst>
          </p:nvPr>
        </p:nvSpPr>
        <p:spPr>
          <a:xfrm>
            <a:off x="531438" y="3602893"/>
            <a:ext cx="3032450" cy="2862322"/>
          </a:xfrm>
          <a:prstGeom prst="rect">
            <a:avLst/>
          </a:prstGeom>
          <a:noFill/>
        </p:spPr>
        <p:txBody>
          <a:bodyPr wrap="square" rtlCol="0">
            <a:spAutoFit/>
          </a:bodyPr>
          <a:lstStyle/>
          <a:p>
            <a:r>
              <a:rPr lang="fr-CA" dirty="0" smtClean="0"/>
              <a:t>Consommez au moins la moitié de produits céréaliers sous forme de grains entiers, faible en lipides, sucre ou sel.</a:t>
            </a:r>
          </a:p>
          <a:p>
            <a:endParaRPr lang="fr-CA" dirty="0"/>
          </a:p>
          <a:p>
            <a:r>
              <a:rPr lang="fr-CA" dirty="0" smtClean="0"/>
              <a:t>Choisissez des viandes maigres, préparées avec peu ou pas de sel ou matières grasses.</a:t>
            </a:r>
            <a:endParaRPr lang="fr-CA" dirty="0"/>
          </a:p>
        </p:txBody>
      </p:sp>
    </p:spTree>
    <p:extLst>
      <p:ext uri="{BB962C8B-B14F-4D97-AF65-F5344CB8AC3E}">
        <p14:creationId xmlns:p14="http://schemas.microsoft.com/office/powerpoint/2010/main" val="30270363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IMC</a:t>
            </a:r>
            <a:endParaRPr lang="fr-CA" dirty="0"/>
          </a:p>
        </p:txBody>
      </p:sp>
      <p:sp>
        <p:nvSpPr>
          <p:cNvPr id="3" name="Espace réservé du contenu 2"/>
          <p:cNvSpPr>
            <a:spLocks noGrp="1"/>
          </p:cNvSpPr>
          <p:nvPr>
            <p:ph sz="quarter" idx="13"/>
            <p:custDataLst>
              <p:tags r:id="rId2"/>
            </p:custDataLst>
          </p:nvPr>
        </p:nvSpPr>
        <p:spPr/>
        <p:txBody>
          <a:bodyPr>
            <a:normAutofit fontScale="85000" lnSpcReduction="10000"/>
          </a:bodyPr>
          <a:lstStyle/>
          <a:p>
            <a:r>
              <a:rPr lang="fr-CA" dirty="0"/>
              <a:t>L’indice de masse corporelle permet d’estimer la quantité de masse grasse de l’organisme à partir du poids et de la taille.</a:t>
            </a:r>
          </a:p>
          <a:p>
            <a:r>
              <a:rPr lang="fr-CA" dirty="0"/>
              <a:t>Il résulte du rapport du poids en kilogrammes sur le carré de la taille exprimée en centimètres</a:t>
            </a:r>
          </a:p>
        </p:txBody>
      </p:sp>
      <p:pic>
        <p:nvPicPr>
          <p:cNvPr id="8194" name="Picture 2"/>
          <p:cNvPicPr>
            <a:picLocks noGrp="1" noChangeAspect="1" noChangeArrowheads="1"/>
          </p:cNvPicPr>
          <p:nvPr>
            <p:ph sz="quarter" idx="14"/>
            <p:custDataLst>
              <p:tags r:id="rId3"/>
            </p:custDataLst>
          </p:nvPr>
        </p:nvPicPr>
        <p:blipFill>
          <a:blip r:embed="rId7" cstate="print">
            <a:extLst>
              <a:ext uri="{28A0092B-C50C-407E-A947-70E740481C1C}">
                <a14:useLocalDpi xmlns:a14="http://schemas.microsoft.com/office/drawing/2010/main" val="0"/>
              </a:ext>
            </a:extLst>
          </a:blip>
          <a:srcRect/>
          <a:stretch>
            <a:fillRect/>
          </a:stretch>
        </p:blipFill>
        <p:spPr bwMode="auto">
          <a:xfrm>
            <a:off x="4645025" y="3781816"/>
            <a:ext cx="3419475" cy="5564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custDataLst>
              <p:tags r:id="rId4"/>
            </p:custDataLst>
          </p:nvPr>
        </p:nvSpPr>
        <p:spPr>
          <a:xfrm>
            <a:off x="4427985" y="3429000"/>
            <a:ext cx="4392488" cy="2031325"/>
          </a:xfrm>
          <a:prstGeom prst="rect">
            <a:avLst/>
          </a:prstGeom>
        </p:spPr>
        <p:txBody>
          <a:bodyPr wrap="square">
            <a:spAutoFit/>
          </a:bodyPr>
          <a:lstStyle/>
          <a:p>
            <a:pPr>
              <a:spcBef>
                <a:spcPct val="50000"/>
              </a:spcBef>
            </a:pPr>
            <a:r>
              <a:rPr lang="fr-CA" altLang="fr-FR" dirty="0" smtClean="0">
                <a:latin typeface="Tahoma" pitchFamily="34" charset="0"/>
              </a:rPr>
              <a:t>IMC = Kg</a:t>
            </a:r>
            <a:r>
              <a:rPr lang="fr-CA" altLang="fr-FR" dirty="0">
                <a:latin typeface="Tahoma" pitchFamily="34" charset="0"/>
              </a:rPr>
              <a:t> </a:t>
            </a:r>
            <a:r>
              <a:rPr lang="fr-CA" altLang="fr-FR" dirty="0" smtClean="0">
                <a:latin typeface="Tahoma" pitchFamily="34" charset="0"/>
              </a:rPr>
              <a:t>(67)	     </a:t>
            </a:r>
          </a:p>
          <a:p>
            <a:pPr>
              <a:spcBef>
                <a:spcPct val="50000"/>
              </a:spcBef>
            </a:pPr>
            <a:r>
              <a:rPr lang="fr-CA" altLang="fr-FR" dirty="0">
                <a:latin typeface="Tahoma" pitchFamily="34" charset="0"/>
              </a:rPr>
              <a:t> </a:t>
            </a:r>
            <a:r>
              <a:rPr lang="fr-CA" altLang="fr-FR" dirty="0" smtClean="0">
                <a:latin typeface="Tahoma" pitchFamily="34" charset="0"/>
              </a:rPr>
              <a:t>          cm (172)             </a:t>
            </a:r>
          </a:p>
          <a:p>
            <a:pPr>
              <a:spcBef>
                <a:spcPct val="50000"/>
              </a:spcBef>
            </a:pPr>
            <a:endParaRPr lang="fr-CA" altLang="fr-FR" dirty="0">
              <a:latin typeface="Tahoma" pitchFamily="34" charset="0"/>
            </a:endParaRPr>
          </a:p>
          <a:p>
            <a:pPr>
              <a:spcBef>
                <a:spcPct val="50000"/>
              </a:spcBef>
            </a:pPr>
            <a:r>
              <a:rPr lang="fr-CA" altLang="fr-FR" dirty="0" smtClean="0">
                <a:latin typeface="Tahoma" pitchFamily="34" charset="0"/>
              </a:rPr>
              <a:t>67 divisé 172  = 0, 0022, donc IMC = 22</a:t>
            </a:r>
          </a:p>
          <a:p>
            <a:pPr>
              <a:spcBef>
                <a:spcPct val="50000"/>
              </a:spcBef>
            </a:pPr>
            <a:r>
              <a:rPr lang="fr-CA" altLang="fr-FR" dirty="0" smtClean="0">
                <a:latin typeface="Tahoma" pitchFamily="34" charset="0"/>
              </a:rPr>
              <a:t>            </a:t>
            </a:r>
            <a:endParaRPr lang="fr-CA" altLang="fr-FR" baseline="30000" dirty="0">
              <a:latin typeface="Tahoma" pitchFamily="34" charset="0"/>
            </a:endParaRPr>
          </a:p>
        </p:txBody>
      </p:sp>
      <p:cxnSp>
        <p:nvCxnSpPr>
          <p:cNvPr id="7" name="Connecteur droit 6"/>
          <p:cNvCxnSpPr/>
          <p:nvPr>
            <p:custDataLst>
              <p:tags r:id="rId5"/>
            </p:custDataLst>
          </p:nvPr>
        </p:nvCxnSpPr>
        <p:spPr>
          <a:xfrm>
            <a:off x="5364088" y="3861048"/>
            <a:ext cx="108012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8130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5"/>
          <p:cNvGraphicFramePr>
            <a:graphicFrameLocks/>
          </p:cNvGraphicFramePr>
          <p:nvPr>
            <p:custDataLst>
              <p:tags r:id="rId1"/>
            </p:custDataLst>
            <p:extLst>
              <p:ext uri="{D42A27DB-BD31-4B8C-83A1-F6EECF244321}">
                <p14:modId xmlns:p14="http://schemas.microsoft.com/office/powerpoint/2010/main" val="155992820"/>
              </p:ext>
            </p:extLst>
          </p:nvPr>
        </p:nvGraphicFramePr>
        <p:xfrm>
          <a:off x="395536" y="1196752"/>
          <a:ext cx="8616701" cy="4905994"/>
        </p:xfrm>
        <a:graphic>
          <a:graphicData uri="http://schemas.openxmlformats.org/drawingml/2006/table">
            <a:tbl>
              <a:tblPr/>
              <a:tblGrid>
                <a:gridCol w="3000925"/>
                <a:gridCol w="1953447"/>
                <a:gridCol w="3662329"/>
              </a:tblGrid>
              <a:tr h="1137978">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Classification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IMC (Kg/m</a:t>
                      </a:r>
                      <a:r>
                        <a:rPr kumimoji="0" lang="fr-CA" altLang="fr-FR" sz="2400" b="1" i="0" u="none" strike="noStrike" cap="none" normalizeH="0" baseline="30000" smtClean="0">
                          <a:ln>
                            <a:noFill/>
                          </a:ln>
                          <a:solidFill>
                            <a:schemeClr val="tx1"/>
                          </a:solidFill>
                          <a:effectLst>
                            <a:outerShdw blurRad="38100" dist="38100" dir="2700000" algn="tl">
                              <a:srgbClr val="000000"/>
                            </a:outerShdw>
                          </a:effectLst>
                          <a:latin typeface="Tahoma" pitchFamily="34" charset="0"/>
                        </a:rPr>
                        <a:t>2</a:t>
                      </a: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Risque de développer des problèmes de santé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853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Poids insuffisant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&lt; 18,5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Accru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052">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Poids normal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18,5 – 24,9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Moindre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052">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Excès de poids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25,0 – 29,9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Accru</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052">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Obésité, classe 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30,0 – 34,9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Élevé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853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Obésité, classe 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35,0 – 39,9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Très élevé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20052">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Obésité, classe III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sng" strike="noStrike" cap="none" normalizeH="0" baseline="0" smtClean="0">
                          <a:ln>
                            <a:noFill/>
                          </a:ln>
                          <a:solidFill>
                            <a:schemeClr val="tx1"/>
                          </a:solidFill>
                          <a:effectLst>
                            <a:outerShdw blurRad="38100" dist="38100" dir="2700000" algn="tl">
                              <a:srgbClr val="000000"/>
                            </a:outerShdw>
                          </a:effectLst>
                          <a:latin typeface="Tahoma" pitchFamily="34" charset="0"/>
                        </a:rPr>
                        <a:t>&gt;</a:t>
                      </a: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40,0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Extrêmement élevé</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68431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899592" y="751344"/>
            <a:ext cx="7560840" cy="5632311"/>
          </a:xfrm>
          <a:prstGeom prst="rect">
            <a:avLst/>
          </a:prstGeom>
        </p:spPr>
        <p:txBody>
          <a:bodyPr wrap="square">
            <a:spAutoFit/>
          </a:bodyPr>
          <a:lstStyle/>
          <a:p>
            <a:r>
              <a:rPr lang="fr-CA" sz="2400" dirty="0" smtClean="0"/>
              <a:t>Cette interprétation est valable pour les gens de 18 à 65 ans, sauf chez les femmes enceintes.</a:t>
            </a:r>
          </a:p>
          <a:p>
            <a:r>
              <a:rPr lang="fr-CA" sz="2400" dirty="0" smtClean="0"/>
              <a:t>Il faut prendre en considération d’autres facteurs comme les habitudes de vie, la condition physique et la présence ou non d’autres facteurs de risque pour préciser le risque individuel de développer des maladies cardiovasculaires comme les infarctus, l’angine, l’hypertension artérielle, l’insuffisance cardiaque, le diabète, l’hypercholestérolémie, etc.</a:t>
            </a:r>
          </a:p>
          <a:p>
            <a:endParaRPr lang="fr-CA" sz="2400" dirty="0" smtClean="0"/>
          </a:p>
          <a:p>
            <a:r>
              <a:rPr lang="fr-CA" sz="2400" u="sng" dirty="0" smtClean="0"/>
              <a:t>Calculez votre indice de masse corporelle</a:t>
            </a:r>
            <a:r>
              <a:rPr lang="fr-CA" sz="2400" dirty="0" smtClean="0"/>
              <a:t>.</a:t>
            </a:r>
          </a:p>
          <a:p>
            <a:r>
              <a:rPr lang="fr-CA" sz="2400" dirty="0" smtClean="0"/>
              <a:t>En cas de surplus de poids ou de maigreur extrême, votre médecin et une diététiste peuvent vous aider</a:t>
            </a:r>
            <a:endParaRPr lang="fr-CA" sz="2400" dirty="0"/>
          </a:p>
        </p:txBody>
      </p:sp>
    </p:spTree>
    <p:extLst>
      <p:ext uri="{BB962C8B-B14F-4D97-AF65-F5344CB8AC3E}">
        <p14:creationId xmlns:p14="http://schemas.microsoft.com/office/powerpoint/2010/main" val="33072435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a:p>
        </p:txBody>
      </p:sp>
      <p:sp>
        <p:nvSpPr>
          <p:cNvPr id="3" name="Espace réservé du contenu 2"/>
          <p:cNvSpPr>
            <a:spLocks noGrp="1"/>
          </p:cNvSpPr>
          <p:nvPr>
            <p:ph idx="1"/>
            <p:custDataLst>
              <p:tags r:id="rId2"/>
            </p:custDataLst>
          </p:nvPr>
        </p:nvSpPr>
        <p:spPr>
          <a:xfrm>
            <a:off x="1043492" y="1772816"/>
            <a:ext cx="6777317" cy="4059813"/>
          </a:xfrm>
        </p:spPr>
        <p:txBody>
          <a:bodyPr/>
          <a:lstStyle/>
          <a:p>
            <a:endParaRPr lang="fr-CA" dirty="0"/>
          </a:p>
          <a:p>
            <a:pPr marL="68580" indent="0">
              <a:buNone/>
            </a:pPr>
            <a:endParaRPr lang="fr-CA" dirty="0"/>
          </a:p>
          <a:p>
            <a:endParaRPr lang="fr-CA" dirty="0"/>
          </a:p>
        </p:txBody>
      </p:sp>
      <p:pic>
        <p:nvPicPr>
          <p:cNvPr id="10242" name="Picture 2"/>
          <p:cNvPicPr>
            <a:picLocks noChangeAspect="1" noChangeArrowheads="1"/>
          </p:cNvPicPr>
          <p:nvPr>
            <p:custDataLst>
              <p:tags r:id="rId3"/>
            </p:custDataLst>
          </p:nvPr>
        </p:nvPicPr>
        <p:blipFill>
          <a:blip r:embed="rId6">
            <a:extLst>
              <a:ext uri="{28A0092B-C50C-407E-A947-70E740481C1C}">
                <a14:useLocalDpi xmlns:a14="http://schemas.microsoft.com/office/drawing/2010/main" val="0"/>
              </a:ext>
            </a:extLst>
          </a:blip>
          <a:srcRect/>
          <a:stretch>
            <a:fillRect/>
          </a:stretch>
        </p:blipFill>
        <p:spPr bwMode="auto">
          <a:xfrm>
            <a:off x="2267744" y="1484784"/>
            <a:ext cx="4076874" cy="3233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ZoneTexte 3"/>
          <p:cNvSpPr txBox="1"/>
          <p:nvPr>
            <p:custDataLst>
              <p:tags r:id="rId4"/>
            </p:custDataLst>
          </p:nvPr>
        </p:nvSpPr>
        <p:spPr>
          <a:xfrm>
            <a:off x="1187624" y="5517232"/>
            <a:ext cx="6624736" cy="523220"/>
          </a:xfrm>
          <a:prstGeom prst="rect">
            <a:avLst/>
          </a:prstGeom>
          <a:noFill/>
        </p:spPr>
        <p:txBody>
          <a:bodyPr wrap="square" rtlCol="0">
            <a:spAutoFit/>
          </a:bodyPr>
          <a:lstStyle/>
          <a:p>
            <a:pPr algn="ctr"/>
            <a:r>
              <a:rPr lang="fr-CA" sz="2800" b="1" dirty="0" smtClean="0"/>
              <a:t>On lâche pas tout va bien !</a:t>
            </a:r>
            <a:endParaRPr lang="fr-CA" sz="2800" b="1" dirty="0"/>
          </a:p>
        </p:txBody>
      </p:sp>
    </p:spTree>
    <p:extLst>
      <p:ext uri="{BB962C8B-B14F-4D97-AF65-F5344CB8AC3E}">
        <p14:creationId xmlns:p14="http://schemas.microsoft.com/office/powerpoint/2010/main" val="7716924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83568" y="764704"/>
            <a:ext cx="7384666" cy="1080120"/>
          </a:xfrm>
        </p:spPr>
        <p:txBody>
          <a:bodyPr>
            <a:normAutofit fontScale="90000"/>
          </a:bodyPr>
          <a:lstStyle/>
          <a:p>
            <a:r>
              <a:rPr lang="fr-CA" dirty="0" smtClean="0"/>
              <a:t>Facteurs influant sur les besoins nutritionnels quotidiens</a:t>
            </a:r>
            <a:endParaRPr lang="fr-CA" dirty="0"/>
          </a:p>
        </p:txBody>
      </p:sp>
      <p:sp>
        <p:nvSpPr>
          <p:cNvPr id="3" name="Espace réservé du contenu 2"/>
          <p:cNvSpPr>
            <a:spLocks noGrp="1"/>
          </p:cNvSpPr>
          <p:nvPr>
            <p:ph sz="quarter" idx="13"/>
            <p:custDataLst>
              <p:tags r:id="rId2"/>
            </p:custDataLst>
          </p:nvPr>
        </p:nvSpPr>
        <p:spPr>
          <a:xfrm>
            <a:off x="683568" y="1916832"/>
            <a:ext cx="3778704" cy="4248472"/>
          </a:xfrm>
        </p:spPr>
        <p:txBody>
          <a:bodyPr>
            <a:normAutofit fontScale="92500"/>
          </a:bodyPr>
          <a:lstStyle/>
          <a:p>
            <a:r>
              <a:rPr lang="fr-CA" dirty="0" smtClean="0"/>
              <a:t>Masse corporelle</a:t>
            </a:r>
          </a:p>
          <a:p>
            <a:r>
              <a:rPr lang="fr-CA" dirty="0" smtClean="0"/>
              <a:t>Constitution de la personne</a:t>
            </a:r>
          </a:p>
          <a:p>
            <a:r>
              <a:rPr lang="fr-CA" dirty="0" smtClean="0"/>
              <a:t>Âge</a:t>
            </a:r>
          </a:p>
          <a:p>
            <a:r>
              <a:rPr lang="fr-CA" dirty="0" smtClean="0"/>
              <a:t>Sexe</a:t>
            </a:r>
          </a:p>
          <a:p>
            <a:r>
              <a:rPr lang="fr-CA" dirty="0" smtClean="0"/>
              <a:t>Certains états pathologiques (grossesse et lactation)</a:t>
            </a:r>
          </a:p>
          <a:p>
            <a:r>
              <a:rPr lang="fr-CA" dirty="0" smtClean="0"/>
              <a:t>Absorption de certaines substance (ex: nicotine, médicaments) </a:t>
            </a:r>
            <a:endParaRPr lang="fr-CA" dirty="0"/>
          </a:p>
        </p:txBody>
      </p:sp>
      <p:pic>
        <p:nvPicPr>
          <p:cNvPr id="9218" name="Picture 2" descr="C:\Users\dimattias\Desktop\facteurs nutro.png"/>
          <p:cNvPicPr>
            <a:picLocks noGrp="1" noChangeAspect="1" noChangeArrowheads="1"/>
          </p:cNvPicPr>
          <p:nvPr>
            <p:ph sz="quarter" idx="14"/>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3635896" y="2132856"/>
            <a:ext cx="5057017" cy="23676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6764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2"/>
          <p:cNvGraphicFramePr>
            <a:graphicFrameLocks/>
          </p:cNvGraphicFramePr>
          <p:nvPr>
            <p:custDataLst>
              <p:tags r:id="rId1"/>
            </p:custDataLst>
            <p:extLst>
              <p:ext uri="{D42A27DB-BD31-4B8C-83A1-F6EECF244321}">
                <p14:modId xmlns:p14="http://schemas.microsoft.com/office/powerpoint/2010/main" val="1618521570"/>
              </p:ext>
            </p:extLst>
          </p:nvPr>
        </p:nvGraphicFramePr>
        <p:xfrm>
          <a:off x="467543" y="1412776"/>
          <a:ext cx="8208913" cy="4968876"/>
        </p:xfrm>
        <a:graphic>
          <a:graphicData uri="http://schemas.openxmlformats.org/drawingml/2006/table">
            <a:tbl>
              <a:tblPr/>
              <a:tblGrid>
                <a:gridCol w="1724918"/>
                <a:gridCol w="6483995"/>
              </a:tblGrid>
              <a:tr h="6778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034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Connaissance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Pour faire un choix éclairé, il est nécessaire de connaître: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les éléments de base de la nutrition;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différentes méthodes de conservation;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la façon de cuisiner certains aliments.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8755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Culture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Selon la culture et l’éducation reçues, les choix d’aliments peuvent différer.  Par exemple, certaines cultures privilégient l’apport végétal, alors que d’autres seront plus porté vers un apport animal.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ZoneTexte 2"/>
          <p:cNvSpPr txBox="1"/>
          <p:nvPr>
            <p:custDataLst>
              <p:tags r:id="rId2"/>
            </p:custDataLst>
          </p:nvPr>
        </p:nvSpPr>
        <p:spPr>
          <a:xfrm>
            <a:off x="179512" y="548680"/>
            <a:ext cx="8784976" cy="461665"/>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CA" sz="2400" b="1" dirty="0" smtClean="0"/>
              <a:t>Facteurs influant sur les habitudes et les choix alimentaires</a:t>
            </a:r>
            <a:endParaRPr lang="fr-CA" sz="2400" b="1" dirty="0"/>
          </a:p>
        </p:txBody>
      </p:sp>
    </p:spTree>
    <p:extLst>
      <p:ext uri="{BB962C8B-B14F-4D97-AF65-F5344CB8AC3E}">
        <p14:creationId xmlns:p14="http://schemas.microsoft.com/office/powerpoint/2010/main" val="1532623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iterate type="lt">
                                    <p:tmPct val="5000"/>
                                  </p:iterate>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4"/>
          <p:cNvGraphicFramePr>
            <a:graphicFrameLocks/>
          </p:cNvGraphicFramePr>
          <p:nvPr>
            <p:custDataLst>
              <p:tags r:id="rId1"/>
            </p:custDataLst>
            <p:extLst>
              <p:ext uri="{D42A27DB-BD31-4B8C-83A1-F6EECF244321}">
                <p14:modId xmlns:p14="http://schemas.microsoft.com/office/powerpoint/2010/main" val="1623602608"/>
              </p:ext>
            </p:extLst>
          </p:nvPr>
        </p:nvGraphicFramePr>
        <p:xfrm>
          <a:off x="467543" y="980729"/>
          <a:ext cx="8219256" cy="4955530"/>
        </p:xfrm>
        <a:graphic>
          <a:graphicData uri="http://schemas.openxmlformats.org/drawingml/2006/table">
            <a:tbl>
              <a:tblPr/>
              <a:tblGrid>
                <a:gridCol w="1800994"/>
                <a:gridCol w="6418262"/>
              </a:tblGrid>
              <a:tr h="720079">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47888">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Valeurs spirituelles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Les religions ont de tous temps influencé l’alimentation. Certaines imposent des restrictions d’aliments, d’autres des jeûnes ou des horaires pour les repas à des moments de l’année.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0875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Goûts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On dit que les goûts ne sont pas à discuter.  Toutefois, ils influencent grandement les choix individuels.  Il est possible de développer des goûts nouveaux en faisant des essais alimentaires.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997990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44"/>
          <p:cNvGraphicFramePr>
            <a:graphicFrameLocks/>
          </p:cNvGraphicFramePr>
          <p:nvPr>
            <p:custDataLst>
              <p:tags r:id="rId1"/>
            </p:custDataLst>
          </p:nvPr>
        </p:nvGraphicFramePr>
        <p:xfrm>
          <a:off x="457200" y="1600200"/>
          <a:ext cx="8229600" cy="3484563"/>
        </p:xfrm>
        <a:graphic>
          <a:graphicData uri="http://schemas.openxmlformats.org/drawingml/2006/table">
            <a:tbl>
              <a:tblPr/>
              <a:tblGrid>
                <a:gridCol w="1968500"/>
                <a:gridCol w="6261100"/>
              </a:tblGrid>
              <a:tr h="5762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0830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Degré d’appétit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Les gens n’ont pas tous le même degré d’appétit; celui-ci est géré par le centre de la faim et le centre de la satiété, deux centres nerveux situés dans l’hypothalamus.  Ces centres nerveux sont stimulés tour à tour par des hormones en circulation dans la voie sanguine.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842937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3"/>
          <p:cNvGraphicFramePr>
            <a:graphicFrameLocks/>
          </p:cNvGraphicFramePr>
          <p:nvPr>
            <p:custDataLst>
              <p:tags r:id="rId1"/>
            </p:custDataLst>
            <p:extLst>
              <p:ext uri="{D42A27DB-BD31-4B8C-83A1-F6EECF244321}">
                <p14:modId xmlns:p14="http://schemas.microsoft.com/office/powerpoint/2010/main" val="3641061037"/>
              </p:ext>
            </p:extLst>
          </p:nvPr>
        </p:nvGraphicFramePr>
        <p:xfrm>
          <a:off x="467544" y="764704"/>
          <a:ext cx="8208912" cy="5832947"/>
        </p:xfrm>
        <a:graphic>
          <a:graphicData uri="http://schemas.openxmlformats.org/drawingml/2006/table">
            <a:tbl>
              <a:tblPr/>
              <a:tblGrid>
                <a:gridCol w="1656531"/>
                <a:gridCol w="6552381"/>
              </a:tblGrid>
              <a:tr h="965672">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86727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Mode de vie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Le temps dont on dispose pour les repas influence les choix alimentaires: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Travaillez-vous? De jour ou de nuit?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S’agit-il d’un travail physique ou intellectuel?</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S’agit-il d’un travail à horaires réguliers?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Avez-vous un agenda surchargé?</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Les activités ont également une influence: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Êtes-vous sportif? Quel sport pratiquez-vous?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Êtes-vous sédentaire?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Êtes-vous sociable ou plutôt solitaire?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Mangez-vous en compagnie ou seul?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844524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7"/>
          <p:cNvGraphicFramePr>
            <a:graphicFrameLocks/>
          </p:cNvGraphicFramePr>
          <p:nvPr>
            <p:custDataLst>
              <p:tags r:id="rId1"/>
            </p:custDataLst>
          </p:nvPr>
        </p:nvGraphicFramePr>
        <p:xfrm>
          <a:off x="457200" y="1600200"/>
          <a:ext cx="8229600" cy="4714876"/>
        </p:xfrm>
        <a:graphic>
          <a:graphicData uri="http://schemas.openxmlformats.org/drawingml/2006/table">
            <a:tbl>
              <a:tblPr/>
              <a:tblGrid>
                <a:gridCol w="1968500"/>
                <a:gridCol w="6261100"/>
              </a:tblGrid>
              <a:tr h="5762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891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Contraintes économiques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Certaines personnes disposent de moins de moyens financiers et choisissent parfois des aliments qui comportent une grande valeur énergétique, mais qui sont déficients en nutriments essentiels.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94945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État de santé</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L’incapacité physique de cuisiner fait en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sorte que la personnes choisit des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aliments faciles à préparer, parfois sans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égard à la valeur nutritionnelle.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77126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8"/>
          <p:cNvGraphicFramePr>
            <a:graphicFrameLocks/>
          </p:cNvGraphicFramePr>
          <p:nvPr>
            <p:custDataLst>
              <p:tags r:id="rId1"/>
            </p:custDataLst>
            <p:extLst>
              <p:ext uri="{D42A27DB-BD31-4B8C-83A1-F6EECF244321}">
                <p14:modId xmlns:p14="http://schemas.microsoft.com/office/powerpoint/2010/main" val="3672146288"/>
              </p:ext>
            </p:extLst>
          </p:nvPr>
        </p:nvGraphicFramePr>
        <p:xfrm>
          <a:off x="467543" y="692696"/>
          <a:ext cx="8208913" cy="5920859"/>
        </p:xfrm>
        <a:graphic>
          <a:graphicData uri="http://schemas.openxmlformats.org/drawingml/2006/table">
            <a:tbl>
              <a:tblPr/>
              <a:tblGrid>
                <a:gridCol w="1850206"/>
                <a:gridCol w="6358707"/>
              </a:tblGrid>
              <a:tr h="576064">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Facteur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Explications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32727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État de santé (suite)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Le fait de devoir suivre une diète peut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parfois décourager et diminuer l’appétit.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L’intérêt à manger correctement peut aussi</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être affecté par certaines altérations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physiques ou psychologiques.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52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Valeur de satiété des aliments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Tous les aliments n’ont pas la même propriété rassasiante.  Par exemple, les aliments qui demandent un temps de digestion plus long, les lipides et les protéines, sont plus rassasiants que les glucides.  Le choix de l’aliment se fera donc en fonction de ce qui est souhaité comme apport énergétique.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1093287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2"/>
          <p:cNvGraphicFramePr>
            <a:graphicFrameLocks/>
          </p:cNvGraphicFramePr>
          <p:nvPr>
            <p:custDataLst>
              <p:tags r:id="rId1"/>
            </p:custDataLst>
            <p:extLst>
              <p:ext uri="{D42A27DB-BD31-4B8C-83A1-F6EECF244321}">
                <p14:modId xmlns:p14="http://schemas.microsoft.com/office/powerpoint/2010/main" val="899607213"/>
              </p:ext>
            </p:extLst>
          </p:nvPr>
        </p:nvGraphicFramePr>
        <p:xfrm>
          <a:off x="467543" y="1412777"/>
          <a:ext cx="8208913" cy="5400946"/>
        </p:xfrm>
        <a:graphic>
          <a:graphicData uri="http://schemas.openxmlformats.org/drawingml/2006/table">
            <a:tbl>
              <a:tblPr/>
              <a:tblGrid>
                <a:gridCol w="4106044"/>
                <a:gridCol w="4102869"/>
              </a:tblGrid>
              <a:tr h="50405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Végétarisme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Végétalisme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736304">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Doctrine diététique qui exclut la viande de l’alimentation, mais qui permet certains produits du règne animal comme le lait, le beurre, les œufs et le fromage.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Régime alimentaire qui exclut </a:t>
                      </a: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tous</a:t>
                      </a: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les aliments qui ne proviennent pas du règne végétal.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160587">
                <a:tc gridSpan="2">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Caractéristiques</a:t>
                      </a:r>
                      <a:endPar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Les aliments suggérés pour combler les besoins nutritifs sont les céréales à grains entiers, le tofu, les légumineuses, les fruits et les légumes.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CA"/>
                    </a:p>
                  </a:txBody>
                  <a:tcPr/>
                </a:tc>
              </a:tr>
            </a:tbl>
          </a:graphicData>
        </a:graphic>
      </p:graphicFrame>
      <p:sp>
        <p:nvSpPr>
          <p:cNvPr id="3" name="ZoneTexte 2"/>
          <p:cNvSpPr txBox="1"/>
          <p:nvPr>
            <p:custDataLst>
              <p:tags r:id="rId2"/>
            </p:custDataLst>
          </p:nvPr>
        </p:nvSpPr>
        <p:spPr>
          <a:xfrm>
            <a:off x="611560" y="798833"/>
            <a:ext cx="7560840"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lang="fr-CA" sz="2800" b="1" dirty="0" smtClean="0"/>
              <a:t>Mode d’alimentation </a:t>
            </a:r>
            <a:endParaRPr lang="fr-CA" sz="2800" b="1" dirty="0"/>
          </a:p>
        </p:txBody>
      </p:sp>
    </p:spTree>
    <p:extLst>
      <p:ext uri="{BB962C8B-B14F-4D97-AF65-F5344CB8AC3E}">
        <p14:creationId xmlns:p14="http://schemas.microsoft.com/office/powerpoint/2010/main" val="2853708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0"/>
          <p:cNvGraphicFramePr>
            <a:graphicFrameLocks/>
          </p:cNvGraphicFramePr>
          <p:nvPr>
            <p:custDataLst>
              <p:tags r:id="rId1"/>
            </p:custDataLst>
            <p:extLst>
              <p:ext uri="{D42A27DB-BD31-4B8C-83A1-F6EECF244321}">
                <p14:modId xmlns:p14="http://schemas.microsoft.com/office/powerpoint/2010/main" val="1738509421"/>
              </p:ext>
            </p:extLst>
          </p:nvPr>
        </p:nvGraphicFramePr>
        <p:xfrm>
          <a:off x="467543" y="836713"/>
          <a:ext cx="8209607" cy="5544615"/>
        </p:xfrm>
        <a:graphic>
          <a:graphicData uri="http://schemas.openxmlformats.org/drawingml/2006/table">
            <a:tbl>
              <a:tblPr/>
              <a:tblGrid>
                <a:gridCol w="3890020"/>
                <a:gridCol w="4319587"/>
              </a:tblGrid>
              <a:tr h="60538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Végétarisme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Végétalisme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39232">
                <a:tc gridSpan="2">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Caractéristiques</a:t>
                      </a:r>
                      <a:endPar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Les recommandations alimentaires sont de consommer quotidiennement les aliments suivants: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Pains et céréales: 6 portions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Aliments riches en calcium: 6 portions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Fruits et légumes: 6 portions, dont 1 ou 2 de légumes verts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Aliments riches en fer et en protéines: 2 portions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Il est essentiel pour les adeptes de ce type d’alimentation de varier les choix d’aliments pour éviter les déficiences en acides aminés essentiels, en vitamines et en sels minéraux.</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CA"/>
                    </a:p>
                  </a:txBody>
                  <a:tcPr/>
                </a:tc>
              </a:tr>
            </a:tbl>
          </a:graphicData>
        </a:graphic>
      </p:graphicFrame>
    </p:spTree>
    <p:extLst>
      <p:ext uri="{BB962C8B-B14F-4D97-AF65-F5344CB8AC3E}">
        <p14:creationId xmlns:p14="http://schemas.microsoft.com/office/powerpoint/2010/main" val="481221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3"/>
          <p:cNvGraphicFramePr>
            <a:graphicFrameLocks/>
          </p:cNvGraphicFramePr>
          <p:nvPr>
            <p:custDataLst>
              <p:tags r:id="rId1"/>
            </p:custDataLst>
            <p:extLst>
              <p:ext uri="{D42A27DB-BD31-4B8C-83A1-F6EECF244321}">
                <p14:modId xmlns:p14="http://schemas.microsoft.com/office/powerpoint/2010/main" val="1171158252"/>
              </p:ext>
            </p:extLst>
          </p:nvPr>
        </p:nvGraphicFramePr>
        <p:xfrm>
          <a:off x="467543" y="908720"/>
          <a:ext cx="8208913" cy="5616576"/>
        </p:xfrm>
        <a:graphic>
          <a:graphicData uri="http://schemas.openxmlformats.org/drawingml/2006/table">
            <a:tbl>
              <a:tblPr/>
              <a:tblGrid>
                <a:gridCol w="8208913"/>
              </a:tblGrid>
              <a:tr h="604838">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Régime macrobiotique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8716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Le mot « macrobiotique » vient des éléments grecs </a:t>
                      </a:r>
                      <a:r>
                        <a:rPr kumimoji="0" lang="fr-CA" altLang="fr-FR" sz="2400" b="0" i="1" u="none" strike="noStrike" cap="none" normalizeH="0" baseline="0" smtClean="0">
                          <a:ln>
                            <a:noFill/>
                          </a:ln>
                          <a:solidFill>
                            <a:schemeClr val="tx1"/>
                          </a:solidFill>
                          <a:effectLst>
                            <a:outerShdw blurRad="38100" dist="38100" dir="2700000" algn="tl">
                              <a:srgbClr val="000000"/>
                            </a:outerShdw>
                          </a:effectLst>
                          <a:latin typeface="Tahoma" pitchFamily="34" charset="0"/>
                        </a:rPr>
                        <a:t>macro</a:t>
                      </a: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qui veut dire grand, et </a:t>
                      </a:r>
                      <a:r>
                        <a:rPr kumimoji="0" lang="fr-CA" altLang="fr-FR" sz="2400" b="0" i="1" u="none" strike="noStrike" cap="none" normalizeH="0" baseline="0" smtClean="0">
                          <a:ln>
                            <a:noFill/>
                          </a:ln>
                          <a:solidFill>
                            <a:schemeClr val="tx1"/>
                          </a:solidFill>
                          <a:effectLst>
                            <a:outerShdw blurRad="38100" dist="38100" dir="2700000" algn="tl">
                              <a:srgbClr val="000000"/>
                            </a:outerShdw>
                          </a:effectLst>
                          <a:latin typeface="Tahoma" pitchFamily="34" charset="0"/>
                        </a:rPr>
                        <a:t>bio</a:t>
                      </a: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qui signifie vie.  Il s’agit d’une philosophie japonaise fondée sur des règles d’hygiène alimentaire qui visent à vivre mieux et plus longtemps.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14007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Caractéristiques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Les aliments sont répartis de façon à trouver un équilibre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entre le Yin et le Yang.</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On suggère une cuisson courte et à feu doux.</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Le riz est le fondement de la cuisine macrobiotique.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On recommande de manger peu de viande et de privilégier les légumes de saison.</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1075366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3"/>
          <p:cNvGraphicFramePr>
            <a:graphicFrameLocks/>
          </p:cNvGraphicFramePr>
          <p:nvPr>
            <p:custDataLst>
              <p:tags r:id="rId1"/>
            </p:custDataLst>
            <p:extLst>
              <p:ext uri="{D42A27DB-BD31-4B8C-83A1-F6EECF244321}">
                <p14:modId xmlns:p14="http://schemas.microsoft.com/office/powerpoint/2010/main" val="2859564121"/>
              </p:ext>
            </p:extLst>
          </p:nvPr>
        </p:nvGraphicFramePr>
        <p:xfrm>
          <a:off x="467543" y="836712"/>
          <a:ext cx="8136905" cy="5400600"/>
        </p:xfrm>
        <a:graphic>
          <a:graphicData uri="http://schemas.openxmlformats.org/drawingml/2006/table">
            <a:tbl>
              <a:tblPr/>
              <a:tblGrid>
                <a:gridCol w="3816425"/>
                <a:gridCol w="4320480"/>
              </a:tblGrid>
              <a:tr h="604838">
                <a:tc gridSpan="2">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Régime macrobiotique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CA"/>
                    </a:p>
                  </a:txBody>
                  <a:tcPr/>
                </a:tc>
              </a:tr>
              <a:tr h="1411386">
                <a:tc gridSpan="2">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Caractéristiques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On suggère de mastiquer longtemps les aliments et de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prendre son temps au moment des repas.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r-CA"/>
                    </a:p>
                  </a:txBody>
                  <a:tcPr/>
                </a:tc>
              </a:tr>
              <a:tr h="3384376">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Fruits et légumes qui</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poussent rapidement au</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printemps ou à l’été</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Viande de porc</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Yogourt, lait de vache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Poisson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342900" marR="0" lvl="0" indent="-342900" algn="l" defTabSz="914400" rtl="0" eaLnBrk="1" fontAlgn="base" latinLnBrk="0" hangingPunct="1">
                        <a:lnSpc>
                          <a:spcPct val="100000"/>
                        </a:lnSpc>
                        <a:spcBef>
                          <a:spcPct val="20000"/>
                        </a:spcBef>
                        <a:spcAft>
                          <a:spcPct val="0"/>
                        </a:spcAft>
                        <a:buClr>
                          <a:schemeClr val="hlink"/>
                        </a:buClr>
                        <a:buSzPct val="65000"/>
                        <a:buFont typeface="Wingdings" panose="05000000000000000000" pitchFamily="2" charset="2"/>
                        <a:buChar char="§"/>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Fruits et légumes qui</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poussent plus lentement et sont récoltés à l’automne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Viande de bœuf, de mouton,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 poulet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Lait de chèvre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Céréales à grains entiers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473817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5"/>
          <p:cNvGraphicFramePr>
            <a:graphicFrameLocks/>
          </p:cNvGraphicFramePr>
          <p:nvPr>
            <p:custDataLst>
              <p:tags r:id="rId1"/>
            </p:custDataLst>
            <p:extLst>
              <p:ext uri="{D42A27DB-BD31-4B8C-83A1-F6EECF244321}">
                <p14:modId xmlns:p14="http://schemas.microsoft.com/office/powerpoint/2010/main" val="2072588912"/>
              </p:ext>
            </p:extLst>
          </p:nvPr>
        </p:nvGraphicFramePr>
        <p:xfrm>
          <a:off x="467544" y="908720"/>
          <a:ext cx="8229600" cy="5500688"/>
        </p:xfrm>
        <a:graphic>
          <a:graphicData uri="http://schemas.openxmlformats.org/drawingml/2006/table">
            <a:tbl>
              <a:tblPr/>
              <a:tblGrid>
                <a:gridCol w="8229600"/>
              </a:tblGrid>
              <a:tr h="57626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Régime à tendance méditerranéenne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2442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Ce régime propose de suivre les règles suivantes: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Remplacer les gras saturés par des huiles végétales qui</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sont non saturées pour l’apport lipidique.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Utiliser les fruits et légumes de saison ainsi que 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céréales à grains entiers pour l’apport en glucides.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Augmenter les repas de poisson par rapport à la viande.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Utiliser une grande variété de fruits et de légumes peu</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transformés pour obtenir le maximum de sels minéraux,</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 vitamines et d’effet antioxydant.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Contrôler le poids et augmenter l’activité physique.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Boire du vin rouge en quantité modérée.</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473228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11560" y="1027664"/>
            <a:ext cx="7992888" cy="1143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smtClean="0"/>
              <a:t>Conseil suite à la prise de médication ou produits naturels</a:t>
            </a:r>
            <a:endParaRPr lang="fr-CA" dirty="0"/>
          </a:p>
        </p:txBody>
      </p:sp>
      <p:sp>
        <p:nvSpPr>
          <p:cNvPr id="3" name="Espace réservé du contenu 2"/>
          <p:cNvSpPr>
            <a:spLocks noGrp="1"/>
          </p:cNvSpPr>
          <p:nvPr>
            <p:ph sz="quarter" idx="13"/>
            <p:custDataLst>
              <p:tags r:id="rId2"/>
            </p:custDataLst>
          </p:nvPr>
        </p:nvSpPr>
        <p:spPr>
          <a:xfrm>
            <a:off x="539552" y="2313432"/>
            <a:ext cx="4032448" cy="4067896"/>
          </a:xfrm>
        </p:spPr>
        <p:txBody>
          <a:bodyPr>
            <a:normAutofit lnSpcReduction="10000"/>
          </a:bodyPr>
          <a:lstStyle/>
          <a:p>
            <a:pPr marL="68580" indent="0">
              <a:buNone/>
            </a:pPr>
            <a:r>
              <a:rPr lang="fr-CA" dirty="0" smtClean="0"/>
              <a:t>Une personne qui prend des médicaments doit </a:t>
            </a:r>
            <a:r>
              <a:rPr lang="fr-CA" b="1" dirty="0" smtClean="0"/>
              <a:t>vérifier</a:t>
            </a:r>
            <a:r>
              <a:rPr lang="fr-CA" dirty="0" smtClean="0"/>
              <a:t> auprès de son pharmacien les </a:t>
            </a:r>
            <a:r>
              <a:rPr lang="fr-CA" b="1" dirty="0" smtClean="0"/>
              <a:t>interactions possibles entre les médicaments et les aliments</a:t>
            </a:r>
            <a:r>
              <a:rPr lang="fr-CA" dirty="0" smtClean="0"/>
              <a:t>. En effet, plusieurs médicaments peuvent nuire à l’absorption ou créer des effets indésirables s’ils ont pris ensemble.</a:t>
            </a:r>
            <a:endParaRPr lang="fr-CA" dirty="0"/>
          </a:p>
        </p:txBody>
      </p:sp>
      <p:sp>
        <p:nvSpPr>
          <p:cNvPr id="4" name="Espace réservé du contenu 3"/>
          <p:cNvSpPr>
            <a:spLocks noGrp="1"/>
          </p:cNvSpPr>
          <p:nvPr>
            <p:ph sz="quarter" idx="14"/>
            <p:custDataLst>
              <p:tags r:id="rId3"/>
            </p:custDataLst>
          </p:nvPr>
        </p:nvSpPr>
        <p:spPr>
          <a:xfrm>
            <a:off x="4499992" y="2132856"/>
            <a:ext cx="4104456" cy="4392488"/>
          </a:xfrm>
        </p:spPr>
        <p:txBody>
          <a:bodyPr>
            <a:normAutofit fontScale="70000" lnSpcReduction="20000"/>
          </a:bodyPr>
          <a:lstStyle/>
          <a:p>
            <a:endParaRPr lang="fr-CA" b="1" u="sng" dirty="0" smtClean="0">
              <a:effectLst>
                <a:outerShdw blurRad="38100" dist="38100" dir="2700000" algn="tl">
                  <a:srgbClr val="000000">
                    <a:alpha val="43137"/>
                  </a:srgbClr>
                </a:outerShdw>
              </a:effectLst>
            </a:endParaRPr>
          </a:p>
          <a:p>
            <a:pPr marL="68580" indent="0">
              <a:buNone/>
            </a:pPr>
            <a:r>
              <a:rPr lang="fr-CA" b="1" u="sng" dirty="0" smtClean="0">
                <a:effectLst>
                  <a:outerShdw blurRad="38100" dist="38100" dir="2700000" algn="tl">
                    <a:srgbClr val="000000">
                      <a:alpha val="43137"/>
                    </a:srgbClr>
                  </a:outerShdw>
                </a:effectLst>
              </a:rPr>
              <a:t>Exemple</a:t>
            </a:r>
            <a:r>
              <a:rPr lang="fr-CA" dirty="0" smtClean="0"/>
              <a:t> : </a:t>
            </a:r>
          </a:p>
          <a:p>
            <a:pPr marL="68580" indent="0">
              <a:buNone/>
            </a:pPr>
            <a:endParaRPr lang="fr-CA" dirty="0" smtClean="0"/>
          </a:p>
          <a:p>
            <a:pPr>
              <a:buFontTx/>
              <a:buChar char="-"/>
            </a:pPr>
            <a:r>
              <a:rPr lang="fr-CA" b="1" dirty="0" smtClean="0"/>
              <a:t>L’alcool augmente l’effet de certains médicaments</a:t>
            </a:r>
            <a:r>
              <a:rPr lang="fr-CA" dirty="0" smtClean="0"/>
              <a:t>. </a:t>
            </a:r>
          </a:p>
          <a:p>
            <a:pPr>
              <a:buFontTx/>
              <a:buChar char="-"/>
            </a:pPr>
            <a:r>
              <a:rPr lang="fr-CA" dirty="0" smtClean="0"/>
              <a:t>Aliments riche en </a:t>
            </a:r>
            <a:r>
              <a:rPr lang="fr-CA" b="1" dirty="0" smtClean="0"/>
              <a:t>vitamine K</a:t>
            </a:r>
            <a:r>
              <a:rPr lang="fr-CA" dirty="0" smtClean="0"/>
              <a:t> doivent être pris en </a:t>
            </a:r>
            <a:r>
              <a:rPr lang="fr-CA" b="1" dirty="0" smtClean="0"/>
              <a:t>petite </a:t>
            </a:r>
            <a:r>
              <a:rPr lang="fr-CA" b="1" dirty="0" err="1" smtClean="0"/>
              <a:t>qté</a:t>
            </a:r>
            <a:r>
              <a:rPr lang="fr-CA" b="1" dirty="0" smtClean="0"/>
              <a:t> </a:t>
            </a:r>
            <a:r>
              <a:rPr lang="fr-CA" dirty="0" smtClean="0"/>
              <a:t>avec des </a:t>
            </a:r>
            <a:r>
              <a:rPr lang="fr-CA" b="1" dirty="0" smtClean="0"/>
              <a:t>anticoagulants.</a:t>
            </a:r>
          </a:p>
          <a:p>
            <a:pPr>
              <a:buFontTx/>
              <a:buChar char="-"/>
            </a:pPr>
            <a:r>
              <a:rPr lang="fr-CA" dirty="0" smtClean="0"/>
              <a:t>Le </a:t>
            </a:r>
            <a:r>
              <a:rPr lang="fr-CA" b="1" dirty="0" smtClean="0"/>
              <a:t>pamplemousse et son jus </a:t>
            </a:r>
            <a:r>
              <a:rPr lang="fr-CA" dirty="0" smtClean="0"/>
              <a:t>doivent être </a:t>
            </a:r>
            <a:r>
              <a:rPr lang="fr-CA" b="1" dirty="0" smtClean="0"/>
              <a:t>évités</a:t>
            </a:r>
            <a:r>
              <a:rPr lang="fr-CA" dirty="0" smtClean="0"/>
              <a:t> avec des </a:t>
            </a:r>
            <a:r>
              <a:rPr lang="fr-CA" b="1" dirty="0" smtClean="0"/>
              <a:t>médicaments pour la TA, cholestérol </a:t>
            </a:r>
            <a:r>
              <a:rPr lang="fr-CA" dirty="0" smtClean="0"/>
              <a:t>etc.</a:t>
            </a:r>
          </a:p>
          <a:p>
            <a:pPr>
              <a:buFontTx/>
              <a:buChar char="-"/>
            </a:pPr>
            <a:r>
              <a:rPr lang="fr-CA" b="1" dirty="0" smtClean="0"/>
              <a:t>Les agrumes peuvent déclencher des brulures d’estomac pour ceux qui prennent des ASA ou anti-inflammatoire.</a:t>
            </a:r>
          </a:p>
          <a:p>
            <a:pPr>
              <a:buFontTx/>
              <a:buChar char="-"/>
            </a:pPr>
            <a:r>
              <a:rPr lang="fr-CA" b="1" dirty="0" smtClean="0"/>
              <a:t>Caféine et </a:t>
            </a:r>
            <a:r>
              <a:rPr lang="fr-CA" b="1" dirty="0" err="1" smtClean="0"/>
              <a:t>antibio</a:t>
            </a:r>
            <a:r>
              <a:rPr lang="fr-CA" b="1" dirty="0" smtClean="0"/>
              <a:t> à proscrire</a:t>
            </a:r>
          </a:p>
        </p:txBody>
      </p:sp>
    </p:spTree>
    <p:extLst>
      <p:ext uri="{BB962C8B-B14F-4D97-AF65-F5344CB8AC3E}">
        <p14:creationId xmlns:p14="http://schemas.microsoft.com/office/powerpoint/2010/main" val="38101444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83568" y="1027664"/>
            <a:ext cx="7704856" cy="67314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smtClean="0"/>
              <a:t>Conseils associés à l’alimentation</a:t>
            </a:r>
            <a:endParaRPr lang="fr-CA" dirty="0"/>
          </a:p>
        </p:txBody>
      </p:sp>
      <p:sp>
        <p:nvSpPr>
          <p:cNvPr id="3" name="Espace réservé du contenu 2"/>
          <p:cNvSpPr>
            <a:spLocks noGrp="1"/>
          </p:cNvSpPr>
          <p:nvPr>
            <p:ph idx="1"/>
            <p:custDataLst>
              <p:tags r:id="rId2"/>
            </p:custDataLst>
          </p:nvPr>
        </p:nvSpPr>
        <p:spPr>
          <a:xfrm>
            <a:off x="683568" y="1916832"/>
            <a:ext cx="7776864" cy="4320480"/>
          </a:xfrm>
        </p:spPr>
        <p:txBody>
          <a:bodyPr>
            <a:normAutofit fontScale="85000" lnSpcReduction="10000"/>
          </a:bodyPr>
          <a:lstStyle/>
          <a:p>
            <a:r>
              <a:rPr lang="fr-CA" b="1" dirty="0"/>
              <a:t>Respecter les règles du Guide alimentaire canadien quant aux portions</a:t>
            </a:r>
            <a:r>
              <a:rPr lang="fr-CA" dirty="0"/>
              <a:t> recommandées par groupe alimentaire.</a:t>
            </a:r>
          </a:p>
          <a:p>
            <a:r>
              <a:rPr lang="fr-CA" b="1" dirty="0"/>
              <a:t>Prendre ses repas de façon régulière</a:t>
            </a:r>
            <a:r>
              <a:rPr lang="fr-CA" dirty="0"/>
              <a:t>.</a:t>
            </a:r>
          </a:p>
          <a:p>
            <a:r>
              <a:rPr lang="fr-CA" b="1" dirty="0"/>
              <a:t>Respecter un régime </a:t>
            </a:r>
            <a:r>
              <a:rPr lang="fr-CA" dirty="0"/>
              <a:t>qui tient compte des dépenses énergétiques réelles.</a:t>
            </a:r>
          </a:p>
          <a:p>
            <a:pPr marL="68580" indent="0">
              <a:buNone/>
            </a:pPr>
            <a:r>
              <a:rPr lang="fr-CA" b="1" u="sng" dirty="0">
                <a:effectLst>
                  <a:outerShdw blurRad="38100" dist="38100" dir="2700000" algn="tl">
                    <a:srgbClr val="000000">
                      <a:alpha val="43137"/>
                    </a:srgbClr>
                  </a:outerShdw>
                </a:effectLst>
              </a:rPr>
              <a:t>Un régime insuffisant entraîne</a:t>
            </a:r>
            <a:r>
              <a:rPr lang="fr-CA" dirty="0"/>
              <a:t>:</a:t>
            </a:r>
          </a:p>
          <a:p>
            <a:r>
              <a:rPr lang="fr-CA" dirty="0"/>
              <a:t>un amaigrissement;</a:t>
            </a:r>
          </a:p>
          <a:p>
            <a:r>
              <a:rPr lang="fr-CA" dirty="0"/>
              <a:t>de la fatigue;</a:t>
            </a:r>
          </a:p>
          <a:p>
            <a:r>
              <a:rPr lang="fr-CA" dirty="0"/>
              <a:t>des déficiences en sels minéraux et en vitamines.</a:t>
            </a:r>
          </a:p>
          <a:p>
            <a:pPr marL="68580" indent="0">
              <a:buNone/>
            </a:pPr>
            <a:r>
              <a:rPr lang="fr-CA" b="1" u="sng" dirty="0">
                <a:effectLst>
                  <a:outerShdw blurRad="38100" dist="38100" dir="2700000" algn="tl">
                    <a:srgbClr val="000000">
                      <a:alpha val="43137"/>
                    </a:srgbClr>
                  </a:outerShdw>
                </a:effectLst>
              </a:rPr>
              <a:t>Un régime trop élevé en calories</a:t>
            </a:r>
            <a:r>
              <a:rPr lang="fr-CA" dirty="0"/>
              <a:t>:</a:t>
            </a:r>
          </a:p>
          <a:p>
            <a:r>
              <a:rPr lang="fr-CA" dirty="0"/>
              <a:t>entraîne de l’obésité;</a:t>
            </a:r>
          </a:p>
          <a:p>
            <a:r>
              <a:rPr lang="fr-CA" dirty="0"/>
              <a:t>peut causer certaines altérations comme le diabète, des troubles rénaux, des problèmes cardiovasculaires, etc.</a:t>
            </a:r>
          </a:p>
          <a:p>
            <a:endParaRPr lang="fr-CA" dirty="0"/>
          </a:p>
        </p:txBody>
      </p:sp>
    </p:spTree>
    <p:extLst>
      <p:ext uri="{BB962C8B-B14F-4D97-AF65-F5344CB8AC3E}">
        <p14:creationId xmlns:p14="http://schemas.microsoft.com/office/powerpoint/2010/main" val="33850321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611560" y="548680"/>
            <a:ext cx="7848872" cy="576064"/>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a:t>Conseils associés à l’alimentation</a:t>
            </a:r>
          </a:p>
        </p:txBody>
      </p:sp>
      <p:sp>
        <p:nvSpPr>
          <p:cNvPr id="3" name="Espace réservé du contenu 2"/>
          <p:cNvSpPr>
            <a:spLocks noGrp="1"/>
          </p:cNvSpPr>
          <p:nvPr>
            <p:ph sz="quarter" idx="13"/>
            <p:custDataLst>
              <p:tags r:id="rId2"/>
            </p:custDataLst>
          </p:nvPr>
        </p:nvSpPr>
        <p:spPr>
          <a:xfrm>
            <a:off x="467544" y="1196752"/>
            <a:ext cx="4066736" cy="5256584"/>
          </a:xfrm>
        </p:spPr>
        <p:txBody>
          <a:bodyPr>
            <a:noAutofit/>
          </a:bodyPr>
          <a:lstStyle/>
          <a:p>
            <a:r>
              <a:rPr lang="fr-CA" sz="1600" b="1" dirty="0" smtClean="0"/>
              <a:t>Créer un environnement agréable </a:t>
            </a:r>
          </a:p>
          <a:p>
            <a:r>
              <a:rPr lang="fr-CA" sz="1600" dirty="0" smtClean="0"/>
              <a:t>Cuisiner </a:t>
            </a:r>
            <a:r>
              <a:rPr lang="fr-CA" sz="1600" dirty="0"/>
              <a:t>à partir d’aliments frais.</a:t>
            </a:r>
          </a:p>
          <a:p>
            <a:r>
              <a:rPr lang="fr-CA" sz="1600" dirty="0"/>
              <a:t>Choisir des produits à grains entiers ou enrichis en nutriments.</a:t>
            </a:r>
          </a:p>
          <a:p>
            <a:r>
              <a:rPr lang="fr-CA" sz="1600" dirty="0"/>
              <a:t>Varier les aliments afin d’augmenter le plaisir de manger et d’assurer un apport varié de nutriments.</a:t>
            </a:r>
          </a:p>
          <a:p>
            <a:r>
              <a:rPr lang="fr-CA" sz="1600" b="1" dirty="0"/>
              <a:t>Choisir le plus souvent des légumes vert foncé ou orangés ainsi que des fruits orangés, lesquels sont reconnus pour contenir beaucoup d’antioxydants</a:t>
            </a:r>
            <a:r>
              <a:rPr lang="fr-CA" sz="1600" b="1" dirty="0" smtClean="0"/>
              <a:t>.</a:t>
            </a:r>
          </a:p>
          <a:p>
            <a:r>
              <a:rPr lang="fr-CA" sz="1600" b="1" dirty="0" smtClean="0"/>
              <a:t>Préparer les menus d’avance</a:t>
            </a:r>
            <a:endParaRPr lang="fr-CA" sz="1600" b="1" dirty="0"/>
          </a:p>
          <a:p>
            <a:r>
              <a:rPr lang="fr-CA" sz="1600" dirty="0"/>
              <a:t>Se renseigner sur les méthodes de conservation susceptibles de conserver le maximum de </a:t>
            </a:r>
            <a:r>
              <a:rPr lang="fr-CA" sz="1600" dirty="0" smtClean="0"/>
              <a:t>nutriments</a:t>
            </a:r>
          </a:p>
          <a:p>
            <a:r>
              <a:rPr lang="fr-CA" sz="1600" b="1" dirty="0" smtClean="0"/>
              <a:t>Prendre des petits repas</a:t>
            </a:r>
            <a:endParaRPr lang="fr-CA" sz="1600" b="1" dirty="0"/>
          </a:p>
        </p:txBody>
      </p:sp>
      <p:sp>
        <p:nvSpPr>
          <p:cNvPr id="4" name="Espace réservé du contenu 3"/>
          <p:cNvSpPr>
            <a:spLocks noGrp="1"/>
          </p:cNvSpPr>
          <p:nvPr>
            <p:ph sz="quarter" idx="14"/>
            <p:custDataLst>
              <p:tags r:id="rId3"/>
            </p:custDataLst>
          </p:nvPr>
        </p:nvSpPr>
        <p:spPr>
          <a:xfrm>
            <a:off x="4645152" y="1268760"/>
            <a:ext cx="4031304" cy="5328592"/>
          </a:xfrm>
        </p:spPr>
        <p:txBody>
          <a:bodyPr>
            <a:normAutofit fontScale="85000" lnSpcReduction="20000"/>
          </a:bodyPr>
          <a:lstStyle/>
          <a:p>
            <a:r>
              <a:rPr lang="fr-CA" b="1" dirty="0"/>
              <a:t>Cuire adéquatement les aliments afin de préserver la richesse en micronutriments</a:t>
            </a:r>
            <a:r>
              <a:rPr lang="fr-CA" b="1" dirty="0" smtClean="0"/>
              <a:t>.</a:t>
            </a:r>
          </a:p>
          <a:p>
            <a:r>
              <a:rPr lang="fr-CA" b="1" dirty="0" smtClean="0"/>
              <a:t>Prendre des repas en bonne compagnie </a:t>
            </a:r>
            <a:endParaRPr lang="fr-CA" b="1" dirty="0"/>
          </a:p>
          <a:p>
            <a:r>
              <a:rPr lang="fr-CA" dirty="0"/>
              <a:t>Consommer régulièrement une quantité suffisante de fibres alimentaires</a:t>
            </a:r>
            <a:r>
              <a:rPr lang="fr-CA" dirty="0" smtClean="0"/>
              <a:t>.</a:t>
            </a:r>
          </a:p>
          <a:p>
            <a:r>
              <a:rPr lang="fr-CA" b="1" dirty="0" smtClean="0"/>
              <a:t>Utiliser des fines herbes</a:t>
            </a:r>
            <a:endParaRPr lang="fr-CA" b="1" dirty="0"/>
          </a:p>
          <a:p>
            <a:r>
              <a:rPr lang="fr-CA" dirty="0"/>
              <a:t>Éviter les sucres concentrés ou les consommer avec modération.</a:t>
            </a:r>
          </a:p>
          <a:p>
            <a:r>
              <a:rPr lang="fr-CA" dirty="0"/>
              <a:t>Choisir les aliments les moins gras.</a:t>
            </a:r>
          </a:p>
          <a:p>
            <a:r>
              <a:rPr lang="fr-CA" dirty="0"/>
              <a:t>Consommer avec modération le sel, l’alcool et la caféine.</a:t>
            </a:r>
          </a:p>
          <a:p>
            <a:r>
              <a:rPr lang="fr-CA" dirty="0"/>
              <a:t>Boire 6 à 8 verres d’eau par jour.</a:t>
            </a:r>
          </a:p>
          <a:p>
            <a:endParaRPr lang="fr-CA" dirty="0"/>
          </a:p>
        </p:txBody>
      </p:sp>
    </p:spTree>
    <p:extLst>
      <p:ext uri="{BB962C8B-B14F-4D97-AF65-F5344CB8AC3E}">
        <p14:creationId xmlns:p14="http://schemas.microsoft.com/office/powerpoint/2010/main" val="39119345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imattias\Desktop\Conseils pour prévenir certains problemes.png"/>
          <p:cNvPicPr>
            <a:picLocks noChangeAspect="1" noChangeArrowheads="1"/>
          </p:cNvPicPr>
          <p:nvPr>
            <p:custDataLst>
              <p:tags r:id="rId1"/>
            </p:custDataLst>
          </p:nvPr>
        </p:nvPicPr>
        <p:blipFill>
          <a:blip r:embed="rId3">
            <a:extLst>
              <a:ext uri="{28A0092B-C50C-407E-A947-70E740481C1C}">
                <a14:useLocalDpi xmlns:a14="http://schemas.microsoft.com/office/drawing/2010/main" val="0"/>
              </a:ext>
            </a:extLst>
          </a:blip>
          <a:srcRect/>
          <a:stretch>
            <a:fillRect/>
          </a:stretch>
        </p:blipFill>
        <p:spPr bwMode="auto">
          <a:xfrm>
            <a:off x="1691680" y="908720"/>
            <a:ext cx="5976664" cy="5338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59226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43490" y="1027664"/>
            <a:ext cx="7024744" cy="2833384"/>
          </a:xfrm>
        </p:spPr>
        <p:txBody>
          <a:bodyPr>
            <a:normAutofit/>
          </a:bodyPr>
          <a:lstStyle/>
          <a:p>
            <a:r>
              <a:rPr lang="fr-CA" dirty="0"/>
              <a:t>J</a:t>
            </a:r>
            <a:r>
              <a:rPr lang="fr-CA" dirty="0" smtClean="0"/>
              <a:t>’approche </a:t>
            </a:r>
            <a:r>
              <a:rPr lang="fr-CA" dirty="0" smtClean="0"/>
              <a:t>la fin !</a:t>
            </a:r>
            <a:br>
              <a:rPr lang="fr-CA" dirty="0" smtClean="0"/>
            </a:br>
            <a:r>
              <a:rPr lang="fr-CA" dirty="0"/>
              <a:t/>
            </a:r>
            <a:br>
              <a:rPr lang="fr-CA" dirty="0"/>
            </a:br>
            <a:r>
              <a:rPr lang="fr-CA" dirty="0" smtClean="0"/>
              <a:t>Ai-je débuté mon étude </a:t>
            </a:r>
            <a:r>
              <a:rPr lang="fr-CA" dirty="0" smtClean="0"/>
              <a:t>?</a:t>
            </a:r>
            <a:br>
              <a:rPr lang="fr-CA" dirty="0" smtClean="0"/>
            </a:br>
            <a:r>
              <a:rPr lang="fr-CA" dirty="0" smtClean="0"/>
              <a:t>Ai-je des questions ?</a:t>
            </a:r>
            <a:r>
              <a:rPr lang="fr-CA" dirty="0" smtClean="0"/>
              <a:t> </a:t>
            </a:r>
            <a:endParaRPr lang="fr-CA" dirty="0"/>
          </a:p>
        </p:txBody>
      </p:sp>
      <p:pic>
        <p:nvPicPr>
          <p:cNvPr id="4098" name="Picture 2"/>
          <p:cNvPicPr>
            <a:picLocks noChangeAspect="1" noChangeArrowheads="1"/>
          </p:cNvPicPr>
          <p:nvPr>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5796136" y="3861048"/>
            <a:ext cx="2838450" cy="2619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31137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052736"/>
            <a:ext cx="8208912" cy="1143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smtClean="0"/>
              <a:t>	Signes de déshydratation </a:t>
            </a:r>
            <a:br>
              <a:rPr lang="fr-CA" dirty="0" smtClean="0"/>
            </a:br>
            <a:r>
              <a:rPr lang="fr-CA" dirty="0"/>
              <a:t>	</a:t>
            </a:r>
            <a:r>
              <a:rPr lang="fr-CA" dirty="0" smtClean="0"/>
              <a:t>			</a:t>
            </a:r>
            <a:endParaRPr lang="fr-CA" dirty="0"/>
          </a:p>
        </p:txBody>
      </p:sp>
      <p:sp>
        <p:nvSpPr>
          <p:cNvPr id="3" name="Espace réservé du contenu 2"/>
          <p:cNvSpPr>
            <a:spLocks noGrp="1"/>
          </p:cNvSpPr>
          <p:nvPr>
            <p:ph idx="1"/>
            <p:custDataLst>
              <p:tags r:id="rId2"/>
            </p:custDataLst>
          </p:nvPr>
        </p:nvSpPr>
        <p:spPr/>
        <p:txBody>
          <a:bodyPr>
            <a:normAutofit fontScale="92500"/>
          </a:bodyPr>
          <a:lstStyle/>
          <a:p>
            <a:r>
              <a:rPr lang="fr-CA" dirty="0" smtClean="0"/>
              <a:t>Perte d’une </a:t>
            </a:r>
            <a:r>
              <a:rPr lang="fr-CA" dirty="0"/>
              <a:t>partie des liquides organiques qui se composent d’eau et de sels minéraux.</a:t>
            </a:r>
          </a:p>
          <a:p>
            <a:r>
              <a:rPr lang="fr-CA" dirty="0"/>
              <a:t>L</a:t>
            </a:r>
            <a:r>
              <a:rPr lang="fr-CA" dirty="0" smtClean="0"/>
              <a:t>iquides </a:t>
            </a:r>
            <a:r>
              <a:rPr lang="fr-CA" dirty="0"/>
              <a:t>étant essentiels au bon fonctionnement de l’organisme, les conséquences d’une déshydratation peuvent être grandes, surtout chez les jeunes enfants et les personnes âgées.  C’est pourquoi il est </a:t>
            </a:r>
            <a:r>
              <a:rPr lang="fr-CA" b="1" dirty="0"/>
              <a:t>important d’en reconnaître les manifestations le plus tôt possible</a:t>
            </a:r>
            <a:r>
              <a:rPr lang="fr-CA" dirty="0"/>
              <a:t>.</a:t>
            </a:r>
          </a:p>
          <a:p>
            <a:endParaRPr lang="fr-CA" dirty="0"/>
          </a:p>
        </p:txBody>
      </p:sp>
      <p:sp>
        <p:nvSpPr>
          <p:cNvPr id="4" name="ZoneTexte 3"/>
          <p:cNvSpPr txBox="1"/>
          <p:nvPr>
            <p:custDataLst>
              <p:tags r:id="rId3"/>
            </p:custDataLst>
          </p:nvPr>
        </p:nvSpPr>
        <p:spPr>
          <a:xfrm>
            <a:off x="4932040" y="116632"/>
            <a:ext cx="1296144" cy="369332"/>
          </a:xfrm>
          <a:prstGeom prst="rect">
            <a:avLst/>
          </a:prstGeom>
          <a:noFill/>
        </p:spPr>
        <p:txBody>
          <a:bodyPr wrap="square" rtlCol="0">
            <a:spAutoFit/>
          </a:bodyPr>
          <a:lstStyle/>
          <a:p>
            <a:endParaRPr lang="fr-CA" dirty="0"/>
          </a:p>
        </p:txBody>
      </p:sp>
    </p:spTree>
    <p:extLst>
      <p:ext uri="{BB962C8B-B14F-4D97-AF65-F5344CB8AC3E}">
        <p14:creationId xmlns:p14="http://schemas.microsoft.com/office/powerpoint/2010/main" val="22141075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style>
          <a:lnRef idx="1">
            <a:schemeClr val="accent1"/>
          </a:lnRef>
          <a:fillRef idx="2">
            <a:schemeClr val="accent1"/>
          </a:fillRef>
          <a:effectRef idx="1">
            <a:schemeClr val="accent1"/>
          </a:effectRef>
          <a:fontRef idx="minor">
            <a:schemeClr val="dk1"/>
          </a:fontRef>
        </p:style>
        <p:txBody>
          <a:bodyPr/>
          <a:lstStyle/>
          <a:p>
            <a:r>
              <a:rPr lang="fr-CA" dirty="0" smtClean="0"/>
              <a:t>Déshydratation</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a:t>Diminution de la quantité des urines.</a:t>
            </a:r>
          </a:p>
          <a:p>
            <a:r>
              <a:rPr lang="fr-CA" dirty="0"/>
              <a:t>Augmentation de la sensation de soif.</a:t>
            </a:r>
          </a:p>
          <a:p>
            <a:r>
              <a:rPr lang="fr-CA" dirty="0"/>
              <a:t>Diminution de la tension artérielle.</a:t>
            </a:r>
          </a:p>
          <a:p>
            <a:r>
              <a:rPr lang="fr-CA" dirty="0"/>
              <a:t>Sécheresse de la peau et des muqueuses.</a:t>
            </a:r>
          </a:p>
          <a:p>
            <a:r>
              <a:rPr lang="fr-CA" dirty="0"/>
              <a:t>Persistance du pli cutané.</a:t>
            </a:r>
          </a:p>
          <a:p>
            <a:r>
              <a:rPr lang="fr-CA" dirty="0"/>
              <a:t>Aspect grisâtre de la peau.</a:t>
            </a:r>
          </a:p>
          <a:p>
            <a:r>
              <a:rPr lang="fr-CA" dirty="0"/>
              <a:t>Diminution de la concentration.</a:t>
            </a:r>
          </a:p>
          <a:p>
            <a:r>
              <a:rPr lang="fr-CA" dirty="0"/>
              <a:t>Augmentation de la désorientation.</a:t>
            </a:r>
          </a:p>
          <a:p>
            <a:r>
              <a:rPr lang="fr-CA" dirty="0"/>
              <a:t>Augmentation du rythme cardiaque et perception d’un pouls faible.</a:t>
            </a:r>
          </a:p>
          <a:p>
            <a:endParaRPr lang="fr-CA" dirty="0"/>
          </a:p>
        </p:txBody>
      </p:sp>
    </p:spTree>
    <p:extLst>
      <p:ext uri="{BB962C8B-B14F-4D97-AF65-F5344CB8AC3E}">
        <p14:creationId xmlns:p14="http://schemas.microsoft.com/office/powerpoint/2010/main" val="4293019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43608" y="764704"/>
            <a:ext cx="7024744" cy="864096"/>
          </a:xfrm>
        </p:spPr>
        <p:style>
          <a:lnRef idx="1">
            <a:schemeClr val="accent1"/>
          </a:lnRef>
          <a:fillRef idx="2">
            <a:schemeClr val="accent1"/>
          </a:fillRef>
          <a:effectRef idx="1">
            <a:schemeClr val="accent1"/>
          </a:effectRef>
          <a:fontRef idx="minor">
            <a:schemeClr val="dk1"/>
          </a:fontRef>
        </p:style>
        <p:txBody>
          <a:bodyPr/>
          <a:lstStyle/>
          <a:p>
            <a:r>
              <a:rPr lang="fr-CA" dirty="0" smtClean="0"/>
              <a:t>Signes de Malnutrition </a:t>
            </a:r>
            <a:endParaRPr lang="fr-CA" dirty="0"/>
          </a:p>
        </p:txBody>
      </p:sp>
      <p:sp>
        <p:nvSpPr>
          <p:cNvPr id="3" name="Espace réservé du contenu 2"/>
          <p:cNvSpPr>
            <a:spLocks noGrp="1"/>
          </p:cNvSpPr>
          <p:nvPr>
            <p:ph sz="quarter" idx="13"/>
            <p:custDataLst>
              <p:tags r:id="rId2"/>
            </p:custDataLst>
          </p:nvPr>
        </p:nvSpPr>
        <p:spPr>
          <a:xfrm>
            <a:off x="467544" y="1772816"/>
            <a:ext cx="3994728" cy="4752528"/>
          </a:xfrm>
        </p:spPr>
        <p:txBody>
          <a:bodyPr>
            <a:normAutofit fontScale="85000" lnSpcReduction="20000"/>
          </a:bodyPr>
          <a:lstStyle/>
          <a:p>
            <a:r>
              <a:rPr lang="fr-CA" dirty="0"/>
              <a:t>On parle de </a:t>
            </a:r>
            <a:r>
              <a:rPr lang="fr-CA" dirty="0" smtClean="0"/>
              <a:t>malnutrition, un </a:t>
            </a:r>
            <a:r>
              <a:rPr lang="fr-CA" dirty="0"/>
              <a:t>mauvais état nutritionnel causé par une alimentation mal équilibrée en quantité et en qualité, ou encore par un trouble métabolique entraînant une malabsorption de certains nutriments</a:t>
            </a:r>
            <a:r>
              <a:rPr lang="fr-CA" dirty="0" smtClean="0"/>
              <a:t>.</a:t>
            </a:r>
          </a:p>
          <a:p>
            <a:pPr marL="68580" indent="0">
              <a:buNone/>
            </a:pPr>
            <a:endParaRPr lang="fr-CA" dirty="0"/>
          </a:p>
          <a:p>
            <a:r>
              <a:rPr lang="fr-CA" dirty="0"/>
              <a:t>La </a:t>
            </a:r>
            <a:r>
              <a:rPr lang="fr-CA" b="1" dirty="0"/>
              <a:t>malnutrition entraîne des carences</a:t>
            </a:r>
            <a:r>
              <a:rPr lang="fr-CA" dirty="0"/>
              <a:t> en certains nutriments, surtout les protéines, les vitamines du complexe B, la vitamine C et la vitamine D ainsi que certains sels minéraux, soit le calcium et le fer.</a:t>
            </a:r>
          </a:p>
          <a:p>
            <a:endParaRPr lang="fr-CA" dirty="0"/>
          </a:p>
        </p:txBody>
      </p:sp>
      <p:sp>
        <p:nvSpPr>
          <p:cNvPr id="4" name="Espace réservé du contenu 3"/>
          <p:cNvSpPr>
            <a:spLocks noGrp="1"/>
          </p:cNvSpPr>
          <p:nvPr>
            <p:ph sz="quarter" idx="14"/>
            <p:custDataLst>
              <p:tags r:id="rId3"/>
            </p:custDataLst>
          </p:nvPr>
        </p:nvSpPr>
        <p:spPr>
          <a:xfrm>
            <a:off x="4645152" y="1772816"/>
            <a:ext cx="3815280" cy="4752528"/>
          </a:xfrm>
        </p:spPr>
        <p:txBody>
          <a:bodyPr>
            <a:normAutofit fontScale="70000" lnSpcReduction="20000"/>
          </a:bodyPr>
          <a:lstStyle/>
          <a:p>
            <a:r>
              <a:rPr lang="fr-CA" sz="2600" dirty="0"/>
              <a:t>Asthénie importante.</a:t>
            </a:r>
          </a:p>
          <a:p>
            <a:r>
              <a:rPr lang="fr-CA" sz="2600" dirty="0"/>
              <a:t>Anorexie.</a:t>
            </a:r>
          </a:p>
          <a:p>
            <a:r>
              <a:rPr lang="fr-CA" sz="2600" dirty="0"/>
              <a:t>Perte pondérale plus ou moins importante.</a:t>
            </a:r>
          </a:p>
          <a:p>
            <a:r>
              <a:rPr lang="fr-CA" sz="2600" dirty="0"/>
              <a:t>État apathique et dépressif.</a:t>
            </a:r>
          </a:p>
          <a:p>
            <a:r>
              <a:rPr lang="fr-CA" sz="2600" dirty="0"/>
              <a:t>Fragilité du système immunitaire.</a:t>
            </a:r>
          </a:p>
          <a:p>
            <a:endParaRPr lang="fr-CA" sz="2600" dirty="0"/>
          </a:p>
          <a:p>
            <a:pPr marL="68580" indent="0">
              <a:buNone/>
            </a:pPr>
            <a:r>
              <a:rPr lang="fr-CA" sz="2600" dirty="0"/>
              <a:t>Les personnes les plus à risque de souffrir de déficits en nutriments sont les jeunes enfants, les adolescents, les femmes enceintes, celles qui allaitent et les personnes âgées.  Les carences alimentaires sont responsables de diverses altérations.</a:t>
            </a:r>
          </a:p>
          <a:p>
            <a:endParaRPr lang="fr-CA" dirty="0"/>
          </a:p>
        </p:txBody>
      </p:sp>
    </p:spTree>
    <p:extLst>
      <p:ext uri="{BB962C8B-B14F-4D97-AF65-F5344CB8AC3E}">
        <p14:creationId xmlns:p14="http://schemas.microsoft.com/office/powerpoint/2010/main" val="800983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rot="1151537">
            <a:off x="755576" y="2636912"/>
            <a:ext cx="7312658" cy="1143000"/>
          </a:xfrm>
        </p:spPr>
        <p:txBody>
          <a:bodyPr>
            <a:normAutofit fontScale="90000"/>
          </a:bodyPr>
          <a:lstStyle/>
          <a:p>
            <a:r>
              <a:rPr lang="fr-CA" dirty="0" smtClean="0"/>
              <a:t>… </a:t>
            </a:r>
            <a:r>
              <a:rPr lang="fr-CA" dirty="0" smtClean="0"/>
              <a:t>Pour le moment, on termine les exercices 2.4 de ton CÉMEQ</a:t>
            </a:r>
            <a:endParaRPr lang="fr-CA" dirty="0"/>
          </a:p>
        </p:txBody>
      </p:sp>
      <p:pic>
        <p:nvPicPr>
          <p:cNvPr id="1026" name="Picture 2" descr="C:\Users\dimattias\AppData\Local\Microsoft\Windows\INetCache\IE\1MXSD16F\kindness-1602219_64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3212976"/>
            <a:ext cx="2815221" cy="32640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527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043608" y="1772816"/>
            <a:ext cx="7024744" cy="2079104"/>
          </a:xfrm>
        </p:spPr>
        <p:style>
          <a:lnRef idx="1">
            <a:schemeClr val="accent1"/>
          </a:lnRef>
          <a:fillRef idx="2">
            <a:schemeClr val="accent1"/>
          </a:fillRef>
          <a:effectRef idx="1">
            <a:schemeClr val="accent1"/>
          </a:effectRef>
          <a:fontRef idx="minor">
            <a:schemeClr val="dk1"/>
          </a:fontRef>
        </p:style>
        <p:txBody>
          <a:bodyPr>
            <a:noAutofit/>
          </a:bodyPr>
          <a:lstStyle/>
          <a:p>
            <a:r>
              <a:rPr lang="fr-CA" sz="6600" dirty="0"/>
              <a:t>Démarche de soins infirmiers</a:t>
            </a:r>
          </a:p>
        </p:txBody>
      </p:sp>
      <p:pic>
        <p:nvPicPr>
          <p:cNvPr id="2050" name="Picture 2"/>
          <p:cNvPicPr>
            <a:picLocks noGrp="1" noChangeAspect="1" noChangeArrowheads="1"/>
          </p:cNvPicPr>
          <p:nvPr>
            <p:ph idx="1"/>
            <p:custDataLst>
              <p:tags r:id="rId2"/>
            </p:custDataLst>
          </p:nvPr>
        </p:nvPicPr>
        <p:blipFill>
          <a:blip r:embed="rId4">
            <a:extLst>
              <a:ext uri="{28A0092B-C50C-407E-A947-70E740481C1C}">
                <a14:useLocalDpi xmlns:a14="http://schemas.microsoft.com/office/drawing/2010/main" val="0"/>
              </a:ext>
            </a:extLst>
          </a:blip>
          <a:srcRect/>
          <a:stretch>
            <a:fillRect/>
          </a:stretch>
        </p:blipFill>
        <p:spPr bwMode="auto">
          <a:xfrm>
            <a:off x="5436096" y="4149080"/>
            <a:ext cx="2609850" cy="2009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05506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custDataLst>
              <p:tags r:id="rId1"/>
            </p:custDataLst>
          </p:nvPr>
        </p:nvSpPr>
        <p:spPr>
          <a:xfrm>
            <a:off x="467544" y="764704"/>
            <a:ext cx="8208912" cy="6001643"/>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r>
              <a:rPr lang="fr-CA" sz="2400" b="1" u="sng" dirty="0" smtClean="0">
                <a:effectLst>
                  <a:outerShdw blurRad="38100" dist="38100" dir="2700000" algn="tl">
                    <a:srgbClr val="000000">
                      <a:alpha val="43137"/>
                    </a:srgbClr>
                  </a:outerShdw>
                </a:effectLst>
              </a:rPr>
              <a:t>La collecte de données</a:t>
            </a:r>
            <a:endParaRPr lang="fr-CA" sz="2400" dirty="0" smtClean="0"/>
          </a:p>
          <a:p>
            <a:endParaRPr lang="fr-CA" sz="2400" dirty="0"/>
          </a:p>
          <a:p>
            <a:r>
              <a:rPr lang="fr-CA" sz="2400" dirty="0" smtClean="0"/>
              <a:t>La </a:t>
            </a:r>
            <a:r>
              <a:rPr lang="fr-CA" sz="2400" dirty="0"/>
              <a:t>collecte des données consiste à </a:t>
            </a:r>
            <a:r>
              <a:rPr lang="fr-CA" sz="2400" b="1" dirty="0"/>
              <a:t>recueillir continuellement de l’information</a:t>
            </a:r>
            <a:r>
              <a:rPr lang="fr-CA" sz="2400" dirty="0"/>
              <a:t> en relation avec la satisfaction ou non des besoins fondamentaux dans ce cas précis, </a:t>
            </a:r>
            <a:r>
              <a:rPr lang="fr-CA" sz="2400" b="1" dirty="0"/>
              <a:t>les données sont en rapport avec les besoins de boire et de manger</a:t>
            </a:r>
            <a:r>
              <a:rPr lang="fr-CA" sz="2400" dirty="0"/>
              <a:t>.</a:t>
            </a:r>
          </a:p>
          <a:p>
            <a:r>
              <a:rPr lang="fr-CA" sz="2400" dirty="0"/>
              <a:t>L’infirmière auxiliaire doit donc collaborer et participer pendant l’admission et tout au long du séjour à la collecte de données.</a:t>
            </a:r>
          </a:p>
          <a:p>
            <a:r>
              <a:rPr lang="fr-CA" sz="2400" dirty="0"/>
              <a:t>À partir d’un instrument conçu en fonction du modèle conceptuel en place, elle relève ces données </a:t>
            </a:r>
            <a:r>
              <a:rPr lang="fr-CA" sz="2400" b="1" dirty="0"/>
              <a:t>dans le but de: recueillir les informations qui serviront à planifier et à évaluer les soins; déceler les carences nutritionnelles; prévenir les risques de déficit ou d’excès nutritionnel.</a:t>
            </a:r>
          </a:p>
        </p:txBody>
      </p:sp>
    </p:spTree>
    <p:extLst>
      <p:ext uri="{BB962C8B-B14F-4D97-AF65-F5344CB8AC3E}">
        <p14:creationId xmlns:p14="http://schemas.microsoft.com/office/powerpoint/2010/main" val="3116449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Group 37"/>
          <p:cNvGraphicFramePr>
            <a:graphicFrameLocks/>
          </p:cNvGraphicFramePr>
          <p:nvPr>
            <p:custDataLst>
              <p:tags r:id="rId1"/>
            </p:custDataLst>
            <p:extLst>
              <p:ext uri="{D42A27DB-BD31-4B8C-83A1-F6EECF244321}">
                <p14:modId xmlns:p14="http://schemas.microsoft.com/office/powerpoint/2010/main" val="3081585218"/>
              </p:ext>
            </p:extLst>
          </p:nvPr>
        </p:nvGraphicFramePr>
        <p:xfrm>
          <a:off x="501717" y="1412776"/>
          <a:ext cx="8642350" cy="4352544"/>
        </p:xfrm>
        <a:graphic>
          <a:graphicData uri="http://schemas.openxmlformats.org/drawingml/2006/table">
            <a:tbl>
              <a:tblPr/>
              <a:tblGrid>
                <a:gridCol w="1944688"/>
                <a:gridCol w="6697662"/>
              </a:tblGrid>
              <a:tr h="533400">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Éléments à vérifier</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Précisions</a:t>
                      </a: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28575"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1511300">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Habitudes alimentaires</a:t>
                      </a:r>
                    </a:p>
                  </a:txBody>
                  <a:tcPr horzOverflow="overflow">
                    <a:lnL w="28575"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spcBef>
                          <a:spcPct val="20000"/>
                        </a:spcBef>
                        <a:buClr>
                          <a:schemeClr val="hlink"/>
                        </a:buClr>
                        <a:buSzPct val="65000"/>
                        <a:buFont typeface="Wingdings" pitchFamily="2" charset="2"/>
                        <a:defRPr sz="2800" kern="1200">
                          <a:solidFill>
                            <a:schemeClr val="tx1"/>
                          </a:solidFill>
                          <a:effectLst>
                            <a:outerShdw blurRad="38100" dist="38100" dir="2700000" algn="tl">
                              <a:srgbClr val="000000"/>
                            </a:outerShdw>
                          </a:effectLst>
                          <a:latin typeface="Tahoma" pitchFamily="34" charset="0"/>
                        </a:defRPr>
                      </a:lvl1pPr>
                      <a:lvl2pPr marL="457200" algn="l" defTabSz="914400" rtl="0" eaLnBrk="1" latinLnBrk="0" hangingPunct="1">
                        <a:spcBef>
                          <a:spcPct val="20000"/>
                        </a:spcBef>
                        <a:buClr>
                          <a:schemeClr val="tx1"/>
                        </a:buClr>
                        <a:buSzPct val="65000"/>
                        <a:buFont typeface="Wingdings" pitchFamily="2" charset="2"/>
                        <a:defRPr sz="2400" kern="1200">
                          <a:solidFill>
                            <a:schemeClr val="tx1"/>
                          </a:solidFill>
                          <a:effectLst>
                            <a:outerShdw blurRad="38100" dist="38100" dir="2700000" algn="tl">
                              <a:srgbClr val="000000"/>
                            </a:outerShdw>
                          </a:effectLst>
                          <a:latin typeface="Tahoma" pitchFamily="34" charset="0"/>
                        </a:defRPr>
                      </a:lvl2pPr>
                      <a:lvl3pPr marL="914400" algn="l" defTabSz="914400" rtl="0" eaLnBrk="1" latinLnBrk="0" hangingPunct="1">
                        <a:spcBef>
                          <a:spcPct val="20000"/>
                        </a:spcBef>
                        <a:buClr>
                          <a:schemeClr val="accent2"/>
                        </a:buClr>
                        <a:buSzPct val="65000"/>
                        <a:buFont typeface="Wingdings" pitchFamily="2" charset="2"/>
                        <a:defRPr sz="2000" kern="1200">
                          <a:solidFill>
                            <a:schemeClr val="tx1"/>
                          </a:solidFill>
                          <a:effectLst>
                            <a:outerShdw blurRad="38100" dist="38100" dir="2700000" algn="tl">
                              <a:srgbClr val="000000"/>
                            </a:outerShdw>
                          </a:effectLst>
                          <a:latin typeface="Tahoma" pitchFamily="34" charset="0"/>
                        </a:defRPr>
                      </a:lvl3pPr>
                      <a:lvl4pPr marL="1371600" algn="l" defTabSz="914400" rtl="0" eaLnBrk="1" latinLnBrk="0" hangingPunct="1">
                        <a:spcBef>
                          <a:spcPct val="20000"/>
                        </a:spcBef>
                        <a:buClr>
                          <a:schemeClr val="tx1"/>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4pPr>
                      <a:lvl5pPr marL="1828800" algn="l" defTabSz="914400" rtl="0" eaLnBrk="1" latinLnBrk="0" hangingPunct="1">
                        <a:spcBef>
                          <a:spcPct val="20000"/>
                        </a:spcBef>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5pPr>
                      <a:lvl6pPr marL="22860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6pPr>
                      <a:lvl7pPr marL="27432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7pPr>
                      <a:lvl8pPr marL="32004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8pPr>
                      <a:lvl9pPr marL="3657600" algn="l" defTabSz="914400" rtl="0" eaLnBrk="1" fontAlgn="base" latinLnBrk="0" hangingPunct="1">
                        <a:spcBef>
                          <a:spcPct val="20000"/>
                        </a:spcBef>
                        <a:spcAft>
                          <a:spcPct val="0"/>
                        </a:spcAft>
                        <a:buClr>
                          <a:schemeClr val="folHlink"/>
                        </a:buClr>
                        <a:buSzPct val="65000"/>
                        <a:buFont typeface="Wingdings" pitchFamily="2" charset="2"/>
                        <a:defRPr sz="1800" kern="1200">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Fréquence habituelle des repas.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Heures de collation.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Revue alimentaire d’une journée.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une diète à suivre?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Quantité de liquides bus dans une journée.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Sortes de liquides absorbés.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Goûts alimentaires particuliers.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endPar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rgbClr val="FFFFFF"/>
                      </a:solidFill>
                      <a:prstDash val="solid"/>
                      <a:round/>
                      <a:headEnd type="none" w="med" len="med"/>
                      <a:tailEnd type="none" w="med" len="med"/>
                    </a:lnL>
                    <a:lnR w="28575"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89257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37"/>
          <p:cNvGraphicFramePr>
            <a:graphicFrameLocks/>
          </p:cNvGraphicFramePr>
          <p:nvPr>
            <p:custDataLst>
              <p:tags r:id="rId1"/>
            </p:custDataLst>
          </p:nvPr>
        </p:nvGraphicFramePr>
        <p:xfrm>
          <a:off x="457200" y="1600200"/>
          <a:ext cx="8229600" cy="4855210"/>
        </p:xfrm>
        <a:graphic>
          <a:graphicData uri="http://schemas.openxmlformats.org/drawingml/2006/table">
            <a:tbl>
              <a:tblPr/>
              <a:tblGrid>
                <a:gridCol w="1851025"/>
                <a:gridCol w="6378575"/>
              </a:tblGrid>
              <a:tr h="712788">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Éléments à vérifier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Précisions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2095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Habitudes alimentaires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Dégoûts alimentaires particuliers.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A-t-il des allergies ou des intolérances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alimentaires?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A-t-il l’habitude de consommer de l’alcool?</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 A-t-il des problèmes digestifs?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1130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Degré d’appétit et de soif</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Demande-t-il à boire et à manger?</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Laisse-t-il des aliments dans son assiette?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40173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51"/>
          <p:cNvGraphicFramePr>
            <a:graphicFrameLocks/>
          </p:cNvGraphicFramePr>
          <p:nvPr>
            <p:custDataLst>
              <p:tags r:id="rId1"/>
            </p:custDataLst>
            <p:extLst>
              <p:ext uri="{D42A27DB-BD31-4B8C-83A1-F6EECF244321}">
                <p14:modId xmlns:p14="http://schemas.microsoft.com/office/powerpoint/2010/main" val="1138871648"/>
              </p:ext>
            </p:extLst>
          </p:nvPr>
        </p:nvGraphicFramePr>
        <p:xfrm>
          <a:off x="539552" y="764704"/>
          <a:ext cx="8136904" cy="5637264"/>
        </p:xfrm>
        <a:graphic>
          <a:graphicData uri="http://schemas.openxmlformats.org/drawingml/2006/table">
            <a:tbl>
              <a:tblPr/>
              <a:tblGrid>
                <a:gridCol w="1911959"/>
                <a:gridCol w="6224945"/>
              </a:tblGrid>
              <a:tr h="864096">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Éléments à vérifier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Précisions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0850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Capacité à s’alimenter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des dents naturelles saines?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des prothèses dentaires adéquatement</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ajustées?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des gencives saines?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des problèmes de mastication ou de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déglutition?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Quelles sont les limites à son autonomie:</a:t>
                      </a:r>
                    </a:p>
                    <a:p>
                      <a:pPr marL="457200" marR="0" lvl="1" indent="0" algn="l" defTabSz="914400" rtl="0" eaLnBrk="1" fontAlgn="base" latinLnBrk="0" hangingPunct="1">
                        <a:lnSpc>
                          <a:spcPct val="100000"/>
                        </a:lnSpc>
                        <a:spcBef>
                          <a:spcPct val="20000"/>
                        </a:spcBef>
                        <a:spcAft>
                          <a:spcPct val="0"/>
                        </a:spcAft>
                        <a:buClr>
                          <a:schemeClr val="tx1"/>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Peut-il couper ses aliments?</a:t>
                      </a:r>
                    </a:p>
                    <a:p>
                      <a:pPr marL="457200" marR="0" lvl="1" indent="0" algn="l" defTabSz="914400" rtl="0" eaLnBrk="1" fontAlgn="base" latinLnBrk="0" hangingPunct="1">
                        <a:lnSpc>
                          <a:spcPct val="100000"/>
                        </a:lnSpc>
                        <a:spcBef>
                          <a:spcPct val="20000"/>
                        </a:spcBef>
                        <a:spcAft>
                          <a:spcPct val="0"/>
                        </a:spcAft>
                        <a:buClr>
                          <a:schemeClr val="tx1"/>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Peut-il manger seul?</a:t>
                      </a:r>
                    </a:p>
                    <a:p>
                      <a:pPr marL="457200" marR="0" lvl="1" indent="0" algn="l" defTabSz="914400" rtl="0" eaLnBrk="1" fontAlgn="base" latinLnBrk="0" hangingPunct="1">
                        <a:lnSpc>
                          <a:spcPct val="100000"/>
                        </a:lnSpc>
                        <a:spcBef>
                          <a:spcPct val="20000"/>
                        </a:spcBef>
                        <a:spcAft>
                          <a:spcPct val="0"/>
                        </a:spcAft>
                        <a:buClr>
                          <a:schemeClr val="tx1"/>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Peut-il boire seul?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33582941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40"/>
          <p:cNvGraphicFramePr>
            <a:graphicFrameLocks/>
          </p:cNvGraphicFramePr>
          <p:nvPr>
            <p:custDataLst>
              <p:tags r:id="rId1"/>
            </p:custDataLst>
            <p:extLst>
              <p:ext uri="{D42A27DB-BD31-4B8C-83A1-F6EECF244321}">
                <p14:modId xmlns:p14="http://schemas.microsoft.com/office/powerpoint/2010/main" val="4264052309"/>
              </p:ext>
            </p:extLst>
          </p:nvPr>
        </p:nvGraphicFramePr>
        <p:xfrm>
          <a:off x="539552" y="692696"/>
          <a:ext cx="8136904" cy="5977312"/>
        </p:xfrm>
        <a:graphic>
          <a:graphicData uri="http://schemas.openxmlformats.org/drawingml/2006/table">
            <a:tbl>
              <a:tblPr/>
              <a:tblGrid>
                <a:gridCol w="2134945"/>
                <a:gridCol w="6001959"/>
              </a:tblGrid>
              <a:tr h="89875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Éléments à vérifier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Précisions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595349">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Signes de déshydratation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Au niveau de la peau et des muqueuses.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Au niveau de la tension artérielle et de la</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pulsation.</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Au niveau de la concentration et de la</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désorientation mentale.</a:t>
                      </a:r>
                      <a:endParaRPr kumimoji="0" lang="fr-CA" altLang="fr-FR"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483213">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Fonction intestinale et urinaire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Présente-t-il de la constipation ou de la</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diarrhée?</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Observation de la quantité et de l’aspect des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urines dans les 24 heures.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7517238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28"/>
          <p:cNvGraphicFramePr>
            <a:graphicFrameLocks/>
          </p:cNvGraphicFramePr>
          <p:nvPr>
            <p:custDataLst>
              <p:tags r:id="rId1"/>
            </p:custDataLst>
            <p:extLst>
              <p:ext uri="{D42A27DB-BD31-4B8C-83A1-F6EECF244321}">
                <p14:modId xmlns:p14="http://schemas.microsoft.com/office/powerpoint/2010/main" val="2263785610"/>
              </p:ext>
            </p:extLst>
          </p:nvPr>
        </p:nvGraphicFramePr>
        <p:xfrm>
          <a:off x="467544" y="1052736"/>
          <a:ext cx="8229600" cy="2638425"/>
        </p:xfrm>
        <a:graphic>
          <a:graphicData uri="http://schemas.openxmlformats.org/drawingml/2006/table">
            <a:tbl>
              <a:tblPr/>
              <a:tblGrid>
                <a:gridCol w="2159000"/>
                <a:gridCol w="6070600"/>
              </a:tblGrid>
              <a:tr h="965200">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Éléments à vérifier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ctr"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1" i="0" u="none" strike="noStrike" cap="none" normalizeH="0" baseline="0" smtClean="0">
                          <a:ln>
                            <a:noFill/>
                          </a:ln>
                          <a:solidFill>
                            <a:schemeClr val="tx1"/>
                          </a:solidFill>
                          <a:effectLst>
                            <a:outerShdw blurRad="38100" dist="38100" dir="2700000" algn="tl">
                              <a:srgbClr val="000000"/>
                            </a:outerShdw>
                          </a:effectLst>
                          <a:latin typeface="Tahoma" pitchFamily="34" charset="0"/>
                        </a:rPr>
                        <a:t>Précisions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673225">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Poids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smtClean="0">
                          <a:ln>
                            <a:noFill/>
                          </a:ln>
                          <a:solidFill>
                            <a:schemeClr val="tx1"/>
                          </a:solidFill>
                          <a:effectLst>
                            <a:outerShdw blurRad="38100" dist="38100" dir="2700000" algn="tl">
                              <a:srgbClr val="000000"/>
                            </a:outerShdw>
                          </a:effectLst>
                          <a:latin typeface="Tahoma" pitchFamily="34" charset="0"/>
                        </a:rPr>
                        <a:t>Taille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chemeClr val="hlink"/>
                        </a:buClr>
                        <a:buSzPct val="65000"/>
                        <a:buFont typeface="Wingdings" pitchFamily="2" charset="2"/>
                        <a:defRPr sz="2800">
                          <a:solidFill>
                            <a:schemeClr val="tx1"/>
                          </a:solidFill>
                          <a:effectLst>
                            <a:outerShdw blurRad="38100" dist="38100" dir="2700000" algn="tl">
                              <a:srgbClr val="000000"/>
                            </a:outerShdw>
                          </a:effectLst>
                          <a:latin typeface="Tahoma" pitchFamily="34" charset="0"/>
                        </a:defRPr>
                      </a:lvl1pPr>
                      <a:lvl2pPr algn="l">
                        <a:spcBef>
                          <a:spcPct val="20000"/>
                        </a:spcBef>
                        <a:buClr>
                          <a:schemeClr val="tx1"/>
                        </a:buClr>
                        <a:buSzPct val="65000"/>
                        <a:buFont typeface="Wingdings" pitchFamily="2" charset="2"/>
                        <a:defRPr sz="2400">
                          <a:solidFill>
                            <a:schemeClr val="tx1"/>
                          </a:solidFill>
                          <a:effectLst>
                            <a:outerShdw blurRad="38100" dist="38100" dir="2700000" algn="tl">
                              <a:srgbClr val="000000"/>
                            </a:outerShdw>
                          </a:effectLst>
                          <a:latin typeface="Tahoma" pitchFamily="34" charset="0"/>
                        </a:defRPr>
                      </a:lvl2pPr>
                      <a:lvl3pPr algn="l">
                        <a:spcBef>
                          <a:spcPct val="20000"/>
                        </a:spcBef>
                        <a:buClr>
                          <a:schemeClr val="accent2"/>
                        </a:buClr>
                        <a:buSzPct val="65000"/>
                        <a:buFont typeface="Wingdings" pitchFamily="2" charset="2"/>
                        <a:defRPr sz="2000">
                          <a:solidFill>
                            <a:schemeClr val="tx1"/>
                          </a:solidFill>
                          <a:effectLst>
                            <a:outerShdw blurRad="38100" dist="38100" dir="2700000" algn="tl">
                              <a:srgbClr val="000000"/>
                            </a:outerShdw>
                          </a:effectLst>
                          <a:latin typeface="Tahoma" pitchFamily="34" charset="0"/>
                        </a:defRPr>
                      </a:lvl3pPr>
                      <a:lvl4pPr algn="l">
                        <a:spcBef>
                          <a:spcPct val="20000"/>
                        </a:spcBef>
                        <a:buClr>
                          <a:schemeClr val="tx1"/>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4pPr>
                      <a:lvl5pPr algn="l">
                        <a:spcBef>
                          <a:spcPct val="20000"/>
                        </a:spcBef>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5pPr>
                      <a:lvl6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6pPr>
                      <a:lvl7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7pPr>
                      <a:lvl8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8pPr>
                      <a:lvl9pPr fontAlgn="base">
                        <a:spcBef>
                          <a:spcPct val="20000"/>
                        </a:spcBef>
                        <a:spcAft>
                          <a:spcPct val="0"/>
                        </a:spcAft>
                        <a:buClr>
                          <a:schemeClr val="folHlink"/>
                        </a:buClr>
                        <a:buSzPct val="65000"/>
                        <a:buFont typeface="Wingdings" pitchFamily="2" charset="2"/>
                        <a:defRPr>
                          <a:solidFill>
                            <a:schemeClr val="tx1"/>
                          </a:solidFill>
                          <a:effectLst>
                            <a:outerShdw blurRad="38100" dist="38100" dir="2700000" algn="tl">
                              <a:srgbClr val="000000"/>
                            </a:outerShdw>
                          </a:effectLst>
                          <a:latin typeface="Tahoma" pitchFamily="34" charset="0"/>
                        </a:defRPr>
                      </a:lvl9pPr>
                    </a:lstStyle>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Y </a:t>
                      </a:r>
                      <a:r>
                        <a:rPr kumimoji="0" lang="fr-CA" altLang="fr-FR" sz="2400" b="0" i="0" u="none" strike="noStrike" cap="none" normalizeH="0" baseline="0" dirty="0" err="1" smtClean="0">
                          <a:ln>
                            <a:noFill/>
                          </a:ln>
                          <a:solidFill>
                            <a:schemeClr val="tx1"/>
                          </a:solidFill>
                          <a:effectLst>
                            <a:outerShdw blurRad="38100" dist="38100" dir="2700000" algn="tl">
                              <a:srgbClr val="000000"/>
                            </a:outerShdw>
                          </a:effectLst>
                          <a:latin typeface="Tahoma" pitchFamily="34" charset="0"/>
                        </a:rPr>
                        <a:t>a-t-il</a:t>
                      </a: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eu un changement dans les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None/>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dernières semaines?</a:t>
                      </a:r>
                    </a:p>
                    <a:p>
                      <a:pPr marL="0" marR="0" lvl="0" indent="0" algn="l" defTabSz="914400" rtl="0" eaLnBrk="1" fontAlgn="base" latinLnBrk="0" hangingPunct="1">
                        <a:lnSpc>
                          <a:spcPct val="100000"/>
                        </a:lnSpc>
                        <a:spcBef>
                          <a:spcPct val="20000"/>
                        </a:spcBef>
                        <a:spcAft>
                          <a:spcPct val="0"/>
                        </a:spcAft>
                        <a:buClr>
                          <a:schemeClr val="hlink"/>
                        </a:buClr>
                        <a:buSzPct val="65000"/>
                        <a:buFont typeface="Wingdings" pitchFamily="2" charset="2"/>
                        <a:buChar char="n"/>
                        <a:tabLst/>
                      </a:pPr>
                      <a:r>
                        <a:rPr kumimoji="0" lang="fr-CA" altLang="fr-FR" sz="24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rPr>
                        <a:t> Augmentation ou diminution?</a:t>
                      </a:r>
                      <a:endParaRPr kumimoji="0" lang="fr-CA" altLang="fr-FR" sz="2800" b="0" i="0" u="none" strike="noStrike" cap="none" normalizeH="0" baseline="0" dirty="0" smtClean="0">
                        <a:ln>
                          <a:noFill/>
                        </a:ln>
                        <a:solidFill>
                          <a:schemeClr val="tx1"/>
                        </a:solidFill>
                        <a:effectLst>
                          <a:outerShdw blurRad="38100" dist="38100" dir="2700000" algn="tl">
                            <a:srgbClr val="000000"/>
                          </a:outerShdw>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3" name="Rectangle 2"/>
          <p:cNvSpPr/>
          <p:nvPr>
            <p:custDataLst>
              <p:tags r:id="rId2"/>
            </p:custDataLst>
          </p:nvPr>
        </p:nvSpPr>
        <p:spPr>
          <a:xfrm>
            <a:off x="971600" y="4365104"/>
            <a:ext cx="7056784" cy="1200329"/>
          </a:xfrm>
          <a:prstGeom prst="rect">
            <a:avLst/>
          </a:prstGeom>
        </p:spPr>
        <p:txBody>
          <a:bodyPr wrap="square">
            <a:spAutoFit/>
          </a:bodyPr>
          <a:lstStyle/>
          <a:p>
            <a:r>
              <a:rPr lang="fr-CA" dirty="0"/>
              <a:t>Ces données seront mises en lien avec les médicaments qu’il prend, ses habitudes de tabagisme ou de troubles nutritionnels antécédents, s’il y a lieu, et son état de santé actuel.</a:t>
            </a:r>
          </a:p>
        </p:txBody>
      </p:sp>
    </p:spTree>
    <p:extLst>
      <p:ext uri="{BB962C8B-B14F-4D97-AF65-F5344CB8AC3E}">
        <p14:creationId xmlns:p14="http://schemas.microsoft.com/office/powerpoint/2010/main" val="22502445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323528" y="1027664"/>
            <a:ext cx="8640960" cy="1143000"/>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smtClean="0"/>
              <a:t>Analyse et interprétation des données</a:t>
            </a:r>
            <a:endParaRPr lang="fr-CA" dirty="0"/>
          </a:p>
        </p:txBody>
      </p:sp>
      <p:sp>
        <p:nvSpPr>
          <p:cNvPr id="3" name="Espace réservé du contenu 2"/>
          <p:cNvSpPr>
            <a:spLocks noGrp="1"/>
          </p:cNvSpPr>
          <p:nvPr>
            <p:ph idx="1"/>
            <p:custDataLst>
              <p:tags r:id="rId2"/>
            </p:custDataLst>
          </p:nvPr>
        </p:nvSpPr>
        <p:spPr/>
        <p:txBody>
          <a:bodyPr/>
          <a:lstStyle/>
          <a:p>
            <a:r>
              <a:rPr lang="fr-CA" dirty="0"/>
              <a:t>À cette étape, le rôle de l’infirmière auxiliaire consiste à collaborer avec les membres de l’équipe soignante.</a:t>
            </a:r>
          </a:p>
          <a:p>
            <a:r>
              <a:rPr lang="fr-CA" dirty="0"/>
              <a:t>Elle doit transmettre avec discernement toutes les informations obtenues à la personne qualifiée qui se chargera d’en faire l’analyse afin de déterminer les besoins de la personne et de les relier à une cause.</a:t>
            </a:r>
          </a:p>
          <a:p>
            <a:endParaRPr lang="fr-CA" dirty="0"/>
          </a:p>
        </p:txBody>
      </p:sp>
    </p:spTree>
    <p:extLst>
      <p:ext uri="{BB962C8B-B14F-4D97-AF65-F5344CB8AC3E}">
        <p14:creationId xmlns:p14="http://schemas.microsoft.com/office/powerpoint/2010/main" val="10961807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style>
          <a:lnRef idx="1">
            <a:schemeClr val="accent1"/>
          </a:lnRef>
          <a:fillRef idx="2">
            <a:schemeClr val="accent1"/>
          </a:fillRef>
          <a:effectRef idx="1">
            <a:schemeClr val="accent1"/>
          </a:effectRef>
          <a:fontRef idx="minor">
            <a:schemeClr val="dk1"/>
          </a:fontRef>
        </p:style>
        <p:txBody>
          <a:bodyPr>
            <a:normAutofit fontScale="90000"/>
          </a:bodyPr>
          <a:lstStyle/>
          <a:p>
            <a:r>
              <a:rPr lang="fr-CA" dirty="0"/>
              <a:t>Planification des interventions</a:t>
            </a:r>
          </a:p>
        </p:txBody>
      </p:sp>
      <p:sp>
        <p:nvSpPr>
          <p:cNvPr id="3" name="Espace réservé du contenu 2"/>
          <p:cNvSpPr>
            <a:spLocks noGrp="1"/>
          </p:cNvSpPr>
          <p:nvPr>
            <p:ph idx="1"/>
            <p:custDataLst>
              <p:tags r:id="rId2"/>
            </p:custDataLst>
          </p:nvPr>
        </p:nvSpPr>
        <p:spPr/>
        <p:txBody>
          <a:bodyPr>
            <a:normAutofit lnSpcReduction="10000"/>
          </a:bodyPr>
          <a:lstStyle/>
          <a:p>
            <a:r>
              <a:rPr lang="fr-CA" altLang="fr-FR" dirty="0"/>
              <a:t>À cette étape, l’infirmière détermine, avec les membres de l’équipe de soins et différents intervenants en santé, des objectifs à court et à long terme, et précise les actions à poser afin de les atteindre.</a:t>
            </a:r>
          </a:p>
          <a:p>
            <a:r>
              <a:rPr lang="fr-CA" altLang="fr-FR" b="1" dirty="0"/>
              <a:t>Le rôle de l’infirmière auxiliaire consiste à participer activement en posant les questions adéquates et en apportant les éléments pertinents à la situation</a:t>
            </a:r>
            <a:r>
              <a:rPr lang="fr-CA" altLang="fr-FR" dirty="0"/>
              <a:t>.</a:t>
            </a:r>
          </a:p>
          <a:p>
            <a:endParaRPr lang="fr-CA" dirty="0"/>
          </a:p>
        </p:txBody>
      </p:sp>
    </p:spTree>
    <p:extLst>
      <p:ext uri="{BB962C8B-B14F-4D97-AF65-F5344CB8AC3E}">
        <p14:creationId xmlns:p14="http://schemas.microsoft.com/office/powerpoint/2010/main" val="41708301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style>
          <a:lnRef idx="1">
            <a:schemeClr val="accent1"/>
          </a:lnRef>
          <a:fillRef idx="2">
            <a:schemeClr val="accent1"/>
          </a:fillRef>
          <a:effectRef idx="1">
            <a:schemeClr val="accent1"/>
          </a:effectRef>
          <a:fontRef idx="minor">
            <a:schemeClr val="dk1"/>
          </a:fontRef>
        </p:style>
        <p:txBody>
          <a:bodyPr/>
          <a:lstStyle/>
          <a:p>
            <a:r>
              <a:rPr lang="fr-CA" dirty="0"/>
              <a:t>Exécution des interventions</a:t>
            </a:r>
          </a:p>
        </p:txBody>
      </p:sp>
      <p:sp>
        <p:nvSpPr>
          <p:cNvPr id="3" name="Espace réservé du contenu 2"/>
          <p:cNvSpPr>
            <a:spLocks noGrp="1"/>
          </p:cNvSpPr>
          <p:nvPr>
            <p:ph idx="1"/>
            <p:custDataLst>
              <p:tags r:id="rId2"/>
            </p:custDataLst>
          </p:nvPr>
        </p:nvSpPr>
        <p:spPr/>
        <p:txBody>
          <a:bodyPr>
            <a:normAutofit fontScale="77500" lnSpcReduction="20000"/>
          </a:bodyPr>
          <a:lstStyle/>
          <a:p>
            <a:r>
              <a:rPr lang="fr-CA" dirty="0"/>
              <a:t>Les interventions prescrites au plan de soins infirmiers visent à aider le bénéficiaire à maintenir ou à rétablir son indépendance à un niveau optimal.</a:t>
            </a:r>
          </a:p>
          <a:p>
            <a:r>
              <a:rPr lang="fr-CA" dirty="0"/>
              <a:t>Soins d’assistance:</a:t>
            </a:r>
          </a:p>
          <a:p>
            <a:r>
              <a:rPr lang="fr-CA" dirty="0"/>
              <a:t>Créer un environnement propice à la prise de repas.</a:t>
            </a:r>
          </a:p>
          <a:p>
            <a:r>
              <a:rPr lang="fr-CA" dirty="0"/>
              <a:t>Donner et respecter la diète prescrite.</a:t>
            </a:r>
          </a:p>
          <a:p>
            <a:r>
              <a:rPr lang="fr-CA" dirty="0"/>
              <a:t>Assurer les soins d’hygiène buccale.</a:t>
            </a:r>
          </a:p>
          <a:p>
            <a:r>
              <a:rPr lang="fr-CA" dirty="0"/>
              <a:t>Favoriser le confort physique à la prise du repas.</a:t>
            </a:r>
          </a:p>
          <a:p>
            <a:r>
              <a:rPr lang="fr-CA" dirty="0"/>
              <a:t>Respecter les goûts de la personne lorsque cela est possible.</a:t>
            </a:r>
          </a:p>
          <a:p>
            <a:r>
              <a:rPr lang="fr-CA" dirty="0"/>
              <a:t>Offrir une hydratation régulière.</a:t>
            </a:r>
          </a:p>
          <a:p>
            <a:endParaRPr lang="fr-CA" dirty="0"/>
          </a:p>
        </p:txBody>
      </p:sp>
    </p:spTree>
    <p:extLst>
      <p:ext uri="{BB962C8B-B14F-4D97-AF65-F5344CB8AC3E}">
        <p14:creationId xmlns:p14="http://schemas.microsoft.com/office/powerpoint/2010/main" val="184504501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style>
          <a:lnRef idx="1">
            <a:schemeClr val="accent1"/>
          </a:lnRef>
          <a:fillRef idx="2">
            <a:schemeClr val="accent1"/>
          </a:fillRef>
          <a:effectRef idx="1">
            <a:schemeClr val="accent1"/>
          </a:effectRef>
          <a:fontRef idx="minor">
            <a:schemeClr val="dk1"/>
          </a:fontRef>
        </p:style>
        <p:txBody>
          <a:bodyPr/>
          <a:lstStyle/>
          <a:p>
            <a:r>
              <a:rPr lang="fr-CA" dirty="0"/>
              <a:t>Évaluation des interventions</a:t>
            </a:r>
          </a:p>
        </p:txBody>
      </p:sp>
      <p:sp>
        <p:nvSpPr>
          <p:cNvPr id="3" name="Espace réservé du contenu 2"/>
          <p:cNvSpPr>
            <a:spLocks noGrp="1"/>
          </p:cNvSpPr>
          <p:nvPr>
            <p:ph idx="1"/>
            <p:custDataLst>
              <p:tags r:id="rId2"/>
            </p:custDataLst>
          </p:nvPr>
        </p:nvSpPr>
        <p:spPr/>
        <p:txBody>
          <a:bodyPr>
            <a:normAutofit fontScale="85000" lnSpcReduction="10000"/>
          </a:bodyPr>
          <a:lstStyle/>
          <a:p>
            <a:r>
              <a:rPr lang="fr-CA" dirty="0"/>
              <a:t>La dernière étape de la démarche de soins infirmiers consiste à vérifier si les objectifs prescrits sont atteints et à évaluer le niveau de satisfaction des besoins de la personne afin d’apporter ou non des modifications dans les soins d’assistance selon les résultats obtenus.</a:t>
            </a:r>
          </a:p>
          <a:p>
            <a:r>
              <a:rPr lang="fr-CA" dirty="0"/>
              <a:t>Le rôle de l’infirmière auxiliaire est de participer et de collaborer à l’évaluation en transmettant adéquatement les informations observées à la personne qualifiée, soit de façon verbale ou par la rédaction des notes au dossier</a:t>
            </a:r>
          </a:p>
        </p:txBody>
      </p:sp>
    </p:spTree>
    <p:extLst>
      <p:ext uri="{BB962C8B-B14F-4D97-AF65-F5344CB8AC3E}">
        <p14:creationId xmlns:p14="http://schemas.microsoft.com/office/powerpoint/2010/main" val="37769917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endParaRPr lang="fr-CA"/>
          </a:p>
        </p:txBody>
      </p:sp>
      <p:sp>
        <p:nvSpPr>
          <p:cNvPr id="3" name="Espace réservé du contenu 2"/>
          <p:cNvSpPr>
            <a:spLocks noGrp="1"/>
          </p:cNvSpPr>
          <p:nvPr>
            <p:ph idx="1"/>
            <p:custDataLst>
              <p:tags r:id="rId2"/>
            </p:custDataLst>
          </p:nvPr>
        </p:nvSpPr>
        <p:spPr/>
        <p:txBody>
          <a:bodyPr/>
          <a:lstStyle/>
          <a:p>
            <a:r>
              <a:rPr lang="fr-CA" u="sng" dirty="0" smtClean="0"/>
              <a:t>Voir CÉMEQ section </a:t>
            </a:r>
            <a:r>
              <a:rPr lang="fr-CA" dirty="0" smtClean="0"/>
              <a:t>: </a:t>
            </a:r>
          </a:p>
          <a:p>
            <a:pPr marL="68580" indent="0">
              <a:buNone/>
            </a:pPr>
            <a:endParaRPr lang="fr-CA" dirty="0" smtClean="0"/>
          </a:p>
          <a:p>
            <a:pPr marL="525780" indent="-457200">
              <a:buAutoNum type="arabicPeriod"/>
            </a:pPr>
            <a:r>
              <a:rPr lang="fr-CA" dirty="0"/>
              <a:t>A</a:t>
            </a:r>
            <a:r>
              <a:rPr lang="fr-CA" dirty="0" smtClean="0"/>
              <a:t>ider </a:t>
            </a:r>
            <a:r>
              <a:rPr lang="fr-CA" dirty="0" smtClean="0"/>
              <a:t>une personne à boire et </a:t>
            </a:r>
            <a:r>
              <a:rPr lang="fr-CA" dirty="0" smtClean="0"/>
              <a:t>manger </a:t>
            </a:r>
            <a:r>
              <a:rPr lang="fr-CA" dirty="0" smtClean="0"/>
              <a:t>et aider une personne atteinte de </a:t>
            </a:r>
            <a:r>
              <a:rPr lang="fr-CA" dirty="0" smtClean="0"/>
              <a:t>dysphagie</a:t>
            </a:r>
          </a:p>
          <a:p>
            <a:pPr marL="525780" indent="-457200">
              <a:buAutoNum type="arabicPeriod"/>
            </a:pPr>
            <a:r>
              <a:rPr lang="fr-CA" smtClean="0"/>
              <a:t>Les </a:t>
            </a:r>
            <a:r>
              <a:rPr lang="fr-CA" dirty="0"/>
              <a:t>recommandations</a:t>
            </a:r>
          </a:p>
          <a:p>
            <a:pPr marL="68580" indent="0">
              <a:buNone/>
            </a:pPr>
            <a:endParaRPr lang="fr-CA" dirty="0" smtClean="0"/>
          </a:p>
        </p:txBody>
      </p:sp>
    </p:spTree>
    <p:extLst>
      <p:ext uri="{BB962C8B-B14F-4D97-AF65-F5344CB8AC3E}">
        <p14:creationId xmlns:p14="http://schemas.microsoft.com/office/powerpoint/2010/main" val="228204717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2"/>
</p:tagLst>
</file>

<file path=ppt/tags/tag14.xml><?xml version="1.0" encoding="utf-8"?>
<p:tagLst xmlns:a="http://schemas.openxmlformats.org/drawingml/2006/main" xmlns:r="http://schemas.openxmlformats.org/officeDocument/2006/relationships" xmlns:p="http://schemas.openxmlformats.org/presentationml/2006/main">
  <p:tag name="NUM" val="3"/>
</p:tagLst>
</file>

<file path=ppt/tags/tag15.xml><?xml version="1.0" encoding="utf-8"?>
<p:tagLst xmlns:a="http://schemas.openxmlformats.org/drawingml/2006/main" xmlns:r="http://schemas.openxmlformats.org/officeDocument/2006/relationships" xmlns:p="http://schemas.openxmlformats.org/presentationml/2006/main">
  <p:tag name="NUM" val="4"/>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3"/>
</p:tagLst>
</file>

<file path=ppt/tags/tag19.xml><?xml version="1.0" encoding="utf-8"?>
<p:tagLst xmlns:a="http://schemas.openxmlformats.org/drawingml/2006/main" xmlns:r="http://schemas.openxmlformats.org/officeDocument/2006/relationships" xmlns:p="http://schemas.openxmlformats.org/presentationml/2006/main">
  <p:tag name="NUM" val="1"/>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3"/>
</p:tagLst>
</file>

<file path=ppt/tags/tag25.xml><?xml version="1.0" encoding="utf-8"?>
<p:tagLst xmlns:a="http://schemas.openxmlformats.org/drawingml/2006/main" xmlns:r="http://schemas.openxmlformats.org/officeDocument/2006/relationships" xmlns:p="http://schemas.openxmlformats.org/presentationml/2006/main">
  <p:tag name="NUM" val="4"/>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3"/>
</p:tagLst>
</file>

<file path=ppt/tags/tag35.xml><?xml version="1.0" encoding="utf-8"?>
<p:tagLst xmlns:a="http://schemas.openxmlformats.org/drawingml/2006/main" xmlns:r="http://schemas.openxmlformats.org/officeDocument/2006/relationships" xmlns:p="http://schemas.openxmlformats.org/presentationml/2006/main">
  <p:tag name="NUM" val="4"/>
</p:tagLst>
</file>

<file path=ppt/tags/tag36.xml><?xml version="1.0" encoding="utf-8"?>
<p:tagLst xmlns:a="http://schemas.openxmlformats.org/drawingml/2006/main" xmlns:r="http://schemas.openxmlformats.org/officeDocument/2006/relationships" xmlns:p="http://schemas.openxmlformats.org/presentationml/2006/main">
  <p:tag name="NUM" val="5"/>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1"/>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3"/>
</p:tagLst>
</file>

<file path=ppt/tags/tag42.xml><?xml version="1.0" encoding="utf-8"?>
<p:tagLst xmlns:a="http://schemas.openxmlformats.org/drawingml/2006/main" xmlns:r="http://schemas.openxmlformats.org/officeDocument/2006/relationships" xmlns:p="http://schemas.openxmlformats.org/presentationml/2006/main">
  <p:tag name="NUM" val="4"/>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1"/>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1"/>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1"/>
</p:tagLst>
</file>

<file path=ppt/tags/tag63.xml><?xml version="1.0" encoding="utf-8"?>
<p:tagLst xmlns:a="http://schemas.openxmlformats.org/drawingml/2006/main" xmlns:r="http://schemas.openxmlformats.org/officeDocument/2006/relationships" xmlns:p="http://schemas.openxmlformats.org/presentationml/2006/main">
  <p:tag name="NUM" val="2"/>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1"/>
</p:tagLst>
</file>

<file path=ppt/tags/tag69.xml><?xml version="1.0" encoding="utf-8"?>
<p:tagLst xmlns:a="http://schemas.openxmlformats.org/drawingml/2006/main" xmlns:r="http://schemas.openxmlformats.org/officeDocument/2006/relationships" xmlns:p="http://schemas.openxmlformats.org/presentationml/2006/main">
  <p:tag name="NUM" val="2"/>
</p:tagLst>
</file>

<file path=ppt/tags/tag70.xml><?xml version="1.0" encoding="utf-8"?>
<p:tagLst xmlns:a="http://schemas.openxmlformats.org/drawingml/2006/main" xmlns:r="http://schemas.openxmlformats.org/officeDocument/2006/relationships" xmlns:p="http://schemas.openxmlformats.org/presentationml/2006/main">
  <p:tag name="NUM" val="1"/>
</p:tagLst>
</file>

<file path=ppt/tags/tag71.xml><?xml version="1.0" encoding="utf-8"?>
<p:tagLst xmlns:a="http://schemas.openxmlformats.org/drawingml/2006/main" xmlns:r="http://schemas.openxmlformats.org/officeDocument/2006/relationships" xmlns:p="http://schemas.openxmlformats.org/presentationml/2006/main">
  <p:tag name="NUM" val="2"/>
</p:tagLst>
</file>

<file path=ppt/tags/tag72.xml><?xml version="1.0" encoding="utf-8"?>
<p:tagLst xmlns:a="http://schemas.openxmlformats.org/drawingml/2006/main" xmlns:r="http://schemas.openxmlformats.org/officeDocument/2006/relationships" xmlns:p="http://schemas.openxmlformats.org/presentationml/2006/main">
  <p:tag name="NUM" val="3"/>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1"/>
</p:tagLst>
</file>

<file path=ppt/tags/tag76.xml><?xml version="1.0" encoding="utf-8"?>
<p:tagLst xmlns:a="http://schemas.openxmlformats.org/drawingml/2006/main" xmlns:r="http://schemas.openxmlformats.org/officeDocument/2006/relationships" xmlns:p="http://schemas.openxmlformats.org/presentationml/2006/main">
  <p:tag name="NUM" val="2"/>
</p:tagLst>
</file>

<file path=ppt/tags/tag77.xml><?xml version="1.0" encoding="utf-8"?>
<p:tagLst xmlns:a="http://schemas.openxmlformats.org/drawingml/2006/main" xmlns:r="http://schemas.openxmlformats.org/officeDocument/2006/relationships" xmlns:p="http://schemas.openxmlformats.org/presentationml/2006/main">
  <p:tag name="NUM" val="3"/>
</p:tagLst>
</file>

<file path=ppt/tags/tag78.xml><?xml version="1.0" encoding="utf-8"?>
<p:tagLst xmlns:a="http://schemas.openxmlformats.org/drawingml/2006/main" xmlns:r="http://schemas.openxmlformats.org/officeDocument/2006/relationships" xmlns:p="http://schemas.openxmlformats.org/presentationml/2006/main">
  <p:tag name="NUM" val="1"/>
</p:tagLst>
</file>

<file path=ppt/tags/tag79.xml><?xml version="1.0" encoding="utf-8"?>
<p:tagLst xmlns:a="http://schemas.openxmlformats.org/drawingml/2006/main" xmlns:r="http://schemas.openxmlformats.org/officeDocument/2006/relationships" xmlns:p="http://schemas.openxmlformats.org/presentationml/2006/main">
  <p:tag name="NUM" val="1"/>
</p:tagLst>
</file>

<file path=ppt/tags/tag80.xml><?xml version="1.0" encoding="utf-8"?>
<p:tagLst xmlns:a="http://schemas.openxmlformats.org/drawingml/2006/main" xmlns:r="http://schemas.openxmlformats.org/officeDocument/2006/relationships" xmlns:p="http://schemas.openxmlformats.org/presentationml/2006/main">
  <p:tag name="NUM" val="2"/>
</p:tagLst>
</file>

<file path=ppt/tags/tag81.xml><?xml version="1.0" encoding="utf-8"?>
<p:tagLst xmlns:a="http://schemas.openxmlformats.org/drawingml/2006/main" xmlns:r="http://schemas.openxmlformats.org/officeDocument/2006/relationships" xmlns:p="http://schemas.openxmlformats.org/presentationml/2006/main">
  <p:tag name="NUM" val="1"/>
</p:tagLst>
</file>

<file path=ppt/tags/tag82.xml><?xml version="1.0" encoding="utf-8"?>
<p:tagLst xmlns:a="http://schemas.openxmlformats.org/drawingml/2006/main" xmlns:r="http://schemas.openxmlformats.org/officeDocument/2006/relationships" xmlns:p="http://schemas.openxmlformats.org/presentationml/2006/main">
  <p:tag name="NUM" val="1"/>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1"/>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1"/>
</p:tagLst>
</file>

<file path=ppt/tags/tag93.xml><?xml version="1.0" encoding="utf-8"?>
<p:tagLst xmlns:a="http://schemas.openxmlformats.org/drawingml/2006/main" xmlns:r="http://schemas.openxmlformats.org/officeDocument/2006/relationships" xmlns:p="http://schemas.openxmlformats.org/presentationml/2006/main">
  <p:tag name="NUM" val="2"/>
</p:tagLst>
</file>

<file path=ppt/tags/tag94.xml><?xml version="1.0" encoding="utf-8"?>
<p:tagLst xmlns:a="http://schemas.openxmlformats.org/drawingml/2006/main" xmlns:r="http://schemas.openxmlformats.org/officeDocument/2006/relationships" xmlns:p="http://schemas.openxmlformats.org/presentationml/2006/main">
  <p:tag name="NUM" val="1"/>
</p:tagLst>
</file>

<file path=ppt/tags/tag95.xml><?xml version="1.0" encoding="utf-8"?>
<p:tagLst xmlns:a="http://schemas.openxmlformats.org/drawingml/2006/main" xmlns:r="http://schemas.openxmlformats.org/officeDocument/2006/relationships" xmlns:p="http://schemas.openxmlformats.org/presentationml/2006/main">
  <p:tag name="NUM" val="2"/>
</p:tagLst>
</file>

<file path=ppt/tags/tag96.xml><?xml version="1.0" encoding="utf-8"?>
<p:tagLst xmlns:a="http://schemas.openxmlformats.org/drawingml/2006/main" xmlns:r="http://schemas.openxmlformats.org/officeDocument/2006/relationships" xmlns:p="http://schemas.openxmlformats.org/presentationml/2006/main">
  <p:tag name="NUM" val="1"/>
</p:tagLst>
</file>

<file path=ppt/tags/tag97.xml><?xml version="1.0" encoding="utf-8"?>
<p:tagLst xmlns:a="http://schemas.openxmlformats.org/drawingml/2006/main" xmlns:r="http://schemas.openxmlformats.org/officeDocument/2006/relationships" xmlns:p="http://schemas.openxmlformats.org/presentationml/2006/main">
  <p:tag name="NUM" val="2"/>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353</TotalTime>
  <Words>3248</Words>
  <Application>Microsoft Office PowerPoint</Application>
  <PresentationFormat>Affichage à l'écran (4:3)</PresentationFormat>
  <Paragraphs>411</Paragraphs>
  <Slides>50</Slides>
  <Notes>0</Notes>
  <HiddenSlides>0</HiddenSlides>
  <MMClips>0</MMClips>
  <ScaleCrop>false</ScaleCrop>
  <HeadingPairs>
    <vt:vector size="4" baseType="variant">
      <vt:variant>
        <vt:lpstr>Thème</vt:lpstr>
      </vt:variant>
      <vt:variant>
        <vt:i4>1</vt:i4>
      </vt:variant>
      <vt:variant>
        <vt:lpstr>Titres des diapositives</vt:lpstr>
      </vt:variant>
      <vt:variant>
        <vt:i4>50</vt:i4>
      </vt:variant>
    </vt:vector>
  </HeadingPairs>
  <TitlesOfParts>
    <vt:vector size="51" baseType="lpstr">
      <vt:lpstr>Austin</vt:lpstr>
      <vt:lpstr>Nutrition  Valeur nutritive </vt:lpstr>
      <vt:lpstr>Présentation PowerPoint</vt:lpstr>
      <vt:lpstr>Groupes alimentaires  (Ancien guide vs Nouveau guide) </vt:lpstr>
      <vt:lpstr>Présentation PowerPoint</vt:lpstr>
      <vt:lpstr>Présentation PowerPoint</vt:lpstr>
      <vt:lpstr>Étiquette </vt:lpstr>
      <vt:lpstr>Présentation PowerPoint</vt:lpstr>
      <vt:lpstr>Présentation PowerPoint</vt:lpstr>
      <vt:lpstr>Présentation PowerPoint</vt:lpstr>
      <vt:lpstr>Présentation PowerPoint</vt:lpstr>
      <vt:lpstr>Valeur calorifique</vt:lpstr>
      <vt:lpstr>Besoins nutritifs de la personne</vt:lpstr>
      <vt:lpstr>Présentation PowerPoint</vt:lpstr>
      <vt:lpstr>IMC</vt:lpstr>
      <vt:lpstr>Présentation PowerPoint</vt:lpstr>
      <vt:lpstr>Présentation PowerPoint</vt:lpstr>
      <vt:lpstr>Présentation PowerPoint</vt:lpstr>
      <vt:lpstr>Facteurs influant sur les besoins nutritionnels quotidiens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Conseil suite à la prise de médication ou produits naturels</vt:lpstr>
      <vt:lpstr>Conseils associés à l’alimentation</vt:lpstr>
      <vt:lpstr>Conseils associés à l’alimentation</vt:lpstr>
      <vt:lpstr>Présentation PowerPoint</vt:lpstr>
      <vt:lpstr>J’approche la fin !  Ai-je débuté mon étude ? Ai-je des questions ? </vt:lpstr>
      <vt:lpstr> Signes de déshydratation      </vt:lpstr>
      <vt:lpstr>Déshydratation</vt:lpstr>
      <vt:lpstr>Signes de Malnutrition </vt:lpstr>
      <vt:lpstr>… Pour le moment, on termine les exercices 2.4 de ton CÉMEQ</vt:lpstr>
      <vt:lpstr>Démarche de soins infirmiers</vt:lpstr>
      <vt:lpstr>Présentation PowerPoint</vt:lpstr>
      <vt:lpstr>Présentation PowerPoint</vt:lpstr>
      <vt:lpstr>Présentation PowerPoint</vt:lpstr>
      <vt:lpstr>Présentation PowerPoint</vt:lpstr>
      <vt:lpstr>Présentation PowerPoint</vt:lpstr>
      <vt:lpstr>Présentation PowerPoint</vt:lpstr>
      <vt:lpstr>Analyse et interprétation des données</vt:lpstr>
      <vt:lpstr>Planification des interventions</vt:lpstr>
      <vt:lpstr>Exécution des interventions</vt:lpstr>
      <vt:lpstr>Évaluation des interventions</vt:lpstr>
      <vt:lpstr>Présentation PowerPoint</vt:lpstr>
    </vt:vector>
  </TitlesOfParts>
  <Company>CSRDN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Nutrition  Valeur nutritive</dc:title>
  <dc:creator>Di Mattia, Stephanie</dc:creator>
  <cp:lastModifiedBy>Di Mattia, Stephanie</cp:lastModifiedBy>
  <cp:revision>33</cp:revision>
  <dcterms:created xsi:type="dcterms:W3CDTF">2020-02-17T23:43:41Z</dcterms:created>
  <dcterms:modified xsi:type="dcterms:W3CDTF">2020-11-11T15:44:12Z</dcterms:modified>
</cp:coreProperties>
</file>