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Playfair Display"/>
      <p:regular r:id="rId15"/>
      <p:bold r:id="rId16"/>
      <p:italic r:id="rId17"/>
      <p:boldItalic r:id="rId18"/>
    </p:embeddedFont>
    <p:embeddedFont>
      <p:font typeface="Exo 2"/>
      <p:regular r:id="rId19"/>
      <p:bold r:id="rId20"/>
      <p:italic r:id="rId21"/>
      <p:boldItalic r:id="rId22"/>
    </p:embeddedFont>
    <p:embeddedFont>
      <p:font typeface="Oswald"/>
      <p:regular r:id="rId23"/>
      <p:bold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xo2-bold.fntdata"/><Relationship Id="rId11" Type="http://schemas.openxmlformats.org/officeDocument/2006/relationships/slide" Target="slides/slide6.xml"/><Relationship Id="rId22" Type="http://schemas.openxmlformats.org/officeDocument/2006/relationships/font" Target="fonts/Exo2-boldItalic.fntdata"/><Relationship Id="rId10" Type="http://schemas.openxmlformats.org/officeDocument/2006/relationships/slide" Target="slides/slide5.xml"/><Relationship Id="rId21" Type="http://schemas.openxmlformats.org/officeDocument/2006/relationships/font" Target="fonts/Exo2-italic.fntdata"/><Relationship Id="rId13" Type="http://schemas.openxmlformats.org/officeDocument/2006/relationships/slide" Target="slides/slide8.xml"/><Relationship Id="rId24" Type="http://schemas.openxmlformats.org/officeDocument/2006/relationships/font" Target="fonts/Oswald-bold.fntdata"/><Relationship Id="rId12" Type="http://schemas.openxmlformats.org/officeDocument/2006/relationships/slide" Target="slides/slide7.xml"/><Relationship Id="rId23" Type="http://schemas.openxmlformats.org/officeDocument/2006/relationships/font" Target="fonts/Oswa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PlayfairDisplay-regular.fntdata"/><Relationship Id="rId14" Type="http://schemas.openxmlformats.org/officeDocument/2006/relationships/slide" Target="slides/slide9.xml"/><Relationship Id="rId17" Type="http://schemas.openxmlformats.org/officeDocument/2006/relationships/font" Target="fonts/PlayfairDisplay-italic.fntdata"/><Relationship Id="rId16" Type="http://schemas.openxmlformats.org/officeDocument/2006/relationships/font" Target="fonts/PlayfairDisplay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Exo2-regular.fntdata"/><Relationship Id="rId6" Type="http://schemas.openxmlformats.org/officeDocument/2006/relationships/slide" Target="slides/slide1.xml"/><Relationship Id="rId18" Type="http://schemas.openxmlformats.org/officeDocument/2006/relationships/font" Target="fonts/PlayfairDisplay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e3409065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e3409065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5fee133cef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5fee133ce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61ffc550ca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61ffc550c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5fee24a22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5fee24a22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61ffc550c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61ffc550c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62f864fe62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62f864fe62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75d5d184a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75d5d184a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8025" y="76190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" name="Google Shape;21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0" name="Google Shape;30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2" name="Google Shape;32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" name="Google Shape;3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8" name="Google Shape;38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0" name="Google Shape;40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6" name="Google Shape;46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7" name="Google Shape;47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8" name="Google Shape;48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0" name="Google Shape;50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" name="Google Shape;56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9" name="Google Shape;59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1" name="Google Shape;61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6" name="Google Shape;66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7" name="Google Shape;67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8" name="Google Shape;68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2425" y="4365628"/>
            <a:ext cx="1728724" cy="74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mc:AlternateContent>
    <mc:Choice Requires="p14">
      <p:transition spd="slow" p14:dur="1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jpg"/><Relationship Id="rId4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/>
          <p:nvPr>
            <p:ph type="title"/>
          </p:nvPr>
        </p:nvSpPr>
        <p:spPr>
          <a:xfrm>
            <a:off x="5237250" y="1450375"/>
            <a:ext cx="3235200" cy="171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COMPETENCY 1 TRADE AND </a:t>
            </a:r>
            <a:r>
              <a:rPr lang="fr"/>
              <a:t>TRAINING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REALITIES OF THE TRADE</a:t>
            </a:r>
            <a:endParaRPr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 txBox="1"/>
          <p:nvPr>
            <p:ph type="title"/>
          </p:nvPr>
        </p:nvSpPr>
        <p:spPr>
          <a:xfrm>
            <a:off x="146600" y="202725"/>
            <a:ext cx="5833200" cy="132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b="1" lang="fr"/>
              <a:t>Rules of the class</a:t>
            </a:r>
            <a:endParaRPr b="1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b="1" lang="fr"/>
              <a:t>Educational planning</a:t>
            </a:r>
            <a:endParaRPr b="1"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●"/>
            </a:pPr>
            <a:r>
              <a:rPr b="1" lang="fr" sz="1400"/>
              <a:t>(Enter the dates in the notebook).</a:t>
            </a:r>
            <a:endParaRPr b="1" i="1" sz="2400">
              <a:latin typeface="Impact"/>
              <a:ea typeface="Impact"/>
              <a:cs typeface="Impact"/>
              <a:sym typeface="Impac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</p:txBody>
      </p:sp>
      <p:pic>
        <p:nvPicPr>
          <p:cNvPr id="83" name="Google Shape;8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49975" y="1580800"/>
            <a:ext cx="3325750" cy="212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PROFESSIONAL REQUIREMENTS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 sz="2400">
                <a:latin typeface="Impact"/>
                <a:ea typeface="Impact"/>
                <a:cs typeface="Impact"/>
                <a:sym typeface="Impact"/>
              </a:rPr>
              <a:t>REQUIRED QUALITIES</a:t>
            </a:r>
            <a:endParaRPr b="1" i="1" sz="2400">
              <a:latin typeface="Impact"/>
              <a:ea typeface="Impact"/>
              <a:cs typeface="Impact"/>
              <a:sym typeface="Impact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b="1" lang="fr" sz="2400"/>
              <a:t>Autonomy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b="1" lang="fr" sz="2400"/>
              <a:t>Good worker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b="1" lang="fr" sz="2400"/>
              <a:t>good </a:t>
            </a:r>
            <a:r>
              <a:rPr b="1" lang="fr" sz="2400"/>
              <a:t>physical</a:t>
            </a:r>
            <a:r>
              <a:rPr b="1" lang="fr" sz="2400"/>
              <a:t> condition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b="1" lang="fr" sz="2400"/>
              <a:t>Good organizational skills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b="1" lang="fr" sz="2400"/>
              <a:t>Organized and structured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b="1" lang="fr" sz="2400"/>
              <a:t>Patient, calm and </a:t>
            </a:r>
            <a:r>
              <a:rPr b="1" lang="fr" sz="2400"/>
              <a:t>courteous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b="1" lang="fr" sz="2400"/>
              <a:t>Good sense of direction</a:t>
            </a:r>
            <a:endParaRPr b="1"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b="1" lang="fr" sz="2400"/>
              <a:t>Resistance to stress or pressure</a:t>
            </a:r>
            <a:endParaRPr b="1"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</p:txBody>
      </p:sp>
      <p:sp>
        <p:nvSpPr>
          <p:cNvPr id="89" name="Google Shape;89;p12"/>
          <p:cNvSpPr txBox="1"/>
          <p:nvPr>
            <p:ph idx="1" type="body"/>
          </p:nvPr>
        </p:nvSpPr>
        <p:spPr>
          <a:xfrm>
            <a:off x="5070150" y="1374625"/>
            <a:ext cx="3762300" cy="29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solidFill>
                  <a:srgbClr val="000000"/>
                </a:solidFill>
                <a:highlight>
                  <a:srgbClr val="FF0000"/>
                </a:highlight>
                <a:latin typeface="Exo 2"/>
                <a:ea typeface="Exo 2"/>
                <a:cs typeface="Exo 2"/>
                <a:sym typeface="Exo 2"/>
              </a:rPr>
              <a:t>   </a:t>
            </a:r>
            <a:endParaRPr sz="1400">
              <a:solidFill>
                <a:srgbClr val="000000"/>
              </a:solidFill>
              <a:highlight>
                <a:srgbClr val="FF0000"/>
              </a:highlight>
              <a:latin typeface="Exo 2"/>
              <a:ea typeface="Exo 2"/>
              <a:cs typeface="Exo 2"/>
              <a:sym typeface="Exo 2"/>
            </a:endParaRPr>
          </a:p>
          <a:p>
            <a:pPr indent="-20066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CC66"/>
              </a:buClr>
              <a:buSzPts val="2240"/>
              <a:buFont typeface="Noto Sans Symbols"/>
              <a:buNone/>
            </a:pPr>
            <a:r>
              <a:rPr b="1" lang="fr" sz="1400">
                <a:solidFill>
                  <a:srgbClr val="000000"/>
                </a:solidFill>
                <a:highlight>
                  <a:srgbClr val="FF0000"/>
                </a:highlight>
                <a:latin typeface="Exo 2"/>
                <a:ea typeface="Exo 2"/>
                <a:cs typeface="Exo 2"/>
                <a:sym typeface="Exo 2"/>
              </a:rPr>
              <a:t>                                   </a:t>
            </a:r>
            <a:endParaRPr b="1" sz="1400">
              <a:solidFill>
                <a:srgbClr val="000000"/>
              </a:solidFill>
              <a:highlight>
                <a:srgbClr val="FF0000"/>
              </a:highlight>
              <a:latin typeface="Exo 2"/>
              <a:ea typeface="Exo 2"/>
              <a:cs typeface="Exo 2"/>
              <a:sym typeface="Exo 2"/>
            </a:endParaRPr>
          </a:p>
          <a:p>
            <a:pPr indent="-20066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CC66"/>
              </a:buClr>
              <a:buSzPts val="2240"/>
              <a:buFont typeface="Noto Sans Symbols"/>
              <a:buNone/>
            </a:pPr>
            <a:r>
              <a:t/>
            </a:r>
            <a:endParaRPr b="1" sz="1400">
              <a:solidFill>
                <a:srgbClr val="000000"/>
              </a:solidFill>
              <a:highlight>
                <a:srgbClr val="FF0000"/>
              </a:highlight>
              <a:latin typeface="Exo 2"/>
              <a:ea typeface="Exo 2"/>
              <a:cs typeface="Exo 2"/>
              <a:sym typeface="Exo 2"/>
            </a:endParaRPr>
          </a:p>
          <a:p>
            <a:pPr indent="-20066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FFCC66"/>
              </a:buClr>
              <a:buSzPts val="2240"/>
              <a:buFont typeface="Noto Sans Symbols"/>
              <a:buNone/>
            </a:pPr>
            <a:r>
              <a:t/>
            </a:r>
            <a:endParaRPr b="1" sz="1400">
              <a:solidFill>
                <a:srgbClr val="000000"/>
              </a:solidFill>
              <a:highlight>
                <a:srgbClr val="FF0000"/>
              </a:highlight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90" name="Google Shape;90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26575" y="1374625"/>
            <a:ext cx="3649150" cy="232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Tasks and working conditions</a:t>
            </a:r>
            <a:endParaRPr/>
          </a:p>
        </p:txBody>
      </p:sp>
      <p:sp>
        <p:nvSpPr>
          <p:cNvPr id="96" name="Google Shape;96;p13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/>
              <a:t>Ensure truck is in good condition ( Circle Check)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/>
              <a:t>Understand and respect the regulations</a:t>
            </a:r>
            <a:r>
              <a:rPr lang="fr"/>
              <a:t> ( Law 430)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/>
              <a:t>Establish itineraries (routes) based on clients and appointments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/>
              <a:t>Observe and respect road signs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/>
              <a:t>Manage traffic, detours, unexpected delays and weather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/>
              <a:t>Be prepared to work long hours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/>
              <a:t>Manage the pressure of the dispatcher and customers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/>
              <a:t>Be away from your family for long periods of time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fr"/>
              <a:t>And more</a:t>
            </a:r>
            <a:endParaRPr/>
          </a:p>
        </p:txBody>
      </p:sp>
      <p:pic>
        <p:nvPicPr>
          <p:cNvPr id="97" name="Google Shape;9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72025" y="37000"/>
            <a:ext cx="2771976" cy="1613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0925" y="1826200"/>
            <a:ext cx="2438400" cy="24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There is no better job...if you do it right.</a:t>
            </a:r>
            <a:endParaRPr b="1"/>
          </a:p>
        </p:txBody>
      </p:sp>
      <p:sp>
        <p:nvSpPr>
          <p:cNvPr id="104" name="Google Shape;104;p14"/>
          <p:cNvSpPr txBox="1"/>
          <p:nvPr>
            <p:ph idx="1" type="body"/>
          </p:nvPr>
        </p:nvSpPr>
        <p:spPr>
          <a:xfrm>
            <a:off x="311700" y="1152475"/>
            <a:ext cx="8520600" cy="23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TRUCK DRIVING...JOB STRESSFUL?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fr"/>
              <a:t>NO SIR!! I’M 36 YEARS OLD AND I FEEL GREAT!</a:t>
            </a:r>
            <a:endParaRPr/>
          </a:p>
        </p:txBody>
      </p:sp>
      <p:pic>
        <p:nvPicPr>
          <p:cNvPr id="105" name="Google Shape;10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450" y="1576425"/>
            <a:ext cx="5115700" cy="223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1225" y="1983300"/>
            <a:ext cx="2862550" cy="2141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/>
          <p:nvPr>
            <p:ph type="title"/>
          </p:nvPr>
        </p:nvSpPr>
        <p:spPr>
          <a:xfrm>
            <a:off x="311700" y="111000"/>
            <a:ext cx="8520600" cy="51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TASKS AND WORKING CONDITIONS</a:t>
            </a:r>
            <a:r>
              <a:rPr lang="fr"/>
              <a:t> </a:t>
            </a:r>
            <a:r>
              <a:rPr lang="fr" sz="2400"/>
              <a:t>( CONT’D)</a:t>
            </a:r>
            <a:endParaRPr sz="24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The driver must ensure that all documents are submitted to the employer related to pick-ups, deliveries and custom clearances of each load.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Be familiar with American regulations</a:t>
            </a:r>
            <a:r>
              <a:rPr lang="fr" sz="1800"/>
              <a:t> (if necessary).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And of course, basic tasks like driving, coupling,</a:t>
            </a:r>
            <a:endParaRPr sz="18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uncoupling, loading, unloading,etc.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 sz="1800"/>
              <a:t>You will need to be available to work on irregular </a:t>
            </a:r>
            <a:endParaRPr sz="1800"/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schedules like weekends, civil holidays, night shift, etc.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      </a:t>
            </a:r>
            <a:endParaRPr sz="1800"/>
          </a:p>
        </p:txBody>
      </p:sp>
      <p:pic>
        <p:nvPicPr>
          <p:cNvPr id="112" name="Google Shape;11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08650" y="1191525"/>
            <a:ext cx="2335350" cy="201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32025" y="3134825"/>
            <a:ext cx="2281850" cy="179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                            </a:t>
            </a:r>
            <a:r>
              <a:rPr b="1" lang="fr" sz="3600">
                <a:solidFill>
                  <a:srgbClr val="FF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ATTENTION</a:t>
            </a:r>
            <a:r>
              <a:rPr lang="fr" sz="36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 !</a:t>
            </a:r>
            <a:endParaRPr sz="360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fr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C.F.T.R</a:t>
            </a:r>
            <a:r>
              <a:rPr lang="fr"/>
              <a:t>  teaches you skills, but the industry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 hires attitudes.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fr" sz="2400"/>
              <a:t>Never forget that you are representing your employer.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fr" sz="2400"/>
              <a:t>Your attitude on the road or at the customers </a:t>
            </a:r>
            <a:endParaRPr sz="2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warehouse says a lot about your professional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➔"/>
            </a:pPr>
            <a:r>
              <a:rPr lang="fr" sz="2400"/>
              <a:t>Transportation is based on customer service.</a:t>
            </a:r>
            <a:endParaRPr sz="2400"/>
          </a:p>
        </p:txBody>
      </p:sp>
      <p:pic>
        <p:nvPicPr>
          <p:cNvPr id="119" name="Google Shape;11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70925" y="3197100"/>
            <a:ext cx="1449751" cy="108052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/>
          <p:nvPr/>
        </p:nvSpPr>
        <p:spPr>
          <a:xfrm>
            <a:off x="1226325" y="629975"/>
            <a:ext cx="710400" cy="355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6"/>
          <p:cNvSpPr/>
          <p:nvPr/>
        </p:nvSpPr>
        <p:spPr>
          <a:xfrm>
            <a:off x="5181475" y="662525"/>
            <a:ext cx="710400" cy="3552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2" name="Google Shape;122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6325" y="0"/>
            <a:ext cx="2682324" cy="2078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fr"/>
              <a:t>Health and safety risks</a:t>
            </a:r>
            <a:endParaRPr b="1" i="1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➔"/>
            </a:pP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Excessive speed and dangerous driving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➔"/>
            </a:pP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Improper working methods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➔"/>
            </a:pP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Lack of alertness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➔"/>
            </a:pP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Inadequate </a:t>
            </a: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vehicle</a:t>
            </a: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 maintenance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➔"/>
            </a:pP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Lack of training and unconventional schedules</a:t>
            </a: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. </a:t>
            </a:r>
            <a:r>
              <a:rPr lang="fr" sz="1800">
                <a:latin typeface="Playfair Display"/>
                <a:ea typeface="Playfair Display"/>
                <a:cs typeface="Playfair Display"/>
                <a:sym typeface="Playfair Display"/>
              </a:rPr>
              <a:t>long hours, nights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➔"/>
            </a:pP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Distraction (text, tablet, map, tec.)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➔"/>
            </a:pP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Weather conditions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Playfair Display"/>
              <a:buChar char="➔"/>
            </a:pPr>
            <a:r>
              <a:rPr lang="fr" sz="2400">
                <a:latin typeface="Playfair Display"/>
                <a:ea typeface="Playfair Display"/>
                <a:cs typeface="Playfair Display"/>
                <a:sym typeface="Playfair Display"/>
              </a:rPr>
              <a:t>Heavy traffic</a:t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400">
                <a:latin typeface="Playfair Display"/>
                <a:ea typeface="Playfair Display"/>
                <a:cs typeface="Playfair Display"/>
                <a:sym typeface="Playfair Display"/>
              </a:rPr>
              <a:t>The employer and the worker must comply with the legal obligations of the CNESST.</a:t>
            </a:r>
            <a:endParaRPr sz="14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Playfair Display"/>
              <a:ea typeface="Playfair Display"/>
              <a:cs typeface="Playfair Display"/>
              <a:sym typeface="Playfair Display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28" name="Google Shape;128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9950" y="2744800"/>
            <a:ext cx="1503301" cy="123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0075" y="1327300"/>
            <a:ext cx="3104851" cy="98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>
            <p:ph type="title"/>
          </p:nvPr>
        </p:nvSpPr>
        <p:spPr>
          <a:xfrm>
            <a:off x="540250" y="103600"/>
            <a:ext cx="8307000" cy="50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RIGHTS AND </a:t>
            </a:r>
            <a:r>
              <a:rPr b="1" lang="fr"/>
              <a:t>RESPONSABILITIES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Every employment comes with its own responsibilities. Respecting these are essential in order to guarantee good working conditions, safety, productivity and professionalism for all those involved.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 sz="1800"/>
              <a:t>A heavy vehicle driver should make sure to keep a good driving record.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 sz="1800"/>
              <a:t>To inspect your equipment and to keep it in order.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 sz="1800"/>
              <a:t>To comply with all regulations and to be up to date.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 sz="1800"/>
              <a:t>To be aware of restrictions (load, size, routes, etc.)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 sz="1800"/>
              <a:t>To properly fill out documents (quantities, signature or other).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 sz="1800"/>
              <a:t>To secure merchandise properly and securely.</a:t>
            </a:r>
            <a:endParaRPr b="1"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fr" sz="1800"/>
              <a:t>Respect deadlines.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 </a:t>
            </a:r>
            <a:endParaRPr b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