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Exo 2"/>
      <p:regular r:id="rId11"/>
      <p:bold r:id="rId12"/>
      <p:italic r:id="rId13"/>
      <p:boldItalic r:id="rId14"/>
    </p:embeddedFont>
    <p:embeddedFont>
      <p:font typeface="Oswal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Exo2-regular.fntdata"/><Relationship Id="rId10" Type="http://schemas.openxmlformats.org/officeDocument/2006/relationships/slide" Target="slides/slide5.xml"/><Relationship Id="rId13" Type="http://schemas.openxmlformats.org/officeDocument/2006/relationships/font" Target="fonts/Exo2-italic.fntdata"/><Relationship Id="rId12" Type="http://schemas.openxmlformats.org/officeDocument/2006/relationships/font" Target="fonts/Exo2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regular.fntdata"/><Relationship Id="rId14" Type="http://schemas.openxmlformats.org/officeDocument/2006/relationships/font" Target="fonts/Exo2-boldItalic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bb210b3a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0bb210b3a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62135" y="355563"/>
            <a:ext cx="9214801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67235" y="-119813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7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1" lang="fr" sz="700" u="none" cap="none" strike="noStrike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b="0" i="1" sz="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1" lang="fr" sz="700" u="none" cap="none" strike="noStrike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b="0" i="1" sz="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b="0" i="1" lang="fr" sz="700" u="none" cap="none" strike="noStrike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b="0" i="1" sz="7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3665700" y="4288500"/>
            <a:ext cx="2612400" cy="905600"/>
            <a:chOff x="3665700" y="4288500"/>
            <a:chExt cx="2612400" cy="905600"/>
          </a:xfrm>
        </p:grpSpPr>
        <p:sp>
          <p:nvSpPr>
            <p:cNvPr id="17" name="Google Shape;17;p2"/>
            <p:cNvSpPr txBox="1"/>
            <p:nvPr/>
          </p:nvSpPr>
          <p:spPr>
            <a:xfrm>
              <a:off x="3665700" y="4288500"/>
              <a:ext cx="2612400" cy="85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1" lang="fr" sz="3600" u="none" cap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ÇA ROULE !</a:t>
              </a:r>
              <a:endParaRPr b="1" i="1" sz="36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  <p:sp>
          <p:nvSpPr>
            <p:cNvPr id="18" name="Google Shape;18;p2"/>
            <p:cNvSpPr txBox="1"/>
            <p:nvPr/>
          </p:nvSpPr>
          <p:spPr>
            <a:xfrm>
              <a:off x="4166850" y="4800500"/>
              <a:ext cx="16101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0" i="1" lang="fr" sz="1400" u="none" cap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DEPUIS 1976</a:t>
              </a:r>
              <a:endParaRPr b="0" i="1" sz="1400" u="none" cap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pic>
        <p:nvPicPr>
          <p:cNvPr id="19" name="Google Shape;19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35126" y="-119826"/>
            <a:ext cx="2208874" cy="946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4" name="Google Shape;24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6" name="Google Shape;26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842" y="4497537"/>
            <a:ext cx="1199692" cy="479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425" y="4391799"/>
            <a:ext cx="1839374" cy="7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3" name="Google Shape;33;p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" name="Google Shape;35;p4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7" name="Google Shape;37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425" y="4391799"/>
            <a:ext cx="1839374" cy="7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" name="Google Shape;42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 b="43714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4" name="Google Shape;44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078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66425" y="4391799"/>
            <a:ext cx="1839374" cy="78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FTR França5s N6v2021">
  <p:cSld name="CUSTOM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 1">
  <p:cSld name="TITLE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1" name="Google Shape;51;p7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7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" name="Google Shape;53;p7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54" name="Google Shape;54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7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56" name="Google Shape;56;p7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57" name="Google Shape;5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5275" y="76203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1" name="Google Shape;61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2" name="Google Shape;62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3" name="Google Shape;63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MILIEUX DE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TRAVAIL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1.4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 txBox="1"/>
          <p:nvPr>
            <p:ph type="title"/>
          </p:nvPr>
        </p:nvSpPr>
        <p:spPr>
          <a:xfrm>
            <a:off x="943775" y="4946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Milieux de travail variés.</a:t>
            </a:r>
            <a:endParaRPr b="1"/>
          </a:p>
        </p:txBody>
      </p:sp>
      <p:pic>
        <p:nvPicPr>
          <p:cNvPr id="76" name="Google Shape;7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0525" y="0"/>
            <a:ext cx="3475150" cy="428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0"/>
          <p:cNvSpPr txBox="1"/>
          <p:nvPr>
            <p:ph idx="1" type="body"/>
          </p:nvPr>
        </p:nvSpPr>
        <p:spPr>
          <a:xfrm>
            <a:off x="845100" y="1152475"/>
            <a:ext cx="64794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travailler à son compte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être employé par une entreprise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grande entreprise Ex: 500 </a:t>
            </a:r>
            <a:r>
              <a:rPr b="1" lang="fr"/>
              <a:t>employés</a:t>
            </a:r>
            <a:r>
              <a:rPr b="1" lang="fr"/>
              <a:t> et plus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petite ou moyenne entreprise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syndiqué ou pas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juridiction provinciale ou fédérale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en région ou milieu urbain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/>
              <a:t>saisonnier, etc.</a:t>
            </a:r>
            <a:endParaRPr b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1165375" y="148725"/>
            <a:ext cx="7011300" cy="9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/>
              <a:t>PLUSIEURS MILIEUX DISPONIBLES</a:t>
            </a:r>
            <a:endParaRPr b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1"/>
          <p:cNvSpPr txBox="1"/>
          <p:nvPr/>
        </p:nvSpPr>
        <p:spPr>
          <a:xfrm>
            <a:off x="645075" y="1007750"/>
            <a:ext cx="8638500" cy="3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i="1" lang="fr" sz="2200"/>
              <a:t>entreprises provincial et interprovincial;</a:t>
            </a:r>
            <a:r>
              <a:rPr i="1" lang="fr" sz="2200"/>
              <a:t> </a:t>
            </a:r>
            <a:endParaRPr i="1" sz="22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2200"/>
              <a:t>voyages plus courts, seul à bord et retour à la maison.</a:t>
            </a:r>
            <a:endParaRPr i="1"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i="1" lang="fr" sz="2200"/>
              <a:t>transport longues distance</a:t>
            </a:r>
            <a:r>
              <a:rPr i="1" lang="fr" sz="2200"/>
              <a:t>;</a:t>
            </a:r>
            <a:endParaRPr i="1"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2200"/>
              <a:t>voyages de plusieurs milliers de kilomètres, dormir dans le camion.</a:t>
            </a:r>
            <a:r>
              <a:rPr lang="fr" sz="2200"/>
              <a:t>(solo ou équipe)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i="1" lang="fr" sz="2200"/>
              <a:t>entreprise manufacturière ou</a:t>
            </a:r>
            <a:r>
              <a:rPr b="1" i="1" lang="fr" sz="2200"/>
              <a:t> de distribution.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transporte ses propres produits, routes pré-établies.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b="1" i="1" lang="fr" sz="2200"/>
              <a:t>entreprises de construction</a:t>
            </a:r>
            <a:r>
              <a:rPr i="1" lang="fr" sz="2200"/>
              <a:t>.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vrac, bétonnière, transport de matériaux. 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/>
          </a:p>
        </p:txBody>
      </p:sp>
      <p:sp>
        <p:nvSpPr>
          <p:cNvPr id="84" name="Google Shape;84;p11"/>
          <p:cNvSpPr/>
          <p:nvPr/>
        </p:nvSpPr>
        <p:spPr>
          <a:xfrm>
            <a:off x="54325" y="328425"/>
            <a:ext cx="1189800" cy="594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1"/>
          <p:cNvSpPr/>
          <p:nvPr/>
        </p:nvSpPr>
        <p:spPr>
          <a:xfrm>
            <a:off x="7857775" y="328425"/>
            <a:ext cx="1189800" cy="594900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3600">
                <a:latin typeface="Oswald"/>
                <a:ea typeface="Oswald"/>
                <a:cs typeface="Oswald"/>
                <a:sym typeface="Oswald"/>
              </a:rPr>
              <a:t>LES POSSIBILITÉS D’AVANCEMENT</a:t>
            </a:r>
            <a:endParaRPr/>
          </a:p>
        </p:txBody>
      </p:sp>
      <p:sp>
        <p:nvSpPr>
          <p:cNvPr id="91" name="Google Shape;91;p12"/>
          <p:cNvSpPr txBox="1"/>
          <p:nvPr>
            <p:ph idx="1" type="body"/>
          </p:nvPr>
        </p:nvSpPr>
        <p:spPr>
          <a:xfrm>
            <a:off x="1204850" y="1152475"/>
            <a:ext cx="68091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CAMIONNEUR (différentes divisions de l’entreprise)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FORMATEUR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SUPERVISEUR DES CHAUFFEURS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GESTIONNAIRE DE FLOTTE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DIRECTEUR DE LA CONFORMITÉ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ENSEIGNANT AU CFTR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possibilités d'avancement sont multiples et variées.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À vous de voir 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