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3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  <p:sldId id="270" r:id="rId20"/>
    <p:sldId id="272" r:id="rId21"/>
    <p:sldId id="271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7" autoAdjust="0"/>
    <p:restoredTop sz="94660"/>
  </p:normalViewPr>
  <p:slideViewPr>
    <p:cSldViewPr>
      <p:cViewPr varScale="1">
        <p:scale>
          <a:sx n="69" d="100"/>
          <a:sy n="69" d="100"/>
        </p:scale>
        <p:origin x="-16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CE95B9-CF22-4683-AAA2-A4F2A608E41B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1B4FD3D-D582-47E2-837A-9F5562282F9A}">
      <dgm:prSet/>
      <dgm:spPr/>
      <dgm:t>
        <a:bodyPr/>
        <a:lstStyle/>
        <a:p>
          <a:r>
            <a:rPr lang="fr-CA"/>
            <a:t>Par le contact</a:t>
          </a:r>
          <a:endParaRPr lang="en-US"/>
        </a:p>
      </dgm:t>
    </dgm:pt>
    <dgm:pt modelId="{BBCD24AD-D2F8-405C-931B-202AF254BE70}" type="parTrans" cxnId="{A3CB99A5-5421-4F98-8385-A208C7CA6380}">
      <dgm:prSet/>
      <dgm:spPr/>
      <dgm:t>
        <a:bodyPr/>
        <a:lstStyle/>
        <a:p>
          <a:endParaRPr lang="en-US"/>
        </a:p>
      </dgm:t>
    </dgm:pt>
    <dgm:pt modelId="{1F0BFE12-8B21-4CAA-BDC3-AF2AADAF5ED9}" type="sibTrans" cxnId="{A3CB99A5-5421-4F98-8385-A208C7CA6380}">
      <dgm:prSet/>
      <dgm:spPr/>
      <dgm:t>
        <a:bodyPr/>
        <a:lstStyle/>
        <a:p>
          <a:endParaRPr lang="en-US"/>
        </a:p>
      </dgm:t>
    </dgm:pt>
    <dgm:pt modelId="{87DA2015-D99F-4848-9F4E-560027189D0E}">
      <dgm:prSet/>
      <dgm:spPr/>
      <dgm:t>
        <a:bodyPr/>
        <a:lstStyle/>
        <a:p>
          <a:r>
            <a:rPr lang="fr-CA"/>
            <a:t>Par gouttelettes</a:t>
          </a:r>
          <a:endParaRPr lang="en-US"/>
        </a:p>
      </dgm:t>
    </dgm:pt>
    <dgm:pt modelId="{39185905-CA91-4CF3-A8F3-AD523C9A67E7}" type="parTrans" cxnId="{859CA97A-A52D-41F1-97AF-E2ABDB776D9F}">
      <dgm:prSet/>
      <dgm:spPr/>
      <dgm:t>
        <a:bodyPr/>
        <a:lstStyle/>
        <a:p>
          <a:endParaRPr lang="en-US"/>
        </a:p>
      </dgm:t>
    </dgm:pt>
    <dgm:pt modelId="{31D5E052-2676-48CD-A74A-546F542DD34E}" type="sibTrans" cxnId="{859CA97A-A52D-41F1-97AF-E2ABDB776D9F}">
      <dgm:prSet/>
      <dgm:spPr/>
      <dgm:t>
        <a:bodyPr/>
        <a:lstStyle/>
        <a:p>
          <a:endParaRPr lang="en-US"/>
        </a:p>
      </dgm:t>
    </dgm:pt>
    <dgm:pt modelId="{FA4C88BD-AC26-49E9-ADA2-6B6411236C01}">
      <dgm:prSet/>
      <dgm:spPr/>
      <dgm:t>
        <a:bodyPr/>
        <a:lstStyle/>
        <a:p>
          <a:r>
            <a:rPr lang="fr-CA"/>
            <a:t>Par voie aérienne</a:t>
          </a:r>
          <a:endParaRPr lang="en-US"/>
        </a:p>
      </dgm:t>
    </dgm:pt>
    <dgm:pt modelId="{6EEB53BE-C1BC-4BBC-9B42-46318B161B34}" type="parTrans" cxnId="{0E4EA641-9D24-49B4-A995-091BCEE9ECE5}">
      <dgm:prSet/>
      <dgm:spPr/>
      <dgm:t>
        <a:bodyPr/>
        <a:lstStyle/>
        <a:p>
          <a:endParaRPr lang="en-US"/>
        </a:p>
      </dgm:t>
    </dgm:pt>
    <dgm:pt modelId="{0E3A9BB8-7A1F-47E9-A265-7EE8CD1D9AA6}" type="sibTrans" cxnId="{0E4EA641-9D24-49B4-A995-091BCEE9ECE5}">
      <dgm:prSet/>
      <dgm:spPr/>
      <dgm:t>
        <a:bodyPr/>
        <a:lstStyle/>
        <a:p>
          <a:endParaRPr lang="en-US"/>
        </a:p>
      </dgm:t>
    </dgm:pt>
    <dgm:pt modelId="{D935C8CB-2B91-425E-BA22-1DE1E745B6A6}">
      <dgm:prSet/>
      <dgm:spPr/>
      <dgm:t>
        <a:bodyPr/>
        <a:lstStyle/>
        <a:p>
          <a:r>
            <a:rPr lang="fr-CA"/>
            <a:t>Par véhicule commun</a:t>
          </a:r>
          <a:endParaRPr lang="en-US"/>
        </a:p>
      </dgm:t>
    </dgm:pt>
    <dgm:pt modelId="{03EAED70-C6E2-4DFA-A1BC-DF6C3AD9EB6D}" type="parTrans" cxnId="{55B1A546-BE44-4A06-8062-D8FB3E1074DC}">
      <dgm:prSet/>
      <dgm:spPr/>
      <dgm:t>
        <a:bodyPr/>
        <a:lstStyle/>
        <a:p>
          <a:endParaRPr lang="en-US"/>
        </a:p>
      </dgm:t>
    </dgm:pt>
    <dgm:pt modelId="{84DC7799-DEF7-4238-9002-92DD1C046649}" type="sibTrans" cxnId="{55B1A546-BE44-4A06-8062-D8FB3E1074DC}">
      <dgm:prSet/>
      <dgm:spPr/>
      <dgm:t>
        <a:bodyPr/>
        <a:lstStyle/>
        <a:p>
          <a:endParaRPr lang="en-US"/>
        </a:p>
      </dgm:t>
    </dgm:pt>
    <dgm:pt modelId="{61C686CB-BE0F-49BA-AA12-30BD9CA9AC17}">
      <dgm:prSet/>
      <dgm:spPr/>
      <dgm:t>
        <a:bodyPr/>
        <a:lstStyle/>
        <a:p>
          <a:r>
            <a:rPr lang="fr-CA"/>
            <a:t>Par vecteur</a:t>
          </a:r>
          <a:endParaRPr lang="en-US"/>
        </a:p>
      </dgm:t>
    </dgm:pt>
    <dgm:pt modelId="{A842BEB7-2744-4CF4-8154-E9647012A1AA}" type="parTrans" cxnId="{D2914852-19E0-4443-8ACF-C060B9C17C60}">
      <dgm:prSet/>
      <dgm:spPr/>
      <dgm:t>
        <a:bodyPr/>
        <a:lstStyle/>
        <a:p>
          <a:endParaRPr lang="en-US"/>
        </a:p>
      </dgm:t>
    </dgm:pt>
    <dgm:pt modelId="{9A518598-5B0D-4E99-B2E5-28FA54D015FD}" type="sibTrans" cxnId="{D2914852-19E0-4443-8ACF-C060B9C17C60}">
      <dgm:prSet/>
      <dgm:spPr/>
      <dgm:t>
        <a:bodyPr/>
        <a:lstStyle/>
        <a:p>
          <a:endParaRPr lang="en-US"/>
        </a:p>
      </dgm:t>
    </dgm:pt>
    <dgm:pt modelId="{F15171E6-A23C-4750-AA48-EE149E7050DE}" type="pres">
      <dgm:prSet presAssocID="{CDCE95B9-CF22-4683-AAA2-A4F2A608E41B}" presName="vert0" presStyleCnt="0">
        <dgm:presLayoutVars>
          <dgm:dir/>
          <dgm:animOne val="branch"/>
          <dgm:animLvl val="lvl"/>
        </dgm:presLayoutVars>
      </dgm:prSet>
      <dgm:spPr/>
    </dgm:pt>
    <dgm:pt modelId="{6182028D-0C12-434A-ADD2-51212567FFAD}" type="pres">
      <dgm:prSet presAssocID="{41B4FD3D-D582-47E2-837A-9F5562282F9A}" presName="thickLine" presStyleLbl="alignNode1" presStyleIdx="0" presStyleCnt="5"/>
      <dgm:spPr/>
    </dgm:pt>
    <dgm:pt modelId="{C0F297BA-D3D4-41A0-9386-4A9A481245D3}" type="pres">
      <dgm:prSet presAssocID="{41B4FD3D-D582-47E2-837A-9F5562282F9A}" presName="horz1" presStyleCnt="0"/>
      <dgm:spPr/>
    </dgm:pt>
    <dgm:pt modelId="{EFB48E07-DBAB-4A98-B234-44E4145EA303}" type="pres">
      <dgm:prSet presAssocID="{41B4FD3D-D582-47E2-837A-9F5562282F9A}" presName="tx1" presStyleLbl="revTx" presStyleIdx="0" presStyleCnt="5"/>
      <dgm:spPr/>
    </dgm:pt>
    <dgm:pt modelId="{D76F822C-F364-4A7A-9AE1-C663AA6EFCC0}" type="pres">
      <dgm:prSet presAssocID="{41B4FD3D-D582-47E2-837A-9F5562282F9A}" presName="vert1" presStyleCnt="0"/>
      <dgm:spPr/>
    </dgm:pt>
    <dgm:pt modelId="{D8AFE4CA-84ED-4366-A223-E3B16833FDB5}" type="pres">
      <dgm:prSet presAssocID="{87DA2015-D99F-4848-9F4E-560027189D0E}" presName="thickLine" presStyleLbl="alignNode1" presStyleIdx="1" presStyleCnt="5"/>
      <dgm:spPr/>
    </dgm:pt>
    <dgm:pt modelId="{9A6210B4-8D25-4447-9A71-ACB92860BBF7}" type="pres">
      <dgm:prSet presAssocID="{87DA2015-D99F-4848-9F4E-560027189D0E}" presName="horz1" presStyleCnt="0"/>
      <dgm:spPr/>
    </dgm:pt>
    <dgm:pt modelId="{7D687FDB-7323-40F7-B2C3-C2337DC9F855}" type="pres">
      <dgm:prSet presAssocID="{87DA2015-D99F-4848-9F4E-560027189D0E}" presName="tx1" presStyleLbl="revTx" presStyleIdx="1" presStyleCnt="5"/>
      <dgm:spPr/>
    </dgm:pt>
    <dgm:pt modelId="{FC58CCB0-6051-4C6F-94D6-15A36ECBAACA}" type="pres">
      <dgm:prSet presAssocID="{87DA2015-D99F-4848-9F4E-560027189D0E}" presName="vert1" presStyleCnt="0"/>
      <dgm:spPr/>
    </dgm:pt>
    <dgm:pt modelId="{2229E570-7041-4CEC-889D-F600EA7968FA}" type="pres">
      <dgm:prSet presAssocID="{FA4C88BD-AC26-49E9-ADA2-6B6411236C01}" presName="thickLine" presStyleLbl="alignNode1" presStyleIdx="2" presStyleCnt="5"/>
      <dgm:spPr/>
    </dgm:pt>
    <dgm:pt modelId="{214BC915-A28F-4AA9-8585-8792817DB14A}" type="pres">
      <dgm:prSet presAssocID="{FA4C88BD-AC26-49E9-ADA2-6B6411236C01}" presName="horz1" presStyleCnt="0"/>
      <dgm:spPr/>
    </dgm:pt>
    <dgm:pt modelId="{D4DACE8F-3790-4EF6-850D-18A869A2DE79}" type="pres">
      <dgm:prSet presAssocID="{FA4C88BD-AC26-49E9-ADA2-6B6411236C01}" presName="tx1" presStyleLbl="revTx" presStyleIdx="2" presStyleCnt="5"/>
      <dgm:spPr/>
    </dgm:pt>
    <dgm:pt modelId="{0C691CD3-CDD1-46ED-A2ED-B5933C531043}" type="pres">
      <dgm:prSet presAssocID="{FA4C88BD-AC26-49E9-ADA2-6B6411236C01}" presName="vert1" presStyleCnt="0"/>
      <dgm:spPr/>
    </dgm:pt>
    <dgm:pt modelId="{D1ABC407-B524-42E3-8249-DF357D16E347}" type="pres">
      <dgm:prSet presAssocID="{D935C8CB-2B91-425E-BA22-1DE1E745B6A6}" presName="thickLine" presStyleLbl="alignNode1" presStyleIdx="3" presStyleCnt="5"/>
      <dgm:spPr/>
    </dgm:pt>
    <dgm:pt modelId="{9F849C9A-05C6-40D8-ABBC-2302B181E479}" type="pres">
      <dgm:prSet presAssocID="{D935C8CB-2B91-425E-BA22-1DE1E745B6A6}" presName="horz1" presStyleCnt="0"/>
      <dgm:spPr/>
    </dgm:pt>
    <dgm:pt modelId="{A1B7C9EC-A380-44C4-94C7-1615E02ABCD0}" type="pres">
      <dgm:prSet presAssocID="{D935C8CB-2B91-425E-BA22-1DE1E745B6A6}" presName="tx1" presStyleLbl="revTx" presStyleIdx="3" presStyleCnt="5"/>
      <dgm:spPr/>
    </dgm:pt>
    <dgm:pt modelId="{D3C3282B-C8E3-4796-ADCE-5FD3C9C24165}" type="pres">
      <dgm:prSet presAssocID="{D935C8CB-2B91-425E-BA22-1DE1E745B6A6}" presName="vert1" presStyleCnt="0"/>
      <dgm:spPr/>
    </dgm:pt>
    <dgm:pt modelId="{7E37B59A-E237-4D77-86C5-AB550054E8CB}" type="pres">
      <dgm:prSet presAssocID="{61C686CB-BE0F-49BA-AA12-30BD9CA9AC17}" presName="thickLine" presStyleLbl="alignNode1" presStyleIdx="4" presStyleCnt="5"/>
      <dgm:spPr/>
    </dgm:pt>
    <dgm:pt modelId="{A83006E2-A700-4F80-94EE-8A0F20B70372}" type="pres">
      <dgm:prSet presAssocID="{61C686CB-BE0F-49BA-AA12-30BD9CA9AC17}" presName="horz1" presStyleCnt="0"/>
      <dgm:spPr/>
    </dgm:pt>
    <dgm:pt modelId="{3518DDBF-ED67-4E1B-A4DB-597666CF8F8F}" type="pres">
      <dgm:prSet presAssocID="{61C686CB-BE0F-49BA-AA12-30BD9CA9AC17}" presName="tx1" presStyleLbl="revTx" presStyleIdx="4" presStyleCnt="5"/>
      <dgm:spPr/>
    </dgm:pt>
    <dgm:pt modelId="{A86268F8-3D9D-4F3B-B093-F06393341D72}" type="pres">
      <dgm:prSet presAssocID="{61C686CB-BE0F-49BA-AA12-30BD9CA9AC17}" presName="vert1" presStyleCnt="0"/>
      <dgm:spPr/>
    </dgm:pt>
  </dgm:ptLst>
  <dgm:cxnLst>
    <dgm:cxn modelId="{F6D7C503-AAE8-431C-A803-ADA0129B282A}" type="presOf" srcId="{61C686CB-BE0F-49BA-AA12-30BD9CA9AC17}" destId="{3518DDBF-ED67-4E1B-A4DB-597666CF8F8F}" srcOrd="0" destOrd="0" presId="urn:microsoft.com/office/officeart/2008/layout/LinedList"/>
    <dgm:cxn modelId="{2E12DA5F-8F20-4A0A-8AE7-5B9AC3E8A5D7}" type="presOf" srcId="{41B4FD3D-D582-47E2-837A-9F5562282F9A}" destId="{EFB48E07-DBAB-4A98-B234-44E4145EA303}" srcOrd="0" destOrd="0" presId="urn:microsoft.com/office/officeart/2008/layout/LinedList"/>
    <dgm:cxn modelId="{20609A61-3149-4AA2-8534-6FAF07E30DE5}" type="presOf" srcId="{D935C8CB-2B91-425E-BA22-1DE1E745B6A6}" destId="{A1B7C9EC-A380-44C4-94C7-1615E02ABCD0}" srcOrd="0" destOrd="0" presId="urn:microsoft.com/office/officeart/2008/layout/LinedList"/>
    <dgm:cxn modelId="{0E4EA641-9D24-49B4-A995-091BCEE9ECE5}" srcId="{CDCE95B9-CF22-4683-AAA2-A4F2A608E41B}" destId="{FA4C88BD-AC26-49E9-ADA2-6B6411236C01}" srcOrd="2" destOrd="0" parTransId="{6EEB53BE-C1BC-4BBC-9B42-46318B161B34}" sibTransId="{0E3A9BB8-7A1F-47E9-A265-7EE8CD1D9AA6}"/>
    <dgm:cxn modelId="{2B85F745-7394-4AED-821F-5C68F09490CC}" type="presOf" srcId="{CDCE95B9-CF22-4683-AAA2-A4F2A608E41B}" destId="{F15171E6-A23C-4750-AA48-EE149E7050DE}" srcOrd="0" destOrd="0" presId="urn:microsoft.com/office/officeart/2008/layout/LinedList"/>
    <dgm:cxn modelId="{55B1A546-BE44-4A06-8062-D8FB3E1074DC}" srcId="{CDCE95B9-CF22-4683-AAA2-A4F2A608E41B}" destId="{D935C8CB-2B91-425E-BA22-1DE1E745B6A6}" srcOrd="3" destOrd="0" parTransId="{03EAED70-C6E2-4DFA-A1BC-DF6C3AD9EB6D}" sibTransId="{84DC7799-DEF7-4238-9002-92DD1C046649}"/>
    <dgm:cxn modelId="{D2914852-19E0-4443-8ACF-C060B9C17C60}" srcId="{CDCE95B9-CF22-4683-AAA2-A4F2A608E41B}" destId="{61C686CB-BE0F-49BA-AA12-30BD9CA9AC17}" srcOrd="4" destOrd="0" parTransId="{A842BEB7-2744-4CF4-8154-E9647012A1AA}" sibTransId="{9A518598-5B0D-4E99-B2E5-28FA54D015FD}"/>
    <dgm:cxn modelId="{859CA97A-A52D-41F1-97AF-E2ABDB776D9F}" srcId="{CDCE95B9-CF22-4683-AAA2-A4F2A608E41B}" destId="{87DA2015-D99F-4848-9F4E-560027189D0E}" srcOrd="1" destOrd="0" parTransId="{39185905-CA91-4CF3-A8F3-AD523C9A67E7}" sibTransId="{31D5E052-2676-48CD-A74A-546F542DD34E}"/>
    <dgm:cxn modelId="{90730080-055C-4CA4-B2B3-B5B4BB4E4CCE}" type="presOf" srcId="{FA4C88BD-AC26-49E9-ADA2-6B6411236C01}" destId="{D4DACE8F-3790-4EF6-850D-18A869A2DE79}" srcOrd="0" destOrd="0" presId="urn:microsoft.com/office/officeart/2008/layout/LinedList"/>
    <dgm:cxn modelId="{F99E939D-1314-4141-9CFA-03FC20B50BFA}" type="presOf" srcId="{87DA2015-D99F-4848-9F4E-560027189D0E}" destId="{7D687FDB-7323-40F7-B2C3-C2337DC9F855}" srcOrd="0" destOrd="0" presId="urn:microsoft.com/office/officeart/2008/layout/LinedList"/>
    <dgm:cxn modelId="{A3CB99A5-5421-4F98-8385-A208C7CA6380}" srcId="{CDCE95B9-CF22-4683-AAA2-A4F2A608E41B}" destId="{41B4FD3D-D582-47E2-837A-9F5562282F9A}" srcOrd="0" destOrd="0" parTransId="{BBCD24AD-D2F8-405C-931B-202AF254BE70}" sibTransId="{1F0BFE12-8B21-4CAA-BDC3-AF2AADAF5ED9}"/>
    <dgm:cxn modelId="{F99F787A-6B4F-4588-810B-5D15DCAFEAED}" type="presParOf" srcId="{F15171E6-A23C-4750-AA48-EE149E7050DE}" destId="{6182028D-0C12-434A-ADD2-51212567FFAD}" srcOrd="0" destOrd="0" presId="urn:microsoft.com/office/officeart/2008/layout/LinedList"/>
    <dgm:cxn modelId="{2353A2A3-DFA8-4768-840A-96CBAF5DD8E6}" type="presParOf" srcId="{F15171E6-A23C-4750-AA48-EE149E7050DE}" destId="{C0F297BA-D3D4-41A0-9386-4A9A481245D3}" srcOrd="1" destOrd="0" presId="urn:microsoft.com/office/officeart/2008/layout/LinedList"/>
    <dgm:cxn modelId="{2EE036D2-AF02-4CA8-8743-CAE524CEF7F0}" type="presParOf" srcId="{C0F297BA-D3D4-41A0-9386-4A9A481245D3}" destId="{EFB48E07-DBAB-4A98-B234-44E4145EA303}" srcOrd="0" destOrd="0" presId="urn:microsoft.com/office/officeart/2008/layout/LinedList"/>
    <dgm:cxn modelId="{61A0E419-C086-4660-AACF-6CF7DCCE27B3}" type="presParOf" srcId="{C0F297BA-D3D4-41A0-9386-4A9A481245D3}" destId="{D76F822C-F364-4A7A-9AE1-C663AA6EFCC0}" srcOrd="1" destOrd="0" presId="urn:microsoft.com/office/officeart/2008/layout/LinedList"/>
    <dgm:cxn modelId="{656510AF-795B-4845-B414-39C72E187AA8}" type="presParOf" srcId="{F15171E6-A23C-4750-AA48-EE149E7050DE}" destId="{D8AFE4CA-84ED-4366-A223-E3B16833FDB5}" srcOrd="2" destOrd="0" presId="urn:microsoft.com/office/officeart/2008/layout/LinedList"/>
    <dgm:cxn modelId="{CE4A40C2-E060-467D-8520-2E1AB24D1905}" type="presParOf" srcId="{F15171E6-A23C-4750-AA48-EE149E7050DE}" destId="{9A6210B4-8D25-4447-9A71-ACB92860BBF7}" srcOrd="3" destOrd="0" presId="urn:microsoft.com/office/officeart/2008/layout/LinedList"/>
    <dgm:cxn modelId="{CD010F5D-49D6-4A5B-89E7-96E69CBF0456}" type="presParOf" srcId="{9A6210B4-8D25-4447-9A71-ACB92860BBF7}" destId="{7D687FDB-7323-40F7-B2C3-C2337DC9F855}" srcOrd="0" destOrd="0" presId="urn:microsoft.com/office/officeart/2008/layout/LinedList"/>
    <dgm:cxn modelId="{34288851-3671-43E1-A9C6-A6B89B905732}" type="presParOf" srcId="{9A6210B4-8D25-4447-9A71-ACB92860BBF7}" destId="{FC58CCB0-6051-4C6F-94D6-15A36ECBAACA}" srcOrd="1" destOrd="0" presId="urn:microsoft.com/office/officeart/2008/layout/LinedList"/>
    <dgm:cxn modelId="{05586A06-C9B0-4E8C-8888-AAE68029C9A9}" type="presParOf" srcId="{F15171E6-A23C-4750-AA48-EE149E7050DE}" destId="{2229E570-7041-4CEC-889D-F600EA7968FA}" srcOrd="4" destOrd="0" presId="urn:microsoft.com/office/officeart/2008/layout/LinedList"/>
    <dgm:cxn modelId="{9C06D6CD-1BF2-491F-B871-67CF70C13083}" type="presParOf" srcId="{F15171E6-A23C-4750-AA48-EE149E7050DE}" destId="{214BC915-A28F-4AA9-8585-8792817DB14A}" srcOrd="5" destOrd="0" presId="urn:microsoft.com/office/officeart/2008/layout/LinedList"/>
    <dgm:cxn modelId="{0780562E-4CCA-452E-8372-FC58529FA990}" type="presParOf" srcId="{214BC915-A28F-4AA9-8585-8792817DB14A}" destId="{D4DACE8F-3790-4EF6-850D-18A869A2DE79}" srcOrd="0" destOrd="0" presId="urn:microsoft.com/office/officeart/2008/layout/LinedList"/>
    <dgm:cxn modelId="{B6D79A8B-90DA-4E16-BBE7-BBADFD3036B3}" type="presParOf" srcId="{214BC915-A28F-4AA9-8585-8792817DB14A}" destId="{0C691CD3-CDD1-46ED-A2ED-B5933C531043}" srcOrd="1" destOrd="0" presId="urn:microsoft.com/office/officeart/2008/layout/LinedList"/>
    <dgm:cxn modelId="{4C03BF53-E907-45CE-9577-90F245F83641}" type="presParOf" srcId="{F15171E6-A23C-4750-AA48-EE149E7050DE}" destId="{D1ABC407-B524-42E3-8249-DF357D16E347}" srcOrd="6" destOrd="0" presId="urn:microsoft.com/office/officeart/2008/layout/LinedList"/>
    <dgm:cxn modelId="{F2C6223C-0455-47B9-AFC3-CB0BC2F5A012}" type="presParOf" srcId="{F15171E6-A23C-4750-AA48-EE149E7050DE}" destId="{9F849C9A-05C6-40D8-ABBC-2302B181E479}" srcOrd="7" destOrd="0" presId="urn:microsoft.com/office/officeart/2008/layout/LinedList"/>
    <dgm:cxn modelId="{C7A0FAF3-FD11-4085-8669-B1128B8811FA}" type="presParOf" srcId="{9F849C9A-05C6-40D8-ABBC-2302B181E479}" destId="{A1B7C9EC-A380-44C4-94C7-1615E02ABCD0}" srcOrd="0" destOrd="0" presId="urn:microsoft.com/office/officeart/2008/layout/LinedList"/>
    <dgm:cxn modelId="{2E0C10D8-730F-425B-9814-9C4F0F1520F7}" type="presParOf" srcId="{9F849C9A-05C6-40D8-ABBC-2302B181E479}" destId="{D3C3282B-C8E3-4796-ADCE-5FD3C9C24165}" srcOrd="1" destOrd="0" presId="urn:microsoft.com/office/officeart/2008/layout/LinedList"/>
    <dgm:cxn modelId="{D2FAB7F9-2FB2-4F84-8DBE-1D6A0AA68FFD}" type="presParOf" srcId="{F15171E6-A23C-4750-AA48-EE149E7050DE}" destId="{7E37B59A-E237-4D77-86C5-AB550054E8CB}" srcOrd="8" destOrd="0" presId="urn:microsoft.com/office/officeart/2008/layout/LinedList"/>
    <dgm:cxn modelId="{B6413D43-92FB-4DDB-9516-D8CA2C6BA782}" type="presParOf" srcId="{F15171E6-A23C-4750-AA48-EE149E7050DE}" destId="{A83006E2-A700-4F80-94EE-8A0F20B70372}" srcOrd="9" destOrd="0" presId="urn:microsoft.com/office/officeart/2008/layout/LinedList"/>
    <dgm:cxn modelId="{8D102F66-760A-4458-840F-B77EC71CC1DC}" type="presParOf" srcId="{A83006E2-A700-4F80-94EE-8A0F20B70372}" destId="{3518DDBF-ED67-4E1B-A4DB-597666CF8F8F}" srcOrd="0" destOrd="0" presId="urn:microsoft.com/office/officeart/2008/layout/LinedList"/>
    <dgm:cxn modelId="{095DCF1C-B000-4072-A0E4-BDF98C90589A}" type="presParOf" srcId="{A83006E2-A700-4F80-94EE-8A0F20B70372}" destId="{A86268F8-3D9D-4F3B-B093-F06393341D7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F852F4-4946-4412-BD88-A98CE2D12F97}" type="doc">
      <dgm:prSet loTypeId="urn:microsoft.com/office/officeart/2008/layout/LinedList" loCatId="list" qsTypeId="urn:microsoft.com/office/officeart/2005/8/quickstyle/simple1" qsCatId="simple" csTypeId="urn:microsoft.com/office/officeart/2005/8/colors/accent0_3" csCatId="mainScheme"/>
      <dgm:spPr/>
      <dgm:t>
        <a:bodyPr/>
        <a:lstStyle/>
        <a:p>
          <a:endParaRPr lang="en-US"/>
        </a:p>
      </dgm:t>
    </dgm:pt>
    <dgm:pt modelId="{AD4F2190-0714-47D6-951F-36EF7A7C14E0}">
      <dgm:prSet/>
      <dgm:spPr/>
      <dgm:t>
        <a:bodyPr/>
        <a:lstStyle/>
        <a:p>
          <a:r>
            <a:rPr lang="fr-CA" dirty="0"/>
            <a:t>Peau non saine</a:t>
          </a:r>
          <a:endParaRPr lang="en-US" dirty="0"/>
        </a:p>
      </dgm:t>
    </dgm:pt>
    <dgm:pt modelId="{99E3C646-7531-4C3B-842F-3A4A4E1E46A4}" type="parTrans" cxnId="{337CAB3D-F1C6-41CB-9748-B00627717C6B}">
      <dgm:prSet/>
      <dgm:spPr/>
      <dgm:t>
        <a:bodyPr/>
        <a:lstStyle/>
        <a:p>
          <a:endParaRPr lang="en-US"/>
        </a:p>
      </dgm:t>
    </dgm:pt>
    <dgm:pt modelId="{143E3763-FA3F-4DA8-9D3C-0AE44824E3B4}" type="sibTrans" cxnId="{337CAB3D-F1C6-41CB-9748-B00627717C6B}">
      <dgm:prSet/>
      <dgm:spPr/>
      <dgm:t>
        <a:bodyPr/>
        <a:lstStyle/>
        <a:p>
          <a:endParaRPr lang="en-US"/>
        </a:p>
      </dgm:t>
    </dgm:pt>
    <dgm:pt modelId="{FD6894A2-462A-4909-A864-E350861337A1}">
      <dgm:prSet/>
      <dgm:spPr/>
      <dgm:t>
        <a:bodyPr/>
        <a:lstStyle/>
        <a:p>
          <a:r>
            <a:rPr lang="fr-CA"/>
            <a:t>Muqueuse</a:t>
          </a:r>
          <a:endParaRPr lang="en-US"/>
        </a:p>
      </dgm:t>
    </dgm:pt>
    <dgm:pt modelId="{E59D115A-E5D4-4158-81B2-0587CBFC8D82}" type="parTrans" cxnId="{96794759-5AC0-4CEA-8E0B-1BA52C7CAFF7}">
      <dgm:prSet/>
      <dgm:spPr/>
      <dgm:t>
        <a:bodyPr/>
        <a:lstStyle/>
        <a:p>
          <a:endParaRPr lang="en-US"/>
        </a:p>
      </dgm:t>
    </dgm:pt>
    <dgm:pt modelId="{34AFA24C-D40D-4F6E-9E2E-54624151B40F}" type="sibTrans" cxnId="{96794759-5AC0-4CEA-8E0B-1BA52C7CAFF7}">
      <dgm:prSet/>
      <dgm:spPr/>
      <dgm:t>
        <a:bodyPr/>
        <a:lstStyle/>
        <a:p>
          <a:endParaRPr lang="en-US"/>
        </a:p>
      </dgm:t>
    </dgm:pt>
    <dgm:pt modelId="{C96D0774-A181-40F6-9E9B-4D706A64F378}">
      <dgm:prSet/>
      <dgm:spPr/>
      <dgm:t>
        <a:bodyPr/>
        <a:lstStyle/>
        <a:p>
          <a:r>
            <a:rPr lang="fr-CA"/>
            <a:t>Sang</a:t>
          </a:r>
          <a:endParaRPr lang="en-US"/>
        </a:p>
      </dgm:t>
    </dgm:pt>
    <dgm:pt modelId="{A654F1BC-8924-4690-8A25-36E8160DFDE5}" type="parTrans" cxnId="{DE8E5512-B325-43AF-8145-8255FD9686F3}">
      <dgm:prSet/>
      <dgm:spPr/>
      <dgm:t>
        <a:bodyPr/>
        <a:lstStyle/>
        <a:p>
          <a:endParaRPr lang="en-US"/>
        </a:p>
      </dgm:t>
    </dgm:pt>
    <dgm:pt modelId="{37416DAC-5E24-47F2-96F9-8BB88F0DA0A3}" type="sibTrans" cxnId="{DE8E5512-B325-43AF-8145-8255FD9686F3}">
      <dgm:prSet/>
      <dgm:spPr/>
      <dgm:t>
        <a:bodyPr/>
        <a:lstStyle/>
        <a:p>
          <a:endParaRPr lang="en-US"/>
        </a:p>
      </dgm:t>
    </dgm:pt>
    <dgm:pt modelId="{D76B12F5-7DD2-4D19-9447-9809A7481FB7}">
      <dgm:prSet/>
      <dgm:spPr/>
      <dgm:t>
        <a:bodyPr/>
        <a:lstStyle/>
        <a:p>
          <a:r>
            <a:rPr lang="fr-CA"/>
            <a:t>Sécrétions</a:t>
          </a:r>
          <a:endParaRPr lang="en-US"/>
        </a:p>
      </dgm:t>
    </dgm:pt>
    <dgm:pt modelId="{642683F3-9C75-42AA-B2C5-650712EE7DE3}" type="parTrans" cxnId="{44B3BE49-0B43-4D58-BC9E-121CCFC9FE80}">
      <dgm:prSet/>
      <dgm:spPr/>
      <dgm:t>
        <a:bodyPr/>
        <a:lstStyle/>
        <a:p>
          <a:endParaRPr lang="en-US"/>
        </a:p>
      </dgm:t>
    </dgm:pt>
    <dgm:pt modelId="{6A94EC0F-8BEE-4CC0-A640-120C42878122}" type="sibTrans" cxnId="{44B3BE49-0B43-4D58-BC9E-121CCFC9FE80}">
      <dgm:prSet/>
      <dgm:spPr/>
      <dgm:t>
        <a:bodyPr/>
        <a:lstStyle/>
        <a:p>
          <a:endParaRPr lang="en-US"/>
        </a:p>
      </dgm:t>
    </dgm:pt>
    <dgm:pt modelId="{AF267495-CB9F-428C-A106-1C45E5322F5B}">
      <dgm:prSet/>
      <dgm:spPr/>
      <dgm:t>
        <a:bodyPr/>
        <a:lstStyle/>
        <a:p>
          <a:r>
            <a:rPr lang="fr-CA"/>
            <a:t>Liquides organiques </a:t>
          </a:r>
          <a:endParaRPr lang="en-US"/>
        </a:p>
      </dgm:t>
    </dgm:pt>
    <dgm:pt modelId="{EAD76410-D734-45DD-8F97-DC56A9D4F3AA}" type="parTrans" cxnId="{00673591-C883-442D-9348-83EC9D87C16E}">
      <dgm:prSet/>
      <dgm:spPr/>
      <dgm:t>
        <a:bodyPr/>
        <a:lstStyle/>
        <a:p>
          <a:endParaRPr lang="en-US"/>
        </a:p>
      </dgm:t>
    </dgm:pt>
    <dgm:pt modelId="{9273A21F-9CAC-4DD8-813E-286443A86D6C}" type="sibTrans" cxnId="{00673591-C883-442D-9348-83EC9D87C16E}">
      <dgm:prSet/>
      <dgm:spPr/>
      <dgm:t>
        <a:bodyPr/>
        <a:lstStyle/>
        <a:p>
          <a:endParaRPr lang="en-US"/>
        </a:p>
      </dgm:t>
    </dgm:pt>
    <dgm:pt modelId="{6006799B-A3CA-4247-9DDE-7670A0F9646C}" type="pres">
      <dgm:prSet presAssocID="{32F852F4-4946-4412-BD88-A98CE2D12F97}" presName="vert0" presStyleCnt="0">
        <dgm:presLayoutVars>
          <dgm:dir/>
          <dgm:animOne val="branch"/>
          <dgm:animLvl val="lvl"/>
        </dgm:presLayoutVars>
      </dgm:prSet>
      <dgm:spPr/>
    </dgm:pt>
    <dgm:pt modelId="{27122C81-7A4B-4287-9BB3-F70287BE3B15}" type="pres">
      <dgm:prSet presAssocID="{AD4F2190-0714-47D6-951F-36EF7A7C14E0}" presName="thickLine" presStyleLbl="alignNode1" presStyleIdx="0" presStyleCnt="5"/>
      <dgm:spPr/>
    </dgm:pt>
    <dgm:pt modelId="{4C7F38C4-39F1-4AD1-90CD-0438796F50DE}" type="pres">
      <dgm:prSet presAssocID="{AD4F2190-0714-47D6-951F-36EF7A7C14E0}" presName="horz1" presStyleCnt="0"/>
      <dgm:spPr/>
    </dgm:pt>
    <dgm:pt modelId="{20E4F8D3-B9EF-4E99-8A44-A59C16FF7529}" type="pres">
      <dgm:prSet presAssocID="{AD4F2190-0714-47D6-951F-36EF7A7C14E0}" presName="tx1" presStyleLbl="revTx" presStyleIdx="0" presStyleCnt="5"/>
      <dgm:spPr/>
    </dgm:pt>
    <dgm:pt modelId="{436BED23-59F0-480E-BF6E-2C27CB68CDA4}" type="pres">
      <dgm:prSet presAssocID="{AD4F2190-0714-47D6-951F-36EF7A7C14E0}" presName="vert1" presStyleCnt="0"/>
      <dgm:spPr/>
    </dgm:pt>
    <dgm:pt modelId="{23A05AC0-1180-4C27-9EB1-68389681699F}" type="pres">
      <dgm:prSet presAssocID="{FD6894A2-462A-4909-A864-E350861337A1}" presName="thickLine" presStyleLbl="alignNode1" presStyleIdx="1" presStyleCnt="5"/>
      <dgm:spPr/>
    </dgm:pt>
    <dgm:pt modelId="{896B0C89-821B-4F4D-B8AF-0C662BF5B2CF}" type="pres">
      <dgm:prSet presAssocID="{FD6894A2-462A-4909-A864-E350861337A1}" presName="horz1" presStyleCnt="0"/>
      <dgm:spPr/>
    </dgm:pt>
    <dgm:pt modelId="{6100171E-16BA-464E-AF54-AE48F16F787E}" type="pres">
      <dgm:prSet presAssocID="{FD6894A2-462A-4909-A864-E350861337A1}" presName="tx1" presStyleLbl="revTx" presStyleIdx="1" presStyleCnt="5"/>
      <dgm:spPr/>
    </dgm:pt>
    <dgm:pt modelId="{87976695-E19C-40DE-A74C-677EA274B17C}" type="pres">
      <dgm:prSet presAssocID="{FD6894A2-462A-4909-A864-E350861337A1}" presName="vert1" presStyleCnt="0"/>
      <dgm:spPr/>
    </dgm:pt>
    <dgm:pt modelId="{FF078990-A519-40DB-8ECB-F0FE0A470CD3}" type="pres">
      <dgm:prSet presAssocID="{C96D0774-A181-40F6-9E9B-4D706A64F378}" presName="thickLine" presStyleLbl="alignNode1" presStyleIdx="2" presStyleCnt="5"/>
      <dgm:spPr/>
    </dgm:pt>
    <dgm:pt modelId="{1EF35F44-C643-45FE-8AF9-82A6BDA136F9}" type="pres">
      <dgm:prSet presAssocID="{C96D0774-A181-40F6-9E9B-4D706A64F378}" presName="horz1" presStyleCnt="0"/>
      <dgm:spPr/>
    </dgm:pt>
    <dgm:pt modelId="{5C0CFD20-1B0C-4AD8-A34C-27486C1B51C1}" type="pres">
      <dgm:prSet presAssocID="{C96D0774-A181-40F6-9E9B-4D706A64F378}" presName="tx1" presStyleLbl="revTx" presStyleIdx="2" presStyleCnt="5"/>
      <dgm:spPr/>
    </dgm:pt>
    <dgm:pt modelId="{BE31C44E-9D53-40BE-A44A-C079D65628DE}" type="pres">
      <dgm:prSet presAssocID="{C96D0774-A181-40F6-9E9B-4D706A64F378}" presName="vert1" presStyleCnt="0"/>
      <dgm:spPr/>
    </dgm:pt>
    <dgm:pt modelId="{6FD51D0A-5E37-4832-92B5-2D1E4CBA6106}" type="pres">
      <dgm:prSet presAssocID="{D76B12F5-7DD2-4D19-9447-9809A7481FB7}" presName="thickLine" presStyleLbl="alignNode1" presStyleIdx="3" presStyleCnt="5"/>
      <dgm:spPr/>
    </dgm:pt>
    <dgm:pt modelId="{8A8D7A5A-2C51-4B27-81B5-7DDB9767E8B6}" type="pres">
      <dgm:prSet presAssocID="{D76B12F5-7DD2-4D19-9447-9809A7481FB7}" presName="horz1" presStyleCnt="0"/>
      <dgm:spPr/>
    </dgm:pt>
    <dgm:pt modelId="{032C3CF9-21A7-4EDB-A447-28D9E2F4569C}" type="pres">
      <dgm:prSet presAssocID="{D76B12F5-7DD2-4D19-9447-9809A7481FB7}" presName="tx1" presStyleLbl="revTx" presStyleIdx="3" presStyleCnt="5"/>
      <dgm:spPr/>
    </dgm:pt>
    <dgm:pt modelId="{ABB9AD9B-A25E-4810-87B5-BF10D6C31FB2}" type="pres">
      <dgm:prSet presAssocID="{D76B12F5-7DD2-4D19-9447-9809A7481FB7}" presName="vert1" presStyleCnt="0"/>
      <dgm:spPr/>
    </dgm:pt>
    <dgm:pt modelId="{3C8D112E-0753-429B-9703-F05F986B78A8}" type="pres">
      <dgm:prSet presAssocID="{AF267495-CB9F-428C-A106-1C45E5322F5B}" presName="thickLine" presStyleLbl="alignNode1" presStyleIdx="4" presStyleCnt="5"/>
      <dgm:spPr/>
    </dgm:pt>
    <dgm:pt modelId="{2A3CB0F9-A9F3-4882-A0D2-4278DE34516E}" type="pres">
      <dgm:prSet presAssocID="{AF267495-CB9F-428C-A106-1C45E5322F5B}" presName="horz1" presStyleCnt="0"/>
      <dgm:spPr/>
    </dgm:pt>
    <dgm:pt modelId="{6845F354-0A3E-4DD8-9444-69CB80343394}" type="pres">
      <dgm:prSet presAssocID="{AF267495-CB9F-428C-A106-1C45E5322F5B}" presName="tx1" presStyleLbl="revTx" presStyleIdx="4" presStyleCnt="5"/>
      <dgm:spPr/>
    </dgm:pt>
    <dgm:pt modelId="{C9503B02-8EA5-4234-A36D-DB245F96EFF7}" type="pres">
      <dgm:prSet presAssocID="{AF267495-CB9F-428C-A106-1C45E5322F5B}" presName="vert1" presStyleCnt="0"/>
      <dgm:spPr/>
    </dgm:pt>
  </dgm:ptLst>
  <dgm:cxnLst>
    <dgm:cxn modelId="{DE8E5512-B325-43AF-8145-8255FD9686F3}" srcId="{32F852F4-4946-4412-BD88-A98CE2D12F97}" destId="{C96D0774-A181-40F6-9E9B-4D706A64F378}" srcOrd="2" destOrd="0" parTransId="{A654F1BC-8924-4690-8A25-36E8160DFDE5}" sibTransId="{37416DAC-5E24-47F2-96F9-8BB88F0DA0A3}"/>
    <dgm:cxn modelId="{2040E618-6531-46BB-B047-7F227B1A7EC4}" type="presOf" srcId="{FD6894A2-462A-4909-A864-E350861337A1}" destId="{6100171E-16BA-464E-AF54-AE48F16F787E}" srcOrd="0" destOrd="0" presId="urn:microsoft.com/office/officeart/2008/layout/LinedList"/>
    <dgm:cxn modelId="{337CAB3D-F1C6-41CB-9748-B00627717C6B}" srcId="{32F852F4-4946-4412-BD88-A98CE2D12F97}" destId="{AD4F2190-0714-47D6-951F-36EF7A7C14E0}" srcOrd="0" destOrd="0" parTransId="{99E3C646-7531-4C3B-842F-3A4A4E1E46A4}" sibTransId="{143E3763-FA3F-4DA8-9D3C-0AE44824E3B4}"/>
    <dgm:cxn modelId="{BADC9047-CCCB-4985-BA40-BA58DDF8D622}" type="presOf" srcId="{C96D0774-A181-40F6-9E9B-4D706A64F378}" destId="{5C0CFD20-1B0C-4AD8-A34C-27486C1B51C1}" srcOrd="0" destOrd="0" presId="urn:microsoft.com/office/officeart/2008/layout/LinedList"/>
    <dgm:cxn modelId="{44B3BE49-0B43-4D58-BC9E-121CCFC9FE80}" srcId="{32F852F4-4946-4412-BD88-A98CE2D12F97}" destId="{D76B12F5-7DD2-4D19-9447-9809A7481FB7}" srcOrd="3" destOrd="0" parTransId="{642683F3-9C75-42AA-B2C5-650712EE7DE3}" sibTransId="{6A94EC0F-8BEE-4CC0-A640-120C42878122}"/>
    <dgm:cxn modelId="{96794759-5AC0-4CEA-8E0B-1BA52C7CAFF7}" srcId="{32F852F4-4946-4412-BD88-A98CE2D12F97}" destId="{FD6894A2-462A-4909-A864-E350861337A1}" srcOrd="1" destOrd="0" parTransId="{E59D115A-E5D4-4158-81B2-0587CBFC8D82}" sibTransId="{34AFA24C-D40D-4F6E-9E2E-54624151B40F}"/>
    <dgm:cxn modelId="{D0525580-287A-4B96-9BA6-7E236A190927}" type="presOf" srcId="{AD4F2190-0714-47D6-951F-36EF7A7C14E0}" destId="{20E4F8D3-B9EF-4E99-8A44-A59C16FF7529}" srcOrd="0" destOrd="0" presId="urn:microsoft.com/office/officeart/2008/layout/LinedList"/>
    <dgm:cxn modelId="{00673591-C883-442D-9348-83EC9D87C16E}" srcId="{32F852F4-4946-4412-BD88-A98CE2D12F97}" destId="{AF267495-CB9F-428C-A106-1C45E5322F5B}" srcOrd="4" destOrd="0" parTransId="{EAD76410-D734-45DD-8F97-DC56A9D4F3AA}" sibTransId="{9273A21F-9CAC-4DD8-813E-286443A86D6C}"/>
    <dgm:cxn modelId="{D4DDFCBA-0C37-44C9-9974-DA808E5CB304}" type="presOf" srcId="{32F852F4-4946-4412-BD88-A98CE2D12F97}" destId="{6006799B-A3CA-4247-9DDE-7670A0F9646C}" srcOrd="0" destOrd="0" presId="urn:microsoft.com/office/officeart/2008/layout/LinedList"/>
    <dgm:cxn modelId="{6C95BFD0-F74B-4B10-8FBE-8AC1EE292B44}" type="presOf" srcId="{D76B12F5-7DD2-4D19-9447-9809A7481FB7}" destId="{032C3CF9-21A7-4EDB-A447-28D9E2F4569C}" srcOrd="0" destOrd="0" presId="urn:microsoft.com/office/officeart/2008/layout/LinedList"/>
    <dgm:cxn modelId="{02ED35E1-7AF0-4219-987E-88323C4D502C}" type="presOf" srcId="{AF267495-CB9F-428C-A106-1C45E5322F5B}" destId="{6845F354-0A3E-4DD8-9444-69CB80343394}" srcOrd="0" destOrd="0" presId="urn:microsoft.com/office/officeart/2008/layout/LinedList"/>
    <dgm:cxn modelId="{3EE19016-DC57-4572-A47B-807A031BE7B0}" type="presParOf" srcId="{6006799B-A3CA-4247-9DDE-7670A0F9646C}" destId="{27122C81-7A4B-4287-9BB3-F70287BE3B15}" srcOrd="0" destOrd="0" presId="urn:microsoft.com/office/officeart/2008/layout/LinedList"/>
    <dgm:cxn modelId="{678DD917-1F8D-42E0-8D48-CF049C943BA6}" type="presParOf" srcId="{6006799B-A3CA-4247-9DDE-7670A0F9646C}" destId="{4C7F38C4-39F1-4AD1-90CD-0438796F50DE}" srcOrd="1" destOrd="0" presId="urn:microsoft.com/office/officeart/2008/layout/LinedList"/>
    <dgm:cxn modelId="{24A153A6-71D9-48C2-BBB8-55FF194C32FF}" type="presParOf" srcId="{4C7F38C4-39F1-4AD1-90CD-0438796F50DE}" destId="{20E4F8D3-B9EF-4E99-8A44-A59C16FF7529}" srcOrd="0" destOrd="0" presId="urn:microsoft.com/office/officeart/2008/layout/LinedList"/>
    <dgm:cxn modelId="{FBB668F2-CB33-4293-938C-20DF5F9D3A20}" type="presParOf" srcId="{4C7F38C4-39F1-4AD1-90CD-0438796F50DE}" destId="{436BED23-59F0-480E-BF6E-2C27CB68CDA4}" srcOrd="1" destOrd="0" presId="urn:microsoft.com/office/officeart/2008/layout/LinedList"/>
    <dgm:cxn modelId="{03081524-454F-489D-8A6C-17905C4AA0D6}" type="presParOf" srcId="{6006799B-A3CA-4247-9DDE-7670A0F9646C}" destId="{23A05AC0-1180-4C27-9EB1-68389681699F}" srcOrd="2" destOrd="0" presId="urn:microsoft.com/office/officeart/2008/layout/LinedList"/>
    <dgm:cxn modelId="{97B4DDDC-973C-4323-8B3E-2646972C4177}" type="presParOf" srcId="{6006799B-A3CA-4247-9DDE-7670A0F9646C}" destId="{896B0C89-821B-4F4D-B8AF-0C662BF5B2CF}" srcOrd="3" destOrd="0" presId="urn:microsoft.com/office/officeart/2008/layout/LinedList"/>
    <dgm:cxn modelId="{2CDA2F8E-65AC-4D44-A984-33425F386EAC}" type="presParOf" srcId="{896B0C89-821B-4F4D-B8AF-0C662BF5B2CF}" destId="{6100171E-16BA-464E-AF54-AE48F16F787E}" srcOrd="0" destOrd="0" presId="urn:microsoft.com/office/officeart/2008/layout/LinedList"/>
    <dgm:cxn modelId="{5B5EB4A2-899A-4E7E-9175-9B222A63E987}" type="presParOf" srcId="{896B0C89-821B-4F4D-B8AF-0C662BF5B2CF}" destId="{87976695-E19C-40DE-A74C-677EA274B17C}" srcOrd="1" destOrd="0" presId="urn:microsoft.com/office/officeart/2008/layout/LinedList"/>
    <dgm:cxn modelId="{FC9F1F7E-AEAF-4FB5-9509-94D27C0A7E06}" type="presParOf" srcId="{6006799B-A3CA-4247-9DDE-7670A0F9646C}" destId="{FF078990-A519-40DB-8ECB-F0FE0A470CD3}" srcOrd="4" destOrd="0" presId="urn:microsoft.com/office/officeart/2008/layout/LinedList"/>
    <dgm:cxn modelId="{4601FA66-DD43-4A39-AC67-C6E074269572}" type="presParOf" srcId="{6006799B-A3CA-4247-9DDE-7670A0F9646C}" destId="{1EF35F44-C643-45FE-8AF9-82A6BDA136F9}" srcOrd="5" destOrd="0" presId="urn:microsoft.com/office/officeart/2008/layout/LinedList"/>
    <dgm:cxn modelId="{D003C440-B6B0-4CB7-9BEA-AD9752BC5A81}" type="presParOf" srcId="{1EF35F44-C643-45FE-8AF9-82A6BDA136F9}" destId="{5C0CFD20-1B0C-4AD8-A34C-27486C1B51C1}" srcOrd="0" destOrd="0" presId="urn:microsoft.com/office/officeart/2008/layout/LinedList"/>
    <dgm:cxn modelId="{DD9E6E37-4486-4A04-88E7-48AD45FA5A2B}" type="presParOf" srcId="{1EF35F44-C643-45FE-8AF9-82A6BDA136F9}" destId="{BE31C44E-9D53-40BE-A44A-C079D65628DE}" srcOrd="1" destOrd="0" presId="urn:microsoft.com/office/officeart/2008/layout/LinedList"/>
    <dgm:cxn modelId="{D5C8BC29-F774-4FFF-BDD4-733555468F87}" type="presParOf" srcId="{6006799B-A3CA-4247-9DDE-7670A0F9646C}" destId="{6FD51D0A-5E37-4832-92B5-2D1E4CBA6106}" srcOrd="6" destOrd="0" presId="urn:microsoft.com/office/officeart/2008/layout/LinedList"/>
    <dgm:cxn modelId="{C1F83454-5DE9-4B58-9C00-83CB6C63CC6C}" type="presParOf" srcId="{6006799B-A3CA-4247-9DDE-7670A0F9646C}" destId="{8A8D7A5A-2C51-4B27-81B5-7DDB9767E8B6}" srcOrd="7" destOrd="0" presId="urn:microsoft.com/office/officeart/2008/layout/LinedList"/>
    <dgm:cxn modelId="{8C64B729-0CEC-41C3-A5F5-03871EB2D410}" type="presParOf" srcId="{8A8D7A5A-2C51-4B27-81B5-7DDB9767E8B6}" destId="{032C3CF9-21A7-4EDB-A447-28D9E2F4569C}" srcOrd="0" destOrd="0" presId="urn:microsoft.com/office/officeart/2008/layout/LinedList"/>
    <dgm:cxn modelId="{0A985859-4FF9-4288-9C8E-FAB320FF2B89}" type="presParOf" srcId="{8A8D7A5A-2C51-4B27-81B5-7DDB9767E8B6}" destId="{ABB9AD9B-A25E-4810-87B5-BF10D6C31FB2}" srcOrd="1" destOrd="0" presId="urn:microsoft.com/office/officeart/2008/layout/LinedList"/>
    <dgm:cxn modelId="{2B89A5B2-94D7-426A-AFFB-65F6778151EF}" type="presParOf" srcId="{6006799B-A3CA-4247-9DDE-7670A0F9646C}" destId="{3C8D112E-0753-429B-9703-F05F986B78A8}" srcOrd="8" destOrd="0" presId="urn:microsoft.com/office/officeart/2008/layout/LinedList"/>
    <dgm:cxn modelId="{811AA7A6-98E5-4826-8E7B-F585AAFD96CA}" type="presParOf" srcId="{6006799B-A3CA-4247-9DDE-7670A0F9646C}" destId="{2A3CB0F9-A9F3-4882-A0D2-4278DE34516E}" srcOrd="9" destOrd="0" presId="urn:microsoft.com/office/officeart/2008/layout/LinedList"/>
    <dgm:cxn modelId="{2CCB1B97-7341-4357-96EF-FF57B98CCA92}" type="presParOf" srcId="{2A3CB0F9-A9F3-4882-A0D2-4278DE34516E}" destId="{6845F354-0A3E-4DD8-9444-69CB80343394}" srcOrd="0" destOrd="0" presId="urn:microsoft.com/office/officeart/2008/layout/LinedList"/>
    <dgm:cxn modelId="{E133B1D1-D5B0-4352-9BAB-DC1BF72A1A02}" type="presParOf" srcId="{2A3CB0F9-A9F3-4882-A0D2-4278DE34516E}" destId="{C9503B02-8EA5-4234-A36D-DB245F96EFF7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82028D-0C12-434A-ADD2-51212567FFAD}">
      <dsp:nvSpPr>
        <dsp:cNvPr id="0" name=""/>
        <dsp:cNvSpPr/>
      </dsp:nvSpPr>
      <dsp:spPr>
        <a:xfrm>
          <a:off x="0" y="651"/>
          <a:ext cx="4572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B48E07-DBAB-4A98-B234-44E4145EA303}">
      <dsp:nvSpPr>
        <dsp:cNvPr id="0" name=""/>
        <dsp:cNvSpPr/>
      </dsp:nvSpPr>
      <dsp:spPr>
        <a:xfrm>
          <a:off x="0" y="651"/>
          <a:ext cx="4572000" cy="1066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400" kern="1200"/>
            <a:t>Par le contact</a:t>
          </a:r>
          <a:endParaRPr lang="en-US" sz="3400" kern="1200"/>
        </a:p>
      </dsp:txBody>
      <dsp:txXfrm>
        <a:off x="0" y="651"/>
        <a:ext cx="4572000" cy="1066539"/>
      </dsp:txXfrm>
    </dsp:sp>
    <dsp:sp modelId="{D8AFE4CA-84ED-4366-A223-E3B16833FDB5}">
      <dsp:nvSpPr>
        <dsp:cNvPr id="0" name=""/>
        <dsp:cNvSpPr/>
      </dsp:nvSpPr>
      <dsp:spPr>
        <a:xfrm>
          <a:off x="0" y="1067190"/>
          <a:ext cx="45720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687FDB-7323-40F7-B2C3-C2337DC9F855}">
      <dsp:nvSpPr>
        <dsp:cNvPr id="0" name=""/>
        <dsp:cNvSpPr/>
      </dsp:nvSpPr>
      <dsp:spPr>
        <a:xfrm>
          <a:off x="0" y="1067190"/>
          <a:ext cx="4572000" cy="1066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400" kern="1200"/>
            <a:t>Par gouttelettes</a:t>
          </a:r>
          <a:endParaRPr lang="en-US" sz="3400" kern="1200"/>
        </a:p>
      </dsp:txBody>
      <dsp:txXfrm>
        <a:off x="0" y="1067190"/>
        <a:ext cx="4572000" cy="1066539"/>
      </dsp:txXfrm>
    </dsp:sp>
    <dsp:sp modelId="{2229E570-7041-4CEC-889D-F600EA7968FA}">
      <dsp:nvSpPr>
        <dsp:cNvPr id="0" name=""/>
        <dsp:cNvSpPr/>
      </dsp:nvSpPr>
      <dsp:spPr>
        <a:xfrm>
          <a:off x="0" y="2133730"/>
          <a:ext cx="45720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DACE8F-3790-4EF6-850D-18A869A2DE79}">
      <dsp:nvSpPr>
        <dsp:cNvPr id="0" name=""/>
        <dsp:cNvSpPr/>
      </dsp:nvSpPr>
      <dsp:spPr>
        <a:xfrm>
          <a:off x="0" y="2133730"/>
          <a:ext cx="4572000" cy="1066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400" kern="1200"/>
            <a:t>Par voie aérienne</a:t>
          </a:r>
          <a:endParaRPr lang="en-US" sz="3400" kern="1200"/>
        </a:p>
      </dsp:txBody>
      <dsp:txXfrm>
        <a:off x="0" y="2133730"/>
        <a:ext cx="4572000" cy="1066539"/>
      </dsp:txXfrm>
    </dsp:sp>
    <dsp:sp modelId="{D1ABC407-B524-42E3-8249-DF357D16E347}">
      <dsp:nvSpPr>
        <dsp:cNvPr id="0" name=""/>
        <dsp:cNvSpPr/>
      </dsp:nvSpPr>
      <dsp:spPr>
        <a:xfrm>
          <a:off x="0" y="3200269"/>
          <a:ext cx="45720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B7C9EC-A380-44C4-94C7-1615E02ABCD0}">
      <dsp:nvSpPr>
        <dsp:cNvPr id="0" name=""/>
        <dsp:cNvSpPr/>
      </dsp:nvSpPr>
      <dsp:spPr>
        <a:xfrm>
          <a:off x="0" y="3200269"/>
          <a:ext cx="4572000" cy="1066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400" kern="1200"/>
            <a:t>Par véhicule commun</a:t>
          </a:r>
          <a:endParaRPr lang="en-US" sz="3400" kern="1200"/>
        </a:p>
      </dsp:txBody>
      <dsp:txXfrm>
        <a:off x="0" y="3200269"/>
        <a:ext cx="4572000" cy="1066539"/>
      </dsp:txXfrm>
    </dsp:sp>
    <dsp:sp modelId="{7E37B59A-E237-4D77-86C5-AB550054E8CB}">
      <dsp:nvSpPr>
        <dsp:cNvPr id="0" name=""/>
        <dsp:cNvSpPr/>
      </dsp:nvSpPr>
      <dsp:spPr>
        <a:xfrm>
          <a:off x="0" y="4266809"/>
          <a:ext cx="4572000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8DDBF-ED67-4E1B-A4DB-597666CF8F8F}">
      <dsp:nvSpPr>
        <dsp:cNvPr id="0" name=""/>
        <dsp:cNvSpPr/>
      </dsp:nvSpPr>
      <dsp:spPr>
        <a:xfrm>
          <a:off x="0" y="4266809"/>
          <a:ext cx="4572000" cy="1066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400" kern="1200"/>
            <a:t>Par vecteur</a:t>
          </a:r>
          <a:endParaRPr lang="en-US" sz="3400" kern="1200"/>
        </a:p>
      </dsp:txBody>
      <dsp:txXfrm>
        <a:off x="0" y="4266809"/>
        <a:ext cx="4572000" cy="106653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122C81-7A4B-4287-9BB3-F70287BE3B15}">
      <dsp:nvSpPr>
        <dsp:cNvPr id="0" name=""/>
        <dsp:cNvSpPr/>
      </dsp:nvSpPr>
      <dsp:spPr>
        <a:xfrm>
          <a:off x="0" y="556"/>
          <a:ext cx="51435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E4F8D3-B9EF-4E99-8A44-A59C16FF7529}">
      <dsp:nvSpPr>
        <dsp:cNvPr id="0" name=""/>
        <dsp:cNvSpPr/>
      </dsp:nvSpPr>
      <dsp:spPr>
        <a:xfrm>
          <a:off x="0" y="556"/>
          <a:ext cx="5143500" cy="912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000" kern="1200" dirty="0"/>
            <a:t>Peau non saine</a:t>
          </a:r>
          <a:endParaRPr lang="en-US" sz="4000" kern="1200" dirty="0"/>
        </a:p>
      </dsp:txBody>
      <dsp:txXfrm>
        <a:off x="0" y="556"/>
        <a:ext cx="5143500" cy="912232"/>
      </dsp:txXfrm>
    </dsp:sp>
    <dsp:sp modelId="{23A05AC0-1180-4C27-9EB1-68389681699F}">
      <dsp:nvSpPr>
        <dsp:cNvPr id="0" name=""/>
        <dsp:cNvSpPr/>
      </dsp:nvSpPr>
      <dsp:spPr>
        <a:xfrm>
          <a:off x="0" y="912788"/>
          <a:ext cx="51435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00171E-16BA-464E-AF54-AE48F16F787E}">
      <dsp:nvSpPr>
        <dsp:cNvPr id="0" name=""/>
        <dsp:cNvSpPr/>
      </dsp:nvSpPr>
      <dsp:spPr>
        <a:xfrm>
          <a:off x="0" y="912788"/>
          <a:ext cx="5143500" cy="912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000" kern="1200"/>
            <a:t>Muqueuse</a:t>
          </a:r>
          <a:endParaRPr lang="en-US" sz="4000" kern="1200"/>
        </a:p>
      </dsp:txBody>
      <dsp:txXfrm>
        <a:off x="0" y="912788"/>
        <a:ext cx="5143500" cy="912232"/>
      </dsp:txXfrm>
    </dsp:sp>
    <dsp:sp modelId="{FF078990-A519-40DB-8ECB-F0FE0A470CD3}">
      <dsp:nvSpPr>
        <dsp:cNvPr id="0" name=""/>
        <dsp:cNvSpPr/>
      </dsp:nvSpPr>
      <dsp:spPr>
        <a:xfrm>
          <a:off x="0" y="1825020"/>
          <a:ext cx="51435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0CFD20-1B0C-4AD8-A34C-27486C1B51C1}">
      <dsp:nvSpPr>
        <dsp:cNvPr id="0" name=""/>
        <dsp:cNvSpPr/>
      </dsp:nvSpPr>
      <dsp:spPr>
        <a:xfrm>
          <a:off x="0" y="1825020"/>
          <a:ext cx="5143500" cy="912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000" kern="1200"/>
            <a:t>Sang</a:t>
          </a:r>
          <a:endParaRPr lang="en-US" sz="4000" kern="1200"/>
        </a:p>
      </dsp:txBody>
      <dsp:txXfrm>
        <a:off x="0" y="1825020"/>
        <a:ext cx="5143500" cy="912232"/>
      </dsp:txXfrm>
    </dsp:sp>
    <dsp:sp modelId="{6FD51D0A-5E37-4832-92B5-2D1E4CBA6106}">
      <dsp:nvSpPr>
        <dsp:cNvPr id="0" name=""/>
        <dsp:cNvSpPr/>
      </dsp:nvSpPr>
      <dsp:spPr>
        <a:xfrm>
          <a:off x="0" y="2737253"/>
          <a:ext cx="51435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2C3CF9-21A7-4EDB-A447-28D9E2F4569C}">
      <dsp:nvSpPr>
        <dsp:cNvPr id="0" name=""/>
        <dsp:cNvSpPr/>
      </dsp:nvSpPr>
      <dsp:spPr>
        <a:xfrm>
          <a:off x="0" y="2737253"/>
          <a:ext cx="5143500" cy="912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000" kern="1200"/>
            <a:t>Sécrétions</a:t>
          </a:r>
          <a:endParaRPr lang="en-US" sz="4000" kern="1200"/>
        </a:p>
      </dsp:txBody>
      <dsp:txXfrm>
        <a:off x="0" y="2737253"/>
        <a:ext cx="5143500" cy="912232"/>
      </dsp:txXfrm>
    </dsp:sp>
    <dsp:sp modelId="{3C8D112E-0753-429B-9703-F05F986B78A8}">
      <dsp:nvSpPr>
        <dsp:cNvPr id="0" name=""/>
        <dsp:cNvSpPr/>
      </dsp:nvSpPr>
      <dsp:spPr>
        <a:xfrm>
          <a:off x="0" y="3649485"/>
          <a:ext cx="5143500" cy="0"/>
        </a:xfrm>
        <a:prstGeom prst="lin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45F354-0A3E-4DD8-9444-69CB80343394}">
      <dsp:nvSpPr>
        <dsp:cNvPr id="0" name=""/>
        <dsp:cNvSpPr/>
      </dsp:nvSpPr>
      <dsp:spPr>
        <a:xfrm>
          <a:off x="0" y="3649485"/>
          <a:ext cx="5143500" cy="912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4000" kern="1200"/>
            <a:t>Liquides organiques </a:t>
          </a:r>
          <a:endParaRPr lang="en-US" sz="4000" kern="1200"/>
        </a:p>
      </dsp:txBody>
      <dsp:txXfrm>
        <a:off x="0" y="3649485"/>
        <a:ext cx="5143500" cy="912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31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948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6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409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08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532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305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023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081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42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56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6/5/2023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4480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76" r:id="rId6"/>
    <p:sldLayoutId id="2147483672" r:id="rId7"/>
    <p:sldLayoutId id="2147483673" r:id="rId8"/>
    <p:sldLayoutId id="2147483674" r:id="rId9"/>
    <p:sldLayoutId id="2147483675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tags" Target="../tags/tag10.xml"/><Relationship Id="rId7" Type="http://schemas.openxmlformats.org/officeDocument/2006/relationships/diagramData" Target="../diagrams/data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Layout" Target="../slideLayouts/slideLayout2.xml"/><Relationship Id="rId11" Type="http://schemas.microsoft.com/office/2007/relationships/diagramDrawing" Target="../diagrams/drawing1.xml"/><Relationship Id="rId5" Type="http://schemas.openxmlformats.org/officeDocument/2006/relationships/tags" Target="../tags/tag12.xml"/><Relationship Id="rId10" Type="http://schemas.openxmlformats.org/officeDocument/2006/relationships/diagramColors" Target="../diagrams/colors1.xml"/><Relationship Id="rId4" Type="http://schemas.openxmlformats.org/officeDocument/2006/relationships/tags" Target="../tags/tag11.xml"/><Relationship Id="rId9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7" Type="http://schemas.openxmlformats.org/officeDocument/2006/relationships/image" Target="../media/image4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8.xml"/><Relationship Id="rId7" Type="http://schemas.openxmlformats.org/officeDocument/2006/relationships/image" Target="../media/image9.jp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8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7" Type="http://schemas.openxmlformats.org/officeDocument/2006/relationships/image" Target="../media/image10.jpe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36.xml"/><Relationship Id="rId4" Type="http://schemas.openxmlformats.org/officeDocument/2006/relationships/tags" Target="../tags/tag3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8.xml"/><Relationship Id="rId1" Type="http://schemas.openxmlformats.org/officeDocument/2006/relationships/tags" Target="../tags/tag3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9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12.pn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50.xml"/><Relationship Id="rId4" Type="http://schemas.openxmlformats.org/officeDocument/2006/relationships/tags" Target="../tags/tag4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5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tags" Target="../tags/tag61.xml"/><Relationship Id="rId7" Type="http://schemas.openxmlformats.org/officeDocument/2006/relationships/diagramData" Target="../diagrams/data2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Layout" Target="../slideLayouts/slideLayout2.xml"/><Relationship Id="rId11" Type="http://schemas.microsoft.com/office/2007/relationships/diagramDrawing" Target="../diagrams/drawing2.xml"/><Relationship Id="rId5" Type="http://schemas.openxmlformats.org/officeDocument/2006/relationships/tags" Target="../tags/tag63.xml"/><Relationship Id="rId10" Type="http://schemas.openxmlformats.org/officeDocument/2006/relationships/diagramColors" Target="../diagrams/colors2.xml"/><Relationship Id="rId4" Type="http://schemas.openxmlformats.org/officeDocument/2006/relationships/tags" Target="../tags/tag62.xml"/><Relationship Id="rId9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tags" Target="../tags/tag66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9" name="Rectangle 103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pic>
        <p:nvPicPr>
          <p:cNvPr id="1034" name="Picture 10" descr="C:\Users\Tom\AppData\Local\Microsoft\Windows\Temporary Internet Files\Content.IE5\54P6HUVA\MPj04387380000[1].jp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7" cstate="print"/>
          <a:srcRect l="11866" r="24115" b="-1"/>
          <a:stretch/>
        </p:blipFill>
        <p:spPr bwMode="auto">
          <a:xfrm>
            <a:off x="3818659" y="619123"/>
            <a:ext cx="5325341" cy="6238874"/>
          </a:xfrm>
          <a:custGeom>
            <a:avLst/>
            <a:gdLst/>
            <a:ahLst/>
            <a:cxnLst/>
            <a:rect l="l" t="t" r="r" b="b"/>
            <a:pathLst>
              <a:path w="7100454" h="6238874">
                <a:moveTo>
                  <a:pt x="5221938" y="783"/>
                </a:moveTo>
                <a:cubicBezTo>
                  <a:pt x="5784158" y="15914"/>
                  <a:pt x="6301398" y="253541"/>
                  <a:pt x="6756828" y="979302"/>
                </a:cubicBezTo>
                <a:cubicBezTo>
                  <a:pt x="6870382" y="1160214"/>
                  <a:pt x="6969391" y="1352970"/>
                  <a:pt x="7057114" y="1554417"/>
                </a:cubicBezTo>
                <a:lnTo>
                  <a:pt x="7100454" y="1659685"/>
                </a:lnTo>
                <a:lnTo>
                  <a:pt x="7100454" y="6238874"/>
                </a:lnTo>
                <a:lnTo>
                  <a:pt x="0" y="6238874"/>
                </a:lnTo>
                <a:lnTo>
                  <a:pt x="14064" y="6003370"/>
                </a:lnTo>
                <a:cubicBezTo>
                  <a:pt x="69537" y="5262783"/>
                  <a:pt x="191580" y="4496548"/>
                  <a:pt x="334789" y="3724830"/>
                </a:cubicBezTo>
                <a:cubicBezTo>
                  <a:pt x="778352" y="1333290"/>
                  <a:pt x="2184944" y="696602"/>
                  <a:pt x="3836378" y="244282"/>
                </a:cubicBezTo>
                <a:cubicBezTo>
                  <a:pt x="4320163" y="111842"/>
                  <a:pt x="4784656" y="-10986"/>
                  <a:pt x="5221938" y="783"/>
                </a:cubicBezTo>
                <a:close/>
              </a:path>
            </a:pathLst>
          </a:custGeom>
          <a:noFill/>
        </p:spPr>
      </p:pic>
      <p:sp>
        <p:nvSpPr>
          <p:cNvPr id="1041" name="Freeform: Shape 1040">
            <a:extLst>
              <a:ext uri="{FF2B5EF4-FFF2-40B4-BE49-F238E27FC236}">
                <a16:creationId xmlns:a16="http://schemas.microsoft.com/office/drawing/2014/main" id="{1A0F8916-44ED-4BA2-B4A8-BFF92E4B4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 flipV="1">
            <a:off x="3183018" y="897015"/>
            <a:ext cx="6064089" cy="5857875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  <p:custDataLst>
              <p:tags r:id="rId4"/>
            </p:custDataLst>
          </p:nvPr>
        </p:nvSpPr>
        <p:spPr>
          <a:xfrm>
            <a:off x="571500" y="1524000"/>
            <a:ext cx="3429000" cy="2286000"/>
          </a:xfrm>
        </p:spPr>
        <p:txBody>
          <a:bodyPr>
            <a:normAutofit/>
          </a:bodyPr>
          <a:lstStyle/>
          <a:p>
            <a:pPr algn="l"/>
            <a:r>
              <a:rPr lang="fr-FR" sz="3800" dirty="0"/>
              <a:t>L’infection et les mesures de prévention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5"/>
            </p:custDataLst>
          </p:nvPr>
        </p:nvSpPr>
        <p:spPr>
          <a:xfrm>
            <a:off x="571500" y="4571999"/>
            <a:ext cx="3429000" cy="1524000"/>
          </a:xfrm>
        </p:spPr>
        <p:txBody>
          <a:bodyPr>
            <a:normAutofit/>
          </a:bodyPr>
          <a:lstStyle/>
          <a:p>
            <a:pPr algn="l"/>
            <a:r>
              <a:rPr lang="fr-FR" dirty="0"/>
              <a:t>DIS - 2023</a:t>
            </a:r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3784EE-F34A-23CA-049B-4D52F929265B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52534" y="265142"/>
            <a:ext cx="9217024" cy="938808"/>
          </a:xfrm>
        </p:spPr>
        <p:txBody>
          <a:bodyPr/>
          <a:lstStyle/>
          <a:p>
            <a:r>
              <a:rPr lang="fr-CA" dirty="0"/>
              <a:t>Les éléments du cycle d’infection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D18193EA-5032-DB05-5D0E-1AB7488B0024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2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83942" y="1412776"/>
            <a:ext cx="8376115" cy="4979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10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861A6E4-CB70-4D29-87D4-AD020035F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835635"/>
            <a:ext cx="3159579" cy="5022365"/>
          </a:xfrm>
          <a:custGeom>
            <a:avLst/>
            <a:gdLst>
              <a:gd name="connsiteX0" fmla="*/ 0 w 4212773"/>
              <a:gd name="connsiteY0" fmla="*/ 0 h 6498740"/>
              <a:gd name="connsiteX1" fmla="*/ 159023 w 4212773"/>
              <a:gd name="connsiteY1" fmla="*/ 12872 h 6498740"/>
              <a:gd name="connsiteX2" fmla="*/ 1697597 w 4212773"/>
              <a:gd name="connsiteY2" fmla="*/ 306418 h 6498740"/>
              <a:gd name="connsiteX3" fmla="*/ 4047822 w 4212773"/>
              <a:gd name="connsiteY3" fmla="*/ 3511272 h 6498740"/>
              <a:gd name="connsiteX4" fmla="*/ 3551503 w 4212773"/>
              <a:gd name="connsiteY4" fmla="*/ 6184235 h 6498740"/>
              <a:gd name="connsiteX5" fmla="*/ 3163159 w 4212773"/>
              <a:gd name="connsiteY5" fmla="*/ 6459073 h 6498740"/>
              <a:gd name="connsiteX6" fmla="*/ 3092077 w 4212773"/>
              <a:gd name="connsiteY6" fmla="*/ 6498740 h 6498740"/>
              <a:gd name="connsiteX7" fmla="*/ 0 w 4212773"/>
              <a:gd name="connsiteY7" fmla="*/ 6498740 h 6498740"/>
              <a:gd name="connsiteX8" fmla="*/ 0 w 4212773"/>
              <a:gd name="connsiteY8" fmla="*/ 0 h 649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2773" h="6498740">
                <a:moveTo>
                  <a:pt x="0" y="0"/>
                </a:moveTo>
                <a:lnTo>
                  <a:pt x="159023" y="12872"/>
                </a:lnTo>
                <a:cubicBezTo>
                  <a:pt x="659101" y="63644"/>
                  <a:pt x="1176498" y="175345"/>
                  <a:pt x="1697597" y="306418"/>
                </a:cubicBezTo>
                <a:cubicBezTo>
                  <a:pt x="3312474" y="712392"/>
                  <a:pt x="3742395" y="1999786"/>
                  <a:pt x="4047822" y="3511272"/>
                </a:cubicBezTo>
                <a:cubicBezTo>
                  <a:pt x="4252232" y="4523358"/>
                  <a:pt x="4422733" y="5443193"/>
                  <a:pt x="3551503" y="6184235"/>
                </a:cubicBezTo>
                <a:cubicBezTo>
                  <a:pt x="3429343" y="6288166"/>
                  <a:pt x="3299185" y="6378784"/>
                  <a:pt x="3163159" y="6459073"/>
                </a:cubicBezTo>
                <a:lnTo>
                  <a:pt x="3092077" y="6498740"/>
                </a:lnTo>
                <a:lnTo>
                  <a:pt x="0" y="649874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FE67A51-A6D2-4F56-B718-2BF4AD24E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23999"/>
            <a:ext cx="3071811" cy="5334001"/>
          </a:xfrm>
          <a:custGeom>
            <a:avLst/>
            <a:gdLst>
              <a:gd name="connsiteX0" fmla="*/ 0 w 4033589"/>
              <a:gd name="connsiteY0" fmla="*/ 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8" fmla="*/ 0 w 4033589"/>
              <a:gd name="connsiteY8" fmla="*/ 0 h 6858000"/>
              <a:gd name="connsiteX0" fmla="*/ 0 w 4033589"/>
              <a:gd name="connsiteY0" fmla="*/ 6858000 h 6858000"/>
              <a:gd name="connsiteX1" fmla="*/ 1878934 w 4033589"/>
              <a:gd name="connsiteY1" fmla="*/ 0 h 6858000"/>
              <a:gd name="connsiteX2" fmla="*/ 1882313 w 4033589"/>
              <a:gd name="connsiteY2" fmla="*/ 2021 h 6858000"/>
              <a:gd name="connsiteX3" fmla="*/ 3475371 w 4033589"/>
              <a:gd name="connsiteY3" fmla="*/ 1517967 h 6858000"/>
              <a:gd name="connsiteX4" fmla="*/ 3975977 w 4033589"/>
              <a:gd name="connsiteY4" fmla="*/ 4379386 h 6858000"/>
              <a:gd name="connsiteX5" fmla="*/ 3312864 w 4033589"/>
              <a:gd name="connsiteY5" fmla="*/ 6852362 h 6858000"/>
              <a:gd name="connsiteX6" fmla="*/ 3310593 w 4033589"/>
              <a:gd name="connsiteY6" fmla="*/ 6858000 h 6858000"/>
              <a:gd name="connsiteX7" fmla="*/ 0 w 4033589"/>
              <a:gd name="connsiteY7" fmla="*/ 6858000 h 685800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1787494 w 3942149"/>
              <a:gd name="connsiteY0" fmla="*/ 0 h 6949440"/>
              <a:gd name="connsiteX1" fmla="*/ 1790873 w 3942149"/>
              <a:gd name="connsiteY1" fmla="*/ 2021 h 6949440"/>
              <a:gd name="connsiteX2" fmla="*/ 3383931 w 3942149"/>
              <a:gd name="connsiteY2" fmla="*/ 1517967 h 6949440"/>
              <a:gd name="connsiteX3" fmla="*/ 3884537 w 3942149"/>
              <a:gd name="connsiteY3" fmla="*/ 4379386 h 6949440"/>
              <a:gd name="connsiteX4" fmla="*/ 3221424 w 3942149"/>
              <a:gd name="connsiteY4" fmla="*/ 6852362 h 6949440"/>
              <a:gd name="connsiteX5" fmla="*/ 3219153 w 3942149"/>
              <a:gd name="connsiteY5" fmla="*/ 6858000 h 6949440"/>
              <a:gd name="connsiteX6" fmla="*/ 0 w 3942149"/>
              <a:gd name="connsiteY6" fmla="*/ 6949440 h 6949440"/>
              <a:gd name="connsiteX0" fmla="*/ 0 w 2154655"/>
              <a:gd name="connsiteY0" fmla="*/ 0 h 6858000"/>
              <a:gd name="connsiteX1" fmla="*/ 3379 w 2154655"/>
              <a:gd name="connsiteY1" fmla="*/ 2021 h 6858000"/>
              <a:gd name="connsiteX2" fmla="*/ 1596437 w 2154655"/>
              <a:gd name="connsiteY2" fmla="*/ 1517967 h 6858000"/>
              <a:gd name="connsiteX3" fmla="*/ 2097043 w 2154655"/>
              <a:gd name="connsiteY3" fmla="*/ 4379386 h 6858000"/>
              <a:gd name="connsiteX4" fmla="*/ 1433930 w 2154655"/>
              <a:gd name="connsiteY4" fmla="*/ 6852362 h 6858000"/>
              <a:gd name="connsiteX5" fmla="*/ 1431659 w 215465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54655" h="6858000">
                <a:moveTo>
                  <a:pt x="0" y="0"/>
                </a:moveTo>
                <a:lnTo>
                  <a:pt x="3379" y="2021"/>
                </a:lnTo>
                <a:cubicBezTo>
                  <a:pt x="667061" y="423753"/>
                  <a:pt x="1239365" y="963389"/>
                  <a:pt x="1596437" y="1517967"/>
                </a:cubicBezTo>
                <a:cubicBezTo>
                  <a:pt x="2133142" y="2350886"/>
                  <a:pt x="2239839" y="3395752"/>
                  <a:pt x="2097043" y="4379386"/>
                </a:cubicBezTo>
                <a:cubicBezTo>
                  <a:pt x="2032295" y="4824358"/>
                  <a:pt x="1812506" y="5869368"/>
                  <a:pt x="1433930" y="6852362"/>
                </a:cubicBezTo>
                <a:lnTo>
                  <a:pt x="1431659" y="6858000"/>
                </a:lnTo>
              </a:path>
            </a:pathLst>
          </a:custGeom>
          <a:noFill/>
          <a:ln w="19050">
            <a:solidFill>
              <a:srgbClr val="F1CB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7535E01-B8AC-1C3F-AA73-2A628992B33F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39062" y="3034421"/>
            <a:ext cx="2286001" cy="2286000"/>
          </a:xfrm>
        </p:spPr>
        <p:txBody>
          <a:bodyPr anchor="b">
            <a:normAutofit/>
          </a:bodyPr>
          <a:lstStyle/>
          <a:p>
            <a:r>
              <a:rPr lang="fr-CA" sz="2600">
                <a:solidFill>
                  <a:srgbClr val="FFFFFF"/>
                </a:solidFill>
              </a:rPr>
              <a:t>L’agent infectieux se rend chez l’hôte réceptif de plusieurs façons</a:t>
            </a: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38ACA24C-483C-F243-2A95-C458BF35B5A7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906882074"/>
              </p:ext>
            </p:extLst>
          </p:nvPr>
        </p:nvGraphicFramePr>
        <p:xfrm>
          <a:off x="4000500" y="762000"/>
          <a:ext cx="4572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291504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30F80E-2B48-0699-893B-BEE612B616A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36780" y="320517"/>
            <a:ext cx="7338392" cy="866800"/>
          </a:xfrm>
        </p:spPr>
        <p:txBody>
          <a:bodyPr/>
          <a:lstStyle/>
          <a:p>
            <a:r>
              <a:rPr lang="fr-CA" b="1" dirty="0"/>
              <a:t>Par contact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DF4D0F-6A7D-187D-87ED-F44FE79A9B7E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62000" y="1556792"/>
            <a:ext cx="7338392" cy="454729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fr-CA" dirty="0"/>
              <a:t> </a:t>
            </a:r>
            <a:r>
              <a:rPr lang="fr-C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Direct</a:t>
            </a:r>
          </a:p>
          <a:p>
            <a:pPr>
              <a:buFontTx/>
              <a:buChar char="-"/>
            </a:pPr>
            <a:r>
              <a:rPr lang="fr-CA" dirty="0"/>
              <a:t>Poignée de mains</a:t>
            </a:r>
          </a:p>
          <a:p>
            <a:pPr marL="0" indent="0">
              <a:buNone/>
            </a:pPr>
            <a:r>
              <a:rPr lang="fr-CA" sz="2000" i="1" dirty="0"/>
              <a:t>C’est par les mains non lavées ou mal lavées que les microorganismes sont transportés en milieu hospitalier ou urbain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fr-CA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Indirect</a:t>
            </a:r>
          </a:p>
          <a:p>
            <a:pPr>
              <a:buFontTx/>
              <a:buChar char="-"/>
            </a:pPr>
            <a:r>
              <a:rPr lang="fr-CA" dirty="0"/>
              <a:t>Matériel de soins contaminé</a:t>
            </a:r>
          </a:p>
          <a:p>
            <a:pPr>
              <a:buFontTx/>
              <a:buChar char="-"/>
            </a:pPr>
            <a:r>
              <a:rPr lang="fr-CA" dirty="0"/>
              <a:t>Draps contaminés et non lavés</a:t>
            </a:r>
          </a:p>
          <a:p>
            <a:pPr>
              <a:buFontTx/>
              <a:buChar char="-"/>
            </a:pPr>
            <a:r>
              <a:rPr lang="fr-CA" dirty="0"/>
              <a:t>Robinets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DAA4574-7827-594B-58CA-C27648B23AE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653136"/>
            <a:ext cx="2763479" cy="1296144"/>
          </a:xfrm>
          <a:prstGeom prst="rect">
            <a:avLst/>
          </a:prstGeom>
        </p:spPr>
      </p:pic>
      <p:pic>
        <p:nvPicPr>
          <p:cNvPr id="7" name="Image 6" descr="Une image contenant personne, ongle, regarder, veine&#10;&#10;Description générée automatiquement">
            <a:extLst>
              <a:ext uri="{FF2B5EF4-FFF2-40B4-BE49-F238E27FC236}">
                <a16:creationId xmlns:a16="http://schemas.microsoft.com/office/drawing/2014/main" id="{9EE68547-AEC9-18D7-D5A7-2B75CB87380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033" y="1844824"/>
            <a:ext cx="2569872" cy="98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23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30F80E-2B48-0699-893B-BEE612B616A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36780" y="320517"/>
            <a:ext cx="7338392" cy="866800"/>
          </a:xfrm>
        </p:spPr>
        <p:txBody>
          <a:bodyPr/>
          <a:lstStyle/>
          <a:p>
            <a:r>
              <a:rPr lang="fr-CA" b="1" dirty="0"/>
              <a:t>Par gouttelettes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DF4D0F-6A7D-187D-87ED-F44FE79A9B7E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62000" y="1556792"/>
            <a:ext cx="6618312" cy="511256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CA" sz="3600" i="1" dirty="0"/>
              <a:t>L’hôte est contaminé en aspirant des gouttelettes produites par la toux et les éternuements.</a:t>
            </a:r>
          </a:p>
          <a:p>
            <a:pPr marL="0" indent="0">
              <a:buNone/>
            </a:pPr>
            <a:endParaRPr lang="fr-CA" sz="3600" i="1" dirty="0"/>
          </a:p>
          <a:p>
            <a:pPr marL="0" indent="0">
              <a:buNone/>
            </a:pPr>
            <a:r>
              <a:rPr lang="fr-CA" sz="3600" i="1" dirty="0"/>
              <a:t>Les gouttelettes </a:t>
            </a:r>
            <a:r>
              <a:rPr lang="fr-CA" sz="36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peuvent être projetées dans les airs sur une distance d’environ un mètre,</a:t>
            </a:r>
            <a:r>
              <a:rPr lang="fr-CA" sz="3600" i="1" dirty="0"/>
              <a:t> ou se déposer sur les objets dans l’environnement.</a:t>
            </a:r>
            <a:endParaRPr lang="fr-CA" i="1" dirty="0"/>
          </a:p>
        </p:txBody>
      </p:sp>
      <p:pic>
        <p:nvPicPr>
          <p:cNvPr id="5" name="Image 4" descr="Une image contenant personne, Visage humain, habits, peau&#10;&#10;Description générée automatiquement">
            <a:extLst>
              <a:ext uri="{FF2B5EF4-FFF2-40B4-BE49-F238E27FC236}">
                <a16:creationId xmlns:a16="http://schemas.microsoft.com/office/drawing/2014/main" id="{4B874C3B-E681-4325-2C1F-51275220D90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056734"/>
            <a:ext cx="1903459" cy="260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9004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30F80E-2B48-0699-893B-BEE612B616A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36780" y="320517"/>
            <a:ext cx="7338392" cy="866800"/>
          </a:xfrm>
        </p:spPr>
        <p:txBody>
          <a:bodyPr/>
          <a:lstStyle/>
          <a:p>
            <a:r>
              <a:rPr lang="fr-CA" b="1" dirty="0"/>
              <a:t>Par voie aérienne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DF4D0F-6A7D-187D-87ED-F44FE79A9B7E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62000" y="1556792"/>
            <a:ext cx="6114256" cy="454729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CA" sz="3100" i="1" dirty="0"/>
              <a:t>Les Micro-organismes sont </a:t>
            </a:r>
            <a:r>
              <a:rPr lang="fr-CA" sz="3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disséminés dans l‘air </a:t>
            </a:r>
            <a:r>
              <a:rPr lang="fr-CA" sz="3100" i="1" dirty="0"/>
              <a:t>, présent dans des microgouttelettes ou dans des particules de poussière</a:t>
            </a:r>
            <a:r>
              <a:rPr lang="fr-CA" sz="3600" i="1" dirty="0"/>
              <a:t>.</a:t>
            </a:r>
          </a:p>
          <a:p>
            <a:pPr marL="0" indent="0">
              <a:buNone/>
            </a:pPr>
            <a:endParaRPr lang="fr-CA" sz="3600" i="1" dirty="0"/>
          </a:p>
          <a:p>
            <a:pPr marL="0" indent="0">
              <a:buNone/>
            </a:pPr>
            <a:r>
              <a:rPr lang="fr-CA" sz="3500" i="1" dirty="0"/>
              <a:t>Ils sont dispersés par les courants d'air et </a:t>
            </a:r>
            <a:r>
              <a:rPr lang="fr-CA" sz="35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peuvent être inhalés par des autres réceptifs sur une certaine distance </a:t>
            </a:r>
            <a:r>
              <a:rPr lang="fr-CA" i="1" dirty="0"/>
              <a:t>(</a:t>
            </a:r>
            <a:r>
              <a:rPr lang="fr-CA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plus d’un mètre)</a:t>
            </a:r>
          </a:p>
        </p:txBody>
      </p:sp>
      <p:pic>
        <p:nvPicPr>
          <p:cNvPr id="5" name="Image 4" descr="Une image contenant électroménager, Électroménager, climatiseur, climatisation&#10;&#10;Description générée automatiquement">
            <a:extLst>
              <a:ext uri="{FF2B5EF4-FFF2-40B4-BE49-F238E27FC236}">
                <a16:creationId xmlns:a16="http://schemas.microsoft.com/office/drawing/2014/main" id="{F61A7B98-4F54-27C1-47E2-684A94D6EB3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092981"/>
            <a:ext cx="2149169" cy="179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41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30F80E-2B48-0699-893B-BEE612B616A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36780" y="320517"/>
            <a:ext cx="7338392" cy="866800"/>
          </a:xfrm>
        </p:spPr>
        <p:txBody>
          <a:bodyPr/>
          <a:lstStyle/>
          <a:p>
            <a:r>
              <a:rPr lang="fr-CA" b="1" dirty="0"/>
              <a:t>Par véhicule commun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DF4D0F-6A7D-187D-87ED-F44FE79A9B7E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62000" y="1556792"/>
            <a:ext cx="7338392" cy="498069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CA" sz="3100" i="1" dirty="0"/>
              <a:t>Il s’agit </a:t>
            </a:r>
            <a:r>
              <a:rPr lang="fr-CA" sz="31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d’une unique source de contamination </a:t>
            </a:r>
            <a:r>
              <a:rPr lang="fr-CA" sz="3100" i="1" dirty="0"/>
              <a:t>pour plusieurs hôtes (aliments ou un médicament commun contaminés)</a:t>
            </a:r>
            <a:r>
              <a:rPr lang="fr-CA" sz="3600" i="1" dirty="0"/>
              <a:t>.</a:t>
            </a:r>
          </a:p>
          <a:p>
            <a:pPr marL="0" indent="0">
              <a:buNone/>
            </a:pPr>
            <a:endParaRPr lang="fr-CA" sz="3600" i="1" dirty="0"/>
          </a:p>
          <a:p>
            <a:pPr marL="0" indent="0">
              <a:buNone/>
            </a:pPr>
            <a:r>
              <a:rPr lang="fr-CA" sz="3200" i="1" dirty="0"/>
              <a:t>* </a:t>
            </a:r>
            <a:r>
              <a:rPr lang="fr-CA" sz="3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Souvent, l’infection se propage de cette façon si on néglige d’observer des normes adéquates dans la préparation des aliments ou des médicaments ou dans la simple désinfection d’équipement.</a:t>
            </a:r>
          </a:p>
        </p:txBody>
      </p:sp>
      <p:pic>
        <p:nvPicPr>
          <p:cNvPr id="5" name="Image 4" descr="pot de crème commun&#10;">
            <a:extLst>
              <a:ext uri="{FF2B5EF4-FFF2-40B4-BE49-F238E27FC236}">
                <a16:creationId xmlns:a16="http://schemas.microsoft.com/office/drawing/2014/main" id="{A6833F9B-CB0B-9FF9-3A5B-1BEF6A3972C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2492896"/>
            <a:ext cx="188949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429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30F80E-2B48-0699-893B-BEE612B616A4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36780" y="320517"/>
            <a:ext cx="7338392" cy="866800"/>
          </a:xfrm>
        </p:spPr>
        <p:txBody>
          <a:bodyPr/>
          <a:lstStyle/>
          <a:p>
            <a:r>
              <a:rPr lang="fr-CA" b="1" dirty="0"/>
              <a:t>Par vecteur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DF4D0F-6A7D-187D-87ED-F44FE79A9B7E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62000" y="1556793"/>
            <a:ext cx="7338392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3100" i="1" dirty="0"/>
              <a:t>La transmission d’un microorganisme à un hôte réceptif se fait par les insectes ou les tiques.</a:t>
            </a:r>
          </a:p>
          <a:p>
            <a:pPr marL="0" indent="0">
              <a:buNone/>
            </a:pPr>
            <a:r>
              <a:rPr lang="fr-FR" sz="1900" i="1" dirty="0"/>
              <a:t>(Tiques font partie de la famille des acariens. Ce sont des parasites des animaux et des humains, qui se nourrissent de sang et peuvent être porteurs de maladies infectieuses)</a:t>
            </a:r>
          </a:p>
          <a:p>
            <a:pPr marL="0" indent="0">
              <a:buNone/>
            </a:pPr>
            <a:endParaRPr lang="fr-CA" sz="3600" i="1" dirty="0"/>
          </a:p>
        </p:txBody>
      </p:sp>
      <p:pic>
        <p:nvPicPr>
          <p:cNvPr id="5" name="Image 4" descr="Une image contenant invertébré, vermine, insecte, arthropode&#10;&#10;Description générée automatiquement">
            <a:extLst>
              <a:ext uri="{FF2B5EF4-FFF2-40B4-BE49-F238E27FC236}">
                <a16:creationId xmlns:a16="http://schemas.microsoft.com/office/drawing/2014/main" id="{442F4B17-9A57-1CF6-BC83-736884CE6E6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038612"/>
            <a:ext cx="1724831" cy="1245710"/>
          </a:xfrm>
          <a:prstGeom prst="rect">
            <a:avLst/>
          </a:prstGeom>
        </p:spPr>
      </p:pic>
      <p:pic>
        <p:nvPicPr>
          <p:cNvPr id="7" name="Image 6" descr="Une image contenant invertébré, insecte, vermine, acarien&#10;&#10;Description générée automatiquement">
            <a:extLst>
              <a:ext uri="{FF2B5EF4-FFF2-40B4-BE49-F238E27FC236}">
                <a16:creationId xmlns:a16="http://schemas.microsoft.com/office/drawing/2014/main" id="{1C984F74-98D2-DE68-FC1A-E5BD0B4751A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730" y="4884983"/>
            <a:ext cx="2336847" cy="155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7708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29F7A1-13DF-EB5F-B541-C230D1E33413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809510" y="332656"/>
            <a:ext cx="7647709" cy="1524000"/>
          </a:xfrm>
        </p:spPr>
        <p:txBody>
          <a:bodyPr/>
          <a:lstStyle/>
          <a:p>
            <a:pPr algn="ctr"/>
            <a:r>
              <a:rPr lang="fr-FR" dirty="0"/>
              <a:t>Les mesures de prévention de l’infection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F833F9-2062-3984-5914-0B2993C46217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34291" y="2132856"/>
            <a:ext cx="7798149" cy="381808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Le contrôle des infections en milieu hospitalier a pour but de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protéger la personne nécessitant des soins contre les infections </a:t>
            </a:r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nosocomiales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dirty="0"/>
              <a:t>qui constituent un risque important de morbidité, compte tenu de la fragilité immunitaire des personnes hospitalisées.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3663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Chercheur examinant la croissance dans une boîte de Petri">
            <a:extLst>
              <a:ext uri="{FF2B5EF4-FFF2-40B4-BE49-F238E27FC236}">
                <a16:creationId xmlns:a16="http://schemas.microsoft.com/office/drawing/2014/main" id="{F64ECD51-CD33-C736-8232-6C1AE1EF1F8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7"/>
          <a:srcRect l="26064" r="27606" b="1"/>
          <a:stretch/>
        </p:blipFill>
        <p:spPr>
          <a:xfrm>
            <a:off x="4959880" y="10"/>
            <a:ext cx="4184118" cy="6028246"/>
          </a:xfrm>
          <a:custGeom>
            <a:avLst/>
            <a:gdLst/>
            <a:ahLst/>
            <a:cxnLst/>
            <a:rect l="l" t="t" r="r" b="b"/>
            <a:pathLst>
              <a:path w="5578824" h="6028256">
                <a:moveTo>
                  <a:pt x="1681218" y="0"/>
                </a:moveTo>
                <a:lnTo>
                  <a:pt x="5578824" y="0"/>
                </a:lnTo>
                <a:lnTo>
                  <a:pt x="5578824" y="5760161"/>
                </a:lnTo>
                <a:lnTo>
                  <a:pt x="5441231" y="5804042"/>
                </a:lnTo>
                <a:cubicBezTo>
                  <a:pt x="5079089" y="5907589"/>
                  <a:pt x="4674877" y="5944442"/>
                  <a:pt x="4253224" y="5980388"/>
                </a:cubicBezTo>
                <a:cubicBezTo>
                  <a:pt x="2813852" y="6102970"/>
                  <a:pt x="1551586" y="6071494"/>
                  <a:pt x="837278" y="4877588"/>
                </a:cubicBezTo>
                <a:cubicBezTo>
                  <a:pt x="529862" y="4363935"/>
                  <a:pt x="255162" y="3847185"/>
                  <a:pt x="109626" y="3329255"/>
                </a:cubicBezTo>
                <a:cubicBezTo>
                  <a:pt x="-35907" y="2811325"/>
                  <a:pt x="-52277" y="2292214"/>
                  <a:pt x="156962" y="1773839"/>
                </a:cubicBezTo>
                <a:cubicBezTo>
                  <a:pt x="296494" y="1428108"/>
                  <a:pt x="536161" y="1082881"/>
                  <a:pt x="904890" y="738354"/>
                </a:cubicBezTo>
                <a:cubicBezTo>
                  <a:pt x="1036690" y="615181"/>
                  <a:pt x="1169968" y="488910"/>
                  <a:pt x="1304592" y="360545"/>
                </a:cubicBez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362A0EA-3E81-4464-94B8-70BE5870ED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865912" y="0"/>
            <a:ext cx="4278088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727F67D-F856-1FBD-08A3-1ACC9808B3A0}"/>
              </a:ext>
            </a:extLst>
          </p:cNvPr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571500" y="2286000"/>
            <a:ext cx="4000500" cy="3810001"/>
          </a:xfrm>
        </p:spPr>
        <p:txBody>
          <a:bodyPr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fr-FR" sz="1300"/>
              <a:t>Les </a:t>
            </a:r>
            <a:r>
              <a:rPr lang="fr-FR" sz="1300" i="1"/>
              <a:t>bactéries multirésistantes aux antibiotiques </a:t>
            </a:r>
            <a:r>
              <a:rPr lang="fr-FR" sz="1300"/>
              <a:t>(</a:t>
            </a:r>
            <a:r>
              <a:rPr lang="fr-FR" sz="1300" b="1"/>
              <a:t>BMR</a:t>
            </a:r>
            <a:r>
              <a:rPr lang="fr-FR" sz="1300"/>
              <a:t>) sont les principales responsables des infections nosocomiales.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fr-FR" sz="1300"/>
              <a:t>On parle :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fr-FR" sz="1300"/>
              <a:t>− D’infection à BMR quand il y a la </a:t>
            </a:r>
            <a:r>
              <a:rPr lang="fr-FR" sz="13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présence de bactéries multirésistantes</a:t>
            </a:r>
            <a:r>
              <a:rPr lang="fr-FR" sz="1300"/>
              <a:t> dans un site anatomique habituellement stérile avec des manifestations cliniques d’infection. </a:t>
            </a:r>
          </a:p>
          <a:p>
            <a:pPr marL="0" indent="0">
              <a:lnSpc>
                <a:spcPct val="115000"/>
              </a:lnSpc>
              <a:buNone/>
            </a:pPr>
            <a:r>
              <a:rPr lang="fr-FR" sz="1300"/>
              <a:t>− De </a:t>
            </a:r>
            <a:r>
              <a:rPr lang="fr-FR" sz="13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colonisation ou de porteurs de BMR </a:t>
            </a:r>
            <a:r>
              <a:rPr lang="fr-FR" sz="1300"/>
              <a:t>quand il n’y a pas de manifestations cliniques d’infection, mais qu’il y a la présence de bactéries multirésistantes . </a:t>
            </a:r>
            <a:endParaRPr lang="fr-CA" sz="130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A4A1C90-91B6-7E3C-7E7F-7122C4F4A1C6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1500" y="762000"/>
            <a:ext cx="4000500" cy="1524000"/>
          </a:xfrm>
        </p:spPr>
        <p:txBody>
          <a:bodyPr>
            <a:normAutofit/>
          </a:bodyPr>
          <a:lstStyle/>
          <a:p>
            <a:r>
              <a:rPr lang="fr-FR" sz="2600" b="1"/>
              <a:t>Bactéries multirésistantes aux antibiotiques ... C’est quoi ?</a:t>
            </a:r>
            <a:endParaRPr lang="fr-CA" sz="2600" b="1"/>
          </a:p>
        </p:txBody>
      </p:sp>
    </p:spTree>
    <p:extLst>
      <p:ext uri="{BB962C8B-B14F-4D97-AF65-F5344CB8AC3E}">
        <p14:creationId xmlns:p14="http://schemas.microsoft.com/office/powerpoint/2010/main" val="15441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81532E-88AE-18B0-D6A9-BE138260E1F7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48145" y="16559"/>
            <a:ext cx="8130480" cy="1524000"/>
          </a:xfrm>
        </p:spPr>
        <p:txBody>
          <a:bodyPr/>
          <a:lstStyle/>
          <a:p>
            <a:r>
              <a:rPr lang="fr-FR" dirty="0"/>
              <a:t>SARM, ERV et C. difficile</a:t>
            </a:r>
            <a:endParaRPr lang="fr-CA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0387C5C-A6AE-7AAB-0C51-C1E411E4EC6F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79512" y="1844823"/>
            <a:ext cx="8712968" cy="4996617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 principales infections nosocomiales connues sont </a:t>
            </a:r>
            <a:r>
              <a:rPr lang="fr-FR" dirty="0"/>
              <a:t>: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− l’infection causée par le 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staphylocoque aureus résistant à la méticilline </a:t>
            </a:r>
            <a:r>
              <a:rPr lang="fr-FR" dirty="0"/>
              <a:t>(SARM), une bactérie résistant aux antibiotiques. Elle se manifeste par des infections des plaies et des voies respiratoires, et par des septicémies.</a:t>
            </a:r>
          </a:p>
          <a:p>
            <a:pPr marL="0" indent="0">
              <a:buNone/>
            </a:pPr>
            <a:r>
              <a:rPr lang="fr-FR" dirty="0"/>
              <a:t>− l’infection causée par 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l’entérocoque résistant à la vancomycine </a:t>
            </a:r>
            <a:r>
              <a:rPr lang="fr-FR" dirty="0"/>
              <a:t>(ERV), une bactérie résistant aux antibiotiques. Elle se manifeste par des infections urinaires, du sang et parfois cardiaques</a:t>
            </a:r>
          </a:p>
          <a:p>
            <a:pPr marL="0" indent="0">
              <a:buNone/>
            </a:pPr>
            <a:r>
              <a:rPr lang="fr-FR" dirty="0"/>
              <a:t>− l’infection causée par la bactérie </a:t>
            </a:r>
            <a:r>
              <a:rPr lang="fr-FR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Clostridium difficile </a:t>
            </a:r>
            <a:r>
              <a:rPr lang="fr-FR" dirty="0"/>
              <a:t>(C. difficile), facilement transmissible par des porteurs de germes. Elle s’attaque particulièrement aux personnes fragiles qui doivent prendre des antibiotiques en milieu hospitalier et se manifeste par des diarrhées abondantes.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76777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6EF5A53-0A64-4CA5-B9C7-1CB97CB5CF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18382" y="6244836"/>
            <a:ext cx="3025617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4ABFBEA-4EB0-4D02-A2C0-1733CD3D6F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8126"/>
            <a:ext cx="336369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9E083F6-57F4-487B-A766-EA0462B1E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2094" y="6144069"/>
            <a:ext cx="3313703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4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F0201E6-6750-6C5D-A83F-541EE62B4B7C}"/>
              </a:ext>
            </a:extLst>
          </p:cNvPr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4184118" y="836712"/>
            <a:ext cx="4780369" cy="50405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Que </a:t>
            </a:r>
            <a:r>
              <a:rPr lang="en-US" sz="35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signifie</a:t>
            </a:r>
            <a:r>
              <a:rPr lang="en-US" sz="3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les </a:t>
            </a:r>
            <a:r>
              <a:rPr lang="en-US" sz="35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termes</a:t>
            </a:r>
            <a:r>
              <a:rPr lang="en-US" sz="3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</a:t>
            </a:r>
            <a:br>
              <a:rPr lang="en-US" sz="3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3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- Hygiene</a:t>
            </a:r>
            <a:br>
              <a:rPr lang="en-US" sz="3500" dirty="0"/>
            </a:br>
            <a:r>
              <a:rPr lang="en-US" sz="3500" dirty="0"/>
              <a:t>- </a:t>
            </a:r>
            <a:r>
              <a:rPr lang="en-US" sz="3500" dirty="0" err="1"/>
              <a:t>A</a:t>
            </a:r>
            <a:r>
              <a:rPr lang="en-US" sz="35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sepsie</a:t>
            </a:r>
            <a:br>
              <a:rPr lang="en-US" sz="3500" dirty="0"/>
            </a:br>
            <a:r>
              <a:rPr lang="en-US" sz="3500" dirty="0"/>
              <a:t>- </a:t>
            </a:r>
            <a:r>
              <a:rPr lang="en-US" sz="3500" dirty="0" err="1"/>
              <a:t>D</a:t>
            </a:r>
            <a:r>
              <a:rPr lang="en-US" sz="35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ésinfection</a:t>
            </a:r>
            <a:br>
              <a:rPr lang="en-US" sz="3500" dirty="0"/>
            </a:br>
            <a:r>
              <a:rPr lang="en-US" sz="3500" dirty="0"/>
              <a:t>- S</a:t>
            </a:r>
            <a:r>
              <a:rPr lang="en-US" sz="35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terilization </a:t>
            </a:r>
          </a:p>
        </p:txBody>
      </p:sp>
      <p:pic>
        <p:nvPicPr>
          <p:cNvPr id="8" name="Espace réservé du contenu 7" descr="Une image contenant clipart, dessin humoristique, illustration, dessin&#10;&#10;Description générée automatiquement">
            <a:extLst>
              <a:ext uri="{FF2B5EF4-FFF2-40B4-BE49-F238E27FC236}">
                <a16:creationId xmlns:a16="http://schemas.microsoft.com/office/drawing/2014/main" id="{31A5D8D4-D62B-4BBB-EA40-FFCEC75A456A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6"/>
            </p:custDataLst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2" b="3"/>
          <a:stretch/>
        </p:blipFill>
        <p:spPr>
          <a:xfrm>
            <a:off x="1" y="10"/>
            <a:ext cx="4184117" cy="6028246"/>
          </a:xfrm>
          <a:custGeom>
            <a:avLst/>
            <a:gdLst/>
            <a:ahLst/>
            <a:cxnLst/>
            <a:rect l="l" t="t" r="r" b="b"/>
            <a:pathLst>
              <a:path w="5578823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8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</p:spPr>
      </p:pic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7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7808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71547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21C8F9-E118-300F-DABE-25B03F2684A5}"/>
              </a:ext>
            </a:extLst>
          </p:cNvPr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539552" y="188639"/>
            <a:ext cx="5151119" cy="761999"/>
          </a:xfrm>
        </p:spPr>
        <p:txBody>
          <a:bodyPr/>
          <a:lstStyle/>
          <a:p>
            <a:r>
              <a:rPr lang="fr-CA" dirty="0"/>
              <a:t>Hygiène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1AEF71-DEC6-AF45-B285-7CE5FF4500D2}"/>
              </a:ext>
            </a:extLst>
          </p:cNvPr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539552" y="1433940"/>
            <a:ext cx="3456385" cy="30480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fr-FR" dirty="0"/>
              <a:t>Ensemble de pratiques et de règles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 améliorent les conditions de vie </a:t>
            </a:r>
            <a:r>
              <a:rPr lang="fr-FR" dirty="0"/>
              <a:t>et visent à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prévenir l’apparition </a:t>
            </a:r>
            <a:r>
              <a:rPr lang="fr-FR" dirty="0"/>
              <a:t>ou la propagation </a:t>
            </a:r>
            <a:r>
              <a:rPr lang="fr-F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maladies</a:t>
            </a:r>
            <a:r>
              <a:rPr lang="fr-FR" dirty="0"/>
              <a:t> infectieuses</a:t>
            </a: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C88C23-F1F4-DF6F-9B27-B2D29883F9C1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4547056" y="188640"/>
            <a:ext cx="2613602" cy="761999"/>
          </a:xfrm>
        </p:spPr>
        <p:txBody>
          <a:bodyPr/>
          <a:lstStyle/>
          <a:p>
            <a:r>
              <a:rPr lang="fr-CA" dirty="0"/>
              <a:t>Asepsie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1AD5F5-BB9A-DA13-AE10-A9B30659786E}"/>
              </a:ext>
            </a:extLst>
          </p:cNvPr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4551530" y="1433940"/>
            <a:ext cx="4484966" cy="33632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/>
              <a:t>Moyens antiseptiques utilisés pour détruire les microorganismes et ainsi éviter les infections. </a:t>
            </a:r>
          </a:p>
          <a:p>
            <a:pPr marL="0" indent="0">
              <a:buNone/>
            </a:pPr>
            <a:r>
              <a:rPr lang="fr-FR" sz="2000" dirty="0"/>
              <a:t>Ensemble de méthodes préventives qui s’opposent aux infections en empêchant, par des moyens appropriés, l’introduction de microorganismes dans le corps humain</a:t>
            </a:r>
            <a:endParaRPr lang="fr-CA" sz="2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EAE2711-0746-28F0-93B7-AFCBE171B332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892187" y="5424060"/>
            <a:ext cx="7309738" cy="1048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51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021C8F9-E118-300F-DABE-25B03F2684A5}"/>
              </a:ext>
            </a:extLst>
          </p:cNvPr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>
          <a:xfrm>
            <a:off x="539552" y="188639"/>
            <a:ext cx="5151119" cy="761999"/>
          </a:xfrm>
        </p:spPr>
        <p:txBody>
          <a:bodyPr/>
          <a:lstStyle/>
          <a:p>
            <a:r>
              <a:rPr lang="fr-CA" dirty="0"/>
              <a:t>Désinfection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91AEF71-DEC6-AF45-B285-7CE5FF4500D2}"/>
              </a:ext>
            </a:extLst>
          </p:cNvPr>
          <p:cNvSpPr>
            <a:spLocks noGrp="1"/>
          </p:cNvSpPr>
          <p:nvPr>
            <p:ph sz="half" idx="2"/>
            <p:custDataLst>
              <p:tags r:id="rId2"/>
            </p:custDataLst>
          </p:nvPr>
        </p:nvSpPr>
        <p:spPr>
          <a:xfrm>
            <a:off x="539552" y="1433940"/>
            <a:ext cx="3456385" cy="30480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fr-FR" dirty="0"/>
              <a:t>Destruction, par des procédés chimiques ou physiques, des germes qui se trouvent hors de l’organisme, à la surface de la peau ou sur des objets</a:t>
            </a: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3C88C23-F1F4-DF6F-9B27-B2D29883F9C1}"/>
              </a:ext>
            </a:extLst>
          </p:cNvPr>
          <p:cNvSpPr>
            <a:spLocks noGrp="1"/>
          </p:cNvSpPr>
          <p:nvPr>
            <p:ph type="body" sz="quarter" idx="3"/>
            <p:custDataLst>
              <p:tags r:id="rId3"/>
            </p:custDataLst>
          </p:nvPr>
        </p:nvSpPr>
        <p:spPr>
          <a:xfrm>
            <a:off x="4547056" y="188640"/>
            <a:ext cx="2613602" cy="761999"/>
          </a:xfrm>
        </p:spPr>
        <p:txBody>
          <a:bodyPr/>
          <a:lstStyle/>
          <a:p>
            <a:r>
              <a:rPr lang="fr-CA" dirty="0"/>
              <a:t>Stérilisation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21AD5F5-BB9A-DA13-AE10-A9B30659786E}"/>
              </a:ext>
            </a:extLst>
          </p:cNvPr>
          <p:cNvSpPr>
            <a:spLocks noGrp="1"/>
          </p:cNvSpPr>
          <p:nvPr>
            <p:ph sz="quarter" idx="4"/>
            <p:custDataLst>
              <p:tags r:id="rId4"/>
            </p:custDataLst>
          </p:nvPr>
        </p:nvSpPr>
        <p:spPr>
          <a:xfrm>
            <a:off x="4551530" y="1433940"/>
            <a:ext cx="4484966" cy="336321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000" dirty="0"/>
              <a:t>Destruction définitive par différents procédés des microorganismes et de leurs toxines.</a:t>
            </a:r>
            <a:endParaRPr lang="fr-CA" sz="2000" dirty="0"/>
          </a:p>
        </p:txBody>
      </p:sp>
    </p:spTree>
    <p:extLst>
      <p:ext uri="{BB962C8B-B14F-4D97-AF65-F5344CB8AC3E}">
        <p14:creationId xmlns:p14="http://schemas.microsoft.com/office/powerpoint/2010/main" val="42656586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E95772-2AB4-8292-34D7-B349321C8B1D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39552" y="762000"/>
            <a:ext cx="8064896" cy="1524000"/>
          </a:xfrm>
        </p:spPr>
        <p:txBody>
          <a:bodyPr>
            <a:normAutofit/>
          </a:bodyPr>
          <a:lstStyle/>
          <a:p>
            <a:r>
              <a:rPr lang="fr-CA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Moyens pour briser le cycle d’infections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BC7787-431E-B82E-B9AB-54FC3D667BF2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62000" y="2286000"/>
            <a:ext cx="7620000" cy="3818083"/>
          </a:xfrm>
        </p:spPr>
        <p:txBody>
          <a:bodyPr/>
          <a:lstStyle/>
          <a:p>
            <a:r>
              <a:rPr lang="fr-CA" dirty="0"/>
              <a:t>Vaccination ?</a:t>
            </a:r>
          </a:p>
          <a:p>
            <a:r>
              <a:rPr lang="fr-CA" dirty="0"/>
              <a:t>Hygiène de vie ?</a:t>
            </a:r>
          </a:p>
          <a:p>
            <a:r>
              <a:rPr lang="fr-CA" dirty="0"/>
              <a:t>Lavage des mains ?</a:t>
            </a:r>
          </a:p>
          <a:p>
            <a:r>
              <a:rPr lang="fr-CA" dirty="0"/>
              <a:t>Le port de l’ÉPI &amp; appliquer les pratiques de base/précautions additionnelles</a:t>
            </a:r>
          </a:p>
          <a:p>
            <a:r>
              <a:rPr lang="fr-CA" dirty="0"/>
              <a:t>Entretenir les plaies aseptiques</a:t>
            </a:r>
          </a:p>
        </p:txBody>
      </p:sp>
    </p:spTree>
    <p:extLst>
      <p:ext uri="{BB962C8B-B14F-4D97-AF65-F5344CB8AC3E}">
        <p14:creationId xmlns:p14="http://schemas.microsoft.com/office/powerpoint/2010/main" val="1803891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145722-1C00-E97D-B7A2-7FBCA656FD59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Pratiques de base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9AAB0D-8809-806C-A779-E1349A858501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62000" y="2286000"/>
            <a:ext cx="7698432" cy="38180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Toutes les personnes sont considérées comme potentiellement infectées.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Pour cette raison, certaines pratiques appelées pratiques de base doivent être appliquées par tous, dès qu’il y a des risques de contamination.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017774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F3A0F6C-EB8F-4A4C-8258-23F6D815E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8764" cy="6438900"/>
          </a:xfrm>
          <a:custGeom>
            <a:avLst/>
            <a:gdLst>
              <a:gd name="connsiteX0" fmla="*/ 0 w 12198352"/>
              <a:gd name="connsiteY0" fmla="*/ 0 h 6438900"/>
              <a:gd name="connsiteX1" fmla="*/ 12198352 w 12198352"/>
              <a:gd name="connsiteY1" fmla="*/ 0 h 6438900"/>
              <a:gd name="connsiteX2" fmla="*/ 12198352 w 12198352"/>
              <a:gd name="connsiteY2" fmla="*/ 5644414 h 6438900"/>
              <a:gd name="connsiteX3" fmla="*/ 12042486 w 12198352"/>
              <a:gd name="connsiteY3" fmla="*/ 5750064 h 6438900"/>
              <a:gd name="connsiteX4" fmla="*/ 9483672 w 12198352"/>
              <a:gd name="connsiteY4" fmla="*/ 6432438 h 6438900"/>
              <a:gd name="connsiteX5" fmla="*/ 8500895 w 12198352"/>
              <a:gd name="connsiteY5" fmla="*/ 6437925 h 6438900"/>
              <a:gd name="connsiteX6" fmla="*/ 1629409 w 12198352"/>
              <a:gd name="connsiteY6" fmla="*/ 5170893 h 6438900"/>
              <a:gd name="connsiteX7" fmla="*/ 433424 w 12198352"/>
              <a:gd name="connsiteY7" fmla="*/ 4633819 h 6438900"/>
              <a:gd name="connsiteX8" fmla="*/ 0 w 12198352"/>
              <a:gd name="connsiteY8" fmla="*/ 4450771 h 643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8352" h="6438900">
                <a:moveTo>
                  <a:pt x="0" y="0"/>
                </a:moveTo>
                <a:lnTo>
                  <a:pt x="12198352" y="0"/>
                </a:lnTo>
                <a:lnTo>
                  <a:pt x="12198352" y="5644414"/>
                </a:lnTo>
                <a:lnTo>
                  <a:pt x="12042486" y="5750064"/>
                </a:lnTo>
                <a:cubicBezTo>
                  <a:pt x="11268689" y="6237466"/>
                  <a:pt x="10357585" y="6417714"/>
                  <a:pt x="9483672" y="6432438"/>
                </a:cubicBezTo>
                <a:cubicBezTo>
                  <a:pt x="9158751" y="6438062"/>
                  <a:pt x="8830819" y="6440385"/>
                  <a:pt x="8500895" y="6437925"/>
                </a:cubicBezTo>
                <a:cubicBezTo>
                  <a:pt x="6191416" y="6420695"/>
                  <a:pt x="3784289" y="6168856"/>
                  <a:pt x="1629409" y="5170893"/>
                </a:cubicBezTo>
                <a:cubicBezTo>
                  <a:pt x="1229906" y="4985892"/>
                  <a:pt x="831404" y="4807078"/>
                  <a:pt x="433424" y="4633819"/>
                </a:cubicBezTo>
                <a:lnTo>
                  <a:pt x="0" y="445077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5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A9C92F4-A4A4-42E0-9391-C666AAED1E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817925">
            <a:off x="754179" y="1109369"/>
            <a:ext cx="7900749" cy="7366475"/>
          </a:xfrm>
          <a:custGeom>
            <a:avLst/>
            <a:gdLst>
              <a:gd name="connsiteX0" fmla="*/ 589029 w 7858893"/>
              <a:gd name="connsiteY0" fmla="*/ 9827096 h 9827096"/>
              <a:gd name="connsiteX1" fmla="*/ 0 w 7858893"/>
              <a:gd name="connsiteY1" fmla="*/ 9338053 h 9827096"/>
              <a:gd name="connsiteX2" fmla="*/ 50440 w 7858893"/>
              <a:gd name="connsiteY2" fmla="*/ 9011561 h 9827096"/>
              <a:gd name="connsiteX3" fmla="*/ 398242 w 7858893"/>
              <a:gd name="connsiteY3" fmla="*/ 7620242 h 9827096"/>
              <a:gd name="connsiteX4" fmla="*/ 6756719 w 7858893"/>
              <a:gd name="connsiteY4" fmla="*/ 593416 h 9827096"/>
              <a:gd name="connsiteX5" fmla="*/ 7642630 w 7858893"/>
              <a:gd name="connsiteY5" fmla="*/ 111525 h 9827096"/>
              <a:gd name="connsiteX6" fmla="*/ 7858893 w 7858893"/>
              <a:gd name="connsiteY6" fmla="*/ 0 h 9827096"/>
              <a:gd name="connsiteX0" fmla="*/ 589029 w 8190490"/>
              <a:gd name="connsiteY0" fmla="*/ 9787128 h 9787128"/>
              <a:gd name="connsiteX1" fmla="*/ 0 w 8190490"/>
              <a:gd name="connsiteY1" fmla="*/ 9298085 h 9787128"/>
              <a:gd name="connsiteX2" fmla="*/ 50440 w 8190490"/>
              <a:gd name="connsiteY2" fmla="*/ 8971593 h 9787128"/>
              <a:gd name="connsiteX3" fmla="*/ 398242 w 8190490"/>
              <a:gd name="connsiteY3" fmla="*/ 7580274 h 9787128"/>
              <a:gd name="connsiteX4" fmla="*/ 6756719 w 8190490"/>
              <a:gd name="connsiteY4" fmla="*/ 553448 h 9787128"/>
              <a:gd name="connsiteX5" fmla="*/ 7642630 w 8190490"/>
              <a:gd name="connsiteY5" fmla="*/ 71557 h 9787128"/>
              <a:gd name="connsiteX6" fmla="*/ 8190490 w 8190490"/>
              <a:gd name="connsiteY6" fmla="*/ 0 h 9787128"/>
              <a:gd name="connsiteX7" fmla="*/ 589029 w 8190490"/>
              <a:gd name="connsiteY7" fmla="*/ 9787128 h 9787128"/>
              <a:gd name="connsiteX0" fmla="*/ 589029 w 8281930"/>
              <a:gd name="connsiteY0" fmla="*/ 9722690 h 9722690"/>
              <a:gd name="connsiteX1" fmla="*/ 0 w 8281930"/>
              <a:gd name="connsiteY1" fmla="*/ 9233647 h 9722690"/>
              <a:gd name="connsiteX2" fmla="*/ 50440 w 8281930"/>
              <a:gd name="connsiteY2" fmla="*/ 8907155 h 9722690"/>
              <a:gd name="connsiteX3" fmla="*/ 398242 w 8281930"/>
              <a:gd name="connsiteY3" fmla="*/ 7515836 h 9722690"/>
              <a:gd name="connsiteX4" fmla="*/ 6756719 w 8281930"/>
              <a:gd name="connsiteY4" fmla="*/ 489010 h 9722690"/>
              <a:gd name="connsiteX5" fmla="*/ 7642630 w 8281930"/>
              <a:gd name="connsiteY5" fmla="*/ 7119 h 9722690"/>
              <a:gd name="connsiteX6" fmla="*/ 8281930 w 8281930"/>
              <a:gd name="connsiteY6" fmla="*/ 27002 h 9722690"/>
              <a:gd name="connsiteX0" fmla="*/ 589029 w 7911958"/>
              <a:gd name="connsiteY0" fmla="*/ 9802819 h 9802819"/>
              <a:gd name="connsiteX1" fmla="*/ 0 w 7911958"/>
              <a:gd name="connsiteY1" fmla="*/ 9313776 h 9802819"/>
              <a:gd name="connsiteX2" fmla="*/ 50440 w 7911958"/>
              <a:gd name="connsiteY2" fmla="*/ 8987284 h 9802819"/>
              <a:gd name="connsiteX3" fmla="*/ 398242 w 7911958"/>
              <a:gd name="connsiteY3" fmla="*/ 7595965 h 9802819"/>
              <a:gd name="connsiteX4" fmla="*/ 6756719 w 7911958"/>
              <a:gd name="connsiteY4" fmla="*/ 569139 h 9802819"/>
              <a:gd name="connsiteX5" fmla="*/ 7642630 w 7911958"/>
              <a:gd name="connsiteY5" fmla="*/ 87248 h 9802819"/>
              <a:gd name="connsiteX6" fmla="*/ 7911958 w 7911958"/>
              <a:gd name="connsiteY6" fmla="*/ 0 h 9802819"/>
              <a:gd name="connsiteX0" fmla="*/ 589029 w 7642630"/>
              <a:gd name="connsiteY0" fmla="*/ 9715571 h 9715571"/>
              <a:gd name="connsiteX1" fmla="*/ 0 w 7642630"/>
              <a:gd name="connsiteY1" fmla="*/ 9226528 h 9715571"/>
              <a:gd name="connsiteX2" fmla="*/ 50440 w 7642630"/>
              <a:gd name="connsiteY2" fmla="*/ 8900036 h 9715571"/>
              <a:gd name="connsiteX3" fmla="*/ 398242 w 7642630"/>
              <a:gd name="connsiteY3" fmla="*/ 7508717 h 9715571"/>
              <a:gd name="connsiteX4" fmla="*/ 6756719 w 7642630"/>
              <a:gd name="connsiteY4" fmla="*/ 481891 h 9715571"/>
              <a:gd name="connsiteX5" fmla="*/ 7642630 w 7642630"/>
              <a:gd name="connsiteY5" fmla="*/ 0 h 9715571"/>
              <a:gd name="connsiteX0" fmla="*/ 589029 w 7900749"/>
              <a:gd name="connsiteY0" fmla="*/ 9821966 h 9821966"/>
              <a:gd name="connsiteX1" fmla="*/ 0 w 7900749"/>
              <a:gd name="connsiteY1" fmla="*/ 9332923 h 9821966"/>
              <a:gd name="connsiteX2" fmla="*/ 50440 w 7900749"/>
              <a:gd name="connsiteY2" fmla="*/ 9006431 h 9821966"/>
              <a:gd name="connsiteX3" fmla="*/ 398242 w 7900749"/>
              <a:gd name="connsiteY3" fmla="*/ 7615112 h 9821966"/>
              <a:gd name="connsiteX4" fmla="*/ 6756719 w 7900749"/>
              <a:gd name="connsiteY4" fmla="*/ 588286 h 9821966"/>
              <a:gd name="connsiteX5" fmla="*/ 7900749 w 7900749"/>
              <a:gd name="connsiteY5" fmla="*/ 0 h 9821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00749" h="9821966">
                <a:moveTo>
                  <a:pt x="589029" y="9821966"/>
                </a:moveTo>
                <a:lnTo>
                  <a:pt x="0" y="9332923"/>
                </a:lnTo>
                <a:lnTo>
                  <a:pt x="50440" y="9006431"/>
                </a:lnTo>
                <a:cubicBezTo>
                  <a:pt x="119970" y="8604142"/>
                  <a:pt x="221982" y="8158814"/>
                  <a:pt x="398242" y="7615112"/>
                </a:cubicBezTo>
                <a:cubicBezTo>
                  <a:pt x="1372817" y="4608865"/>
                  <a:pt x="3887952" y="2237199"/>
                  <a:pt x="6756719" y="588286"/>
                </a:cubicBezTo>
                <a:cubicBezTo>
                  <a:pt x="6992735" y="452730"/>
                  <a:pt x="7549593" y="182994"/>
                  <a:pt x="7900749" y="0"/>
                </a:cubicBez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6B04DB-8E4A-5FFC-1105-498EAB7478B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221176" y="188640"/>
            <a:ext cx="2986649" cy="228600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Les pratiques de base </a:t>
            </a:r>
            <a:r>
              <a:rPr lang="en-US" sz="28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doivent</a:t>
            </a:r>
            <a:r>
              <a:rPr lang="en-US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être</a:t>
            </a:r>
            <a:r>
              <a:rPr lang="en-US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appliquées</a:t>
            </a:r>
            <a:r>
              <a:rPr lang="en-US" sz="28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PAR …. TOUS et pendant TOUTES les </a:t>
            </a:r>
            <a:r>
              <a:rPr lang="en-US" sz="28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procédures</a:t>
            </a:r>
            <a:endParaRPr lang="en-US" sz="28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Espace réservé du contenu 2">
            <a:extLst>
              <a:ext uri="{FF2B5EF4-FFF2-40B4-BE49-F238E27FC236}">
                <a16:creationId xmlns:a16="http://schemas.microsoft.com/office/drawing/2014/main" id="{8BC15FDD-C509-15B8-2C13-CEB1803AD280}"/>
              </a:ext>
            </a:extLst>
          </p:cNvPr>
          <p:cNvGraphicFramePr>
            <a:graphicFrameLocks noGrp="1"/>
          </p:cNvGraphicFramePr>
          <p:nvPr>
            <p:ph idx="1"/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43399321"/>
              </p:ext>
            </p:extLst>
          </p:nvPr>
        </p:nvGraphicFramePr>
        <p:xfrm>
          <a:off x="3429000" y="771726"/>
          <a:ext cx="5143500" cy="4562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63025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75CD783-E708-4711-B23C-5B7B72A3D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2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84118" cy="6028256"/>
          </a:xfrm>
          <a:custGeom>
            <a:avLst/>
            <a:gdLst>
              <a:gd name="connsiteX0" fmla="*/ 0 w 5578824"/>
              <a:gd name="connsiteY0" fmla="*/ 0 h 6028256"/>
              <a:gd name="connsiteX1" fmla="*/ 3897606 w 5578824"/>
              <a:gd name="connsiteY1" fmla="*/ 0 h 6028256"/>
              <a:gd name="connsiteX2" fmla="*/ 4274232 w 5578824"/>
              <a:gd name="connsiteY2" fmla="*/ 360545 h 6028256"/>
              <a:gd name="connsiteX3" fmla="*/ 4673934 w 5578824"/>
              <a:gd name="connsiteY3" fmla="*/ 738354 h 6028256"/>
              <a:gd name="connsiteX4" fmla="*/ 5421862 w 5578824"/>
              <a:gd name="connsiteY4" fmla="*/ 1773839 h 6028256"/>
              <a:gd name="connsiteX5" fmla="*/ 5469199 w 5578824"/>
              <a:gd name="connsiteY5" fmla="*/ 3329255 h 6028256"/>
              <a:gd name="connsiteX6" fmla="*/ 4741546 w 5578824"/>
              <a:gd name="connsiteY6" fmla="*/ 4877588 h 6028256"/>
              <a:gd name="connsiteX7" fmla="*/ 1325600 w 5578824"/>
              <a:gd name="connsiteY7" fmla="*/ 5980388 h 6028256"/>
              <a:gd name="connsiteX8" fmla="*/ 137593 w 5578824"/>
              <a:gd name="connsiteY8" fmla="*/ 5804042 h 6028256"/>
              <a:gd name="connsiteX9" fmla="*/ 0 w 5578824"/>
              <a:gd name="connsiteY9" fmla="*/ 5760161 h 6028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78824" h="6028256">
                <a:moveTo>
                  <a:pt x="0" y="0"/>
                </a:moveTo>
                <a:lnTo>
                  <a:pt x="3897606" y="0"/>
                </a:lnTo>
                <a:lnTo>
                  <a:pt x="4274232" y="360545"/>
                </a:lnTo>
                <a:cubicBezTo>
                  <a:pt x="4408856" y="488910"/>
                  <a:pt x="4542134" y="615181"/>
                  <a:pt x="4673934" y="738354"/>
                </a:cubicBezTo>
                <a:cubicBezTo>
                  <a:pt x="5042663" y="1082881"/>
                  <a:pt x="5282330" y="1428108"/>
                  <a:pt x="5421862" y="1773839"/>
                </a:cubicBezTo>
                <a:cubicBezTo>
                  <a:pt x="5631101" y="2292214"/>
                  <a:pt x="5614731" y="2811325"/>
                  <a:pt x="5469199" y="3329255"/>
                </a:cubicBezTo>
                <a:cubicBezTo>
                  <a:pt x="5323662" y="3847185"/>
                  <a:pt x="5048962" y="4363935"/>
                  <a:pt x="4741546" y="4877588"/>
                </a:cubicBezTo>
                <a:cubicBezTo>
                  <a:pt x="4027238" y="6071494"/>
                  <a:pt x="2764972" y="6102970"/>
                  <a:pt x="1325600" y="5980388"/>
                </a:cubicBezTo>
                <a:cubicBezTo>
                  <a:pt x="903947" y="5944442"/>
                  <a:pt x="499735" y="5907589"/>
                  <a:pt x="137593" y="5804042"/>
                </a:cubicBezTo>
                <a:lnTo>
                  <a:pt x="0" y="576016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633B38B-B87A-4288-A20F-0223A6C27A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3"/>
            </p:custDataLst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27808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9" name="Image 8" descr="Une image contenant Graphique, graphisme, Caractère coloré, art&#10;&#10;Description générée automatiquement">
            <a:extLst>
              <a:ext uri="{FF2B5EF4-FFF2-40B4-BE49-F238E27FC236}">
                <a16:creationId xmlns:a16="http://schemas.microsoft.com/office/drawing/2014/main" id="{D9DA231C-A10C-EF93-1D01-22B08DAAF14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20" y="2096646"/>
            <a:ext cx="3435880" cy="343588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4455AA4-E79C-B9FA-0172-B3BDD6EDC0FA}"/>
              </a:ext>
            </a:extLst>
          </p:cNvPr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4748738" y="332656"/>
            <a:ext cx="4000500" cy="2943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100" dirty="0"/>
              <a:t>Afin de prévenir la propagation des infections, vous pouvez intervenir dans la phase du cycle de l’infection. </a:t>
            </a:r>
          </a:p>
          <a:p>
            <a:pPr marL="0" indent="0">
              <a:buNone/>
            </a:pPr>
            <a:endParaRPr lang="fr-FR" sz="2100" dirty="0"/>
          </a:p>
          <a:p>
            <a:pPr marL="0" indent="0">
              <a:buNone/>
            </a:pPr>
            <a:r>
              <a:rPr lang="fr-FR" sz="2100" dirty="0"/>
              <a:t>Comment … </a:t>
            </a:r>
            <a:endParaRPr lang="fr-CA" sz="21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3B9BDC2-F944-4034-4B4F-FCED29AA585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4047858" y="3803994"/>
            <a:ext cx="500768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Lavage des mains </a:t>
            </a:r>
            <a:r>
              <a:rPr lang="fr-C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</a:t>
            </a:r>
            <a:r>
              <a:rPr lang="fr-CA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CA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ÉPI sans oublier l’utilisation d’agents nettoyants ou antimicrobiens et manipuler adéquatement le matériel contaminé …..</a:t>
            </a:r>
          </a:p>
        </p:txBody>
      </p:sp>
    </p:spTree>
    <p:extLst>
      <p:ext uri="{BB962C8B-B14F-4D97-AF65-F5344CB8AC3E}">
        <p14:creationId xmlns:p14="http://schemas.microsoft.com/office/powerpoint/2010/main" val="1633912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4667F2-9ABE-8FB7-D91C-7765CBC29D38}"/>
              </a:ext>
            </a:extLst>
          </p:cNvPr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777821" y="332656"/>
            <a:ext cx="7914456" cy="1524000"/>
          </a:xfrm>
        </p:spPr>
        <p:txBody>
          <a:bodyPr/>
          <a:lstStyle/>
          <a:p>
            <a:r>
              <a:rPr lang="fr-CA" dirty="0"/>
              <a:t>Utilisation d’agents nettoyants/antimicrobiens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1CA0F7-77F5-A152-7E3A-58E6D6386174}"/>
              </a:ext>
            </a:extLst>
          </p:cNvPr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762000" y="2060849"/>
            <a:ext cx="7620000" cy="2664296"/>
          </a:xfrm>
        </p:spPr>
        <p:txBody>
          <a:bodyPr/>
          <a:lstStyle/>
          <a:p>
            <a:pPr marL="0" indent="0">
              <a:buNone/>
            </a:pPr>
            <a:r>
              <a:rPr lang="fr-CA" dirty="0"/>
              <a:t>Diverses solutions nettoyantes, pour enlever la saleté, pour détruire les microorganismes pathogènes existent et sont utilisées en CH afin d’éviter la contamination.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660CF01-8891-9B9C-9A84-736C8BEF527D}"/>
              </a:ext>
            </a:extLst>
          </p:cNvPr>
          <p:cNvSpPr txBox="1"/>
          <p:nvPr/>
        </p:nvSpPr>
        <p:spPr>
          <a:xfrm>
            <a:off x="467544" y="5949280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VOIR CÉMEQ p.92 pour les produits et caractéristiques</a:t>
            </a:r>
          </a:p>
        </p:txBody>
      </p:sp>
    </p:spTree>
    <p:extLst>
      <p:ext uri="{BB962C8B-B14F-4D97-AF65-F5344CB8AC3E}">
        <p14:creationId xmlns:p14="http://schemas.microsoft.com/office/powerpoint/2010/main" val="27045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D261A7-C4A6-309C-0BBD-442013020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762000"/>
            <a:ext cx="8712968" cy="1298848"/>
          </a:xfrm>
        </p:spPr>
        <p:txBody>
          <a:bodyPr>
            <a:normAutofit/>
          </a:bodyPr>
          <a:lstStyle/>
          <a:p>
            <a:pPr algn="ctr"/>
            <a:r>
              <a:rPr lang="fr-CA" dirty="0"/>
              <a:t>Manipulation de matériel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E39182-74F2-333D-F687-8AF65B7DA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1" y="2285999"/>
            <a:ext cx="3521968" cy="761999"/>
          </a:xfrm>
        </p:spPr>
        <p:txBody>
          <a:bodyPr/>
          <a:lstStyle/>
          <a:p>
            <a:r>
              <a:rPr lang="fr-CA" dirty="0"/>
              <a:t>Literie et linge souillés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155C5F3-498D-AAA0-6C86-F4A26C2A9D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1520" y="3048000"/>
            <a:ext cx="4242048" cy="3048000"/>
          </a:xfrm>
        </p:spPr>
        <p:txBody>
          <a:bodyPr>
            <a:normAutofit lnSpcReduction="10000"/>
          </a:bodyPr>
          <a:lstStyle/>
          <a:p>
            <a:r>
              <a:rPr lang="fr-CA" dirty="0"/>
              <a:t>Loin de l’uniforme</a:t>
            </a:r>
          </a:p>
          <a:p>
            <a:r>
              <a:rPr lang="fr-CA" dirty="0"/>
              <a:t>Ne pas secouer</a:t>
            </a:r>
          </a:p>
          <a:p>
            <a:r>
              <a:rPr lang="fr-CA" dirty="0"/>
              <a:t>Ne pas déposer sur table ou chaise</a:t>
            </a:r>
          </a:p>
          <a:p>
            <a:r>
              <a:rPr lang="fr-CA" dirty="0"/>
              <a:t>Se laver les mains</a:t>
            </a:r>
          </a:p>
          <a:p>
            <a:pPr marL="0" indent="0">
              <a:buNone/>
            </a:pPr>
            <a:endParaRPr lang="fr-CA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4A8874F-5D28-E953-C4E4-A790161D00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04048" y="2060848"/>
            <a:ext cx="3377952" cy="987151"/>
          </a:xfrm>
        </p:spPr>
        <p:txBody>
          <a:bodyPr>
            <a:normAutofit fontScale="92500" lnSpcReduction="10000"/>
          </a:bodyPr>
          <a:lstStyle/>
          <a:p>
            <a:r>
              <a:rPr lang="fr-CA" dirty="0"/>
              <a:t>Matériel souillé / </a:t>
            </a:r>
          </a:p>
          <a:p>
            <a:r>
              <a:rPr lang="fr-CA" dirty="0"/>
              <a:t>Déchets contaminés 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0F7A34-5B8A-A415-5627-A03D852752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22710" y="3048000"/>
            <a:ext cx="3869770" cy="3048000"/>
          </a:xfrm>
        </p:spPr>
        <p:txBody>
          <a:bodyPr/>
          <a:lstStyle/>
          <a:p>
            <a:r>
              <a:rPr lang="fr-CA" b="1" dirty="0"/>
              <a:t>Port des gants </a:t>
            </a:r>
          </a:p>
          <a:p>
            <a:r>
              <a:rPr lang="fr-CA" dirty="0"/>
              <a:t>Biorisque</a:t>
            </a:r>
          </a:p>
          <a:p>
            <a:r>
              <a:rPr lang="fr-CA" dirty="0"/>
              <a:t>Utilisation sacs</a:t>
            </a:r>
          </a:p>
        </p:txBody>
      </p:sp>
    </p:spTree>
    <p:extLst>
      <p:ext uri="{BB962C8B-B14F-4D97-AF65-F5344CB8AC3E}">
        <p14:creationId xmlns:p14="http://schemas.microsoft.com/office/powerpoint/2010/main" val="29816197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77C162-B655-2623-1D03-1EA8911D9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SIMDUT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26E81C-A0F3-F7D5-82DD-934B327CD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8024" y="778972"/>
            <a:ext cx="4032448" cy="5334000"/>
          </a:xfrm>
        </p:spPr>
        <p:txBody>
          <a:bodyPr/>
          <a:lstStyle/>
          <a:p>
            <a:pPr marL="0" indent="0" algn="ctr">
              <a:buNone/>
            </a:pPr>
            <a:r>
              <a:rPr lang="fr-CA" dirty="0"/>
              <a:t>Catégorie D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A8F7059-A307-D7DE-4482-DD13A2182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fr-CA" sz="2000" dirty="0"/>
              <a:t>Les matières infectieuses sont classées dans la catégorie D du :</a:t>
            </a:r>
          </a:p>
          <a:p>
            <a:r>
              <a:rPr lang="fr-C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fr-C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ystème d’</a:t>
            </a:r>
            <a:r>
              <a:rPr lang="fr-C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fr-C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nformation sur les </a:t>
            </a:r>
            <a:r>
              <a:rPr lang="fr-C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fr-C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atières </a:t>
            </a:r>
            <a:r>
              <a:rPr lang="fr-C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fr-C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angereuses </a:t>
            </a:r>
            <a:r>
              <a:rPr lang="fr-C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</a:t>
            </a:r>
            <a:r>
              <a:rPr lang="fr-C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tilisées au </a:t>
            </a:r>
            <a:r>
              <a:rPr lang="fr-CA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</a:t>
            </a:r>
            <a:r>
              <a:rPr lang="fr-CA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ravail</a:t>
            </a:r>
            <a:r>
              <a:rPr lang="fr-CA" dirty="0"/>
              <a:t>.</a:t>
            </a:r>
          </a:p>
        </p:txBody>
      </p:sp>
      <p:pic>
        <p:nvPicPr>
          <p:cNvPr id="6" name="Image 5" descr="Une image contenant symbole, cercle, Graphique, Police&#10;&#10;Description générée automatiquement">
            <a:extLst>
              <a:ext uri="{FF2B5EF4-FFF2-40B4-BE49-F238E27FC236}">
                <a16:creationId xmlns:a16="http://schemas.microsoft.com/office/drawing/2014/main" id="{71EF3DD5-CE8C-E94E-7523-D86CD85865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754" y="2420888"/>
            <a:ext cx="1514475" cy="1514475"/>
          </a:xfrm>
          <a:prstGeom prst="rect">
            <a:avLst/>
          </a:prstGeom>
        </p:spPr>
      </p:pic>
      <p:pic>
        <p:nvPicPr>
          <p:cNvPr id="8" name="Image 7" descr="Une image contenant croquis, clipart, symbole, cercle&#10;&#10;Description générée automatiquement">
            <a:extLst>
              <a:ext uri="{FF2B5EF4-FFF2-40B4-BE49-F238E27FC236}">
                <a16:creationId xmlns:a16="http://schemas.microsoft.com/office/drawing/2014/main" id="{974BD050-6B19-F9F3-606F-E62B76323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255" y="2348131"/>
            <a:ext cx="1361499" cy="1514476"/>
          </a:xfrm>
          <a:prstGeom prst="rect">
            <a:avLst/>
          </a:prstGeom>
        </p:spPr>
      </p:pic>
      <p:pic>
        <p:nvPicPr>
          <p:cNvPr id="10" name="Image 9" descr="Une image contenant clipart, croquis, dessin humoristique, cercle&#10;&#10;Description générée automatiquement">
            <a:extLst>
              <a:ext uri="{FF2B5EF4-FFF2-40B4-BE49-F238E27FC236}">
                <a16:creationId xmlns:a16="http://schemas.microsoft.com/office/drawing/2014/main" id="{1771387C-4ECF-4985-4586-8E6CBB238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024" y="2286000"/>
            <a:ext cx="1315605" cy="1514476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74BB34C0-D8F3-2E1B-0D2F-0A08EB705CC7}"/>
              </a:ext>
            </a:extLst>
          </p:cNvPr>
          <p:cNvSpPr txBox="1"/>
          <p:nvPr/>
        </p:nvSpPr>
        <p:spPr>
          <a:xfrm>
            <a:off x="5940152" y="4519948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dirty="0"/>
              <a:t>LECTURE CÉMEQ P.98 </a:t>
            </a:r>
          </a:p>
        </p:txBody>
      </p:sp>
    </p:spTree>
    <p:extLst>
      <p:ext uri="{BB962C8B-B14F-4D97-AF65-F5344CB8AC3E}">
        <p14:creationId xmlns:p14="http://schemas.microsoft.com/office/powerpoint/2010/main" val="41066962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quiredFrom xmlns="6d93d202-47fc-4405-873a-cab67cc5f1b2" xsi:nil="true"/>
    <IsSearchable xmlns="6d93d202-47fc-4405-873a-cab67cc5f1b2">true</IsSearchable>
    <EditorialStatus xmlns="6d93d202-47fc-4405-873a-cab67cc5f1b2">Complete</EditorialStatus>
    <OriginAsset xmlns="6d93d202-47fc-4405-873a-cab67cc5f1b2" xsi:nil="true"/>
    <ThumbnailAssetId xmlns="6d93d202-47fc-4405-873a-cab67cc5f1b2" xsi:nil="true"/>
    <TrustLevel xmlns="6d93d202-47fc-4405-873a-cab67cc5f1b2">3 Community New</TrustLevel>
    <MarketSpecific xmlns="6d93d202-47fc-4405-873a-cab67cc5f1b2">true</MarketSpecific>
    <TPNamespace xmlns="6d93d202-47fc-4405-873a-cab67cc5f1b2" xsi:nil="true"/>
    <DirectSourceMarket xmlns="6d93d202-47fc-4405-873a-cab67cc5f1b2">english</DirectSourceMarket>
    <MachineTranslated xmlns="6d93d202-47fc-4405-873a-cab67cc5f1b2">false</MachineTranslated>
    <PlannedPubDate xmlns="6d93d202-47fc-4405-873a-cab67cc5f1b2" xsi:nil="true"/>
    <SubmitterId xmlns="6d93d202-47fc-4405-873a-cab67cc5f1b2">9c60ae39-ee33-43c2-b863-454968d0f2cc</SubmitterId>
    <Downloads xmlns="6d93d202-47fc-4405-873a-cab67cc5f1b2">0</Downloads>
    <OriginalSourceMarket xmlns="6d93d202-47fc-4405-873a-cab67cc5f1b2">english</OriginalSourceMarket>
    <PublishTargets xmlns="6d93d202-47fc-4405-873a-cab67cc5f1b2">OfficeOnline</PublishTargets>
    <ArtSampleDocs xmlns="6d93d202-47fc-4405-873a-cab67cc5f1b2" xsi:nil="true"/>
    <ApprovalLog xmlns="6d93d202-47fc-4405-873a-cab67cc5f1b2" xsi:nil="true"/>
    <ApprovalStatus xmlns="6d93d202-47fc-4405-873a-cab67cc5f1b2">InProgress</ApprovalStatus>
    <TPComponent xmlns="6d93d202-47fc-4405-873a-cab67cc5f1b2">PPTFiles</TPComponent>
    <EditorialTags xmlns="6d93d202-47fc-4405-873a-cab67cc5f1b2" xsi:nil="true"/>
    <TPExecutable xmlns="6d93d202-47fc-4405-873a-cab67cc5f1b2" xsi:nil="true"/>
    <LastHandOff xmlns="6d93d202-47fc-4405-873a-cab67cc5f1b2" xsi:nil="true"/>
    <BusinessGroup xmlns="6d93d202-47fc-4405-873a-cab67cc5f1b2" xsi:nil="true"/>
    <TPAppVersion xmlns="6d93d202-47fc-4405-873a-cab67cc5f1b2">12</TPAppVersion>
    <VoteCount xmlns="6d93d202-47fc-4405-873a-cab67cc5f1b2" xsi:nil="true"/>
    <APAuthor xmlns="6d93d202-47fc-4405-873a-cab67cc5f1b2">
      <UserInfo>
        <DisplayName>_o14migrate</DisplayName>
        <AccountId>266</AccountId>
        <AccountType/>
      </UserInfo>
    </APAuthor>
    <TPCommandLine xmlns="6d93d202-47fc-4405-873a-cab67cc5f1b2">{PP} /n {FilePath}</TPCommandLine>
    <UACurrentWords xmlns="6d93d202-47fc-4405-873a-cab67cc5f1b2" xsi:nil="true"/>
    <AssetId xmlns="6d93d202-47fc-4405-873a-cab67cc5f1b2">TP030007474</AssetId>
    <Manager xmlns="6d93d202-47fc-4405-873a-cab67cc5f1b2" xsi:nil="true"/>
    <NumericId xmlns="6d93d202-47fc-4405-873a-cab67cc5f1b2">-1</NumericId>
    <Component xmlns="64acb2c5-0a2b-4bda-bd34-58e36cbb80d2" xsi:nil="true"/>
    <HandoffToMSDN xmlns="6d93d202-47fc-4405-873a-cab67cc5f1b2" xsi:nil="true"/>
    <Markets xmlns="6d93d202-47fc-4405-873a-cab67cc5f1b2">
      <Value>2</Value>
    </Markets>
    <UALocComments xmlns="6d93d202-47fc-4405-873a-cab67cc5f1b2" xsi:nil="true"/>
    <UALocRecommendation xmlns="6d93d202-47fc-4405-873a-cab67cc5f1b2">Localize</UALocRecommendation>
    <AssetStart xmlns="6d93d202-47fc-4405-873a-cab67cc5f1b2">2010-04-16T14:16:55+00:00</AssetStart>
    <CrawlForDependencies xmlns="6d93d202-47fc-4405-873a-cab67cc5f1b2">false</CrawlForDependencies>
    <LastModifiedDateTime xmlns="6d93d202-47fc-4405-873a-cab67cc5f1b2" xsi:nil="true"/>
    <LastPublishResultLookup xmlns="6d93d202-47fc-4405-873a-cab67cc5f1b2" xsi:nil="true"/>
    <PublishStatusLookup xmlns="6d93d202-47fc-4405-873a-cab67cc5f1b2">
      <Value>328397</Value>
      <Value>502832</Value>
    </PublishStatusLookup>
    <AverageRating xmlns="6d93d202-47fc-4405-873a-cab67cc5f1b2" xsi:nil="true"/>
    <CSXUpdate xmlns="6d93d202-47fc-4405-873a-cab67cc5f1b2">false</CSXUpdate>
    <UAProjectedTotalWords xmlns="6d93d202-47fc-4405-873a-cab67cc5f1b2" xsi:nil="true"/>
    <AssetExpire xmlns="6d93d202-47fc-4405-873a-cab67cc5f1b2">2100-01-01T00:00:00+00:00</AssetExpire>
    <AssetType xmlns="6d93d202-47fc-4405-873a-cab67cc5f1b2">TP</AssetType>
    <IntlLangReviewDate xmlns="6d93d202-47fc-4405-873a-cab67cc5f1b2" xsi:nil="true"/>
    <TPFriendlyName xmlns="6d93d202-47fc-4405-873a-cab67cc5f1b2">Thème santé - Virus</TPFriendlyName>
    <IntlLangReview xmlns="6d93d202-47fc-4405-873a-cab67cc5f1b2" xsi:nil="true"/>
    <OOCacheId xmlns="6d93d202-47fc-4405-873a-cab67cc5f1b2" xsi:nil="true"/>
    <PolicheckWords xmlns="6d93d202-47fc-4405-873a-cab67cc5f1b2" xsi:nil="true"/>
    <TemplateStatus xmlns="6d93d202-47fc-4405-873a-cab67cc5f1b2">Complete</TemplateStatus>
    <CSXSubmissionMarket xmlns="6d93d202-47fc-4405-873a-cab67cc5f1b2" xsi:nil="true"/>
    <FriendlyTitle xmlns="6d93d202-47fc-4405-873a-cab67cc5f1b2" xsi:nil="true"/>
    <TPLaunchHelpLinkType xmlns="6d93d202-47fc-4405-873a-cab67cc5f1b2" xsi:nil="true"/>
    <Providers xmlns="6d93d202-47fc-4405-873a-cab67cc5f1b2" xsi:nil="true"/>
    <SourceTitle xmlns="6d93d202-47fc-4405-873a-cab67cc5f1b2">Thème santé - Virus</SourceTitle>
    <TemplateTemplateType xmlns="6d93d202-47fc-4405-873a-cab67cc5f1b2">PowerPoint 12 Default</TemplateTemplateType>
    <TimesCloned xmlns="6d93d202-47fc-4405-873a-cab67cc5f1b2" xsi:nil="true"/>
    <ClipArtFilename xmlns="6d93d202-47fc-4405-873a-cab67cc5f1b2" xsi:nil="true"/>
    <APDescription xmlns="6d93d202-47fc-4405-873a-cab67cc5f1b2" xsi:nil="true"/>
    <TPApplication xmlns="6d93d202-47fc-4405-873a-cab67cc5f1b2">PowerPoint</TPApplication>
    <CSXHash xmlns="6d93d202-47fc-4405-873a-cab67cc5f1b2">Vv8qFzFpiVe4T7bCiBfnsJkl13s=</CSXHash>
    <PrimaryImageGen xmlns="6d93d202-47fc-4405-873a-cab67cc5f1b2">true</PrimaryImageGen>
    <ContentItem xmlns="6d93d202-47fc-4405-873a-cab67cc5f1b2" xsi:nil="true"/>
    <IsDeleted xmlns="6d93d202-47fc-4405-873a-cab67cc5f1b2">false</IsDeleted>
    <ShowIn xmlns="6d93d202-47fc-4405-873a-cab67cc5f1b2">Show everywhere</ShowIn>
    <BugNumber xmlns="6d93d202-47fc-4405-873a-cab67cc5f1b2" xsi:nil="true"/>
    <LegacyData xmlns="6d93d202-47fc-4405-873a-cab67cc5f1b2">ListingID:;Manager:;BuildStatus:Publish Passed;MockupPath:</LegacyData>
    <TPLaunchHelpLink xmlns="6d93d202-47fc-4405-873a-cab67cc5f1b2" xsi:nil="true"/>
    <Milestone xmlns="6d93d202-47fc-4405-873a-cab67cc5f1b2" xsi:nil="true"/>
    <UANotes xmlns="6d93d202-47fc-4405-873a-cab67cc5f1b2" xsi:nil="true"/>
    <Description0 xmlns="64acb2c5-0a2b-4bda-bd34-58e36cbb80d2" xsi:nil="true"/>
    <IntlLangReviewer xmlns="6d93d202-47fc-4405-873a-cab67cc5f1b2" xsi:nil="true"/>
    <IntlLocPriority xmlns="6d93d202-47fc-4405-873a-cab67cc5f1b2" xsi:nil="true"/>
    <OpenTemplate xmlns="6d93d202-47fc-4405-873a-cab67cc5f1b2">true</OpenTemplate>
    <Provider xmlns="6d93d202-47fc-4405-873a-cab67cc5f1b2" xsi:nil="true"/>
    <CSXSubmissionDate xmlns="6d93d202-47fc-4405-873a-cab67cc5f1b2">2009-10-10T07:00:00+00:00</CSXSubmissionDate>
    <TPClientViewer xmlns="6d93d202-47fc-4405-873a-cab67cc5f1b2" xsi:nil="true"/>
    <DSATActionTaken xmlns="6d93d202-47fc-4405-873a-cab67cc5f1b2" xsi:nil="true"/>
    <APEditor xmlns="6d93d202-47fc-4405-873a-cab67cc5f1b2">
      <UserInfo>
        <DisplayName>_o14migrate</DisplayName>
        <AccountId>266</AccountId>
        <AccountType/>
      </UserInfo>
    </APEditor>
    <TPInstallLocation xmlns="6d93d202-47fc-4405-873a-cab67cc5f1b2">{My Templates}</TPInstallLocation>
    <OutputCachingOn xmlns="6d93d202-47fc-4405-873a-cab67cc5f1b2">false</OutputCachingOn>
    <ParentAssetId xmlns="6d93d202-47fc-4405-873a-cab67cc5f1b2" xsi:nil="true"/>
    <LocManualTestRequired xmlns="6d93d202-47fc-4405-873a-cab67cc5f1b2">false</LocManualTestRequired>
    <LocalizationTagsTaxHTField0 xmlns="6d93d202-47fc-4405-873a-cab67cc5f1b2">
      <Terms xmlns="http://schemas.microsoft.com/office/infopath/2007/PartnerControls"/>
    </LocalizationTagsTaxHTField0>
    <CampaignTagsTaxHTField0 xmlns="6d93d202-47fc-4405-873a-cab67cc5f1b2">
      <Terms xmlns="http://schemas.microsoft.com/office/infopath/2007/PartnerControls"/>
    </CampaignTagsTaxHTField0>
    <LocLastLocAttemptVersionLookup xmlns="6d93d202-47fc-4405-873a-cab67cc5f1b2">169980</LocLastLocAttemptVersionLookup>
    <InternalTagsTaxHTField0 xmlns="6d93d202-47fc-4405-873a-cab67cc5f1b2">
      <Terms xmlns="http://schemas.microsoft.com/office/infopath/2007/PartnerControls"/>
    </InternalTagsTaxHTField0>
    <LocRecommendedHandoff xmlns="6d93d202-47fc-4405-873a-cab67cc5f1b2" xsi:nil="true"/>
    <BlockPublish xmlns="6d93d202-47fc-4405-873a-cab67cc5f1b2">false</BlockPublish>
    <LocComments xmlns="6d93d202-47fc-4405-873a-cab67cc5f1b2" xsi:nil="true"/>
    <TaxCatchAll xmlns="6d93d202-47fc-4405-873a-cab67cc5f1b2"/>
    <OriginalRelease xmlns="6d93d202-47fc-4405-873a-cab67cc5f1b2">14</OriginalRelease>
    <RecommendationsModifier xmlns="6d93d202-47fc-4405-873a-cab67cc5f1b2" xsi:nil="true"/>
    <ScenarioTagsTaxHTField0 xmlns="6d93d202-47fc-4405-873a-cab67cc5f1b2">
      <Terms xmlns="http://schemas.microsoft.com/office/infopath/2007/PartnerControls"/>
    </ScenarioTagsTaxHTField0>
    <FeatureTagsTaxHTField0 xmlns="6d93d202-47fc-4405-873a-cab67cc5f1b2">
      <Terms xmlns="http://schemas.microsoft.com/office/infopath/2007/PartnerControls"/>
    </FeatureTagsTaxHTField0>
    <LocMarketGroupTiers2 xmlns="6d93d202-47fc-4405-873a-cab67cc5f1b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9924D1ECC420D47A2456556BC94F7370400BDF4491DEA4973499845289601F88B9F" ma:contentTypeVersion="55" ma:contentTypeDescription="Create a new document." ma:contentTypeScope="" ma:versionID="41eb558a2b826e6e4f9defd990175bec">
  <xsd:schema xmlns:xsd="http://www.w3.org/2001/XMLSchema" xmlns:xs="http://www.w3.org/2001/XMLSchema" xmlns:p="http://schemas.microsoft.com/office/2006/metadata/properties" xmlns:ns2="6d93d202-47fc-4405-873a-cab67cc5f1b2" xmlns:ns3="64acb2c5-0a2b-4bda-bd34-58e36cbb80d2" targetNamespace="http://schemas.microsoft.com/office/2006/metadata/properties" ma:root="true" ma:fieldsID="19deea0185cf7bc57eee9b90b1ba2ace" ns2:_="" ns3:_="">
    <xsd:import namespace="6d93d202-47fc-4405-873a-cab67cc5f1b2"/>
    <xsd:import namespace="64acb2c5-0a2b-4bda-bd34-58e36cbb80d2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  <xsd:element ref="ns3:Description0" minOccurs="0"/>
                <xsd:element ref="ns3:Compon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3d202-47fc-4405-873a-cab67cc5f1b2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dc79c007-7f28-4db9-9ba1-525d19a3279b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80C6DD30-196A-4C6B-B1BF-A43F3B8ACD4F}" ma:internalName="CSXSubmissionMarket" ma:readOnly="false" ma:showField="MarketName" ma:web="6d93d202-47fc-4405-873a-cab67cc5f1b2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bb16b974-ed24-4278-8820-8e232d38904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E2D4CA2-442A-4FDA-AA57-71B8C7B2C53C}" ma:internalName="InProjectListLookup" ma:readOnly="true" ma:showField="InProjectLis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fd9a49dc-3dbf-4047-b62d-1d587abe7b40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E2D4CA2-442A-4FDA-AA57-71B8C7B2C53C}" ma:internalName="LastCompleteVersionLookup" ma:readOnly="true" ma:showField="LastComplete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E2D4CA2-442A-4FDA-AA57-71B8C7B2C53C}" ma:internalName="LastPreviewErrorLookup" ma:readOnly="true" ma:showField="LastPreview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E2D4CA2-442A-4FDA-AA57-71B8C7B2C53C}" ma:internalName="LastPreviewResultLookup" ma:readOnly="true" ma:showField="LastPreview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E2D4CA2-442A-4FDA-AA57-71B8C7B2C53C}" ma:internalName="LastPreviewAttemptDateLookup" ma:readOnly="true" ma:showField="LastPreview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E2D4CA2-442A-4FDA-AA57-71B8C7B2C53C}" ma:internalName="LastPreviewedByLookup" ma:readOnly="true" ma:showField="LastPreview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E2D4CA2-442A-4FDA-AA57-71B8C7B2C53C}" ma:internalName="LastPreviewTimeLookup" ma:readOnly="true" ma:showField="LastPreview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E2D4CA2-442A-4FDA-AA57-71B8C7B2C53C}" ma:internalName="LastPreviewVersionLookup" ma:readOnly="true" ma:showField="LastPreview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E2D4CA2-442A-4FDA-AA57-71B8C7B2C53C}" ma:internalName="LastPublishErrorLookup" ma:readOnly="true" ma:showField="LastPublishError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E2D4CA2-442A-4FDA-AA57-71B8C7B2C53C}" ma:internalName="LastPublishResultLookup" ma:readOnly="true" ma:showField="LastPublishResult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E2D4CA2-442A-4FDA-AA57-71B8C7B2C53C}" ma:internalName="LastPublishAttemptDateLookup" ma:readOnly="true" ma:showField="LastPublishAttemptDat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E2D4CA2-442A-4FDA-AA57-71B8C7B2C53C}" ma:internalName="LastPublishedByLookup" ma:readOnly="true" ma:showField="LastPublishedBy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E2D4CA2-442A-4FDA-AA57-71B8C7B2C53C}" ma:internalName="LastPublishTimeLookup" ma:readOnly="true" ma:showField="LastPublishTi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E2D4CA2-442A-4FDA-AA57-71B8C7B2C53C}" ma:internalName="LastPublishVersionLookup" ma:readOnly="true" ma:showField="LastPublishVersion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4CDE398E-75A7-4993-8C61-2BFD31F64754}" ma:internalName="LocLastLocAttemptVersionLookup" ma:readOnly="false" ma:showField="LastLocAttemptVersion" ma:web="6d93d202-47fc-4405-873a-cab67cc5f1b2">
      <xsd:simpleType>
        <xsd:restriction base="dms:Lookup"/>
      </xsd:simpleType>
    </xsd:element>
    <xsd:element name="LocLastLocAttemptVersionTypeLookup" ma:index="72" nillable="true" ma:displayName="Loc Last Loc Attempt Version Type" ma:default="" ma:list="{4CDE398E-75A7-4993-8C61-2BFD31F64754}" ma:internalName="LocLastLocAttemptVersionTypeLookup" ma:readOnly="true" ma:showField="LastLocAttemptVersionType" ma:web="6d93d202-47fc-4405-873a-cab67cc5f1b2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4CDE398E-75A7-4993-8C61-2BFD31F64754}" ma:internalName="LocNewPublishedVersionLookup" ma:readOnly="true" ma:showField="NewPublishedVersion" ma:web="6d93d202-47fc-4405-873a-cab67cc5f1b2">
      <xsd:simpleType>
        <xsd:restriction base="dms:Lookup"/>
      </xsd:simpleType>
    </xsd:element>
    <xsd:element name="LocOverallHandbackStatusLookup" ma:index="76" nillable="true" ma:displayName="Loc Overall Handback Status" ma:default="" ma:list="{4CDE398E-75A7-4993-8C61-2BFD31F64754}" ma:internalName="LocOverallHandbackStatusLookup" ma:readOnly="true" ma:showField="OverallHandbackStatus" ma:web="6d93d202-47fc-4405-873a-cab67cc5f1b2">
      <xsd:simpleType>
        <xsd:restriction base="dms:Lookup"/>
      </xsd:simpleType>
    </xsd:element>
    <xsd:element name="LocOverallLocStatusLookup" ma:index="77" nillable="true" ma:displayName="Loc Overall Localize Status" ma:default="" ma:list="{4CDE398E-75A7-4993-8C61-2BFD31F64754}" ma:internalName="LocOverallLocStatusLookup" ma:readOnly="true" ma:showField="OverallLocStatus" ma:web="6d93d202-47fc-4405-873a-cab67cc5f1b2">
      <xsd:simpleType>
        <xsd:restriction base="dms:Lookup"/>
      </xsd:simpleType>
    </xsd:element>
    <xsd:element name="LocOverallPreviewStatusLookup" ma:index="78" nillable="true" ma:displayName="Loc Overall Preview Status" ma:default="" ma:list="{4CDE398E-75A7-4993-8C61-2BFD31F64754}" ma:internalName="LocOverallPreviewStatusLookup" ma:readOnly="true" ma:showField="OverallPreviewStatus" ma:web="6d93d202-47fc-4405-873a-cab67cc5f1b2">
      <xsd:simpleType>
        <xsd:restriction base="dms:Lookup"/>
      </xsd:simpleType>
    </xsd:element>
    <xsd:element name="LocOverallPublishStatusLookup" ma:index="79" nillable="true" ma:displayName="Loc Overall Publish Status" ma:default="" ma:list="{4CDE398E-75A7-4993-8C61-2BFD31F64754}" ma:internalName="LocOverallPublishStatusLookup" ma:readOnly="true" ma:showField="OverallPublishStatus" ma:web="6d93d202-47fc-4405-873a-cab67cc5f1b2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4CDE398E-75A7-4993-8C61-2BFD31F64754}" ma:internalName="LocProcessedForHandoffsLookup" ma:readOnly="true" ma:showField="ProcessedForHandoffs" ma:web="6d93d202-47fc-4405-873a-cab67cc5f1b2">
      <xsd:simpleType>
        <xsd:restriction base="dms:Lookup"/>
      </xsd:simpleType>
    </xsd:element>
    <xsd:element name="LocProcessedForMarketsLookup" ma:index="82" nillable="true" ma:displayName="Loc Processed For Markets" ma:default="" ma:list="{4CDE398E-75A7-4993-8C61-2BFD31F64754}" ma:internalName="LocProcessedForMarketsLookup" ma:readOnly="true" ma:showField="ProcessedForMarkets" ma:web="6d93d202-47fc-4405-873a-cab67cc5f1b2">
      <xsd:simpleType>
        <xsd:restriction base="dms:Lookup"/>
      </xsd:simpleType>
    </xsd:element>
    <xsd:element name="LocPublishedDependentAssetsLookup" ma:index="83" nillable="true" ma:displayName="Loc Published Dependent Assets" ma:default="" ma:list="{4CDE398E-75A7-4993-8C61-2BFD31F64754}" ma:internalName="LocPublishedDependentAssetsLookup" ma:readOnly="true" ma:showField="PublishedDependentAssets" ma:web="6d93d202-47fc-4405-873a-cab67cc5f1b2">
      <xsd:simpleType>
        <xsd:restriction base="dms:Lookup"/>
      </xsd:simpleType>
    </xsd:element>
    <xsd:element name="LocPublishedLinkedAssetsLookup" ma:index="84" nillable="true" ma:displayName="Loc Published Linked Assets" ma:default="" ma:list="{4CDE398E-75A7-4993-8C61-2BFD31F64754}" ma:internalName="LocPublishedLinkedAssetsLookup" ma:readOnly="true" ma:showField="PublishedLinkedAssets" ma:web="6d93d202-47fc-4405-873a-cab67cc5f1b2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db560eb5-700a-4f94-8fda-b57de4261f12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80C6DD30-196A-4C6B-B1BF-A43F3B8ACD4F}" ma:internalName="Markets" ma:readOnly="false" ma:showField="MarketName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E2D4CA2-442A-4FDA-AA57-71B8C7B2C53C}" ma:internalName="NumOfRatingsLookup" ma:readOnly="true" ma:showField="NumOfRating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E2D4CA2-442A-4FDA-AA57-71B8C7B2C53C}" ma:internalName="PublishStatusLookup" ma:readOnly="false" ma:showField="PublishStatus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6e3f7319-fb8f-4449-8902-000ab73a8566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11d213f5-ec09-44b6-a8be-9da225be7a8d}" ma:internalName="TaxCatchAll" ma:showField="CatchAllData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11d213f5-ec09-44b6-a8be-9da225be7a8d}" ma:internalName="TaxCatchAllLabel" ma:readOnly="true" ma:showField="CatchAllDataLabel" ma:web="6d93d202-47fc-4405-873a-cab67cc5f1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acb2c5-0a2b-4bda-bd34-58e36cbb80d2" elementFormDefault="qualified">
    <xsd:import namespace="http://schemas.microsoft.com/office/2006/documentManagement/types"/>
    <xsd:import namespace="http://schemas.microsoft.com/office/infopath/2007/PartnerControls"/>
    <xsd:element name="Description0" ma:index="134" nillable="true" ma:displayName="Description" ma:internalName="Description0">
      <xsd:simpleType>
        <xsd:restriction base="dms:Note"/>
      </xsd:simpleType>
    </xsd:element>
    <xsd:element name="Component" ma:index="135" nillable="true" ma:displayName="Component" ma:internalName="Component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D9ED6DD-D4D8-4533-9443-1F0488F8635E}">
  <ds:schemaRefs>
    <ds:schemaRef ds:uri="http://schemas.microsoft.com/office/2006/metadata/properties"/>
    <ds:schemaRef ds:uri="http://schemas.microsoft.com/office/infopath/2007/PartnerControls"/>
    <ds:schemaRef ds:uri="6d93d202-47fc-4405-873a-cab67cc5f1b2"/>
    <ds:schemaRef ds:uri="64acb2c5-0a2b-4bda-bd34-58e36cbb80d2"/>
  </ds:schemaRefs>
</ds:datastoreItem>
</file>

<file path=customXml/itemProps2.xml><?xml version="1.0" encoding="utf-8"?>
<ds:datastoreItem xmlns:ds="http://schemas.openxmlformats.org/officeDocument/2006/customXml" ds:itemID="{21F61DB3-4B6B-4102-BC87-B427AD4B6E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93d202-47fc-4405-873a-cab67cc5f1b2"/>
    <ds:schemaRef ds:uri="64acb2c5-0a2b-4bda-bd34-58e36cbb8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FAF9E5-461C-4C85-A8B1-B7E4E75B1C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 santé - Virus</Template>
  <TotalTime>1395</TotalTime>
  <Words>875</Words>
  <Application>Microsoft Office PowerPoint</Application>
  <PresentationFormat>Affichage à l'écran (4:3)</PresentationFormat>
  <Paragraphs>94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7" baseType="lpstr">
      <vt:lpstr>Arial</vt:lpstr>
      <vt:lpstr>Avenir Next LT Pro</vt:lpstr>
      <vt:lpstr>Avenir Next LT Pro Light</vt:lpstr>
      <vt:lpstr>Sitka Subheading</vt:lpstr>
      <vt:lpstr>Wingdings</vt:lpstr>
      <vt:lpstr>PebbleVTI</vt:lpstr>
      <vt:lpstr>L’infection et les mesures de prévention</vt:lpstr>
      <vt:lpstr>Les éléments du cycle d’infection</vt:lpstr>
      <vt:lpstr>L’agent infectieux se rend chez l’hôte réceptif de plusieurs façons</vt:lpstr>
      <vt:lpstr>Par contact</vt:lpstr>
      <vt:lpstr>Par gouttelettes</vt:lpstr>
      <vt:lpstr>Par voie aérienne</vt:lpstr>
      <vt:lpstr>Par véhicule commun</vt:lpstr>
      <vt:lpstr>Par vecteur</vt:lpstr>
      <vt:lpstr>Les mesures de prévention de l’infection</vt:lpstr>
      <vt:lpstr>Bactéries multirésistantes aux antibiotiques ... C’est quoi ?</vt:lpstr>
      <vt:lpstr>SARM, ERV et C. difficile</vt:lpstr>
      <vt:lpstr>Que signifie les termes:  - Hygiene - Asepsie - Désinfection - Sterilization </vt:lpstr>
      <vt:lpstr>Présentation PowerPoint</vt:lpstr>
      <vt:lpstr>Présentation PowerPoint</vt:lpstr>
      <vt:lpstr>Moyens pour briser le cycle d’infections</vt:lpstr>
      <vt:lpstr>Pratiques de base</vt:lpstr>
      <vt:lpstr>Présentation PowerPoint</vt:lpstr>
      <vt:lpstr>Présentation PowerPoint</vt:lpstr>
      <vt:lpstr>Utilisation d’agents nettoyants/antimicrobiens</vt:lpstr>
      <vt:lpstr>Manipulation de matériel</vt:lpstr>
      <vt:lpstr>SIMDUT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L’infection et les mesures de prévention</dc:title>
  <dc:creator>Di Mattia, Stephanie</dc:creator>
  <cp:lastModifiedBy>Di Mattia, Stephanie</cp:lastModifiedBy>
  <cp:revision>16</cp:revision>
  <dcterms:created xsi:type="dcterms:W3CDTF">2023-06-01T17:26:59Z</dcterms:created>
  <dcterms:modified xsi:type="dcterms:W3CDTF">2023-06-05T15:56:49Z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0x01010069924D1ECC420D47A2456556BC94F7370400BDF4491DEA4973499845289601F88B9F</vt:lpwstr>
  </property>
  <property fmtid="{D5CDD505-2E9C-101B-9397-08002B2CF9AE}" pid="3" name="Applications">
    <vt:lpwstr>53;#PowerPoint 12</vt:lpwstr>
  </property>
  <property fmtid="{D5CDD505-2E9C-101B-9397-08002B2CF9AE}" pid="4" name="Order">
    <vt:r8>8621200</vt:r8>
  </property>
  <property fmtid="{D5CDD505-2E9C-101B-9397-08002B2CF9AE}" pid="5" name="APTrustLevel">
    <vt:r8>3</vt:r8>
  </property>
</Properties>
</file>