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  <p:sldMasterId id="2147483732" r:id="rId3"/>
  </p:sldMasterIdLst>
  <p:sldIdLst>
    <p:sldId id="256" r:id="rId4"/>
    <p:sldId id="262" r:id="rId5"/>
    <p:sldId id="264" r:id="rId6"/>
    <p:sldId id="263" r:id="rId7"/>
    <p:sldId id="271" r:id="rId8"/>
    <p:sldId id="272" r:id="rId9"/>
    <p:sldId id="273" r:id="rId10"/>
    <p:sldId id="286" r:id="rId11"/>
    <p:sldId id="274" r:id="rId12"/>
    <p:sldId id="311" r:id="rId13"/>
    <p:sldId id="278" r:id="rId14"/>
    <p:sldId id="282" r:id="rId15"/>
    <p:sldId id="283" r:id="rId16"/>
    <p:sldId id="284" r:id="rId17"/>
    <p:sldId id="285" r:id="rId18"/>
    <p:sldId id="287" r:id="rId19"/>
    <p:sldId id="288" r:id="rId20"/>
    <p:sldId id="289" r:id="rId21"/>
    <p:sldId id="290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14B3-8F61-418C-B53F-9218D356344B}" type="datetimeFigureOut">
              <a:rPr lang="fr-CA" smtClean="0"/>
              <a:t>2022-01-19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0D293-7D4D-43F8-BD02-E558AD134F6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16518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14B3-8F61-418C-B53F-9218D356344B}" type="datetimeFigureOut">
              <a:rPr lang="fr-CA" smtClean="0"/>
              <a:t>2022-01-19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0D293-7D4D-43F8-BD02-E558AD134F6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64044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14B3-8F61-418C-B53F-9218D356344B}" type="datetimeFigureOut">
              <a:rPr lang="fr-CA" smtClean="0"/>
              <a:t>2022-01-19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0D293-7D4D-43F8-BD02-E558AD134F6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85928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14B3-8F61-418C-B53F-9218D356344B}" type="datetimeFigureOut">
              <a:rPr lang="fr-CA" smtClean="0"/>
              <a:t>2022-01-19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0D293-7D4D-43F8-BD02-E558AD134F6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56562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14B3-8F61-418C-B53F-9218D356344B}" type="datetimeFigureOut">
              <a:rPr lang="fr-CA" smtClean="0"/>
              <a:t>2022-01-19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0D293-7D4D-43F8-BD02-E558AD134F6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44168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14B3-8F61-418C-B53F-9218D356344B}" type="datetimeFigureOut">
              <a:rPr lang="fr-CA" smtClean="0"/>
              <a:t>2022-01-19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0D293-7D4D-43F8-BD02-E558AD134F6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74617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14B3-8F61-418C-B53F-9218D356344B}" type="datetimeFigureOut">
              <a:rPr lang="fr-CA" smtClean="0"/>
              <a:t>2022-01-19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0D293-7D4D-43F8-BD02-E558AD134F6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60016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14B3-8F61-418C-B53F-9218D356344B}" type="datetimeFigureOut">
              <a:rPr lang="fr-CA" smtClean="0"/>
              <a:t>2022-01-19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0D293-7D4D-43F8-BD02-E558AD134F6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67288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14B3-8F61-418C-B53F-9218D356344B}" type="datetimeFigureOut">
              <a:rPr lang="fr-CA" smtClean="0"/>
              <a:t>2022-01-19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0D293-7D4D-43F8-BD02-E558AD134F6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6969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14B3-8F61-418C-B53F-9218D356344B}" type="datetimeFigureOut">
              <a:rPr lang="fr-CA" smtClean="0"/>
              <a:t>2022-01-19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0D293-7D4D-43F8-BD02-E558AD134F6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54318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14B3-8F61-418C-B53F-9218D356344B}" type="datetimeFigureOut">
              <a:rPr lang="fr-CA" smtClean="0"/>
              <a:t>2022-01-19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0D293-7D4D-43F8-BD02-E558AD134F6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21358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6C4FC-F9CF-4BEF-8FDD-24638A4B57A8}" type="datetime1">
              <a:rPr lang="fr-CA" smtClean="0"/>
              <a:pPr/>
              <a:t>2022-01-19</a:t>
            </a:fld>
            <a:endParaRPr lang="fr-CA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8" name="Ellipse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Ellipse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33565270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0D16A-2A94-466E-87AC-9D30BB2CCD5F}" type="datetime1">
              <a:rPr lang="fr-CA" smtClean="0"/>
              <a:pPr/>
              <a:t>2022-01-19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145999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85DD7-6EC9-4172-AB4C-4EC373159CD2}" type="datetime1">
              <a:rPr lang="fr-CA" smtClean="0"/>
              <a:pPr/>
              <a:t>2022-01-19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10" name="Rectangle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Ellipse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Ellipse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3759281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E10DC-A626-4BD8-906A-3C3FA33F18D1}" type="datetime1">
              <a:rPr lang="fr-CA" smtClean="0"/>
              <a:pPr/>
              <a:t>2022-01-19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253616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6E73-7B05-4A82-9DDF-951E994F205E}" type="datetime1">
              <a:rPr lang="fr-CA" smtClean="0"/>
              <a:pPr/>
              <a:t>2022-01-19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35735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19A3B-5558-4EB8-A7F5-896424F781D8}" type="datetime1">
              <a:rPr lang="fr-CA" smtClean="0"/>
              <a:pPr/>
              <a:t>2022-01-19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060497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AB19C-EC78-4DD5-908D-4B50D2C0E0B0}" type="datetime1">
              <a:rPr lang="fr-CA" smtClean="0"/>
              <a:pPr/>
              <a:t>2022-01-19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6" name="Rectangle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3311237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06ECB-E9AB-4624-A46B-35FA76F17B4C}" type="datetime1">
              <a:rPr lang="fr-CA" smtClean="0"/>
              <a:pPr/>
              <a:t>2022-01-19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259350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2C87-F463-4103-9599-91928CA78953}" type="datetime1">
              <a:rPr lang="fr-CA" smtClean="0"/>
              <a:pPr/>
              <a:t>2022-01-19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8" name="Rectangle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marL="0" indent="0" algn="l" eaLnBrk="1" latinLnBrk="0" hangingPunct="1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699038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C067D-A037-4900-929E-9F30D26DBCE7}" type="datetime1">
              <a:rPr lang="fr-CA" smtClean="0"/>
              <a:pPr/>
              <a:t>2022-01-19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455164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8AFF6-FAE1-4CA2-94CD-FD7F03E0FDD8}" type="datetime1">
              <a:rPr lang="fr-CA" smtClean="0"/>
              <a:pPr/>
              <a:t>2022-01-19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360822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6198795" y="-21511"/>
            <a:ext cx="46736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1154" y="2708476"/>
            <a:ext cx="4417807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4" y="4421081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18325" y="1516829"/>
            <a:ext cx="28448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pPr>
              <a:defRPr/>
            </a:pPr>
            <a:fld id="{D9B98204-9066-42FE-8E01-925F2F1DF7EF}" type="datetimeFigureOut">
              <a:rPr lang="fr-FR" smtClean="0"/>
              <a:pPr>
                <a:defRPr/>
              </a:pPr>
              <a:t>19/01/2022</a:t>
            </a:fld>
            <a:endParaRPr lang="fr-CA"/>
          </a:p>
        </p:txBody>
      </p:sp>
      <p:sp>
        <p:nvSpPr>
          <p:cNvPr id="50" name="Rectangle 4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71360" y="5719967"/>
            <a:ext cx="3775456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98795" y="5719967"/>
            <a:ext cx="858221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B2E3C719-D46D-4301-A80E-E8522348C4E5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  <p:sp>
        <p:nvSpPr>
          <p:cNvPr id="89" name="Rectangle 88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CF418F-027B-4E05-8EE8-34090A1E01DF}" type="datetimeFigureOut">
              <a:rPr lang="fr-FR" smtClean="0"/>
              <a:pPr>
                <a:defRPr/>
              </a:pPr>
              <a:t>19/01/2022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0DAE3F-D1B8-4350-A197-8F7942DD1E9F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194" y="2900830"/>
            <a:ext cx="8849957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8194" y="4267201"/>
            <a:ext cx="8849956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AC803F-927A-46DE-A1F0-5E82CF573C04}" type="datetimeFigureOut">
              <a:rPr lang="fr-FR" smtClean="0"/>
              <a:pPr>
                <a:defRPr/>
              </a:pPr>
              <a:t>19/01/2022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0C812-CB1B-4FE0-8D6E-2C3E51BFB7A2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0120DC-53A7-4229-9F15-E3813AC22349}" type="datetimeFigureOut">
              <a:rPr lang="fr-FR" smtClean="0"/>
              <a:pPr>
                <a:defRPr/>
              </a:pPr>
              <a:t>19/01/2022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ABD306-4E44-4372-8AD5-4C2ACBEE9D27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89888" y="2313432"/>
            <a:ext cx="4559808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313431"/>
            <a:ext cx="4559808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2815" y="2316009"/>
            <a:ext cx="407619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8961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2450" y="2316010"/>
            <a:ext cx="407428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9BEB1F-B69D-4A4F-B646-E0E895B37C60}" type="datetimeFigureOut">
              <a:rPr lang="fr-FR" smtClean="0"/>
              <a:pPr>
                <a:defRPr/>
              </a:pPr>
              <a:t>19/01/2022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422B9A-2AE0-45AB-9CE8-C01F2F1F0593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4FE956-6FAA-48D5-9E64-683D1B2F9D28}" type="datetimeFigureOut">
              <a:rPr lang="fr-FR" smtClean="0"/>
              <a:pPr>
                <a:defRPr/>
              </a:pPr>
              <a:t>19/01/2022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B6FC55-923E-41AE-AF5C-5F26ED83285E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14020A-4B59-4D95-A2F6-8ADE6841E8C9}" type="datetimeFigureOut">
              <a:rPr lang="fr-FR" smtClean="0"/>
              <a:pPr>
                <a:defRPr/>
              </a:pPr>
              <a:t>19/01/2022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3DD8B2-1E45-4BF3-8AFF-79EAB960FD2E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FBACDB-61EF-4950-B713-ACCBB702EA04}" type="datetimeFigureOut">
              <a:rPr lang="fr-FR" smtClean="0"/>
              <a:pPr>
                <a:defRPr/>
              </a:pPr>
              <a:t>19/01/2022</a:t>
            </a:fld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A8FF3C-53B5-4F8A-A804-46F3461D0BA1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  <p:sp>
        <p:nvSpPr>
          <p:cNvPr id="58" name="Rectangle 57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7859" y="856527"/>
            <a:ext cx="4120587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pPr>
              <a:defRPr/>
            </a:pPr>
            <a:endParaRPr lang="fr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9777" y="2657435"/>
            <a:ext cx="4406096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5456" y="4136994"/>
            <a:ext cx="4398379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2565" y="2660904"/>
            <a:ext cx="4401312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0278" y="693795"/>
            <a:ext cx="4479497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2841" y="4133089"/>
            <a:ext cx="4400764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8EDA26-BCED-435D-BA90-12454D72B0E6}" type="datetimeFigureOut">
              <a:rPr lang="fr-FR" smtClean="0"/>
              <a:pPr>
                <a:defRPr/>
              </a:pPr>
              <a:t>19/01/2022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pPr>
              <a:defRPr/>
            </a:pP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993AF2-87F1-4CEE-AF2A-D974F00B8823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0F78A6-0EE5-44A3-90E5-4C76FDE47638}" type="datetimeFigureOut">
              <a:rPr lang="fr-FR" smtClean="0"/>
              <a:pPr>
                <a:defRPr/>
              </a:pPr>
              <a:t>19/01/2022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1B6B1B-D4C5-4256-8EEE-9B737BF55FE6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1030147"/>
            <a:ext cx="1979271" cy="4780344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4395" y="1030147"/>
            <a:ext cx="7231605" cy="4780344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1A0A26-F45F-4B5A-8335-04898B504446}" type="datetimeFigureOut">
              <a:rPr lang="fr-FR" smtClean="0"/>
              <a:pPr>
                <a:defRPr/>
              </a:pPr>
              <a:t>19/01/2022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3383E9-B820-4554-B6FD-E44CFA1419BB}" type="slidenum">
              <a:rPr lang="fr-CA" smtClean="0"/>
              <a:pPr>
                <a:defRPr/>
              </a:pPr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114B3-8F61-418C-B53F-9218D356344B}" type="datetimeFigureOut">
              <a:rPr lang="fr-CA" smtClean="0"/>
              <a:t>2022-01-19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0D293-7D4D-43F8-BD02-E558AD134F6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06488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Ellipse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Bouée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ectangle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0C27055-39A1-46CE-B8C2-B57112FE6876}" type="datetime1">
              <a:rPr lang="fr-CA" smtClean="0"/>
              <a:pPr/>
              <a:t>2022-01-19</a:t>
            </a:fld>
            <a:endParaRPr lang="fr-CA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CD9297E-3E0E-4BD8-880F-BED1D2DFC850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15" name="Rectangle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460582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406400" y="0"/>
            <a:ext cx="13243109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6081656" y="-21511"/>
            <a:ext cx="4905488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1323" y="2323652"/>
            <a:ext cx="9036423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7EF114B3-8F61-418C-B53F-9218D356344B}" type="datetimeFigureOut">
              <a:rPr lang="fr-CA" smtClean="0"/>
              <a:t>2022-01-19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1F90D293-7D4D-43F8-BD02-E558AD134F63}" type="slidenum">
              <a:rPr lang="fr-CA" smtClean="0"/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/>
              <a:t>La douleur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268023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CA" dirty="0">
                <a:solidFill>
                  <a:schemeClr val="accent1">
                    <a:satMod val="150000"/>
                  </a:schemeClr>
                </a:solidFill>
              </a:rPr>
              <a:t>Définition p.72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CA" dirty="0"/>
              <a:t>Elle accompagne les maladies de l’appareil locomoteur peut être localisée à l’endroit de l’altération dans les cas de blessure, de traumatisme ou l’inflammation, et peut-être généralisée s’il s'agit d’une altération osseuse, articulaire ou musculaire. Elle peut prendre différentes formes: </a:t>
            </a:r>
            <a:r>
              <a:rPr lang="fr-CA" b="1" dirty="0"/>
              <a:t>aigue, lancinante, persistante sourde.</a:t>
            </a:r>
          </a:p>
        </p:txBody>
      </p:sp>
    </p:spTree>
    <p:extLst>
      <p:ext uri="{BB962C8B-B14F-4D97-AF65-F5344CB8AC3E}">
        <p14:creationId xmlns:p14="http://schemas.microsoft.com/office/powerpoint/2010/main" val="77556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CA" dirty="0">
                <a:solidFill>
                  <a:schemeClr val="accent1">
                    <a:satMod val="150000"/>
                  </a:schemeClr>
                </a:solidFill>
              </a:rPr>
              <a:t>Types de douleur</a:t>
            </a:r>
          </a:p>
        </p:txBody>
      </p:sp>
      <p:sp>
        <p:nvSpPr>
          <p:cNvPr id="57347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CA" b="1" dirty="0"/>
              <a:t>Localisée </a:t>
            </a:r>
            <a:r>
              <a:rPr lang="fr-CA" dirty="0"/>
              <a:t>: Endroit précis</a:t>
            </a:r>
          </a:p>
          <a:p>
            <a:pPr eaLnBrk="1" hangingPunct="1"/>
            <a:r>
              <a:rPr lang="fr-CA" b="1" dirty="0"/>
              <a:t>Généralisée</a:t>
            </a:r>
            <a:r>
              <a:rPr lang="fr-CA" dirty="0"/>
              <a:t>: plusieurs endroits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fr-CA" b="1" dirty="0"/>
              <a:t>Aiguë</a:t>
            </a:r>
            <a:r>
              <a:rPr lang="fr-CA" dirty="0"/>
              <a:t>-</a:t>
            </a:r>
            <a:r>
              <a:rPr lang="fr-CA" b="1" dirty="0"/>
              <a:t>lancinante</a:t>
            </a:r>
            <a:r>
              <a:rPr lang="fr-CA" dirty="0"/>
              <a:t>(élancement), </a:t>
            </a:r>
            <a:r>
              <a:rPr lang="fr-CA" b="1" dirty="0"/>
              <a:t>persistante</a:t>
            </a:r>
            <a:r>
              <a:rPr lang="fr-CA" dirty="0"/>
              <a:t>, </a:t>
            </a:r>
            <a:r>
              <a:rPr lang="fr-CA" b="1" dirty="0"/>
              <a:t>sourde</a:t>
            </a:r>
            <a:r>
              <a:rPr lang="fr-CA" dirty="0"/>
              <a:t>(vague et indéterminée).</a:t>
            </a:r>
          </a:p>
        </p:txBody>
      </p:sp>
    </p:spTree>
    <p:extLst>
      <p:ext uri="{BB962C8B-B14F-4D97-AF65-F5344CB8AC3E}">
        <p14:creationId xmlns:p14="http://schemas.microsoft.com/office/powerpoint/2010/main" val="2665670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CA" dirty="0">
                <a:solidFill>
                  <a:schemeClr val="accent1">
                    <a:satMod val="150000"/>
                  </a:schemeClr>
                </a:solidFill>
              </a:rPr>
              <a:t>Le suffixe algie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fr-CA" dirty="0"/>
              <a:t> Dans le domaine de la santé, le suffixe </a:t>
            </a:r>
            <a:r>
              <a:rPr lang="fr-CA" b="1" dirty="0"/>
              <a:t>algie </a:t>
            </a:r>
            <a:r>
              <a:rPr lang="fr-CA" dirty="0"/>
              <a:t>sert à désigner la</a:t>
            </a:r>
            <a:r>
              <a:rPr lang="fr-CA" b="1" dirty="0"/>
              <a:t> douleur.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fr-CA" b="1" dirty="0"/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fr-CA" b="1" dirty="0"/>
              <a:t>Ex: </a:t>
            </a: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fr-CA" b="1" dirty="0"/>
              <a:t>Arthralgie (dlr articulaire)</a:t>
            </a: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fr-CA" b="1" dirty="0"/>
              <a:t>Lombalgie (dlr bas du dos )</a:t>
            </a: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fr-CA" b="1" dirty="0"/>
              <a:t>_________________________ (dlr à l’oreille)</a:t>
            </a:r>
          </a:p>
        </p:txBody>
      </p:sp>
    </p:spTree>
    <p:extLst>
      <p:ext uri="{BB962C8B-B14F-4D97-AF65-F5344CB8AC3E}">
        <p14:creationId xmlns:p14="http://schemas.microsoft.com/office/powerpoint/2010/main" val="869612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CA" dirty="0">
                <a:solidFill>
                  <a:schemeClr val="accent1">
                    <a:satMod val="150000"/>
                  </a:schemeClr>
                </a:solidFill>
              </a:rPr>
              <a:t>Douleur aiguë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fr-CA" dirty="0"/>
              <a:t>La</a:t>
            </a:r>
            <a:r>
              <a:rPr lang="fr-CA" dirty="0">
                <a:solidFill>
                  <a:schemeClr val="bg1"/>
                </a:solidFill>
              </a:rPr>
              <a:t> </a:t>
            </a:r>
            <a:r>
              <a:rPr lang="fr-CA" dirty="0"/>
              <a:t>douleur aiguë est généralement de </a:t>
            </a:r>
            <a:r>
              <a:rPr lang="fr-CA" b="1" dirty="0">
                <a:solidFill>
                  <a:srgbClr val="FF0000"/>
                </a:solidFill>
              </a:rPr>
              <a:t>courte durée</a:t>
            </a:r>
            <a:r>
              <a:rPr lang="fr-CA" dirty="0"/>
              <a:t>. Quand la guérison avance, la douleur s’estompe et disparaît graduellement.</a:t>
            </a:r>
          </a:p>
          <a:p>
            <a:pPr marL="0" indent="0" eaLnBrk="1" hangingPunct="1">
              <a:buNone/>
            </a:pPr>
            <a:r>
              <a:rPr lang="fr-CA" dirty="0"/>
              <a:t>Ex: Post appendicectomie –fracture-DRS- coup de marteau sur le doigt</a:t>
            </a:r>
          </a:p>
          <a:p>
            <a:pPr marL="0" indent="0" eaLnBrk="1" hangingPunct="1">
              <a:buNone/>
            </a:pPr>
            <a:endParaRPr lang="fr-CA" sz="2400" dirty="0"/>
          </a:p>
          <a:p>
            <a:pPr marL="0" indent="0" eaLnBrk="1" hangingPunct="1">
              <a:buNone/>
            </a:pPr>
            <a:endParaRPr lang="fr-CA" dirty="0"/>
          </a:p>
        </p:txBody>
      </p:sp>
      <p:pic>
        <p:nvPicPr>
          <p:cNvPr id="2050" name="Picture 2" descr="http://img.src.ca/2011/09/09/635x357/110909_161e4_genou-douleur_sn6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72" y="4653137"/>
            <a:ext cx="3528392" cy="1983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leroymerlin.fr/multimedia-storage/6/28e4ffaa2b394200ed5f235a524712f-marteau-securite-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601" y="4437112"/>
            <a:ext cx="2928597" cy="2199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503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ouleur aigü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576" y="1628800"/>
            <a:ext cx="2412268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hronic pa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282" y="1499917"/>
            <a:ext cx="2412268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7084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CA" dirty="0">
                <a:solidFill>
                  <a:schemeClr val="accent1">
                    <a:satMod val="150000"/>
                  </a:schemeClr>
                </a:solidFill>
              </a:rPr>
              <a:t>Douleur chronique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fr-CA" dirty="0"/>
              <a:t> La douleur chronique apparaît après </a:t>
            </a:r>
            <a:r>
              <a:rPr lang="fr-CA" b="1" dirty="0">
                <a:solidFill>
                  <a:srgbClr val="FF0000"/>
                </a:solidFill>
              </a:rPr>
              <a:t>3 à 6 mois de douleur aiguë</a:t>
            </a:r>
            <a:r>
              <a:rPr lang="fr-CA" dirty="0"/>
              <a:t>. Elle devient une maladie</a:t>
            </a:r>
            <a:r>
              <a:rPr lang="en-CA" dirty="0"/>
              <a:t>. </a:t>
            </a:r>
            <a:r>
              <a:rPr lang="fr-CA" dirty="0"/>
              <a:t>Cette douleur est dévastatrice, nocive et peut conduire à la dépression.</a:t>
            </a:r>
          </a:p>
          <a:p>
            <a:pPr marL="0" indent="0" eaLnBrk="1" hangingPunct="1">
              <a:buNone/>
            </a:pPr>
            <a:r>
              <a:rPr lang="fr-CA" dirty="0"/>
              <a:t>Ex: arthrite rhumatoïde-cancer </a:t>
            </a:r>
          </a:p>
        </p:txBody>
      </p:sp>
      <p:pic>
        <p:nvPicPr>
          <p:cNvPr id="3074" name="Picture 2" descr="http://www.actif-coaching.com/wp-content/uploads/2012/03/Mal-de-do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52" y="4293096"/>
            <a:ext cx="3064198" cy="240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drbrutus.com/wp-content/uploads/2011/04/arthrite-rheumatoide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4" y="4666234"/>
            <a:ext cx="3096344" cy="2155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3992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4300462"/>
              </p:ext>
            </p:extLst>
          </p:nvPr>
        </p:nvGraphicFramePr>
        <p:xfrm>
          <a:off x="1320800" y="1294534"/>
          <a:ext cx="9766852" cy="33172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766852">
                  <a:extLst>
                    <a:ext uri="{9D8B030D-6E8A-4147-A177-3AD203B41FA5}">
                      <a16:colId xmlns:a16="http://schemas.microsoft.com/office/drawing/2014/main" val="399042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dirty="0"/>
                        <a:t>Soins et traitements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979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PQRSTU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244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Observer les facteurs qui déclenchent la dlr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895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Donner la position adéquate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019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Application du chaud et froid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205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Médication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CA" dirty="0"/>
                        <a:t>Analgésique non narcotiques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CA" dirty="0"/>
                        <a:t>Analgésiques narcotiques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CA" dirty="0"/>
                        <a:t>AINS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CA" dirty="0"/>
                        <a:t>Relaxants musculaires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7275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9233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CA" dirty="0">
                <a:solidFill>
                  <a:schemeClr val="accent1">
                    <a:satMod val="150000"/>
                  </a:schemeClr>
                </a:solidFill>
              </a:rPr>
              <a:t>Méthode PQRSTU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 typeface="Wingdings" panose="05000000000000000000" pitchFamily="2" charset="2"/>
              <a:buChar char="§"/>
            </a:pPr>
            <a:r>
              <a:rPr lang="fr-CA" dirty="0"/>
              <a:t>Le PQRSTU est une méthode d'évaluation de la douleur par entrevue.  </a:t>
            </a:r>
          </a:p>
          <a:p>
            <a:pPr marL="457200" indent="-457200" eaLnBrk="1" hangingPunct="1">
              <a:buFont typeface="Wingdings" panose="05000000000000000000" pitchFamily="2" charset="2"/>
              <a:buChar char="§"/>
            </a:pPr>
            <a:r>
              <a:rPr lang="fr-CA" dirty="0"/>
              <a:t>Il s'agit de questionner la personne qui souffre afin d'obtenir un portrait le plus juste possible de la douleur qu'elle ressent et ainsi intervenir d'une manière efficace. </a:t>
            </a:r>
          </a:p>
        </p:txBody>
      </p:sp>
    </p:spTree>
    <p:extLst>
      <p:ext uri="{BB962C8B-B14F-4D97-AF65-F5344CB8AC3E}">
        <p14:creationId xmlns:p14="http://schemas.microsoft.com/office/powerpoint/2010/main" val="341616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ce réservé du contenu 4"/>
          <p:cNvGraphicFramePr>
            <a:graphicFrameLocks noGrp="1"/>
          </p:cNvGraphicFramePr>
          <p:nvPr>
            <p:ph idx="4294967295"/>
          </p:nvPr>
        </p:nvGraphicFramePr>
        <p:xfrm>
          <a:off x="1631506" y="260649"/>
          <a:ext cx="9036494" cy="591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12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17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73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587">
                <a:tc>
                  <a:txBody>
                    <a:bodyPr/>
                    <a:lstStyle/>
                    <a:p>
                      <a:pPr algn="ctr"/>
                      <a:r>
                        <a:rPr lang="fr-CA" sz="1400" dirty="0">
                          <a:solidFill>
                            <a:schemeClr val="tx1"/>
                          </a:solidFill>
                        </a:rPr>
                        <a:t>ACRONYMES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b="1" dirty="0">
                          <a:solidFill>
                            <a:schemeClr val="tx1"/>
                          </a:solidFill>
                        </a:rPr>
                        <a:t>DONNÉES CLINIQUES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dirty="0">
                          <a:solidFill>
                            <a:schemeClr val="tx1"/>
                          </a:solidFill>
                        </a:rPr>
                        <a:t>QUESTIONS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080">
                <a:tc>
                  <a:txBody>
                    <a:bodyPr/>
                    <a:lstStyle/>
                    <a:p>
                      <a:pPr algn="ctr"/>
                      <a:r>
                        <a:rPr lang="fr-CA" sz="2000" b="1" dirty="0"/>
                        <a:t>p</a:t>
                      </a:r>
                    </a:p>
                  </a:txBody>
                  <a:tcPr marL="68580" marR="6858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sz="1800" b="1" dirty="0"/>
                        <a:t>Provoquée/palliée</a:t>
                      </a:r>
                    </a:p>
                    <a:p>
                      <a:r>
                        <a:rPr lang="fr-CA" sz="1800" dirty="0"/>
                        <a:t>(facteurs déclenchants)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sz="1800" dirty="0"/>
                        <a:t>Comment votre dlr</a:t>
                      </a:r>
                      <a:r>
                        <a:rPr lang="fr-CA" sz="1800" baseline="0" dirty="0"/>
                        <a:t> est-elle apparue?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sz="1800" baseline="0" dirty="0"/>
                        <a:t>Y a-t-il une position qui aggrave ou soulage votre dlr ?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587">
                <a:tc>
                  <a:txBody>
                    <a:bodyPr/>
                    <a:lstStyle/>
                    <a:p>
                      <a:pPr algn="ctr"/>
                      <a:r>
                        <a:rPr lang="fr-CA" sz="2000" b="1" dirty="0"/>
                        <a:t>Q</a:t>
                      </a:r>
                    </a:p>
                  </a:txBody>
                  <a:tcPr marL="68580" marR="6858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sz="1800" b="1" dirty="0"/>
                        <a:t>Qualité/quantité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sz="1800" dirty="0"/>
                        <a:t>Décrivez-moi le genre de dlr que vous ressentez.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sz="1800" dirty="0"/>
                        <a:t>À quoi ressemble votre dlr?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fr-CA" sz="1800" dirty="0"/>
                        <a:t>Sur une échelle de 0à 10 à combien est votre dlr ?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587">
                <a:tc>
                  <a:txBody>
                    <a:bodyPr/>
                    <a:lstStyle/>
                    <a:p>
                      <a:pPr algn="ctr"/>
                      <a:r>
                        <a:rPr lang="fr-CA" sz="2000" b="1" dirty="0"/>
                        <a:t>R</a:t>
                      </a:r>
                    </a:p>
                  </a:txBody>
                  <a:tcPr marL="68580" marR="6858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sz="1800" b="1" dirty="0"/>
                        <a:t>Région/irradiation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sz="1800" dirty="0"/>
                        <a:t>Où</a:t>
                      </a:r>
                      <a:r>
                        <a:rPr lang="fr-CA" sz="1800" baseline="0" dirty="0"/>
                        <a:t> ressentez-vous de la dlr ?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sz="1800" dirty="0"/>
                        <a:t>Montrez-moi</a:t>
                      </a:r>
                      <a:r>
                        <a:rPr lang="fr-CA" sz="1800" baseline="0" dirty="0"/>
                        <a:t> où est la dlr?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sz="1800" baseline="0" dirty="0"/>
                        <a:t>Est-ce que la dlr irradie vers une autre partie du corps?</a:t>
                      </a:r>
                      <a:endParaRPr lang="fr-CA" sz="18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587">
                <a:tc>
                  <a:txBody>
                    <a:bodyPr/>
                    <a:lstStyle/>
                    <a:p>
                      <a:pPr algn="ctr"/>
                      <a:r>
                        <a:rPr lang="fr-CA" sz="2000" b="1" dirty="0"/>
                        <a:t>S</a:t>
                      </a:r>
                    </a:p>
                  </a:txBody>
                  <a:tcPr marL="68580" marR="6858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sz="1800" b="1" dirty="0"/>
                        <a:t>Signes/</a:t>
                      </a:r>
                      <a:r>
                        <a:rPr lang="fr-CA" sz="1800" b="1" baseline="0" dirty="0"/>
                        <a:t> symptômes</a:t>
                      </a:r>
                      <a:endParaRPr lang="fr-CA" sz="18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sz="1800" dirty="0"/>
                        <a:t>Présence de diaphorèse, tachycardie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sz="1800" dirty="0"/>
                        <a:t>N-V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587">
                <a:tc>
                  <a:txBody>
                    <a:bodyPr/>
                    <a:lstStyle/>
                    <a:p>
                      <a:pPr algn="ctr"/>
                      <a:r>
                        <a:rPr lang="fr-CA" sz="2000" b="1" dirty="0"/>
                        <a:t>T</a:t>
                      </a:r>
                    </a:p>
                  </a:txBody>
                  <a:tcPr marL="68580" marR="6858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sz="1800" b="1" dirty="0"/>
                        <a:t>Temps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sz="1800" dirty="0"/>
                        <a:t>Depuis combien de temps avez-vous mal?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sz="1800" dirty="0"/>
                        <a:t>Progressive ou constante 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587">
                <a:tc>
                  <a:txBody>
                    <a:bodyPr/>
                    <a:lstStyle/>
                    <a:p>
                      <a:pPr algn="ctr"/>
                      <a:r>
                        <a:rPr lang="fr-CA" sz="2000" b="1" dirty="0"/>
                        <a:t>U</a:t>
                      </a:r>
                    </a:p>
                  </a:txBody>
                  <a:tcPr marL="68580" marR="6858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sz="1800" b="1" dirty="0" err="1"/>
                        <a:t>Understand</a:t>
                      </a:r>
                      <a:endParaRPr lang="fr-CA" sz="18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sz="1800" dirty="0"/>
                        <a:t>Quelle compréhension le client </a:t>
                      </a:r>
                      <a:r>
                        <a:rPr lang="fr-CA" sz="1800" dirty="0" err="1"/>
                        <a:t>a-t-il</a:t>
                      </a:r>
                      <a:r>
                        <a:rPr lang="fr-CA" sz="1800" dirty="0"/>
                        <a:t> de sa douleur? 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7704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CA" dirty="0">
                <a:solidFill>
                  <a:schemeClr val="accent1">
                    <a:satMod val="150000"/>
                  </a:schemeClr>
                </a:solidFill>
              </a:rPr>
              <a:t>Modèles d’échelles 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03388" y="1628801"/>
            <a:ext cx="4422260" cy="4895825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75" y="2348881"/>
            <a:ext cx="6948488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150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4400" b="1" dirty="0">
                <a:solidFill>
                  <a:srgbClr val="002060"/>
                </a:solidFill>
              </a:rPr>
              <a:t>Application de chaleur P73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000066"/>
              </a:buClr>
              <a:buFont typeface="Wingdings" pitchFamily="2" charset="2"/>
              <a:buChar char="¶"/>
            </a:pPr>
            <a:r>
              <a:rPr lang="fr-CA" b="1" dirty="0">
                <a:solidFill>
                  <a:schemeClr val="accent5">
                    <a:lumMod val="50000"/>
                  </a:schemeClr>
                </a:solidFill>
              </a:rPr>
              <a:t>Vasodilatation</a:t>
            </a:r>
          </a:p>
          <a:p>
            <a:pPr>
              <a:buClr>
                <a:srgbClr val="000066"/>
              </a:buClr>
              <a:buFont typeface="Wingdings" pitchFamily="2" charset="2"/>
              <a:buChar char="¶"/>
            </a:pPr>
            <a:r>
              <a:rPr lang="fr-CA" b="1" dirty="0">
                <a:solidFill>
                  <a:schemeClr val="accent5">
                    <a:lumMod val="50000"/>
                  </a:schemeClr>
                </a:solidFill>
              </a:rPr>
              <a:t>Diminution de la viscosité du sang</a:t>
            </a:r>
          </a:p>
          <a:p>
            <a:pPr>
              <a:buClr>
                <a:srgbClr val="000066"/>
              </a:buClr>
              <a:buFont typeface="Wingdings" pitchFamily="2" charset="2"/>
              <a:buChar char="¶"/>
            </a:pPr>
            <a:r>
              <a:rPr lang="fr-CA" b="1" dirty="0">
                <a:solidFill>
                  <a:schemeClr val="accent5">
                    <a:lumMod val="50000"/>
                  </a:schemeClr>
                </a:solidFill>
              </a:rPr>
              <a:t>Réduction de la tension musculaire</a:t>
            </a:r>
          </a:p>
          <a:p>
            <a:pPr marL="82296" indent="0">
              <a:buClr>
                <a:srgbClr val="000066"/>
              </a:buClr>
              <a:buNone/>
            </a:pPr>
            <a:endParaRPr lang="fr-CA" b="1" dirty="0">
              <a:solidFill>
                <a:schemeClr val="accent5">
                  <a:lumMod val="50000"/>
                </a:schemeClr>
              </a:solidFill>
            </a:endParaRPr>
          </a:p>
          <a:p>
            <a:pPr marL="82296" indent="0">
              <a:buClr>
                <a:srgbClr val="000066"/>
              </a:buClr>
              <a:buNone/>
            </a:pPr>
            <a:r>
              <a:rPr lang="fr-CA" b="1" dirty="0">
                <a:solidFill>
                  <a:schemeClr val="accent5">
                    <a:lumMod val="50000"/>
                  </a:schemeClr>
                </a:solidFill>
              </a:rPr>
              <a:t>Quand ?  </a:t>
            </a:r>
          </a:p>
          <a:p>
            <a:pPr>
              <a:buClr>
                <a:srgbClr val="000066"/>
              </a:buClr>
              <a:buFont typeface="Wingdings" pitchFamily="2" charset="2"/>
              <a:buChar char="¶"/>
            </a:pPr>
            <a:r>
              <a:rPr lang="fr-CA" b="1" dirty="0">
                <a:solidFill>
                  <a:schemeClr val="accent5">
                    <a:lumMod val="50000"/>
                  </a:schemeClr>
                </a:solidFill>
              </a:rPr>
              <a:t>Favoriser le confort et relaxation</a:t>
            </a:r>
          </a:p>
          <a:p>
            <a:pPr>
              <a:buClr>
                <a:srgbClr val="000066"/>
              </a:buClr>
              <a:buFont typeface="Wingdings" pitchFamily="2" charset="2"/>
              <a:buChar char="¶"/>
            </a:pPr>
            <a:r>
              <a:rPr lang="fr-CA" b="1" dirty="0">
                <a:solidFill>
                  <a:schemeClr val="accent5">
                    <a:lumMod val="50000"/>
                  </a:schemeClr>
                </a:solidFill>
              </a:rPr>
              <a:t>Spasmes musculaires</a:t>
            </a:r>
          </a:p>
          <a:p>
            <a:pPr marL="82296" indent="0">
              <a:buClr>
                <a:srgbClr val="000066"/>
              </a:buClr>
              <a:buNone/>
            </a:pPr>
            <a:endParaRPr lang="fr-CA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200" b="0" i="0" u="none" strike="noStrike" kern="1200" cap="none" spc="0" normalizeH="0" baseline="0" noProof="0">
                <a:ln>
                  <a:noFill/>
                </a:ln>
                <a:solidFill>
                  <a:srgbClr val="BEEA73">
                    <a:shade val="50000"/>
                    <a:satMod val="200000"/>
                  </a:srgb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Élaboré par Alexandra Fex BSc inf enseignante CFP Performance Plus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297" y="4941169"/>
            <a:ext cx="1711077" cy="135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133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4800" b="1" dirty="0">
                <a:solidFill>
                  <a:srgbClr val="002060"/>
                </a:solidFill>
              </a:rPr>
              <a:t>Application de froid P.73</a:t>
            </a:r>
            <a:endParaRPr lang="fr-CA" sz="4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000066"/>
              </a:buClr>
              <a:buFont typeface="Wingdings" pitchFamily="2" charset="2"/>
              <a:buChar char="¶"/>
            </a:pPr>
            <a:r>
              <a:rPr lang="fr-CA" b="1" dirty="0">
                <a:solidFill>
                  <a:schemeClr val="accent5">
                    <a:lumMod val="50000"/>
                  </a:schemeClr>
                </a:solidFill>
              </a:rPr>
              <a:t>Vasoconstriction </a:t>
            </a:r>
          </a:p>
          <a:p>
            <a:pPr>
              <a:buClr>
                <a:srgbClr val="000066"/>
              </a:buClr>
              <a:buFont typeface="Wingdings" pitchFamily="2" charset="2"/>
              <a:buChar char="¶"/>
            </a:pPr>
            <a:r>
              <a:rPr lang="fr-CA" b="1" dirty="0">
                <a:solidFill>
                  <a:schemeClr val="accent5">
                    <a:lumMod val="50000"/>
                  </a:schemeClr>
                </a:solidFill>
              </a:rPr>
              <a:t>Diminution de la tension musculaire</a:t>
            </a:r>
          </a:p>
          <a:p>
            <a:pPr marL="82296" indent="0">
              <a:buClr>
                <a:srgbClr val="000066"/>
              </a:buClr>
              <a:buNone/>
            </a:pPr>
            <a:endParaRPr lang="fr-CA" b="1" dirty="0">
              <a:solidFill>
                <a:schemeClr val="accent5">
                  <a:lumMod val="50000"/>
                </a:schemeClr>
              </a:solidFill>
            </a:endParaRPr>
          </a:p>
          <a:p>
            <a:pPr marL="82296" indent="0">
              <a:buClr>
                <a:srgbClr val="000066"/>
              </a:buClr>
              <a:buNone/>
            </a:pPr>
            <a:r>
              <a:rPr lang="fr-CA" b="1" dirty="0">
                <a:solidFill>
                  <a:schemeClr val="accent5">
                    <a:lumMod val="50000"/>
                  </a:schemeClr>
                </a:solidFill>
              </a:rPr>
              <a:t>Quand ?</a:t>
            </a:r>
          </a:p>
          <a:p>
            <a:pPr>
              <a:buClr>
                <a:srgbClr val="000066"/>
              </a:buClr>
              <a:buFont typeface="Wingdings" pitchFamily="2" charset="2"/>
              <a:buChar char="¶"/>
            </a:pPr>
            <a:r>
              <a:rPr lang="fr-CA" b="1" dirty="0">
                <a:solidFill>
                  <a:schemeClr val="accent5">
                    <a:lumMod val="50000"/>
                  </a:schemeClr>
                </a:solidFill>
              </a:rPr>
              <a:t>Douleur modérée à intense</a:t>
            </a:r>
          </a:p>
          <a:p>
            <a:pPr>
              <a:buClr>
                <a:srgbClr val="000066"/>
              </a:buClr>
              <a:buFont typeface="Wingdings" pitchFamily="2" charset="2"/>
              <a:buChar char="¶"/>
            </a:pPr>
            <a:r>
              <a:rPr lang="fr-CA" b="1" dirty="0">
                <a:solidFill>
                  <a:schemeClr val="accent5">
                    <a:lumMod val="50000"/>
                  </a:schemeClr>
                </a:solidFill>
              </a:rPr>
              <a:t>Œdème important</a:t>
            </a:r>
          </a:p>
          <a:p>
            <a:pPr>
              <a:buClr>
                <a:srgbClr val="000066"/>
              </a:buClr>
              <a:buFont typeface="Wingdings" pitchFamily="2" charset="2"/>
              <a:buChar char="¶"/>
            </a:pPr>
            <a:r>
              <a:rPr lang="fr-CA" b="1" dirty="0">
                <a:solidFill>
                  <a:schemeClr val="accent5">
                    <a:lumMod val="50000"/>
                  </a:schemeClr>
                </a:solidFill>
              </a:rPr>
              <a:t>Blessure récente</a:t>
            </a:r>
          </a:p>
          <a:p>
            <a:pPr>
              <a:buClr>
                <a:srgbClr val="000066"/>
              </a:buClr>
              <a:buFont typeface="Wingdings" pitchFamily="2" charset="2"/>
              <a:buChar char="¶"/>
            </a:pPr>
            <a:r>
              <a:rPr lang="fr-CA" b="1" dirty="0">
                <a:solidFill>
                  <a:schemeClr val="accent5">
                    <a:lumMod val="50000"/>
                  </a:schemeClr>
                </a:solidFill>
              </a:rPr>
              <a:t>Hémorragie (arrêter le saignement)</a:t>
            </a:r>
          </a:p>
          <a:p>
            <a:pPr marL="82296" indent="0">
              <a:buClr>
                <a:srgbClr val="000066"/>
              </a:buClr>
              <a:buNone/>
            </a:pPr>
            <a:endParaRPr lang="fr-CA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200" b="0" i="0" u="none" strike="noStrike" kern="1200" cap="none" spc="0" normalizeH="0" baseline="0" noProof="0">
                <a:ln>
                  <a:noFill/>
                </a:ln>
                <a:solidFill>
                  <a:srgbClr val="BEEA73">
                    <a:shade val="50000"/>
                    <a:satMod val="200000"/>
                  </a:srgb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Élaboré par Alexandra Fex BSc inf enseignante CFP Performance Plus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288" y="3412397"/>
            <a:ext cx="13716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5185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>
                <a:solidFill>
                  <a:srgbClr val="002060"/>
                </a:solidFill>
              </a:rPr>
              <a:t>Un bon alignement corporel P.75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Permet de diminuer la douleur.</a:t>
            </a:r>
          </a:p>
          <a:p>
            <a:r>
              <a:rPr lang="fr-CA" dirty="0"/>
              <a:t>Positionner la personne avec des oreillers, des sacs de sable, des rouleaux, etc.</a:t>
            </a:r>
          </a:p>
          <a:p>
            <a:r>
              <a:rPr lang="fr-CA" dirty="0"/>
              <a:t>Position antalgique pour le patient.</a:t>
            </a:r>
          </a:p>
          <a:p>
            <a:r>
              <a:rPr lang="fr-CA" dirty="0"/>
              <a:t>Changer le positionnement minimum </a:t>
            </a:r>
          </a:p>
          <a:p>
            <a:pPr marL="82296" indent="0">
              <a:buNone/>
            </a:pPr>
            <a:r>
              <a:rPr lang="fr-CA" dirty="0"/>
              <a:t>   q. 2h.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200" b="0" i="0" u="none" strike="noStrike" kern="1200" cap="none" spc="0" normalizeH="0" baseline="0" noProof="0">
                <a:ln>
                  <a:noFill/>
                </a:ln>
                <a:solidFill>
                  <a:srgbClr val="BEEA73">
                    <a:shade val="50000"/>
                    <a:satMod val="200000"/>
                  </a:srgb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Élaboré par Alexandra Fex BSc inf enseignante CFP Performance Plus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66006">
            <a:off x="9339946" y="2727550"/>
            <a:ext cx="1732870" cy="3283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551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>
                <a:solidFill>
                  <a:srgbClr val="002060"/>
                </a:solidFill>
              </a:rPr>
              <a:t>Exercices passifs </a:t>
            </a:r>
            <a:r>
              <a:rPr lang="fr-CA" b="1">
                <a:solidFill>
                  <a:srgbClr val="002060"/>
                </a:solidFill>
              </a:rPr>
              <a:t>et actifs P.76</a:t>
            </a:r>
            <a:endParaRPr lang="fr-CA" b="1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67608" y="1447800"/>
            <a:ext cx="7890080" cy="4800600"/>
          </a:xfrm>
        </p:spPr>
        <p:txBody>
          <a:bodyPr/>
          <a:lstStyle/>
          <a:p>
            <a:pPr marL="82296" indent="0">
              <a:buNone/>
            </a:pPr>
            <a:r>
              <a:rPr lang="fr-CA" dirty="0"/>
              <a:t>Actifs = fait par le patient </a:t>
            </a:r>
          </a:p>
          <a:p>
            <a:pPr marL="82296" indent="0">
              <a:buNone/>
            </a:pPr>
            <a:r>
              <a:rPr lang="fr-CA" dirty="0"/>
              <a:t>Passifs = initier par le soignant</a:t>
            </a:r>
          </a:p>
          <a:p>
            <a:pPr marL="82296" indent="0">
              <a:buNone/>
            </a:pPr>
            <a:r>
              <a:rPr lang="fr-CA" dirty="0"/>
              <a:t>Passifs = CPM pour le genou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200" b="0" i="0" u="none" strike="noStrike" kern="1200" cap="none" spc="0" normalizeH="0" baseline="0" noProof="0">
                <a:ln>
                  <a:noFill/>
                </a:ln>
                <a:solidFill>
                  <a:srgbClr val="BEEA73">
                    <a:shade val="50000"/>
                    <a:satMod val="200000"/>
                  </a:srgb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Élaboré par Alexandra Fex BSc inf enseignante CFP Performance Plus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848" y="3165729"/>
            <a:ext cx="5688632" cy="3127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0125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p.75 Déficits </a:t>
            </a:r>
            <a:r>
              <a:rPr lang="fr-CA" dirty="0" err="1"/>
              <a:t>musculosquelettiques</a:t>
            </a:r>
            <a:r>
              <a:rPr lang="fr-CA" dirty="0"/>
              <a:t> IMP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Aider </a:t>
            </a:r>
            <a:r>
              <a:rPr lang="fr-CA" dirty="0" err="1"/>
              <a:t>ds</a:t>
            </a:r>
            <a:r>
              <a:rPr lang="fr-CA" dirty="0"/>
              <a:t> soins d’hygiène…</a:t>
            </a:r>
          </a:p>
          <a:p>
            <a:r>
              <a:rPr lang="fr-CA" dirty="0"/>
              <a:t>Changer de position q 2hrs</a:t>
            </a:r>
          </a:p>
          <a:p>
            <a:r>
              <a:rPr lang="fr-CA" dirty="0"/>
              <a:t>Favoriser la mobilité active ou passive</a:t>
            </a:r>
          </a:p>
          <a:p>
            <a:r>
              <a:rPr lang="fr-CA" dirty="0"/>
              <a:t>Alignement corporel</a:t>
            </a:r>
          </a:p>
          <a:p>
            <a:r>
              <a:rPr lang="fr-CA" dirty="0"/>
              <a:t>Augmenter les déplacements</a:t>
            </a:r>
          </a:p>
          <a:p>
            <a:r>
              <a:rPr lang="fr-CA" dirty="0"/>
              <a:t>….</a:t>
            </a:r>
          </a:p>
          <a:p>
            <a:endParaRPr lang="fr-CA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3922652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p.78 fonction respiratoire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Augmenter l’apport en oxygène</a:t>
            </a:r>
          </a:p>
          <a:p>
            <a:r>
              <a:rPr lang="fr-CA" dirty="0"/>
              <a:t>Distendre les </a:t>
            </a:r>
            <a:r>
              <a:rPr lang="fr-CA" dirty="0" err="1"/>
              <a:t>pms</a:t>
            </a:r>
            <a:endParaRPr lang="fr-CA" dirty="0"/>
          </a:p>
          <a:p>
            <a:r>
              <a:rPr lang="fr-CA" dirty="0"/>
              <a:t>Évacuer les gaz anesthésiques</a:t>
            </a:r>
          </a:p>
          <a:p>
            <a:r>
              <a:rPr lang="fr-CA" dirty="0"/>
              <a:t>Favoriser l’évacuation des mucosités des voies respiratoires</a:t>
            </a:r>
          </a:p>
        </p:txBody>
      </p:sp>
    </p:spTree>
    <p:extLst>
      <p:ext uri="{BB962C8B-B14F-4D97-AF65-F5344CB8AC3E}">
        <p14:creationId xmlns:p14="http://schemas.microsoft.com/office/powerpoint/2010/main" val="328761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Fonction circulation p.78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Activer la circulation sanguine</a:t>
            </a:r>
          </a:p>
          <a:p>
            <a:r>
              <a:rPr lang="fr-CA" dirty="0"/>
              <a:t>Réduire la stase veineuse, permettant de réduire les risque de </a:t>
            </a:r>
            <a:r>
              <a:rPr lang="fr-CA" dirty="0">
                <a:solidFill>
                  <a:srgbClr val="FF0000"/>
                </a:solidFill>
              </a:rPr>
              <a:t>thrombophlébite.</a:t>
            </a:r>
          </a:p>
        </p:txBody>
      </p:sp>
    </p:spTree>
    <p:extLst>
      <p:ext uri="{BB962C8B-B14F-4D97-AF65-F5344CB8AC3E}">
        <p14:creationId xmlns:p14="http://schemas.microsoft.com/office/powerpoint/2010/main" val="34544011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Préparation physique p.78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endParaRPr lang="fr-CA" dirty="0"/>
          </a:p>
          <a:p>
            <a:r>
              <a:rPr lang="fr-CA" dirty="0"/>
              <a:t>Être à jeun</a:t>
            </a:r>
          </a:p>
          <a:p>
            <a:r>
              <a:rPr lang="fr-CA" dirty="0"/>
              <a:t>Préparer la peau</a:t>
            </a:r>
          </a:p>
          <a:p>
            <a:r>
              <a:rPr lang="fr-CA" dirty="0"/>
              <a:t>Rasage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677513031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olstice">
  <a:themeElements>
    <a:clrScheme name="Personnalisé 1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EB31AB"/>
      </a:accent5>
      <a:accent6>
        <a:srgbClr val="B56FF4"/>
      </a:accent6>
      <a:hlink>
        <a:srgbClr val="408080"/>
      </a:hlink>
      <a:folHlink>
        <a:srgbClr val="5EAEAE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635</Words>
  <Application>Microsoft Office PowerPoint</Application>
  <PresentationFormat>Grand écran</PresentationFormat>
  <Paragraphs>114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19</vt:i4>
      </vt:variant>
    </vt:vector>
  </HeadingPairs>
  <TitlesOfParts>
    <vt:vector size="30" baseType="lpstr">
      <vt:lpstr>Arial</vt:lpstr>
      <vt:lpstr>Calibri</vt:lpstr>
      <vt:lpstr>Calibri Light</vt:lpstr>
      <vt:lpstr>Century Gothic</vt:lpstr>
      <vt:lpstr>Gill Sans MT</vt:lpstr>
      <vt:lpstr>Verdana</vt:lpstr>
      <vt:lpstr>Wingdings</vt:lpstr>
      <vt:lpstr>Wingdings 2</vt:lpstr>
      <vt:lpstr>Thème Office</vt:lpstr>
      <vt:lpstr>Solstice</vt:lpstr>
      <vt:lpstr>Austin</vt:lpstr>
      <vt:lpstr>La douleur </vt:lpstr>
      <vt:lpstr>Définition p.72</vt:lpstr>
      <vt:lpstr>Types de douleur</vt:lpstr>
      <vt:lpstr>Le suffixe algie</vt:lpstr>
      <vt:lpstr>Douleur aiguë</vt:lpstr>
      <vt:lpstr>Présentation PowerPoint</vt:lpstr>
      <vt:lpstr>Douleur chronique</vt:lpstr>
      <vt:lpstr>Présentation PowerPoint</vt:lpstr>
      <vt:lpstr>Méthode PQRSTU</vt:lpstr>
      <vt:lpstr>Présentation PowerPoint</vt:lpstr>
      <vt:lpstr>Modèles d’échelles </vt:lpstr>
      <vt:lpstr>Application de chaleur P73</vt:lpstr>
      <vt:lpstr>Application de froid P.73</vt:lpstr>
      <vt:lpstr>Un bon alignement corporel P.75</vt:lpstr>
      <vt:lpstr>Exercices passifs et actifs P.76</vt:lpstr>
      <vt:lpstr>p.75 Déficits musculosquelettiques IMP</vt:lpstr>
      <vt:lpstr>p.78 fonction respiratoire</vt:lpstr>
      <vt:lpstr>Fonction circulation p.78</vt:lpstr>
      <vt:lpstr>Préparation physique p.78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douleur</dc:title>
  <dc:creator>Yan Ouimet-Grill</dc:creator>
  <cp:lastModifiedBy>Petit, Anne-Gabrielle</cp:lastModifiedBy>
  <cp:revision>11</cp:revision>
  <dcterms:created xsi:type="dcterms:W3CDTF">2017-03-12T15:37:11Z</dcterms:created>
  <dcterms:modified xsi:type="dcterms:W3CDTF">2022-01-19T20:34:03Z</dcterms:modified>
</cp:coreProperties>
</file>