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272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isocè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fr-CA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E090624A-F532-4622-932A-80EB33751391}" type="datetimeFigureOut">
              <a:rPr lang="fr-CA" smtClean="0"/>
              <a:t>2021-02-04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fr-CA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BC2253E-4F2C-4E06-8B07-5B28D8091002}" type="slidenum">
              <a:rPr lang="fr-CA" smtClean="0"/>
              <a:t>‹N°›</a:t>
            </a:fld>
            <a:endParaRPr lang="fr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.jpg"/><Relationship Id="rId4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4.xml"/><Relationship Id="rId7" Type="http://schemas.openxmlformats.org/officeDocument/2006/relationships/image" Target="../media/image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L’ACCOMPAGNEMENT DANS LE DEUIL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/>
              <a:t>Cours #5 CHAPITRE 3. </a:t>
            </a:r>
            <a:r>
              <a:rPr lang="fr-FR" dirty="0" smtClean="0"/>
              <a:t>p77</a:t>
            </a:r>
          </a:p>
          <a:p>
            <a:endParaRPr lang="fr-FR" dirty="0"/>
          </a:p>
          <a:p>
            <a:r>
              <a:rPr lang="fr-FR" dirty="0" smtClean="0"/>
              <a:t>Création BED, modifié par DIS-2019</a:t>
            </a:r>
            <a:endParaRPr lang="fr-FR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0791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6" name="Espace réservé pour une image  5"/>
          <p:cNvPicPr>
            <a:picLocks noGrp="1" noChangeAspect="1"/>
          </p:cNvPicPr>
          <p:nvPr>
            <p:ph type="pic"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" r="3707"/>
          <a:stretch>
            <a:fillRect/>
          </a:stretch>
        </p:blipFill>
        <p:spPr/>
      </p:pic>
      <p:sp>
        <p:nvSpPr>
          <p:cNvPr id="4" name="Espace réservé du texte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9895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/>
              <a:t>C’est un lent processus qui </a:t>
            </a:r>
            <a:r>
              <a:rPr lang="fr-FR" dirty="0" smtClean="0"/>
              <a:t>permet </a:t>
            </a:r>
            <a:r>
              <a:rPr lang="fr-FR" dirty="0"/>
              <a:t>de se détacher </a:t>
            </a:r>
            <a:r>
              <a:rPr lang="fr-FR" dirty="0" smtClean="0"/>
              <a:t>graduellement </a:t>
            </a:r>
            <a:r>
              <a:rPr lang="fr-FR" dirty="0"/>
              <a:t>de ce que l’on </a:t>
            </a:r>
            <a:r>
              <a:rPr lang="fr-FR" dirty="0" smtClean="0"/>
              <a:t>perd </a:t>
            </a:r>
            <a:r>
              <a:rPr lang="fr-FR" dirty="0"/>
              <a:t>et de réorganiser sa vie.</a:t>
            </a:r>
          </a:p>
          <a:p>
            <a:pPr marL="64008" indent="0">
              <a:buNone/>
            </a:pPr>
            <a:endParaRPr lang="fr-FR" dirty="0" smtClean="0"/>
          </a:p>
          <a:p>
            <a:pPr marL="64008" indent="0">
              <a:buNone/>
            </a:pPr>
            <a:r>
              <a:rPr lang="fr-FR" dirty="0" smtClean="0"/>
              <a:t>           </a:t>
            </a:r>
            <a:endParaRPr lang="fr-FR" dirty="0"/>
          </a:p>
          <a:p>
            <a:r>
              <a:rPr lang="fr-FR" dirty="0"/>
              <a:t> Le deuil peut aussi </a:t>
            </a:r>
            <a:r>
              <a:rPr lang="fr-FR" dirty="0" smtClean="0"/>
              <a:t>être </a:t>
            </a:r>
            <a:r>
              <a:rPr lang="fr-FR" dirty="0"/>
              <a:t>associé aux différentes </a:t>
            </a:r>
            <a:r>
              <a:rPr lang="fr-FR" dirty="0" smtClean="0"/>
              <a:t>pertes </a:t>
            </a:r>
            <a:r>
              <a:rPr lang="fr-FR" dirty="0"/>
              <a:t>de l’existence  </a:t>
            </a:r>
          </a:p>
          <a:p>
            <a:endParaRPr lang="fr-FR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5709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FR" dirty="0"/>
              <a:t>Le deuil est une démarche </a:t>
            </a:r>
            <a:r>
              <a:rPr lang="fr-FR" dirty="0" smtClean="0"/>
              <a:t>individuelle </a:t>
            </a:r>
            <a:r>
              <a:rPr lang="fr-FR" dirty="0"/>
              <a:t>qui vise à guérir.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 smtClean="0"/>
              <a:t>C’est </a:t>
            </a:r>
            <a:r>
              <a:rPr lang="fr-FR" dirty="0"/>
              <a:t>un cheminement difficile </a:t>
            </a:r>
            <a:r>
              <a:rPr lang="fr-FR" dirty="0" smtClean="0"/>
              <a:t> </a:t>
            </a:r>
            <a:r>
              <a:rPr lang="fr-FR" dirty="0"/>
              <a:t>en plusieurs étapes mais </a:t>
            </a:r>
            <a:r>
              <a:rPr lang="fr-FR" dirty="0" smtClean="0"/>
              <a:t>nécessaire </a:t>
            </a:r>
            <a:r>
              <a:rPr lang="fr-FR" dirty="0"/>
              <a:t>pour de </a:t>
            </a:r>
            <a:r>
              <a:rPr lang="fr-FR" dirty="0" smtClean="0"/>
              <a:t>nouveau </a:t>
            </a:r>
            <a:r>
              <a:rPr lang="fr-FR" dirty="0"/>
              <a:t>s’investir dans sa vie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3355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SELON ÉLIZABETH KÜBLER-ROSS</a:t>
            </a:r>
            <a:br>
              <a:rPr lang="fr-CA" dirty="0"/>
            </a:br>
            <a:endParaRPr lang="fr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396718" cy="509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714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95536" y="116632"/>
            <a:ext cx="8229600" cy="929258"/>
          </a:xfrm>
        </p:spPr>
        <p:txBody>
          <a:bodyPr/>
          <a:lstStyle/>
          <a:p>
            <a:r>
              <a:rPr lang="fr-CA" dirty="0"/>
              <a:t>CHOC, DÉNI OU NÉGATION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3" y="1124744"/>
            <a:ext cx="3525055" cy="2357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56" y="1772816"/>
            <a:ext cx="2558913" cy="2577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02" y="3933056"/>
            <a:ext cx="6657275" cy="256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571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652120" y="1916832"/>
            <a:ext cx="3621088" cy="1001266"/>
          </a:xfrm>
        </p:spPr>
        <p:txBody>
          <a:bodyPr/>
          <a:lstStyle/>
          <a:p>
            <a:r>
              <a:rPr lang="fr-CA" dirty="0" smtClean="0"/>
              <a:t>La colère </a:t>
            </a:r>
            <a:endParaRPr lang="fr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68960"/>
            <a:ext cx="2592288" cy="2558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>
            <p:custDataLst>
              <p:tags r:id="rId3"/>
            </p:custDataLst>
          </p:nvPr>
        </p:nvSpPr>
        <p:spPr>
          <a:xfrm>
            <a:off x="251520" y="548680"/>
            <a:ext cx="604867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Répond à un sentiment d’injustice</a:t>
            </a:r>
          </a:p>
          <a:p>
            <a:endParaRPr lang="fr-FR" sz="2800" dirty="0" smtClean="0"/>
          </a:p>
          <a:p>
            <a:r>
              <a:rPr lang="fr-FR" sz="2800" dirty="0" smtClean="0"/>
              <a:t>S’accompagne souvent d’un sentiment de culpabilité. </a:t>
            </a:r>
          </a:p>
          <a:p>
            <a:endParaRPr lang="fr-FR" sz="2800" dirty="0"/>
          </a:p>
          <a:p>
            <a:r>
              <a:rPr lang="fr-FR" sz="2800" dirty="0" smtClean="0"/>
              <a:t>Elle se sent coupable :</a:t>
            </a:r>
          </a:p>
          <a:p>
            <a:endParaRPr lang="fr-FR" sz="2800" dirty="0" smtClean="0"/>
          </a:p>
          <a:p>
            <a:r>
              <a:rPr lang="fr-FR" sz="2800" dirty="0" smtClean="0"/>
              <a:t>D’être malade</a:t>
            </a:r>
          </a:p>
          <a:p>
            <a:r>
              <a:rPr lang="fr-FR" sz="2800" dirty="0" smtClean="0"/>
              <a:t>D’être en colère</a:t>
            </a:r>
          </a:p>
          <a:p>
            <a:r>
              <a:rPr lang="fr-FR" sz="2800" dirty="0" smtClean="0"/>
              <a:t>D’avoir des comportements agressifs ou renfermés</a:t>
            </a:r>
          </a:p>
          <a:p>
            <a:r>
              <a:rPr lang="fr-FR" sz="2800" dirty="0" smtClean="0"/>
              <a:t>De ne pas être assez forte pour affronter la situation</a:t>
            </a:r>
          </a:p>
          <a:p>
            <a:r>
              <a:rPr lang="fr-FR" sz="2800" dirty="0" smtClean="0"/>
              <a:t>D’être en vie et en santé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77552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MARCHANDAGE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marL="64008" indent="0" algn="ctr">
              <a:buNone/>
            </a:pP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ATTENTION!</a:t>
            </a:r>
          </a:p>
          <a:p>
            <a:endParaRPr lang="fr-FR" dirty="0"/>
          </a:p>
          <a:p>
            <a:r>
              <a:rPr lang="fr-FR" dirty="0"/>
              <a:t>Le marchandage vise la </a:t>
            </a:r>
            <a:r>
              <a:rPr lang="fr-FR" dirty="0" smtClean="0"/>
              <a:t>guérison.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L’espoir permet de donner un sens à la réalité et de l’assumer jusqu’au bout.</a:t>
            </a:r>
          </a:p>
          <a:p>
            <a:endParaRPr lang="fr-FR" dirty="0"/>
          </a:p>
          <a:p>
            <a:endParaRPr lang="fr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08719"/>
            <a:ext cx="2448272" cy="1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833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Le marchandage :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95536" y="1412776"/>
            <a:ext cx="8229600" cy="5184576"/>
          </a:xfrm>
        </p:spPr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endParaRPr lang="fr-FR" dirty="0" smtClean="0"/>
          </a:p>
          <a:p>
            <a:endParaRPr lang="fr-FR" dirty="0"/>
          </a:p>
          <a:p>
            <a:r>
              <a:rPr lang="fr-FR" sz="3600" dirty="0" smtClean="0"/>
              <a:t>Entraîne </a:t>
            </a:r>
            <a:r>
              <a:rPr lang="fr-FR" sz="3600" dirty="0"/>
              <a:t>la personne à faire des promesses à Dieu, au médecin, à la famille, </a:t>
            </a:r>
            <a:r>
              <a:rPr lang="fr-FR" sz="3600" dirty="0" smtClean="0"/>
              <a:t>etc., </a:t>
            </a:r>
            <a:r>
              <a:rPr lang="fr-FR" sz="3600" dirty="0"/>
              <a:t>en échange d’un sursis</a:t>
            </a:r>
          </a:p>
          <a:p>
            <a:endParaRPr lang="fr-FR" sz="3600" dirty="0"/>
          </a:p>
          <a:p>
            <a:r>
              <a:rPr lang="fr-FR" sz="3600" dirty="0"/>
              <a:t>Marque une reconnaissance de la maladie tout en éloignant l’échéance le plus loin possible</a:t>
            </a:r>
          </a:p>
          <a:p>
            <a:endParaRPr lang="fr-FR" sz="3600" dirty="0"/>
          </a:p>
          <a:p>
            <a:r>
              <a:rPr lang="fr-FR" sz="3600" dirty="0"/>
              <a:t>Pousse la personne à vivre, mais </a:t>
            </a:r>
            <a:r>
              <a:rPr lang="fr-FR" sz="3600" dirty="0" smtClean="0"/>
              <a:t>conduis </a:t>
            </a:r>
            <a:r>
              <a:rPr lang="fr-FR" sz="3600" dirty="0"/>
              <a:t>parfois aussi à des déceptions importantes devant les rechutes ou les malaises qui évoluent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37890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DÉPRESSION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2696"/>
            <a:ext cx="3025206" cy="302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93096"/>
            <a:ext cx="834048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087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L’acceptation</a:t>
            </a:r>
            <a:endParaRPr lang="fr-C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760"/>
            <a:ext cx="4038600" cy="2023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293096"/>
            <a:ext cx="806489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97968"/>
            <a:ext cx="8064896" cy="612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077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>
            <a:normAutofit/>
          </a:bodyPr>
          <a:lstStyle/>
          <a:p>
            <a:r>
              <a:rPr lang="fr-FR" dirty="0"/>
              <a:t>D’autres spécialistes se sont penchés sur le sens de la vie, de la mort et de la perte</a:t>
            </a:r>
          </a:p>
          <a:p>
            <a:endParaRPr lang="fr-FR" dirty="0"/>
          </a:p>
          <a:p>
            <a:r>
              <a:rPr lang="fr-FR" dirty="0"/>
              <a:t>Selon Jean </a:t>
            </a:r>
            <a:r>
              <a:rPr lang="fr-FR" dirty="0" err="1"/>
              <a:t>Monbourquette</a:t>
            </a:r>
            <a:r>
              <a:rPr lang="fr-FR" dirty="0"/>
              <a:t>, le temps atténue la souffrance</a:t>
            </a:r>
            <a:r>
              <a:rPr lang="fr-FR" dirty="0" smtClean="0"/>
              <a:t>.</a:t>
            </a:r>
          </a:p>
          <a:p>
            <a:pPr marL="64008" indent="0">
              <a:buNone/>
            </a:pPr>
            <a:endParaRPr lang="fr-FR" dirty="0"/>
          </a:p>
          <a:p>
            <a:r>
              <a:rPr lang="fr-FR" dirty="0"/>
              <a:t>Un deuil sérieux demande aux moins 2 </a:t>
            </a:r>
            <a:r>
              <a:rPr lang="fr-FR" dirty="0" smtClean="0"/>
              <a:t>ans</a:t>
            </a:r>
          </a:p>
          <a:p>
            <a:endParaRPr lang="fr-FR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91259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Selon Jean </a:t>
            </a:r>
            <a:r>
              <a:rPr lang="fr-CA" dirty="0" err="1"/>
              <a:t>Monbourquette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5018931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fr-FR" dirty="0"/>
              <a:t>Il y aurait 8 phases </a:t>
            </a:r>
            <a:r>
              <a:rPr lang="fr-FR" dirty="0" smtClean="0"/>
              <a:t>:</a:t>
            </a:r>
          </a:p>
          <a:p>
            <a:pPr marL="64008" indent="0">
              <a:buNone/>
            </a:pPr>
            <a:endParaRPr lang="fr-FR" dirty="0"/>
          </a:p>
          <a:p>
            <a:r>
              <a:rPr lang="fr-FR" dirty="0"/>
              <a:t>Phase 1 : Le choc</a:t>
            </a:r>
          </a:p>
          <a:p>
            <a:r>
              <a:rPr lang="fr-FR" dirty="0"/>
              <a:t>Phase 2 : Le déni</a:t>
            </a:r>
          </a:p>
          <a:p>
            <a:r>
              <a:rPr lang="fr-FR" dirty="0"/>
              <a:t>Phase 3 : L’expression des émotions</a:t>
            </a:r>
          </a:p>
          <a:p>
            <a:r>
              <a:rPr lang="fr-FR" dirty="0"/>
              <a:t>Phase 4 : La réalisation des tâches rattachées au deuil</a:t>
            </a:r>
          </a:p>
          <a:p>
            <a:r>
              <a:rPr lang="fr-FR" dirty="0"/>
              <a:t>Phase 5 : La découverte des émotions</a:t>
            </a:r>
          </a:p>
          <a:p>
            <a:r>
              <a:rPr lang="fr-FR" dirty="0"/>
              <a:t>Phase 6 : L’échange de pardon</a:t>
            </a:r>
          </a:p>
          <a:p>
            <a:r>
              <a:rPr lang="fr-FR" dirty="0"/>
              <a:t>Phase 7 : L’héritage</a:t>
            </a:r>
          </a:p>
          <a:p>
            <a:r>
              <a:rPr lang="fr-FR" dirty="0"/>
              <a:t>Phase 8 : La célébration de la fin du deuil</a:t>
            </a:r>
          </a:p>
          <a:p>
            <a:endParaRPr lang="fr-CA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92896"/>
            <a:ext cx="4328350" cy="2880320"/>
          </a:xfrm>
        </p:spPr>
      </p:pic>
    </p:spTree>
    <p:extLst>
      <p:ext uri="{BB962C8B-B14F-4D97-AF65-F5344CB8AC3E}">
        <p14:creationId xmlns:p14="http://schemas.microsoft.com/office/powerpoint/2010/main" val="1097644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8640960" cy="1399032"/>
          </a:xfrm>
        </p:spPr>
        <p:txBody>
          <a:bodyPr>
            <a:normAutofit fontScale="90000"/>
          </a:bodyPr>
          <a:lstStyle/>
          <a:p>
            <a:r>
              <a:rPr lang="fr-FR" dirty="0"/>
              <a:t>Les facteurs qui influent sur la résolution du deuil</a:t>
            </a:r>
            <a:br>
              <a:rPr lang="fr-FR" dirty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La réaction d’une personne est impossible à prévoir à l’annonce d’un diagnostic sombre ou la mort d’un être chère</a:t>
            </a:r>
          </a:p>
          <a:p>
            <a:endParaRPr lang="fr-FR" dirty="0"/>
          </a:p>
          <a:p>
            <a:r>
              <a:rPr lang="fr-FR" dirty="0"/>
              <a:t>Plusieurs facteurs influences ces réactions de façon positive ou négative et jouent sur le temps du deuil</a:t>
            </a:r>
          </a:p>
          <a:p>
            <a:endParaRPr lang="fr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276872"/>
            <a:ext cx="4334489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45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78191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971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536985" cy="5916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9114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RITES MORTUAIRES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71" y="1882775"/>
            <a:ext cx="802245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2365375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2566987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09381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</TotalTime>
  <Words>367</Words>
  <Application>Microsoft Office PowerPoint</Application>
  <PresentationFormat>Affichage à l'écran (4:3)</PresentationFormat>
  <Paragraphs>64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Verve</vt:lpstr>
      <vt:lpstr>L’ACCOMPAGNEMENT DANS LE DEUIL</vt:lpstr>
      <vt:lpstr>Présentation PowerPoint</vt:lpstr>
      <vt:lpstr>Présentation PowerPoint</vt:lpstr>
      <vt:lpstr>Présentation PowerPoint</vt:lpstr>
      <vt:lpstr>SELON ÉLIZABETH KÜBLER-ROSS </vt:lpstr>
      <vt:lpstr>CHOC, DÉNI OU NÉGATION</vt:lpstr>
      <vt:lpstr>La colère </vt:lpstr>
      <vt:lpstr>MARCHANDAGE</vt:lpstr>
      <vt:lpstr>Le marchandage : </vt:lpstr>
      <vt:lpstr>DÉPRESSION</vt:lpstr>
      <vt:lpstr>L’acceptation</vt:lpstr>
      <vt:lpstr>Présentation PowerPoint</vt:lpstr>
      <vt:lpstr>Selon Jean Monbourquette</vt:lpstr>
      <vt:lpstr>Les facteurs qui influent sur la résolution du deuil </vt:lpstr>
      <vt:lpstr>Présentation PowerPoint</vt:lpstr>
      <vt:lpstr>Présentation PowerPoint</vt:lpstr>
      <vt:lpstr>LES RITES MORTUAIRES</vt:lpstr>
    </vt:vector>
  </TitlesOfParts>
  <Company>CSRDN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L’ACCOMPAGNEMENT DANS LE DEUIL</dc:title>
  <dc:creator>Stéphanie Di Mattia</dc:creator>
  <cp:lastModifiedBy>Stéphanie Di Mattia</cp:lastModifiedBy>
  <cp:revision>4</cp:revision>
  <dcterms:created xsi:type="dcterms:W3CDTF">2021-02-04T21:42:58Z</dcterms:created>
  <dcterms:modified xsi:type="dcterms:W3CDTF">2021-02-04T22:17:17Z</dcterms:modified>
</cp:coreProperties>
</file>