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84" r:id="rId4"/>
    <p:sldId id="290" r:id="rId5"/>
    <p:sldId id="285" r:id="rId6"/>
    <p:sldId id="291" r:id="rId7"/>
    <p:sldId id="292" r:id="rId8"/>
    <p:sldId id="262" r:id="rId9"/>
    <p:sldId id="293" r:id="rId10"/>
    <p:sldId id="294" r:id="rId11"/>
    <p:sldId id="264" r:id="rId12"/>
    <p:sldId id="265" r:id="rId13"/>
    <p:sldId id="286" r:id="rId14"/>
    <p:sldId id="287" r:id="rId15"/>
    <p:sldId id="257" r:id="rId16"/>
    <p:sldId id="258" r:id="rId17"/>
    <p:sldId id="260" r:id="rId18"/>
    <p:sldId id="263" r:id="rId19"/>
    <p:sldId id="266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0" r:id="rId30"/>
    <p:sldId id="279" r:id="rId31"/>
    <p:sldId id="278" r:id="rId32"/>
    <p:sldId id="277" r:id="rId33"/>
    <p:sldId id="281" r:id="rId34"/>
    <p:sldId id="282" r:id="rId35"/>
    <p:sldId id="283" r:id="rId36"/>
    <p:sldId id="288" r:id="rId37"/>
    <p:sldId id="289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52A3F-D637-4C2F-8161-BC1CBC5D79D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88315CE-E434-4A28-B9D3-55673D9B9C8C}">
      <dgm:prSet phldrT="[Texte]" custT="1"/>
      <dgm:spPr/>
      <dgm:t>
        <a:bodyPr/>
        <a:lstStyle/>
        <a:p>
          <a:r>
            <a:rPr lang="fr-C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CHEF D’ÉQUIPE</a:t>
          </a:r>
          <a:endParaRPr lang="fr-CA" sz="20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845DA-DECA-429B-A1CE-089E14961CFD}" type="parTrans" cxnId="{1BCFC678-6F44-4B15-A4C4-A31C88A4ACAC}">
      <dgm:prSet/>
      <dgm:spPr/>
      <dgm:t>
        <a:bodyPr/>
        <a:lstStyle/>
        <a:p>
          <a:endParaRPr lang="fr-CA"/>
        </a:p>
      </dgm:t>
    </dgm:pt>
    <dgm:pt modelId="{2A226105-B6A6-4C7C-A583-CB5598D964D0}" type="sibTrans" cxnId="{1BCFC678-6F44-4B15-A4C4-A31C88A4ACAC}">
      <dgm:prSet/>
      <dgm:spPr/>
      <dgm:t>
        <a:bodyPr/>
        <a:lstStyle/>
        <a:p>
          <a:endParaRPr lang="fr-CA"/>
        </a:p>
      </dgm:t>
    </dgm:pt>
    <dgm:pt modelId="{25911CBB-EAFC-4D0D-B45B-784F3627B014}">
      <dgm:prSet phldrT="[Texte]" custT="1"/>
      <dgm:spPr/>
      <dgm:t>
        <a:bodyPr/>
        <a:lstStyle/>
        <a:p>
          <a:r>
            <a:rPr lang="fr-C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ASSISTANTE INFIRMIÈRE CHEF</a:t>
          </a:r>
          <a:endParaRPr lang="fr-CA" sz="20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8A642-1659-4369-A3A5-5AF196EC303A}" type="parTrans" cxnId="{3A669676-6062-47DB-BFAA-AEFD99D89087}">
      <dgm:prSet/>
      <dgm:spPr/>
      <dgm:t>
        <a:bodyPr/>
        <a:lstStyle/>
        <a:p>
          <a:endParaRPr lang="fr-CA"/>
        </a:p>
      </dgm:t>
    </dgm:pt>
    <dgm:pt modelId="{F866BB21-21B9-481C-8A59-B0DDA362F33D}" type="sibTrans" cxnId="{3A669676-6062-47DB-BFAA-AEFD99D89087}">
      <dgm:prSet/>
      <dgm:spPr/>
      <dgm:t>
        <a:bodyPr/>
        <a:lstStyle/>
        <a:p>
          <a:endParaRPr lang="fr-CA"/>
        </a:p>
      </dgm:t>
    </dgm:pt>
    <dgm:pt modelId="{B62ADC62-0E36-44E8-B91A-0EDA47EB5579}">
      <dgm:prSet phldrT="[Texte]" custT="1"/>
      <dgm:spPr/>
      <dgm:t>
        <a:bodyPr/>
        <a:lstStyle/>
        <a:p>
          <a:r>
            <a:rPr lang="fr-C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INFIRMIÈRES</a:t>
          </a:r>
          <a:endParaRPr lang="fr-CA" sz="20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5B29E-7865-47E4-BE2B-6C58B0EB67D0}" type="parTrans" cxnId="{4091A0B6-4659-422B-B81F-818DB17C9F22}">
      <dgm:prSet/>
      <dgm:spPr/>
      <dgm:t>
        <a:bodyPr/>
        <a:lstStyle/>
        <a:p>
          <a:endParaRPr lang="fr-CA"/>
        </a:p>
      </dgm:t>
    </dgm:pt>
    <dgm:pt modelId="{E7BD33D0-C0D0-4F7B-9DB9-6E7D10224422}" type="sibTrans" cxnId="{4091A0B6-4659-422B-B81F-818DB17C9F22}">
      <dgm:prSet/>
      <dgm:spPr/>
      <dgm:t>
        <a:bodyPr/>
        <a:lstStyle/>
        <a:p>
          <a:endParaRPr lang="fr-CA"/>
        </a:p>
      </dgm:t>
    </dgm:pt>
    <dgm:pt modelId="{0F00ADCB-586F-476B-96C6-58B62A0E53CF}">
      <dgm:prSet phldrT="[Texte]" custT="1"/>
      <dgm:spPr/>
      <dgm:t>
        <a:bodyPr/>
        <a:lstStyle/>
        <a:p>
          <a:r>
            <a:rPr lang="fr-C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INFIRMÈRES AUXILIAIRES</a:t>
          </a:r>
          <a:endParaRPr lang="fr-CA" sz="20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97FE6-B8D8-4B89-8121-92593A93EB4F}" type="parTrans" cxnId="{50BC27B9-44FC-4CCB-B610-BC4BCCB96314}">
      <dgm:prSet/>
      <dgm:spPr/>
      <dgm:t>
        <a:bodyPr/>
        <a:lstStyle/>
        <a:p>
          <a:endParaRPr lang="fr-CA"/>
        </a:p>
      </dgm:t>
    </dgm:pt>
    <dgm:pt modelId="{26107170-87A5-4BF9-AED4-EDBE7822CF2E}" type="sibTrans" cxnId="{50BC27B9-44FC-4CCB-B610-BC4BCCB96314}">
      <dgm:prSet/>
      <dgm:spPr/>
      <dgm:t>
        <a:bodyPr/>
        <a:lstStyle/>
        <a:p>
          <a:endParaRPr lang="fr-CA"/>
        </a:p>
      </dgm:t>
    </dgm:pt>
    <dgm:pt modelId="{9FB79DB4-C474-4F5F-8FF3-4F9245C5641A}">
      <dgm:prSet custT="1"/>
      <dgm:spPr/>
      <dgm:t>
        <a:bodyPr/>
        <a:lstStyle/>
        <a:p>
          <a:r>
            <a:rPr lang="fr-C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ASSISTANTES À LA PERDONNE OU PRÉPOSÉS</a:t>
          </a:r>
          <a:endParaRPr lang="fr-CA" sz="20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FD103-9336-4501-AA2F-1674E225F6C4}" type="parTrans" cxnId="{0743A92C-EB8D-47AF-9B33-66635CD7E9F7}">
      <dgm:prSet/>
      <dgm:spPr/>
      <dgm:t>
        <a:bodyPr/>
        <a:lstStyle/>
        <a:p>
          <a:endParaRPr lang="fr-CA"/>
        </a:p>
      </dgm:t>
    </dgm:pt>
    <dgm:pt modelId="{C0291027-7335-4750-8F06-A2A8D690AACB}" type="sibTrans" cxnId="{0743A92C-EB8D-47AF-9B33-66635CD7E9F7}">
      <dgm:prSet/>
      <dgm:spPr/>
      <dgm:t>
        <a:bodyPr/>
        <a:lstStyle/>
        <a:p>
          <a:endParaRPr lang="fr-CA"/>
        </a:p>
      </dgm:t>
    </dgm:pt>
    <dgm:pt modelId="{3FCCDF1B-CADC-430B-BD26-AD1FC908FCD8}" type="pres">
      <dgm:prSet presAssocID="{1F852A3F-D637-4C2F-8161-BC1CBC5D79D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5F52A0-ED41-45A7-90F5-55A5289D18D8}" type="pres">
      <dgm:prSet presAssocID="{188315CE-E434-4A28-B9D3-55673D9B9C8C}" presName="root1" presStyleCnt="0"/>
      <dgm:spPr/>
    </dgm:pt>
    <dgm:pt modelId="{11704588-D2B0-4FDE-AFBA-721A4E391A6D}" type="pres">
      <dgm:prSet presAssocID="{188315CE-E434-4A28-B9D3-55673D9B9C8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056F5DE1-DBB3-43C4-B835-C887B7BF7768}" type="pres">
      <dgm:prSet presAssocID="{188315CE-E434-4A28-B9D3-55673D9B9C8C}" presName="level2hierChild" presStyleCnt="0"/>
      <dgm:spPr/>
    </dgm:pt>
    <dgm:pt modelId="{AAB9B0A2-3C7D-4638-A410-7EA06345E7DE}" type="pres">
      <dgm:prSet presAssocID="{BD78A642-1659-4369-A3A5-5AF196EC303A}" presName="conn2-1" presStyleLbl="parChTrans1D2" presStyleIdx="0" presStyleCnt="1"/>
      <dgm:spPr/>
    </dgm:pt>
    <dgm:pt modelId="{C22BBBF0-992F-4071-9B54-CBAB92043A2C}" type="pres">
      <dgm:prSet presAssocID="{BD78A642-1659-4369-A3A5-5AF196EC303A}" presName="connTx" presStyleLbl="parChTrans1D2" presStyleIdx="0" presStyleCnt="1"/>
      <dgm:spPr/>
    </dgm:pt>
    <dgm:pt modelId="{7B3DF1CA-7A50-4469-A3F7-32AE50D1F313}" type="pres">
      <dgm:prSet presAssocID="{25911CBB-EAFC-4D0D-B45B-784F3627B014}" presName="root2" presStyleCnt="0"/>
      <dgm:spPr/>
    </dgm:pt>
    <dgm:pt modelId="{F4AC9438-9F08-4EF5-85E4-B2CBCA777BD3}" type="pres">
      <dgm:prSet presAssocID="{25911CBB-EAFC-4D0D-B45B-784F3627B014}" presName="LevelTwoTextNode" presStyleLbl="node2" presStyleIdx="0" presStyleCnt="1">
        <dgm:presLayoutVars>
          <dgm:chPref val="3"/>
        </dgm:presLayoutVars>
      </dgm:prSet>
      <dgm:spPr/>
    </dgm:pt>
    <dgm:pt modelId="{B6EDCEEA-52F2-4F96-91B3-19D473F87171}" type="pres">
      <dgm:prSet presAssocID="{25911CBB-EAFC-4D0D-B45B-784F3627B014}" presName="level3hierChild" presStyleCnt="0"/>
      <dgm:spPr/>
    </dgm:pt>
    <dgm:pt modelId="{C915D196-26EC-4346-A45D-3390797DBB4B}" type="pres">
      <dgm:prSet presAssocID="{0945B29E-7865-47E4-BE2B-6C58B0EB67D0}" presName="conn2-1" presStyleLbl="parChTrans1D3" presStyleIdx="0" presStyleCnt="3"/>
      <dgm:spPr/>
    </dgm:pt>
    <dgm:pt modelId="{488FAD2F-1D29-4ACE-B2D8-3B7977F64A2A}" type="pres">
      <dgm:prSet presAssocID="{0945B29E-7865-47E4-BE2B-6C58B0EB67D0}" presName="connTx" presStyleLbl="parChTrans1D3" presStyleIdx="0" presStyleCnt="3"/>
      <dgm:spPr/>
    </dgm:pt>
    <dgm:pt modelId="{37889F95-E8C1-4959-92D5-0614921943B3}" type="pres">
      <dgm:prSet presAssocID="{B62ADC62-0E36-44E8-B91A-0EDA47EB5579}" presName="root2" presStyleCnt="0"/>
      <dgm:spPr/>
    </dgm:pt>
    <dgm:pt modelId="{60CBAA7D-EDB1-4092-92D0-4135C3676268}" type="pres">
      <dgm:prSet presAssocID="{B62ADC62-0E36-44E8-B91A-0EDA47EB5579}" presName="LevelTwoTextNode" presStyleLbl="node3" presStyleIdx="0" presStyleCnt="3" custLinFactNeighborX="-1949" custLinFactNeighborY="4979">
        <dgm:presLayoutVars>
          <dgm:chPref val="3"/>
        </dgm:presLayoutVars>
      </dgm:prSet>
      <dgm:spPr/>
    </dgm:pt>
    <dgm:pt modelId="{7DE9C4F0-D28D-455F-8699-0CC5B774329F}" type="pres">
      <dgm:prSet presAssocID="{B62ADC62-0E36-44E8-B91A-0EDA47EB5579}" presName="level3hierChild" presStyleCnt="0"/>
      <dgm:spPr/>
    </dgm:pt>
    <dgm:pt modelId="{A7CAC036-E59A-40E5-A5DD-80A4782872AB}" type="pres">
      <dgm:prSet presAssocID="{3C297FE6-B8D8-4B89-8121-92593A93EB4F}" presName="conn2-1" presStyleLbl="parChTrans1D3" presStyleIdx="1" presStyleCnt="3"/>
      <dgm:spPr/>
    </dgm:pt>
    <dgm:pt modelId="{21CA8153-1D9E-49DC-9393-FF0C58324643}" type="pres">
      <dgm:prSet presAssocID="{3C297FE6-B8D8-4B89-8121-92593A93EB4F}" presName="connTx" presStyleLbl="parChTrans1D3" presStyleIdx="1" presStyleCnt="3"/>
      <dgm:spPr/>
    </dgm:pt>
    <dgm:pt modelId="{EB8A3420-6E38-4890-A887-4FF63BB8B9A9}" type="pres">
      <dgm:prSet presAssocID="{0F00ADCB-586F-476B-96C6-58B62A0E53CF}" presName="root2" presStyleCnt="0"/>
      <dgm:spPr/>
    </dgm:pt>
    <dgm:pt modelId="{63584CBB-4754-4396-A881-628D042D0815}" type="pres">
      <dgm:prSet presAssocID="{0F00ADCB-586F-476B-96C6-58B62A0E53CF}" presName="LevelTwoTextNode" presStyleLbl="node3" presStyleIdx="1" presStyleCnt="3" custLinFactNeighborX="1202" custLinFactNeighborY="3423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26458C41-96A2-4016-BBF9-51B114A618BB}" type="pres">
      <dgm:prSet presAssocID="{0F00ADCB-586F-476B-96C6-58B62A0E53CF}" presName="level3hierChild" presStyleCnt="0"/>
      <dgm:spPr/>
    </dgm:pt>
    <dgm:pt modelId="{B67CBDEE-E8BC-4B5C-97C3-08FD132DF0AD}" type="pres">
      <dgm:prSet presAssocID="{4EEFD103-9336-4501-AA2F-1674E225F6C4}" presName="conn2-1" presStyleLbl="parChTrans1D3" presStyleIdx="2" presStyleCnt="3"/>
      <dgm:spPr/>
    </dgm:pt>
    <dgm:pt modelId="{73469CAA-BA98-42DA-92E8-AF1D248F5B4E}" type="pres">
      <dgm:prSet presAssocID="{4EEFD103-9336-4501-AA2F-1674E225F6C4}" presName="connTx" presStyleLbl="parChTrans1D3" presStyleIdx="2" presStyleCnt="3"/>
      <dgm:spPr/>
    </dgm:pt>
    <dgm:pt modelId="{AA36FB58-E251-407F-92B8-2D3E8ACE8FD7}" type="pres">
      <dgm:prSet presAssocID="{9FB79DB4-C474-4F5F-8FF3-4F9245C5641A}" presName="root2" presStyleCnt="0"/>
      <dgm:spPr/>
    </dgm:pt>
    <dgm:pt modelId="{53B11D82-6BE5-472F-8CC1-F333BDE5EF5B}" type="pres">
      <dgm:prSet presAssocID="{9FB79DB4-C474-4F5F-8FF3-4F9245C5641A}" presName="LevelTwoTextNode" presStyleLbl="node3" presStyleIdx="2" presStyleCnt="3" custLinFactNeighborX="-1949" custLinFactNeighborY="27077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4E710244-E158-4C0B-A92C-3E18E52DCF0C}" type="pres">
      <dgm:prSet presAssocID="{9FB79DB4-C474-4F5F-8FF3-4F9245C5641A}" presName="level3hierChild" presStyleCnt="0"/>
      <dgm:spPr/>
    </dgm:pt>
  </dgm:ptLst>
  <dgm:cxnLst>
    <dgm:cxn modelId="{3A669676-6062-47DB-BFAA-AEFD99D89087}" srcId="{188315CE-E434-4A28-B9D3-55673D9B9C8C}" destId="{25911CBB-EAFC-4D0D-B45B-784F3627B014}" srcOrd="0" destOrd="0" parTransId="{BD78A642-1659-4369-A3A5-5AF196EC303A}" sibTransId="{F866BB21-21B9-481C-8A59-B0DDA362F33D}"/>
    <dgm:cxn modelId="{994F7B65-027C-4B62-8F27-F746A089CA44}" type="presOf" srcId="{0945B29E-7865-47E4-BE2B-6C58B0EB67D0}" destId="{C915D196-26EC-4346-A45D-3390797DBB4B}" srcOrd="0" destOrd="0" presId="urn:microsoft.com/office/officeart/2005/8/layout/hierarchy2"/>
    <dgm:cxn modelId="{EA8E8F25-F2C3-44AA-910C-0F26767F11C1}" type="presOf" srcId="{BD78A642-1659-4369-A3A5-5AF196EC303A}" destId="{AAB9B0A2-3C7D-4638-A410-7EA06345E7DE}" srcOrd="0" destOrd="0" presId="urn:microsoft.com/office/officeart/2005/8/layout/hierarchy2"/>
    <dgm:cxn modelId="{691BCE2D-D697-46EE-82A8-DF7903DEBE33}" type="presOf" srcId="{0945B29E-7865-47E4-BE2B-6C58B0EB67D0}" destId="{488FAD2F-1D29-4ACE-B2D8-3B7977F64A2A}" srcOrd="1" destOrd="0" presId="urn:microsoft.com/office/officeart/2005/8/layout/hierarchy2"/>
    <dgm:cxn modelId="{1BCFC678-6F44-4B15-A4C4-A31C88A4ACAC}" srcId="{1F852A3F-D637-4C2F-8161-BC1CBC5D79D3}" destId="{188315CE-E434-4A28-B9D3-55673D9B9C8C}" srcOrd="0" destOrd="0" parTransId="{DC7845DA-DECA-429B-A1CE-089E14961CFD}" sibTransId="{2A226105-B6A6-4C7C-A583-CB5598D964D0}"/>
    <dgm:cxn modelId="{76202AE5-C28B-41DB-A473-70D1C3539C4E}" type="presOf" srcId="{3C297FE6-B8D8-4B89-8121-92593A93EB4F}" destId="{A7CAC036-E59A-40E5-A5DD-80A4782872AB}" srcOrd="0" destOrd="0" presId="urn:microsoft.com/office/officeart/2005/8/layout/hierarchy2"/>
    <dgm:cxn modelId="{7C242939-E495-4481-9B67-B8D180422358}" type="presOf" srcId="{188315CE-E434-4A28-B9D3-55673D9B9C8C}" destId="{11704588-D2B0-4FDE-AFBA-721A4E391A6D}" srcOrd="0" destOrd="0" presId="urn:microsoft.com/office/officeart/2005/8/layout/hierarchy2"/>
    <dgm:cxn modelId="{50BC27B9-44FC-4CCB-B610-BC4BCCB96314}" srcId="{25911CBB-EAFC-4D0D-B45B-784F3627B014}" destId="{0F00ADCB-586F-476B-96C6-58B62A0E53CF}" srcOrd="1" destOrd="0" parTransId="{3C297FE6-B8D8-4B89-8121-92593A93EB4F}" sibTransId="{26107170-87A5-4BF9-AED4-EDBE7822CF2E}"/>
    <dgm:cxn modelId="{7684CDAA-561B-4C31-AC33-822A664074B1}" type="presOf" srcId="{4EEFD103-9336-4501-AA2F-1674E225F6C4}" destId="{73469CAA-BA98-42DA-92E8-AF1D248F5B4E}" srcOrd="1" destOrd="0" presId="urn:microsoft.com/office/officeart/2005/8/layout/hierarchy2"/>
    <dgm:cxn modelId="{0743A92C-EB8D-47AF-9B33-66635CD7E9F7}" srcId="{25911CBB-EAFC-4D0D-B45B-784F3627B014}" destId="{9FB79DB4-C474-4F5F-8FF3-4F9245C5641A}" srcOrd="2" destOrd="0" parTransId="{4EEFD103-9336-4501-AA2F-1674E225F6C4}" sibTransId="{C0291027-7335-4750-8F06-A2A8D690AACB}"/>
    <dgm:cxn modelId="{1E07DD8C-0B94-4C22-A862-94909FFE81A1}" type="presOf" srcId="{BD78A642-1659-4369-A3A5-5AF196EC303A}" destId="{C22BBBF0-992F-4071-9B54-CBAB92043A2C}" srcOrd="1" destOrd="0" presId="urn:microsoft.com/office/officeart/2005/8/layout/hierarchy2"/>
    <dgm:cxn modelId="{85D70540-958D-4210-B9B7-D319C8839443}" type="presOf" srcId="{4EEFD103-9336-4501-AA2F-1674E225F6C4}" destId="{B67CBDEE-E8BC-4B5C-97C3-08FD132DF0AD}" srcOrd="0" destOrd="0" presId="urn:microsoft.com/office/officeart/2005/8/layout/hierarchy2"/>
    <dgm:cxn modelId="{9C2B2D9E-8FE5-4864-95EE-52256A40BF51}" type="presOf" srcId="{9FB79DB4-C474-4F5F-8FF3-4F9245C5641A}" destId="{53B11D82-6BE5-472F-8CC1-F333BDE5EF5B}" srcOrd="0" destOrd="0" presId="urn:microsoft.com/office/officeart/2005/8/layout/hierarchy2"/>
    <dgm:cxn modelId="{870E65C2-B628-4AE1-BAE9-7CB10D8C827B}" type="presOf" srcId="{3C297FE6-B8D8-4B89-8121-92593A93EB4F}" destId="{21CA8153-1D9E-49DC-9393-FF0C58324643}" srcOrd="1" destOrd="0" presId="urn:microsoft.com/office/officeart/2005/8/layout/hierarchy2"/>
    <dgm:cxn modelId="{4091A0B6-4659-422B-B81F-818DB17C9F22}" srcId="{25911CBB-EAFC-4D0D-B45B-784F3627B014}" destId="{B62ADC62-0E36-44E8-B91A-0EDA47EB5579}" srcOrd="0" destOrd="0" parTransId="{0945B29E-7865-47E4-BE2B-6C58B0EB67D0}" sibTransId="{E7BD33D0-C0D0-4F7B-9DB9-6E7D10224422}"/>
    <dgm:cxn modelId="{5FD32428-CD1F-4FEE-9CA1-50C735605B3C}" type="presOf" srcId="{25911CBB-EAFC-4D0D-B45B-784F3627B014}" destId="{F4AC9438-9F08-4EF5-85E4-B2CBCA777BD3}" srcOrd="0" destOrd="0" presId="urn:microsoft.com/office/officeart/2005/8/layout/hierarchy2"/>
    <dgm:cxn modelId="{65FA100B-1D13-4617-9C95-F141CF9421A1}" type="presOf" srcId="{1F852A3F-D637-4C2F-8161-BC1CBC5D79D3}" destId="{3FCCDF1B-CADC-430B-BD26-AD1FC908FCD8}" srcOrd="0" destOrd="0" presId="urn:microsoft.com/office/officeart/2005/8/layout/hierarchy2"/>
    <dgm:cxn modelId="{491AD8EF-7659-4FC5-AB6A-77881AB9961E}" type="presOf" srcId="{0F00ADCB-586F-476B-96C6-58B62A0E53CF}" destId="{63584CBB-4754-4396-A881-628D042D0815}" srcOrd="0" destOrd="0" presId="urn:microsoft.com/office/officeart/2005/8/layout/hierarchy2"/>
    <dgm:cxn modelId="{FF6F94A3-468B-4355-BB1D-B1E83394BCBC}" type="presOf" srcId="{B62ADC62-0E36-44E8-B91A-0EDA47EB5579}" destId="{60CBAA7D-EDB1-4092-92D0-4135C3676268}" srcOrd="0" destOrd="0" presId="urn:microsoft.com/office/officeart/2005/8/layout/hierarchy2"/>
    <dgm:cxn modelId="{6125A93D-3800-488B-84BA-3CE2A8FFF293}" type="presParOf" srcId="{3FCCDF1B-CADC-430B-BD26-AD1FC908FCD8}" destId="{B95F52A0-ED41-45A7-90F5-55A5289D18D8}" srcOrd="0" destOrd="0" presId="urn:microsoft.com/office/officeart/2005/8/layout/hierarchy2"/>
    <dgm:cxn modelId="{7FC3B46E-B40C-46B6-A054-932CC5EFB07B}" type="presParOf" srcId="{B95F52A0-ED41-45A7-90F5-55A5289D18D8}" destId="{11704588-D2B0-4FDE-AFBA-721A4E391A6D}" srcOrd="0" destOrd="0" presId="urn:microsoft.com/office/officeart/2005/8/layout/hierarchy2"/>
    <dgm:cxn modelId="{A8BAD9F7-8A06-46D7-B154-80D551C5E59D}" type="presParOf" srcId="{B95F52A0-ED41-45A7-90F5-55A5289D18D8}" destId="{056F5DE1-DBB3-43C4-B835-C887B7BF7768}" srcOrd="1" destOrd="0" presId="urn:microsoft.com/office/officeart/2005/8/layout/hierarchy2"/>
    <dgm:cxn modelId="{92CEA6BC-0607-48A2-ABD0-0515AA9D75BA}" type="presParOf" srcId="{056F5DE1-DBB3-43C4-B835-C887B7BF7768}" destId="{AAB9B0A2-3C7D-4638-A410-7EA06345E7DE}" srcOrd="0" destOrd="0" presId="urn:microsoft.com/office/officeart/2005/8/layout/hierarchy2"/>
    <dgm:cxn modelId="{9CDBDA07-6807-4470-8A69-FD2641C38C3B}" type="presParOf" srcId="{AAB9B0A2-3C7D-4638-A410-7EA06345E7DE}" destId="{C22BBBF0-992F-4071-9B54-CBAB92043A2C}" srcOrd="0" destOrd="0" presId="urn:microsoft.com/office/officeart/2005/8/layout/hierarchy2"/>
    <dgm:cxn modelId="{61C8BD24-DF85-4661-B54C-0D40E862AA42}" type="presParOf" srcId="{056F5DE1-DBB3-43C4-B835-C887B7BF7768}" destId="{7B3DF1CA-7A50-4469-A3F7-32AE50D1F313}" srcOrd="1" destOrd="0" presId="urn:microsoft.com/office/officeart/2005/8/layout/hierarchy2"/>
    <dgm:cxn modelId="{2E43A421-861A-4FF2-A0E2-CD0C3985290B}" type="presParOf" srcId="{7B3DF1CA-7A50-4469-A3F7-32AE50D1F313}" destId="{F4AC9438-9F08-4EF5-85E4-B2CBCA777BD3}" srcOrd="0" destOrd="0" presId="urn:microsoft.com/office/officeart/2005/8/layout/hierarchy2"/>
    <dgm:cxn modelId="{486514DF-E3CC-4E45-A808-3F55917F9DB7}" type="presParOf" srcId="{7B3DF1CA-7A50-4469-A3F7-32AE50D1F313}" destId="{B6EDCEEA-52F2-4F96-91B3-19D473F87171}" srcOrd="1" destOrd="0" presId="urn:microsoft.com/office/officeart/2005/8/layout/hierarchy2"/>
    <dgm:cxn modelId="{61FBFBB4-BEE2-4152-902C-97571EB438A1}" type="presParOf" srcId="{B6EDCEEA-52F2-4F96-91B3-19D473F87171}" destId="{C915D196-26EC-4346-A45D-3390797DBB4B}" srcOrd="0" destOrd="0" presId="urn:microsoft.com/office/officeart/2005/8/layout/hierarchy2"/>
    <dgm:cxn modelId="{82230E4A-3D81-43B6-85FD-C9D8E2C82510}" type="presParOf" srcId="{C915D196-26EC-4346-A45D-3390797DBB4B}" destId="{488FAD2F-1D29-4ACE-B2D8-3B7977F64A2A}" srcOrd="0" destOrd="0" presId="urn:microsoft.com/office/officeart/2005/8/layout/hierarchy2"/>
    <dgm:cxn modelId="{F4C6E605-F2E4-4203-BF20-5E0C7F57D820}" type="presParOf" srcId="{B6EDCEEA-52F2-4F96-91B3-19D473F87171}" destId="{37889F95-E8C1-4959-92D5-0614921943B3}" srcOrd="1" destOrd="0" presId="urn:microsoft.com/office/officeart/2005/8/layout/hierarchy2"/>
    <dgm:cxn modelId="{84C8584B-8C57-4061-9218-32F2C6E71428}" type="presParOf" srcId="{37889F95-E8C1-4959-92D5-0614921943B3}" destId="{60CBAA7D-EDB1-4092-92D0-4135C3676268}" srcOrd="0" destOrd="0" presId="urn:microsoft.com/office/officeart/2005/8/layout/hierarchy2"/>
    <dgm:cxn modelId="{F101582F-3FC3-47C1-82CB-7112F8FFCB2A}" type="presParOf" srcId="{37889F95-E8C1-4959-92D5-0614921943B3}" destId="{7DE9C4F0-D28D-455F-8699-0CC5B774329F}" srcOrd="1" destOrd="0" presId="urn:microsoft.com/office/officeart/2005/8/layout/hierarchy2"/>
    <dgm:cxn modelId="{92CE4F4F-39A1-4427-9ABB-FEBF0E67CDC1}" type="presParOf" srcId="{B6EDCEEA-52F2-4F96-91B3-19D473F87171}" destId="{A7CAC036-E59A-40E5-A5DD-80A4782872AB}" srcOrd="2" destOrd="0" presId="urn:microsoft.com/office/officeart/2005/8/layout/hierarchy2"/>
    <dgm:cxn modelId="{A88A7F8A-2279-448A-9D17-AF7CB8DDC77F}" type="presParOf" srcId="{A7CAC036-E59A-40E5-A5DD-80A4782872AB}" destId="{21CA8153-1D9E-49DC-9393-FF0C58324643}" srcOrd="0" destOrd="0" presId="urn:microsoft.com/office/officeart/2005/8/layout/hierarchy2"/>
    <dgm:cxn modelId="{FEA52690-AFE0-46AE-8AA5-8F3687860430}" type="presParOf" srcId="{B6EDCEEA-52F2-4F96-91B3-19D473F87171}" destId="{EB8A3420-6E38-4890-A887-4FF63BB8B9A9}" srcOrd="3" destOrd="0" presId="urn:microsoft.com/office/officeart/2005/8/layout/hierarchy2"/>
    <dgm:cxn modelId="{7CD02420-C538-4775-99A6-2B581CAD811E}" type="presParOf" srcId="{EB8A3420-6E38-4890-A887-4FF63BB8B9A9}" destId="{63584CBB-4754-4396-A881-628D042D0815}" srcOrd="0" destOrd="0" presId="urn:microsoft.com/office/officeart/2005/8/layout/hierarchy2"/>
    <dgm:cxn modelId="{9D653780-ADA2-4858-AA73-0D19F7085B0B}" type="presParOf" srcId="{EB8A3420-6E38-4890-A887-4FF63BB8B9A9}" destId="{26458C41-96A2-4016-BBF9-51B114A618BB}" srcOrd="1" destOrd="0" presId="urn:microsoft.com/office/officeart/2005/8/layout/hierarchy2"/>
    <dgm:cxn modelId="{46C20FA1-146C-4572-BC6F-224449A7FAE7}" type="presParOf" srcId="{B6EDCEEA-52F2-4F96-91B3-19D473F87171}" destId="{B67CBDEE-E8BC-4B5C-97C3-08FD132DF0AD}" srcOrd="4" destOrd="0" presId="urn:microsoft.com/office/officeart/2005/8/layout/hierarchy2"/>
    <dgm:cxn modelId="{E80A907C-B375-4278-B090-433D576BC953}" type="presParOf" srcId="{B67CBDEE-E8BC-4B5C-97C3-08FD132DF0AD}" destId="{73469CAA-BA98-42DA-92E8-AF1D248F5B4E}" srcOrd="0" destOrd="0" presId="urn:microsoft.com/office/officeart/2005/8/layout/hierarchy2"/>
    <dgm:cxn modelId="{34EE4953-87CE-4B13-AD43-C59B2707B1F3}" type="presParOf" srcId="{B6EDCEEA-52F2-4F96-91B3-19D473F87171}" destId="{AA36FB58-E251-407F-92B8-2D3E8ACE8FD7}" srcOrd="5" destOrd="0" presId="urn:microsoft.com/office/officeart/2005/8/layout/hierarchy2"/>
    <dgm:cxn modelId="{EE8403F6-075F-4E66-AC19-7474BEA02BD1}" type="presParOf" srcId="{AA36FB58-E251-407F-92B8-2D3E8ACE8FD7}" destId="{53B11D82-6BE5-472F-8CC1-F333BDE5EF5B}" srcOrd="0" destOrd="0" presId="urn:microsoft.com/office/officeart/2005/8/layout/hierarchy2"/>
    <dgm:cxn modelId="{C835D540-5064-4DC7-86EB-C2ABD9E5930D}" type="presParOf" srcId="{AA36FB58-E251-407F-92B8-2D3E8ACE8FD7}" destId="{4E710244-E158-4C0B-A92C-3E18E52DCF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4588-D2B0-4FDE-AFBA-721A4E391A6D}">
      <dsp:nvSpPr>
        <dsp:cNvPr id="0" name=""/>
        <dsp:cNvSpPr/>
      </dsp:nvSpPr>
      <dsp:spPr>
        <a:xfrm>
          <a:off x="1747" y="1691710"/>
          <a:ext cx="2285080" cy="1142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CHEF D’ÉQUIPE</a:t>
          </a:r>
          <a:endParaRPr lang="fr-CA" sz="20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11" y="1725174"/>
        <a:ext cx="2218152" cy="1075612"/>
      </dsp:txXfrm>
    </dsp:sp>
    <dsp:sp modelId="{AAB9B0A2-3C7D-4638-A410-7EA06345E7DE}">
      <dsp:nvSpPr>
        <dsp:cNvPr id="0" name=""/>
        <dsp:cNvSpPr/>
      </dsp:nvSpPr>
      <dsp:spPr>
        <a:xfrm>
          <a:off x="2286827" y="2240261"/>
          <a:ext cx="914032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914032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2720992" y="2240130"/>
        <a:ext cx="45701" cy="45701"/>
      </dsp:txXfrm>
    </dsp:sp>
    <dsp:sp modelId="{F4AC9438-9F08-4EF5-85E4-B2CBCA777BD3}">
      <dsp:nvSpPr>
        <dsp:cNvPr id="0" name=""/>
        <dsp:cNvSpPr/>
      </dsp:nvSpPr>
      <dsp:spPr>
        <a:xfrm>
          <a:off x="3200859" y="1691710"/>
          <a:ext cx="2285080" cy="1142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ASSISTANTE INFIRMIÈRE CHEF</a:t>
          </a:r>
          <a:endParaRPr lang="fr-CA" sz="20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4323" y="1725174"/>
        <a:ext cx="2218152" cy="1075612"/>
      </dsp:txXfrm>
    </dsp:sp>
    <dsp:sp modelId="{C915D196-26EC-4346-A45D-3390797DBB4B}">
      <dsp:nvSpPr>
        <dsp:cNvPr id="0" name=""/>
        <dsp:cNvSpPr/>
      </dsp:nvSpPr>
      <dsp:spPr>
        <a:xfrm rot="18280307">
          <a:off x="5156463" y="1611744"/>
          <a:ext cx="1528449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1528449" y="227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5882476" y="1596252"/>
        <a:ext cx="76422" cy="76422"/>
      </dsp:txXfrm>
    </dsp:sp>
    <dsp:sp modelId="{60CBAA7D-EDB1-4092-92D0-4135C3676268}">
      <dsp:nvSpPr>
        <dsp:cNvPr id="0" name=""/>
        <dsp:cNvSpPr/>
      </dsp:nvSpPr>
      <dsp:spPr>
        <a:xfrm>
          <a:off x="6355436" y="434676"/>
          <a:ext cx="2285080" cy="1142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INFIRMIÈRES</a:t>
          </a:r>
          <a:endParaRPr lang="fr-CA" sz="20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8900" y="468140"/>
        <a:ext cx="2218152" cy="1075612"/>
      </dsp:txXfrm>
    </dsp:sp>
    <dsp:sp modelId="{A7CAC036-E59A-40E5-A5DD-80A4782872AB}">
      <dsp:nvSpPr>
        <dsp:cNvPr id="0" name=""/>
        <dsp:cNvSpPr/>
      </dsp:nvSpPr>
      <dsp:spPr>
        <a:xfrm rot="146723">
          <a:off x="5485522" y="2259815"/>
          <a:ext cx="916614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916614" y="227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5920914" y="2259620"/>
        <a:ext cx="45830" cy="45830"/>
      </dsp:txXfrm>
    </dsp:sp>
    <dsp:sp modelId="{63584CBB-4754-4396-A881-628D042D0815}">
      <dsp:nvSpPr>
        <dsp:cNvPr id="0" name=""/>
        <dsp:cNvSpPr/>
      </dsp:nvSpPr>
      <dsp:spPr>
        <a:xfrm>
          <a:off x="6401719" y="1730820"/>
          <a:ext cx="2285080" cy="1142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INFIRMÈRES AUXILIAIRES</a:t>
          </a:r>
          <a:endParaRPr lang="fr-CA" sz="20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183" y="1764284"/>
        <a:ext cx="2218152" cy="1075612"/>
      </dsp:txXfrm>
    </dsp:sp>
    <dsp:sp modelId="{B67CBDEE-E8BC-4B5C-97C3-08FD132DF0AD}">
      <dsp:nvSpPr>
        <dsp:cNvPr id="0" name=""/>
        <dsp:cNvSpPr/>
      </dsp:nvSpPr>
      <dsp:spPr>
        <a:xfrm rot="3709485">
          <a:off x="4999943" y="3051904"/>
          <a:ext cx="1841489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1841489" y="227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700" kern="1200"/>
        </a:p>
      </dsp:txBody>
      <dsp:txXfrm>
        <a:off x="5874650" y="3028587"/>
        <a:ext cx="92074" cy="92074"/>
      </dsp:txXfrm>
    </dsp:sp>
    <dsp:sp modelId="{53B11D82-6BE5-472F-8CC1-F333BDE5EF5B}">
      <dsp:nvSpPr>
        <dsp:cNvPr id="0" name=""/>
        <dsp:cNvSpPr/>
      </dsp:nvSpPr>
      <dsp:spPr>
        <a:xfrm>
          <a:off x="6355436" y="3314997"/>
          <a:ext cx="2285080" cy="1142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ASSISTANTES À LA PERDONNE OU PRÉPOSÉS</a:t>
          </a:r>
          <a:endParaRPr lang="fr-CA" sz="20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8900" y="3348461"/>
        <a:ext cx="2218152" cy="107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Élaboré par Alexandra Fex Bsc. inf. Enseignante CFP Performance Plus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2320-92A2-4FC5-85CF-88ABA40F1E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Élaboré par Alexandra Fex Bsc. inf. Enseignante CFP Performance Plus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E039-7146-4B3E-BCDE-FE0E67DAD2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7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A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CA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7F92CA-DE50-40F7-A28F-065270D3A232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9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CFD6-06DE-4EE3-A414-8DBD5CC2C703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7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F8133-828E-4199-8B6D-67445DB714FB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08D62-F772-49CD-A144-124A1BE675A7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6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FB75-693A-43DE-824C-7035377AD43F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7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CA9D-EEEB-44CA-B281-BBAFE72E28AD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3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BFA2-0403-49F7-850F-7C0821B38DF4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4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919B-75CB-419E-BBAD-F8FBBFEB0873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79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E916-AE72-4B97-8698-9E6D9258D5BB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46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4FB1-31C1-40EA-88A3-FC126A37D85D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9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C930-B0B5-4197-B094-5B059B8809B4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91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7647-7AF0-4B84-8C3C-59EEC9C40136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84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92E42-C3F8-4F0A-BCA1-2E974C2C1D9F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F0EAD7-35D6-4CF6-A420-AE743B4B794F}" type="datetimeFigureOut">
              <a:rPr lang="fr-CA" smtClean="0"/>
              <a:t>2021-01-11</a:t>
            </a:fld>
            <a:endParaRPr lang="fr-CA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B947D1-D5F9-41B8-8BDE-5A4F00AB8AA3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A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06085-F1BF-4A02-8595-AA5E56C20772}" type="slidenum">
              <a:rPr lang="fr-C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1000" y="4853411"/>
            <a:ext cx="8458200" cy="159992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L’IMPORTANCE D’UNE BONNE COMMUNICATION AU SEIN D’UNE ÉQUIPE DE SOINS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8" y="1196752"/>
            <a:ext cx="2818331" cy="281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TYPE DE LEADERS </a:t>
            </a:r>
            <a:r>
              <a:rPr lang="fr-CA" dirty="0"/>
              <a:t> </a:t>
            </a:r>
            <a:r>
              <a:rPr lang="fr-CA" dirty="0" smtClean="0"/>
              <a:t>24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LEADER HIERACHIQUE</a:t>
            </a:r>
          </a:p>
          <a:p>
            <a:endParaRPr lang="fr-CA" dirty="0" smtClean="0"/>
          </a:p>
          <a:p>
            <a:r>
              <a:rPr lang="fr-CA" dirty="0" smtClean="0"/>
              <a:t>LEADER NOMMER PAR LES MEMBRES</a:t>
            </a:r>
          </a:p>
          <a:p>
            <a:endParaRPr lang="fr-CA" dirty="0" smtClean="0"/>
          </a:p>
          <a:p>
            <a:r>
              <a:rPr lang="fr-CA" dirty="0" smtClean="0"/>
              <a:t>LEADER NATUREL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FAIT PAR PAG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66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fr-CA" altLang="fr-FR" sz="3200" dirty="0" smtClean="0">
                <a:solidFill>
                  <a:srgbClr val="003399"/>
                </a:solidFill>
              </a:rPr>
              <a:t>3 comportements possibles d’un leader </a:t>
            </a:r>
            <a:r>
              <a:rPr lang="fr-CA" altLang="fr-FR" sz="3200" dirty="0" smtClean="0">
                <a:solidFill>
                  <a:srgbClr val="003399"/>
                </a:solidFill>
              </a:rPr>
              <a:t>P 23</a:t>
            </a:r>
            <a:endParaRPr lang="fr-CA" altLang="fr-FR" sz="3200" dirty="0" smtClean="0">
              <a:solidFill>
                <a:srgbClr val="003399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CA" altLang="fr-FR" sz="2100" b="1" u="sng" smtClean="0">
                <a:solidFill>
                  <a:srgbClr val="003399"/>
                </a:solidFill>
              </a:rPr>
              <a:t>Autocratique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Dictateur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Pas de consultation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fr-CA" altLang="fr-FR" sz="2100" b="1" u="sng" smtClean="0">
                <a:solidFill>
                  <a:srgbClr val="003399"/>
                </a:solidFill>
              </a:rPr>
              <a:t>Laissez-faire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Participe peu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Personne ressource seulement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Autonomie des autres membres</a:t>
            </a:r>
          </a:p>
        </p:txBody>
      </p:sp>
      <p:sp>
        <p:nvSpPr>
          <p:cNvPr id="17413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fr-CA" altLang="fr-FR" sz="2100" b="1" u="sng" smtClean="0">
                <a:solidFill>
                  <a:srgbClr val="003399"/>
                </a:solidFill>
              </a:rPr>
              <a:t>Démocratique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facilite les échanges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Délègue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Encourage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Accepte les rétroactions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altLang="fr-FR" sz="2100" smtClean="0">
                <a:solidFill>
                  <a:srgbClr val="003399"/>
                </a:solidFill>
              </a:rPr>
              <a:t>Favorise prise de décision de groupe</a:t>
            </a:r>
          </a:p>
          <a:p>
            <a:pPr algn="ctr" eaLnBrk="1" hangingPunct="1">
              <a:buFont typeface="Wingdings" pitchFamily="2" charset="2"/>
              <a:buNone/>
            </a:pPr>
            <a:endParaRPr lang="fr-CA" altLang="fr-FR" sz="2100" smtClean="0">
              <a:solidFill>
                <a:srgbClr val="003399"/>
              </a:solidFill>
            </a:endParaRPr>
          </a:p>
        </p:txBody>
      </p:sp>
      <p:pic>
        <p:nvPicPr>
          <p:cNvPr id="17414" name="Picture 8" descr="MC900297565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365625"/>
            <a:ext cx="2649538" cy="1697038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42988" y="6248400"/>
            <a:ext cx="72009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ÉLÉMENTS DU PROCESSUS DE COMMUNICATIONP.11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                ÉMETTEUR ET RECEPTEUR</a:t>
            </a:r>
          </a:p>
          <a:p>
            <a:endParaRPr lang="fr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9850"/>
            <a:ext cx="4896544" cy="30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FORME DE COMMUNICATION P.13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FORME VERBALE: émise par la parole, constituée de mots d’un langage donné.</a:t>
            </a:r>
          </a:p>
          <a:p>
            <a:r>
              <a:rPr lang="fr-CA" dirty="0" smtClean="0"/>
              <a:t>LA FORME NON VERBALE: constituée de </a:t>
            </a:r>
            <a:r>
              <a:rPr lang="fr-CA" dirty="0" err="1" smtClean="0"/>
              <a:t>gestes,d’attitudes,symboles,d’expressions</a:t>
            </a:r>
            <a:r>
              <a:rPr lang="fr-CA" dirty="0" smtClean="0"/>
              <a:t> faciales et de mouvements corporels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1079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UNE ÉQUIPE LA </a:t>
            </a:r>
            <a:r>
              <a:rPr lang="fr-CA" dirty="0" smtClean="0"/>
              <a:t>DÉFINITION p.14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 BUT COMMUN</a:t>
            </a:r>
          </a:p>
          <a:p>
            <a:endParaRPr lang="fr-CA" dirty="0"/>
          </a:p>
          <a:p>
            <a:r>
              <a:rPr lang="fr-CA" dirty="0"/>
              <a:t>LA TÂCHE A RÉALISER</a:t>
            </a:r>
          </a:p>
          <a:p>
            <a:endParaRPr lang="fr-CA" dirty="0"/>
          </a:p>
          <a:p>
            <a:r>
              <a:rPr lang="fr-CA" dirty="0"/>
              <a:t>LA CONVERGENCE DES EFFORTS DE CHACUN DES MEMBRES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0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OBJECTIF ET </a:t>
            </a:r>
            <a:r>
              <a:rPr lang="fr-CA" dirty="0" smtClean="0"/>
              <a:t>MOYENP.15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ASSURER LA CONTINUITÉ ET LA QUALITÉ DES SOINS ET DES SERVICES</a:t>
            </a:r>
          </a:p>
          <a:p>
            <a:endParaRPr lang="fr-CA" dirty="0"/>
          </a:p>
          <a:p>
            <a:r>
              <a:rPr lang="fr-CA" dirty="0"/>
              <a:t>RÉSOUDRE DES PROBLÈMES</a:t>
            </a:r>
          </a:p>
          <a:p>
            <a:endParaRPr lang="fr-CA" dirty="0"/>
          </a:p>
          <a:p>
            <a:r>
              <a:rPr lang="fr-CA" dirty="0"/>
              <a:t>RÉALISER UN ENSEMBLE DE TÂCHES PRÉCISES</a:t>
            </a:r>
          </a:p>
          <a:p>
            <a:endParaRPr lang="fr-CA" dirty="0"/>
          </a:p>
          <a:p>
            <a:r>
              <a:rPr lang="fr-CA" dirty="0"/>
              <a:t>CRÉE DES LIENS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77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PLAN THÉRAPEUTIQUE INFIRMIER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mtClean="0"/>
              <a:t>FAIT PAR PAG</a:t>
            </a:r>
            <a:endParaRPr lang="fr-CA"/>
          </a:p>
        </p:txBody>
      </p:sp>
      <p:pic>
        <p:nvPicPr>
          <p:cNvPr id="5" name="Picture 4" descr="D86084C4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007191" cy="47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EXECICE 3 GUERRE MONDIAL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PLACER EN ÉQUIPE </a:t>
            </a:r>
          </a:p>
          <a:p>
            <a:r>
              <a:rPr lang="fr-CA" dirty="0" smtClean="0"/>
              <a:t>2 DE 5 ET 2 DE 6 PERS.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05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MODE DE PRISE DE DÉCISIONS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AUTORITÉ INDIVIDUELLE</a:t>
            </a:r>
          </a:p>
          <a:p>
            <a:r>
              <a:rPr lang="fr-CA" dirty="0" smtClean="0"/>
              <a:t>MINORITÉ QUI CONTRÔLE</a:t>
            </a:r>
          </a:p>
          <a:p>
            <a:r>
              <a:rPr lang="fr-CA" dirty="0" smtClean="0"/>
              <a:t>À L’UNAMINITÉ</a:t>
            </a:r>
          </a:p>
          <a:p>
            <a:r>
              <a:rPr lang="fr-CA" dirty="0" smtClean="0"/>
              <a:t>PAR CONCENSUS</a:t>
            </a:r>
          </a:p>
          <a:p>
            <a:r>
              <a:rPr lang="fr-CA" dirty="0" smtClean="0"/>
              <a:t>PAR UN VÔTE MAJORITAIRE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43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BUT VISÉ PAR LES MEMBRES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AIDER À RÉALISER DES OBJECTIFS</a:t>
            </a:r>
          </a:p>
          <a:p>
            <a:r>
              <a:rPr lang="fr-CA" dirty="0" smtClean="0"/>
              <a:t>AIDER À LA COHÉRENCE ET À LA STABILITÉ D’UN GROUPE</a:t>
            </a:r>
          </a:p>
          <a:p>
            <a:r>
              <a:rPr lang="fr-CA" dirty="0" smtClean="0"/>
              <a:t>RECHERCHER UNE SATISFACTION PERSONNELLE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63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Cela est-il une équipe ???</a:t>
            </a:r>
            <a:endParaRPr lang="fr-CA" dirty="0"/>
          </a:p>
        </p:txBody>
      </p:sp>
      <p:pic>
        <p:nvPicPr>
          <p:cNvPr id="3075" name="Picture 3" descr="C:\Users\petita1\AppData\Local\Microsoft\Windows\Temporary Internet Files\Content.IE5\PLXK8T19\foul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40744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COMPORTEMENTS DES PERTINENTS DES MEMBRES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CONFIANCE</a:t>
            </a:r>
          </a:p>
          <a:p>
            <a:r>
              <a:rPr lang="fr-CA" dirty="0" smtClean="0"/>
              <a:t>RESPECT DES DIFFÉRENCES</a:t>
            </a:r>
          </a:p>
          <a:p>
            <a:r>
              <a:rPr lang="fr-CA" dirty="0" smtClean="0"/>
              <a:t>COLLABORATION</a:t>
            </a:r>
          </a:p>
          <a:p>
            <a:r>
              <a:rPr lang="fr-CA" dirty="0" smtClean="0"/>
              <a:t>SENTIMENT D’APPARTENANCE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2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SOURCES DE CONFLIT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MANQUE D’INFORMATION</a:t>
            </a:r>
          </a:p>
          <a:p>
            <a:r>
              <a:rPr lang="fr-CA" dirty="0"/>
              <a:t>AMBIGUÏTÉ DES </a:t>
            </a:r>
            <a:r>
              <a:rPr lang="fr-CA" dirty="0" smtClean="0"/>
              <a:t>RÔLES</a:t>
            </a:r>
          </a:p>
          <a:p>
            <a:r>
              <a:rPr lang="fr-CA" dirty="0"/>
              <a:t>MÉSENTENTE SUR LES MÉTHODES DE </a:t>
            </a:r>
            <a:r>
              <a:rPr lang="fr-CA" dirty="0" smtClean="0"/>
              <a:t>TRAVAIL</a:t>
            </a:r>
          </a:p>
          <a:p>
            <a:r>
              <a:rPr lang="fr-CA" dirty="0" smtClean="0"/>
              <a:t>DIVERGENCE D’OPINION QUANT AUX OBJECTIFS À POURSUIVRE</a:t>
            </a:r>
          </a:p>
          <a:p>
            <a:r>
              <a:rPr lang="fr-CA" dirty="0" smtClean="0"/>
              <a:t>LEADERSHIP INAPPROPRIÉ</a:t>
            </a:r>
          </a:p>
          <a:p>
            <a:r>
              <a:rPr lang="fr-CA" dirty="0" smtClean="0"/>
              <a:t>ET AUTRES….</a:t>
            </a:r>
            <a:endParaRPr lang="fr-CA" dirty="0"/>
          </a:p>
          <a:p>
            <a:endParaRPr lang="fr-CA" dirty="0" smtClean="0"/>
          </a:p>
          <a:p>
            <a:pPr marL="68580" indent="0">
              <a:buNone/>
            </a:pPr>
            <a:r>
              <a:rPr lang="fr-CA" dirty="0" smtClean="0"/>
              <a:t>   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FAIT PAR PAG</a:t>
            </a:r>
            <a:endParaRPr lang="fr-CA"/>
          </a:p>
        </p:txBody>
      </p:sp>
      <p:pic>
        <p:nvPicPr>
          <p:cNvPr id="1026" name="Picture 2" descr="C:\Users\petita1\AppData\Local\Microsoft\Windows\Temporary Internet Files\Content.IE5\9MO2NS0O\MC9004352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00025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ita1\AppData\Local\Microsoft\Windows\Temporary Internet Files\Content.IE5\9MO2NS0O\MC9000786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16" y="3356992"/>
            <a:ext cx="2843384" cy="27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RESOLUTION DE PROBLÈME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1-DÉTERMINATION DU PROBLÈME</a:t>
            </a:r>
          </a:p>
          <a:p>
            <a:r>
              <a:rPr lang="fr-CA" dirty="0" smtClean="0"/>
              <a:t>2-ANALYSE DE LA SITUATION</a:t>
            </a:r>
          </a:p>
          <a:p>
            <a:r>
              <a:rPr lang="fr-CA" dirty="0" smtClean="0"/>
              <a:t>3-ÉTABLISSEMENT DES PISTES DE SOLUTION</a:t>
            </a:r>
          </a:p>
          <a:p>
            <a:r>
              <a:rPr lang="fr-CA" dirty="0" smtClean="0"/>
              <a:t>4-CHOIX D’UNE SOLUTION</a:t>
            </a:r>
          </a:p>
          <a:p>
            <a:r>
              <a:rPr lang="fr-CA" dirty="0" smtClean="0"/>
              <a:t>5-PLANIFICATION DE L’ACTION</a:t>
            </a:r>
          </a:p>
          <a:p>
            <a:r>
              <a:rPr lang="fr-CA" dirty="0" smtClean="0"/>
              <a:t>6-EXÉCUTION DU PLAN</a:t>
            </a:r>
          </a:p>
          <a:p>
            <a:r>
              <a:rPr lang="fr-CA" dirty="0" smtClean="0"/>
              <a:t>7-ÉVALUATION DES RÉSULTATS DE L’ACTION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FAIT PAR PAG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80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fr-CA" altLang="fr-FR" sz="4400" dirty="0" smtClean="0">
                <a:solidFill>
                  <a:schemeClr val="tx2"/>
                </a:solidFill>
              </a:rPr>
              <a:t>Les racines P36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3056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 sz="2500" dirty="0" smtClean="0">
                <a:solidFill>
                  <a:schemeClr val="tx2"/>
                </a:solidFill>
              </a:rPr>
              <a:t>Permet  de connaître une partie du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altLang="fr-FR" sz="2500" dirty="0" smtClean="0">
                <a:solidFill>
                  <a:schemeClr val="tx2"/>
                </a:solidFill>
              </a:rPr>
              <a:t>sens du mot.</a:t>
            </a:r>
          </a:p>
          <a:p>
            <a:pPr eaLnBrk="1" hangingPunct="1">
              <a:buFont typeface="Wingdings" pitchFamily="2" charset="2"/>
              <a:buNone/>
            </a:pPr>
            <a:endParaRPr lang="fr-CA" altLang="fr-FR" sz="25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CA" altLang="fr-FR" sz="2500" dirty="0" smtClean="0">
                <a:solidFill>
                  <a:schemeClr val="tx2"/>
                </a:solidFill>
              </a:rPr>
              <a:t>Exemple : HYPER / THERMIE</a:t>
            </a: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 rot="5400000">
            <a:off x="5298281" y="4291807"/>
            <a:ext cx="106838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300788" y="4508500"/>
            <a:ext cx="1914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b="0">
                <a:solidFill>
                  <a:schemeClr val="tx2"/>
                </a:solidFill>
                <a:latin typeface="Georgia" pitchFamily="18" charset="0"/>
              </a:rPr>
              <a:t>CHALEUR,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b="0">
                <a:solidFill>
                  <a:schemeClr val="tx2"/>
                </a:solidFill>
                <a:latin typeface="Georgia" pitchFamily="18" charset="0"/>
              </a:rPr>
              <a:t>TEMPÉRATURE</a:t>
            </a:r>
          </a:p>
        </p:txBody>
      </p:sp>
      <p:pic>
        <p:nvPicPr>
          <p:cNvPr id="22534" name="Picture 7" descr="MC90023965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652963"/>
            <a:ext cx="1716087" cy="1820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971550" y="6248400"/>
            <a:ext cx="7243763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fr-CA" altLang="fr-FR" sz="4400" smtClean="0">
                <a:solidFill>
                  <a:schemeClr val="tx2"/>
                </a:solidFill>
              </a:rPr>
              <a:t>Les préfixes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 smtClean="0">
                <a:solidFill>
                  <a:schemeClr val="tx2"/>
                </a:solidFill>
              </a:rPr>
              <a:t>C’est un élément devant la racine.</a:t>
            </a:r>
          </a:p>
          <a:p>
            <a:pPr eaLnBrk="1" hangingPunct="1">
              <a:buFont typeface="Wingdings" pitchFamily="2" charset="2"/>
              <a:buNone/>
            </a:pPr>
            <a:endParaRPr lang="fr-CA" altLang="fr-FR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CA" altLang="fr-FR" smtClean="0">
                <a:solidFill>
                  <a:schemeClr val="tx2"/>
                </a:solidFill>
              </a:rPr>
              <a:t>EXEMPLE : TACHY / CARDIE</a:t>
            </a:r>
          </a:p>
          <a:p>
            <a:pPr algn="ctr" eaLnBrk="1" hangingPunct="1">
              <a:buFont typeface="Wingdings" pitchFamily="2" charset="2"/>
              <a:buNone/>
            </a:pPr>
            <a:endParaRPr lang="fr-CA" altLang="fr-FR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fr-CA" altLang="fr-FR" smtClean="0">
              <a:solidFill>
                <a:schemeClr val="tx2"/>
              </a:solidFill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5400000">
            <a:off x="3671094" y="3753644"/>
            <a:ext cx="1152525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787900" y="4221163"/>
            <a:ext cx="1103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b="0">
                <a:solidFill>
                  <a:schemeClr val="tx2"/>
                </a:solidFill>
                <a:latin typeface="Georgia" pitchFamily="18" charset="0"/>
              </a:rPr>
              <a:t>RAPIDE</a:t>
            </a:r>
            <a:r>
              <a:rPr lang="fr-CA" altLang="fr-FR" sz="1800" b="0">
                <a:solidFill>
                  <a:schemeClr val="tx1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23558" name="Picture 6" descr="MC90023965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21163"/>
            <a:ext cx="1716087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331912" y="6237312"/>
            <a:ext cx="6911975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fr-CA" altLang="fr-FR" sz="4400" smtClean="0">
                <a:solidFill>
                  <a:schemeClr val="tx2"/>
                </a:solidFill>
              </a:rPr>
              <a:t>Les suffixes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 smtClean="0">
                <a:solidFill>
                  <a:schemeClr val="tx2"/>
                </a:solidFill>
              </a:rPr>
              <a:t>C’est un élément qui suit la racine.</a:t>
            </a:r>
          </a:p>
          <a:p>
            <a:pPr eaLnBrk="1" hangingPunct="1">
              <a:buFont typeface="Wingdings" pitchFamily="2" charset="2"/>
              <a:buNone/>
            </a:pPr>
            <a:endParaRPr lang="fr-CA" altLang="fr-FR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CA" altLang="fr-FR" smtClean="0">
                <a:solidFill>
                  <a:schemeClr val="tx2"/>
                </a:solidFill>
              </a:rPr>
              <a:t>EXEMPLE : APPENDIC / ITE</a:t>
            </a:r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 rot="5400000">
            <a:off x="5580063" y="3860800"/>
            <a:ext cx="1439862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659563" y="4292600"/>
            <a:ext cx="2030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b="0">
                <a:solidFill>
                  <a:schemeClr val="tx2"/>
                </a:solidFill>
                <a:latin typeface="Georgia" pitchFamily="18" charset="0"/>
              </a:rPr>
              <a:t>INFLAMMATION</a:t>
            </a:r>
          </a:p>
        </p:txBody>
      </p:sp>
      <p:pic>
        <p:nvPicPr>
          <p:cNvPr id="24582" name="Picture 7" descr="MC90023965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437063"/>
            <a:ext cx="1716088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16013" y="6248400"/>
            <a:ext cx="7127875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fr-CA" altLang="fr-FR" smtClean="0">
                <a:solidFill>
                  <a:schemeClr val="tx2"/>
                </a:solidFill>
              </a:rPr>
              <a:t>TERMINOLOGIE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smtClean="0">
                <a:solidFill>
                  <a:schemeClr val="tx2"/>
                </a:solidFill>
              </a:rPr>
              <a:t>ANATOMIE </a:t>
            </a:r>
            <a:r>
              <a:rPr lang="fr-CA" altLang="fr-FR" smtClean="0"/>
              <a:t>: Étude scientifique de la structure et de la forme des êtres organisés ainsi que des rapports entre les différents organes.</a:t>
            </a:r>
          </a:p>
          <a:p>
            <a:pPr eaLnBrk="1" hangingPunct="1"/>
            <a:r>
              <a:rPr lang="fr-CA" altLang="fr-FR" smtClean="0">
                <a:solidFill>
                  <a:schemeClr val="tx2"/>
                </a:solidFill>
              </a:rPr>
              <a:t>PHYSIOLOGIE</a:t>
            </a:r>
            <a:r>
              <a:rPr lang="fr-CA" altLang="fr-FR" smtClean="0"/>
              <a:t> : Étude des fonctions ainsi que des propriétés des organes et des tissus des êtres vivants</a:t>
            </a:r>
          </a:p>
        </p:txBody>
      </p:sp>
      <p:pic>
        <p:nvPicPr>
          <p:cNvPr id="25604" name="Picture 4" descr="j02352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113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900113" y="6248400"/>
            <a:ext cx="74168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fr-CA" altLang="fr-FR" smtClean="0">
                <a:solidFill>
                  <a:schemeClr val="tx2"/>
                </a:solidFill>
              </a:rPr>
              <a:t>TERMINOLOGIE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27213"/>
            <a:ext cx="7993062" cy="4697412"/>
          </a:xfrm>
        </p:spPr>
        <p:txBody>
          <a:bodyPr/>
          <a:lstStyle/>
          <a:p>
            <a:pPr eaLnBrk="1" hangingPunct="1"/>
            <a:r>
              <a:rPr lang="fr-CA" altLang="fr-FR" dirty="0" smtClean="0">
                <a:solidFill>
                  <a:schemeClr val="tx2"/>
                </a:solidFill>
              </a:rPr>
              <a:t>PATHOLOGIE</a:t>
            </a:r>
            <a:r>
              <a:rPr lang="fr-CA" altLang="fr-FR" dirty="0" smtClean="0"/>
              <a:t> : Étude des maladies et de leurs effets.</a:t>
            </a:r>
          </a:p>
          <a:p>
            <a:pPr eaLnBrk="1" hangingPunct="1"/>
            <a:r>
              <a:rPr lang="fr-CA" altLang="fr-FR" dirty="0" smtClean="0">
                <a:solidFill>
                  <a:schemeClr val="tx2"/>
                </a:solidFill>
              </a:rPr>
              <a:t>DIAGNOSTIC</a:t>
            </a:r>
            <a:r>
              <a:rPr lang="fr-CA" altLang="fr-FR" dirty="0" smtClean="0"/>
              <a:t> : Détermination d’une maladie ou d’un état d’après certains symptômes et selon les résultats d’analyses ou d’examens.</a:t>
            </a:r>
          </a:p>
          <a:p>
            <a:pPr eaLnBrk="1" hangingPunct="1"/>
            <a:r>
              <a:rPr lang="fr-CA" altLang="fr-FR" dirty="0" smtClean="0">
                <a:solidFill>
                  <a:schemeClr val="tx2"/>
                </a:solidFill>
              </a:rPr>
              <a:t>TRAITEMENT</a:t>
            </a:r>
            <a:r>
              <a:rPr lang="fr-CA" altLang="fr-FR" dirty="0" smtClean="0"/>
              <a:t> : Manière de soigner, ensemble des moyens employés pour parvenir à la guérison.</a:t>
            </a:r>
          </a:p>
        </p:txBody>
      </p:sp>
      <p:pic>
        <p:nvPicPr>
          <p:cNvPr id="26628" name="Picture 4" descr="j02352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113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42988" y="6248400"/>
            <a:ext cx="7273925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Obligations en matière de rédaction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Voir p46 bas important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43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796" y="692696"/>
            <a:ext cx="8251660" cy="838200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CA" sz="3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buts d’une information adéquate p47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27213"/>
            <a:ext cx="7993062" cy="4114800"/>
          </a:xfrm>
          <a:solidFill>
            <a:schemeClr val="bg1"/>
          </a:solidFill>
        </p:spPr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fr-CA" altLang="fr-FR" dirty="0" smtClean="0"/>
              <a:t>Transmettre de l’info sur la personne aux professionnels (md, </a:t>
            </a:r>
            <a:r>
              <a:rPr lang="fr-CA" altLang="fr-FR" dirty="0" err="1" smtClean="0"/>
              <a:t>inf</a:t>
            </a:r>
            <a:r>
              <a:rPr lang="fr-CA" altLang="fr-FR" dirty="0" smtClean="0"/>
              <a:t>, </a:t>
            </a:r>
            <a:r>
              <a:rPr lang="fr-CA" altLang="fr-FR" dirty="0" err="1" smtClean="0"/>
              <a:t>ts</a:t>
            </a:r>
            <a:r>
              <a:rPr lang="fr-CA" altLang="fr-FR" dirty="0" smtClean="0"/>
              <a:t>, </a:t>
            </a:r>
            <a:r>
              <a:rPr lang="fr-CA" altLang="fr-FR" dirty="0" err="1" smtClean="0"/>
              <a:t>pht</a:t>
            </a:r>
            <a:r>
              <a:rPr lang="fr-CA" altLang="fr-FR" dirty="0" smtClean="0"/>
              <a:t>, etc.)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fr-CA" altLang="fr-FR" dirty="0" smtClean="0"/>
              <a:t>Favoriser une meilleure planification des soins.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fr-CA" altLang="fr-FR" dirty="0" smtClean="0"/>
              <a:t>Témoigner de la qualité et de l’efficacité des soins d’assistance et des soins spécifiques.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16013" y="6248400"/>
            <a:ext cx="72009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LECTURE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P1-2-3 </a:t>
            </a:r>
          </a:p>
          <a:p>
            <a:r>
              <a:rPr lang="fr-CA" dirty="0" smtClean="0"/>
              <a:t>15 MIN </a:t>
            </a:r>
          </a:p>
          <a:p>
            <a:r>
              <a:rPr lang="fr-CA" dirty="0" smtClean="0"/>
              <a:t>EN GROUPE APRES</a:t>
            </a:r>
          </a:p>
          <a:p>
            <a:r>
              <a:rPr lang="fr-CA" dirty="0" smtClean="0"/>
              <a:t>FAIRE P.4-5 NO 1-4A-B-5-6</a:t>
            </a:r>
          </a:p>
          <a:p>
            <a:r>
              <a:rPr lang="fr-CA" dirty="0" smtClean="0"/>
              <a:t>CORRECTION EN SUITE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3490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Type d’information p47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1-information relative à l’état de la personne</a:t>
            </a:r>
          </a:p>
          <a:p>
            <a:r>
              <a:rPr lang="fr-CA" dirty="0" smtClean="0"/>
              <a:t>Subjective-objective</a:t>
            </a:r>
          </a:p>
          <a:p>
            <a:r>
              <a:rPr lang="fr-CA" dirty="0" smtClean="0"/>
              <a:t>2-information sur  les soins d’assistance ou les soins spécifiques prodigués</a:t>
            </a:r>
          </a:p>
          <a:p>
            <a:r>
              <a:rPr lang="fr-CA" dirty="0" smtClean="0"/>
              <a:t>3-information sur les résultats des soins ou des traitements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526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CA" sz="3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QUALITÉS ESSENTIELLES D’UNE BONNE INFORMATION p48</a:t>
            </a:r>
          </a:p>
        </p:txBody>
      </p: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395288" y="1647825"/>
            <a:ext cx="8316912" cy="5210175"/>
            <a:chOff x="1824" y="633"/>
            <a:chExt cx="2834" cy="2849"/>
          </a:xfrm>
        </p:grpSpPr>
        <p:sp>
          <p:nvSpPr>
            <p:cNvPr id="3687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900">
                  <a:solidFill>
                    <a:srgbClr val="777777"/>
                  </a:solidFill>
                  <a:latin typeface="Verdan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rgbClr val="777777"/>
                  </a:solidFill>
                  <a:latin typeface="Verdan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  <a:defRPr sz="2200">
                  <a:solidFill>
                    <a:srgbClr val="777777"/>
                  </a:solidFill>
                  <a:latin typeface="Verdan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400">
                  <a:solidFill>
                    <a:schemeClr val="tx1"/>
                  </a:solidFill>
                  <a:latin typeface="Georgia" pitchFamily="18" charset="0"/>
                </a:rPr>
                <a:t>complète</a:t>
              </a:r>
            </a:p>
          </p:txBody>
        </p:sp>
        <p:sp>
          <p:nvSpPr>
            <p:cNvPr id="3687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900">
                  <a:solidFill>
                    <a:srgbClr val="777777"/>
                  </a:solidFill>
                  <a:latin typeface="Verdan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rgbClr val="777777"/>
                  </a:solidFill>
                  <a:latin typeface="Verdan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  <a:defRPr sz="2200">
                  <a:solidFill>
                    <a:srgbClr val="777777"/>
                  </a:solidFill>
                  <a:latin typeface="Verdan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400">
                  <a:solidFill>
                    <a:schemeClr val="tx1"/>
                  </a:solidFill>
                  <a:latin typeface="Georgia" pitchFamily="18" charset="0"/>
                </a:rPr>
                <a:t>Concise</a:t>
              </a:r>
            </a:p>
          </p:txBody>
        </p:sp>
        <p:sp>
          <p:nvSpPr>
            <p:cNvPr id="3687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900">
                  <a:solidFill>
                    <a:srgbClr val="777777"/>
                  </a:solidFill>
                  <a:latin typeface="Verdan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rgbClr val="777777"/>
                  </a:solidFill>
                  <a:latin typeface="Verdan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  <a:defRPr sz="2200">
                  <a:solidFill>
                    <a:srgbClr val="777777"/>
                  </a:solidFill>
                  <a:latin typeface="Verdan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rgbClr val="777777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400">
                  <a:solidFill>
                    <a:schemeClr val="tx1"/>
                  </a:solidFill>
                  <a:latin typeface="Georgia" pitchFamily="18" charset="0"/>
                </a:rPr>
                <a:t>Précise</a:t>
              </a:r>
            </a:p>
          </p:txBody>
        </p:sp>
        <p:sp>
          <p:nvSpPr>
            <p:cNvPr id="3687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2168525" y="3163888"/>
            <a:ext cx="184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solidFill>
                  <a:schemeClr val="tx1"/>
                </a:solidFill>
                <a:latin typeface="Georgia" pitchFamily="18" charset="0"/>
              </a:rPr>
              <a:t>Pertinente</a:t>
            </a:r>
          </a:p>
        </p:txBody>
      </p:sp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1944688" y="5535613"/>
            <a:ext cx="252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solidFill>
                  <a:schemeClr val="tx1"/>
                </a:solidFill>
                <a:latin typeface="Georgia" pitchFamily="18" charset="0"/>
              </a:rPr>
              <a:t>Chronologique</a:t>
            </a:r>
          </a:p>
        </p:txBody>
      </p:sp>
      <p:pic>
        <p:nvPicPr>
          <p:cNvPr id="36870" name="Picture 19" descr="j02991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60350"/>
            <a:ext cx="1100137" cy="180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971550" y="6248400"/>
            <a:ext cx="74168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Rédaction de note au dossier p 54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carte adressographe</a:t>
            </a:r>
          </a:p>
          <a:p>
            <a:r>
              <a:rPr lang="fr-CA" dirty="0"/>
              <a:t>D</a:t>
            </a:r>
            <a:r>
              <a:rPr lang="fr-CA" dirty="0" smtClean="0"/>
              <a:t>ate ex: 2015-09-10</a:t>
            </a:r>
          </a:p>
          <a:p>
            <a:r>
              <a:rPr lang="fr-CA" dirty="0" smtClean="0"/>
              <a:t>Heure ex: 14:15</a:t>
            </a:r>
          </a:p>
          <a:p>
            <a:r>
              <a:rPr lang="fr-CA" dirty="0" smtClean="0"/>
              <a:t>Signer prénom et nom complet avec son titre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1027" name="Picture 3" descr="C:\Users\petita1\AppData\Local\Microsoft\Windows\Temporary Internet Files\Content.IE5\CWYAY6WN\Dossier_couleur_prun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688"/>
            <a:ext cx="1518981" cy="23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Observations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Écrire au présent</a:t>
            </a:r>
          </a:p>
          <a:p>
            <a:r>
              <a:rPr lang="fr-CA" dirty="0" smtClean="0"/>
              <a:t>Encre bleu et noir</a:t>
            </a:r>
          </a:p>
          <a:p>
            <a:r>
              <a:rPr lang="fr-CA" dirty="0" smtClean="0"/>
              <a:t>Écrire lisiblement</a:t>
            </a:r>
          </a:p>
          <a:p>
            <a:r>
              <a:rPr lang="fr-CA" dirty="0" smtClean="0"/>
              <a:t>Écrire sur chaque ligne</a:t>
            </a:r>
          </a:p>
          <a:p>
            <a:r>
              <a:rPr lang="fr-CA" dirty="0" smtClean="0"/>
              <a:t>Nouvelle pour nouvelle info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Form"/>
          <p:cNvSpPr>
            <a:spLocks noEditPoints="1" noChangeArrowheads="1"/>
          </p:cNvSpPr>
          <p:nvPr/>
        </p:nvSpPr>
        <p:spPr bwMode="auto">
          <a:xfrm>
            <a:off x="6522072" y="3573016"/>
            <a:ext cx="1809750" cy="22193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4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PQRST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P: PROVOQUER ET PALLIER</a:t>
            </a:r>
          </a:p>
          <a:p>
            <a:r>
              <a:rPr lang="fr-CA" dirty="0" smtClean="0"/>
              <a:t>Q:QUALITÉ ET QUANTITÉ</a:t>
            </a:r>
          </a:p>
          <a:p>
            <a:r>
              <a:rPr lang="fr-CA" dirty="0" smtClean="0"/>
              <a:t>R:RÉGION ET IRADIATION</a:t>
            </a:r>
          </a:p>
          <a:p>
            <a:r>
              <a:rPr lang="fr-CA" dirty="0" smtClean="0"/>
              <a:t>S:SIGNES ET SYMPTÔMES</a:t>
            </a:r>
          </a:p>
          <a:p>
            <a:r>
              <a:rPr lang="fr-CA" dirty="0" smtClean="0"/>
              <a:t>T:TEMPS</a:t>
            </a:r>
          </a:p>
          <a:p>
            <a:r>
              <a:rPr lang="fr-CA" dirty="0" smtClean="0"/>
              <a:t>U:UNDERSTANDING (COMPRÉHENSION)</a:t>
            </a:r>
          </a:p>
          <a:p>
            <a:endParaRPr lang="fr-CA" dirty="0"/>
          </a:p>
        </p:txBody>
      </p:sp>
      <p:pic>
        <p:nvPicPr>
          <p:cNvPr id="3074" name="Picture 2" descr="C:\Users\petita1\AppData\Local\Microsoft\Windows\Temporary Internet Files\Content.IE5\PKHQW14O\Injured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969963"/>
            <a:ext cx="1857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mtClean="0"/>
              <a:t>UNE DONNÉE SUBJECTIVE …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13613" cy="4114800"/>
          </a:xfrm>
          <a:noFill/>
        </p:spPr>
        <p:txBody>
          <a:bodyPr/>
          <a:lstStyle/>
          <a:p>
            <a:pPr eaLnBrk="1" hangingPunct="1"/>
            <a:endParaRPr lang="fr-CA" altLang="fr-FR" sz="2500" dirty="0" smtClean="0"/>
          </a:p>
          <a:p>
            <a:pPr algn="just" eaLnBrk="1" hangingPunct="1"/>
            <a:r>
              <a:rPr lang="fr-CA" altLang="fr-FR" sz="2800" dirty="0" smtClean="0">
                <a:latin typeface="Times New Roman" pitchFamily="18" charset="0"/>
              </a:rPr>
              <a:t>… est décrite par le client en référence à ce qu’il ressent et constate par lui-même</a:t>
            </a:r>
          </a:p>
          <a:p>
            <a:pPr algn="just" eaLnBrk="1" hangingPunct="1"/>
            <a:endParaRPr lang="fr-CA" altLang="fr-FR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fr-CA" altLang="fr-FR" sz="2800" dirty="0" smtClean="0">
                <a:latin typeface="Times New Roman" pitchFamily="18" charset="0"/>
              </a:rPr>
              <a:t>… ne doit pas montrer la subjectivité de la personne qui écrit</a:t>
            </a:r>
          </a:p>
        </p:txBody>
      </p:sp>
    </p:spTree>
    <p:extLst>
      <p:ext uri="{BB962C8B-B14F-4D97-AF65-F5344CB8AC3E}">
        <p14:creationId xmlns:p14="http://schemas.microsoft.com/office/powerpoint/2010/main" val="3627295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mtClean="0"/>
              <a:t>UNE DONNÉE OBJECTIVE …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13613" cy="4114800"/>
          </a:xfrm>
          <a:noFill/>
        </p:spPr>
        <p:txBody>
          <a:bodyPr/>
          <a:lstStyle/>
          <a:p>
            <a:pPr algn="just" eaLnBrk="1" hangingPunct="1"/>
            <a:r>
              <a:rPr lang="fr-CA" altLang="fr-FR" smtClean="0">
                <a:latin typeface="Times New Roman" pitchFamily="18" charset="0"/>
              </a:rPr>
              <a:t>… est décelable par les sens de la vue, de l’ouïe, de l’odorat, du toucher</a:t>
            </a:r>
          </a:p>
          <a:p>
            <a:pPr algn="just" eaLnBrk="1" hangingPunct="1"/>
            <a:endParaRPr lang="fr-CA" altLang="fr-FR" smtClean="0">
              <a:latin typeface="Times New Roman" pitchFamily="18" charset="0"/>
            </a:endParaRPr>
          </a:p>
          <a:p>
            <a:pPr algn="just" eaLnBrk="1" hangingPunct="1"/>
            <a:r>
              <a:rPr lang="fr-CA" altLang="fr-FR" smtClean="0">
                <a:latin typeface="Times New Roman" pitchFamily="18" charset="0"/>
              </a:rPr>
              <a:t>… est perçue exactement de la même façon par tous, sans aucune contestation</a:t>
            </a:r>
          </a:p>
          <a:p>
            <a:pPr algn="just" eaLnBrk="1" hangingPunct="1"/>
            <a:endParaRPr lang="fr-CA" altLang="fr-FR" smtClean="0">
              <a:latin typeface="Times New Roman" pitchFamily="18" charset="0"/>
            </a:endParaRPr>
          </a:p>
          <a:p>
            <a:pPr algn="just" eaLnBrk="1" hangingPunct="1"/>
            <a:r>
              <a:rPr lang="fr-CA" altLang="fr-FR" smtClean="0">
                <a:latin typeface="Times New Roman" pitchFamily="18" charset="0"/>
              </a:rPr>
              <a:t>… est mesurable par des instruments fidèles</a:t>
            </a:r>
          </a:p>
        </p:txBody>
      </p:sp>
    </p:spTree>
    <p:extLst>
      <p:ext uri="{BB962C8B-B14F-4D97-AF65-F5344CB8AC3E}">
        <p14:creationId xmlns:p14="http://schemas.microsoft.com/office/powerpoint/2010/main" val="23976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Cela est-il une équipe?? </a:t>
            </a:r>
            <a:r>
              <a:rPr lang="fr-CA" dirty="0" smtClean="0"/>
              <a:t>P.11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CA" dirty="0"/>
          </a:p>
        </p:txBody>
      </p:sp>
      <p:pic>
        <p:nvPicPr>
          <p:cNvPr id="4098" name="Picture 2" descr="C:\Users\petita1\AppData\Local\Microsoft\Windows\Temporary Internet Files\Content.IE5\PLXK8T19\Healthcare_Worke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2824"/>
            <a:ext cx="4536504" cy="31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6 ÉLÉLMENTS p11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Vision commune</a:t>
            </a:r>
          </a:p>
          <a:p>
            <a:r>
              <a:rPr lang="fr-CA" dirty="0" smtClean="0"/>
              <a:t>Objectifs communs</a:t>
            </a:r>
          </a:p>
          <a:p>
            <a:r>
              <a:rPr lang="fr-CA" dirty="0" smtClean="0"/>
              <a:t>Partage des responsabilités</a:t>
            </a:r>
          </a:p>
          <a:p>
            <a:r>
              <a:rPr lang="fr-CA" dirty="0" smtClean="0"/>
              <a:t>Répartition des tâches…</a:t>
            </a:r>
          </a:p>
          <a:p>
            <a:r>
              <a:rPr lang="fr-CA" dirty="0" smtClean="0"/>
              <a:t>Engagement personnel et professionnel</a:t>
            </a:r>
          </a:p>
          <a:p>
            <a:r>
              <a:rPr lang="fr-CA" dirty="0" smtClean="0"/>
              <a:t>La convergence des efforts de chacun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656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OBJECTIFS D’UNE ÉQUIPE DE SOINS P.12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Partager l’information nécessaire de manière claire et utile.</a:t>
            </a:r>
          </a:p>
          <a:p>
            <a:r>
              <a:rPr lang="fr-CA" dirty="0" smtClean="0"/>
              <a:t>Créer et maintenir un climat de travail sain et des liens harmonieux entre les membres.</a:t>
            </a:r>
          </a:p>
          <a:p>
            <a:r>
              <a:rPr lang="fr-CA" dirty="0" smtClean="0"/>
              <a:t>Résoudre de manière respectueuse les problèmes qui surviennent.</a:t>
            </a:r>
          </a:p>
          <a:p>
            <a:r>
              <a:rPr lang="fr-CA" dirty="0" smtClean="0"/>
              <a:t>Réaliser toutes les tâches pertinentes et permettre le soutien entre les membres.</a:t>
            </a:r>
          </a:p>
          <a:p>
            <a:r>
              <a:rPr lang="fr-CA" dirty="0" smtClean="0"/>
              <a:t>Assurer la continuité des soins et des services aux personnes, peu importe le milieu de travail.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1133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MEMBRES D’UNE </a:t>
            </a:r>
            <a:r>
              <a:rPr lang="fr-CA" dirty="0" smtClean="0"/>
              <a:t>ÉQUIPE 16-17-18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PERSONNEL DE SOINS INFIRMIERS</a:t>
            </a:r>
          </a:p>
          <a:p>
            <a:r>
              <a:rPr lang="fr-CA" dirty="0" smtClean="0"/>
              <a:t>MÉDECINS</a:t>
            </a:r>
          </a:p>
          <a:p>
            <a:r>
              <a:rPr lang="fr-CA" dirty="0" smtClean="0"/>
              <a:t>PHYSIOTHÉRAPEUTE</a:t>
            </a:r>
          </a:p>
          <a:p>
            <a:r>
              <a:rPr lang="fr-CA" dirty="0" smtClean="0"/>
              <a:t>ERGOTHÉRAPEUTE</a:t>
            </a:r>
          </a:p>
          <a:p>
            <a:r>
              <a:rPr lang="fr-CA" dirty="0" smtClean="0"/>
              <a:t>PHARMACIEN</a:t>
            </a:r>
          </a:p>
          <a:p>
            <a:r>
              <a:rPr lang="fr-CA" dirty="0" smtClean="0"/>
              <a:t>REPRÉSENTANT SPIRITUEL</a:t>
            </a:r>
          </a:p>
          <a:p>
            <a:r>
              <a:rPr lang="fr-CA" dirty="0" smtClean="0"/>
              <a:t>NUTRISIONNISTE</a:t>
            </a:r>
          </a:p>
          <a:p>
            <a:r>
              <a:rPr lang="fr-CA" dirty="0" smtClean="0"/>
              <a:t>TRAVAILLEUR SOCIAL</a:t>
            </a:r>
          </a:p>
          <a:p>
            <a:r>
              <a:rPr lang="fr-CA" dirty="0" smtClean="0"/>
              <a:t>PSYCHOLOGUE</a:t>
            </a:r>
          </a:p>
          <a:p>
            <a:r>
              <a:rPr lang="fr-CA" dirty="0" smtClean="0"/>
              <a:t>AUXILIAIRE</a:t>
            </a:r>
          </a:p>
          <a:p>
            <a:r>
              <a:rPr lang="fr-CA" dirty="0" smtClean="0"/>
              <a:t>PRÉPOSÉE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mtClean="0"/>
              <a:t>FAIT PAR PAG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37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HIÉARCHIE DANS UNE ÉQUIPE DE SOINS P.21-22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07970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8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FACTEURS INFLUANTS P23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style de leadership préconisé au sein de l’équipe</a:t>
            </a:r>
          </a:p>
          <a:p>
            <a:r>
              <a:rPr lang="fr-CA" dirty="0" smtClean="0"/>
              <a:t>Le mode de prise de décisions</a:t>
            </a:r>
          </a:p>
          <a:p>
            <a:r>
              <a:rPr lang="fr-CA" dirty="0" smtClean="0"/>
              <a:t>Le comportement adéquat des membres</a:t>
            </a:r>
          </a:p>
          <a:p>
            <a:r>
              <a:rPr lang="fr-CA" dirty="0" smtClean="0"/>
              <a:t>La cohésion de l’équipe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523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728</TotalTime>
  <Words>860</Words>
  <Application>Microsoft Office PowerPoint</Application>
  <PresentationFormat>Affichage à l'écran (4:3)</PresentationFormat>
  <Paragraphs>195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Promenade</vt:lpstr>
      <vt:lpstr>Éclipse</vt:lpstr>
      <vt:lpstr>L’IMPORTANCE D’UNE BONNE COMMUNICATION AU SEIN D’UNE ÉQUIPE DE SOINS </vt:lpstr>
      <vt:lpstr>Cela est-il une équipe ???</vt:lpstr>
      <vt:lpstr>LECTURE</vt:lpstr>
      <vt:lpstr>Cela est-il une équipe?? P.11</vt:lpstr>
      <vt:lpstr>6 ÉLÉLMENTS p11</vt:lpstr>
      <vt:lpstr>LES OBJECTIFS D’UNE ÉQUIPE DE SOINS P.12</vt:lpstr>
      <vt:lpstr>MEMBRES D’UNE ÉQUIPE 16-17-18 </vt:lpstr>
      <vt:lpstr>HIÉARCHIE DANS UNE ÉQUIPE DE SOINS P.21-22</vt:lpstr>
      <vt:lpstr>LES FACTEURS INFLUANTS P23</vt:lpstr>
      <vt:lpstr>TYPE DE LEADERS  24</vt:lpstr>
      <vt:lpstr>3 comportements possibles d’un leader P 23</vt:lpstr>
      <vt:lpstr>LES ÉLÉMENTS DU PROCESSUS DE COMMUNICATIONP.11</vt:lpstr>
      <vt:lpstr>LES FORME DE COMMUNICATION P.13</vt:lpstr>
      <vt:lpstr>UNE ÉQUIPE LA DÉFINITION p.14</vt:lpstr>
      <vt:lpstr>OBJECTIF ET MOYENP.15</vt:lpstr>
      <vt:lpstr>PLAN THÉRAPEUTIQUE INFIRMIER</vt:lpstr>
      <vt:lpstr>EXECICE 3 GUERRE MONDIAL</vt:lpstr>
      <vt:lpstr>MODE DE PRISE DE DÉCISIONS</vt:lpstr>
      <vt:lpstr>BUT VISÉ PAR LES MEMBRES</vt:lpstr>
      <vt:lpstr>COMPORTEMENTS DES PERTINENTS DES MEMBRES</vt:lpstr>
      <vt:lpstr>SOURCES DE CONFLIT</vt:lpstr>
      <vt:lpstr>RESOLUTION DE PROBLÈME</vt:lpstr>
      <vt:lpstr>Les racines P36</vt:lpstr>
      <vt:lpstr>Les préfixes</vt:lpstr>
      <vt:lpstr>Les suffixes</vt:lpstr>
      <vt:lpstr>TERMINOLOGIE</vt:lpstr>
      <vt:lpstr>TERMINOLOGIE</vt:lpstr>
      <vt:lpstr>Obligations en matière de rédaction</vt:lpstr>
      <vt:lpstr>Les buts d’une information adéquate p47</vt:lpstr>
      <vt:lpstr>Type d’information p47</vt:lpstr>
      <vt:lpstr>LES QUALITÉS ESSENTIELLES D’UNE BONNE INFORMATION p48</vt:lpstr>
      <vt:lpstr>Rédaction de note au dossier p 54 </vt:lpstr>
      <vt:lpstr>Observations</vt:lpstr>
      <vt:lpstr>PQRST</vt:lpstr>
      <vt:lpstr>UNE DONNÉE SUBJECTIVE …</vt:lpstr>
      <vt:lpstr>UNE DONNÉE OBJECTIVE …</vt:lpstr>
    </vt:vector>
  </TitlesOfParts>
  <Company>CSRDN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L’IMPORTANCE D’UNE BONNE COMMUNICATION AU SEIN D’UNE ÉQUIPE DE SOINS</dc:title>
  <dc:creator>Petit, Anne-Gabrielle</dc:creator>
  <cp:lastModifiedBy>Petit, Anne-Gabrielle</cp:lastModifiedBy>
  <cp:revision>34</cp:revision>
  <dcterms:created xsi:type="dcterms:W3CDTF">2015-09-02T00:05:40Z</dcterms:created>
  <dcterms:modified xsi:type="dcterms:W3CDTF">2021-01-11T15:52:55Z</dcterms:modified>
</cp:coreProperties>
</file>