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25"/>
  </p:notesMasterIdLst>
  <p:handoutMasterIdLst>
    <p:handoutMasterId r:id="rId26"/>
  </p:handoutMasterIdLst>
  <p:sldIdLst>
    <p:sldId id="367" r:id="rId5"/>
    <p:sldId id="368" r:id="rId6"/>
    <p:sldId id="277" r:id="rId7"/>
    <p:sldId id="370" r:id="rId8"/>
    <p:sldId id="369" r:id="rId9"/>
    <p:sldId id="371" r:id="rId10"/>
    <p:sldId id="275" r:id="rId11"/>
    <p:sldId id="280" r:id="rId12"/>
    <p:sldId id="372" r:id="rId13"/>
    <p:sldId id="373" r:id="rId14"/>
    <p:sldId id="380" r:id="rId15"/>
    <p:sldId id="381" r:id="rId16"/>
    <p:sldId id="375" r:id="rId17"/>
    <p:sldId id="376" r:id="rId18"/>
    <p:sldId id="382" r:id="rId19"/>
    <p:sldId id="383" r:id="rId20"/>
    <p:sldId id="287" r:id="rId21"/>
    <p:sldId id="386" r:id="rId22"/>
    <p:sldId id="384" r:id="rId23"/>
    <p:sldId id="385" r:id="rId24"/>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5" autoAdjust="0"/>
    <p:restoredTop sz="93725" autoAdjust="0"/>
  </p:normalViewPr>
  <p:slideViewPr>
    <p:cSldViewPr snapToGrid="0">
      <p:cViewPr varScale="1">
        <p:scale>
          <a:sx n="72" d="100"/>
          <a:sy n="72" d="100"/>
        </p:scale>
        <p:origin x="564"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AA4AA6-8A46-4448-83A0-B85D2E7C111D}" type="doc">
      <dgm:prSet loTypeId="urn:microsoft.com/office/officeart/2008/layout/LinedList" loCatId="list" qsTypeId="urn:microsoft.com/office/officeart/2005/8/quickstyle/simple5" qsCatId="simple" csTypeId="urn:microsoft.com/office/officeart/2005/8/colors/accent1_2" csCatId="accent1"/>
      <dgm:spPr/>
      <dgm:t>
        <a:bodyPr/>
        <a:lstStyle/>
        <a:p>
          <a:endParaRPr lang="en-US"/>
        </a:p>
      </dgm:t>
    </dgm:pt>
    <dgm:pt modelId="{C3632E63-4911-4248-99B8-405377D762FF}">
      <dgm:prSet/>
      <dgm:spPr/>
      <dgm:t>
        <a:bodyPr/>
        <a:lstStyle/>
        <a:p>
          <a:r>
            <a:rPr lang="fr-CA" dirty="0"/>
            <a:t>Peu ou pas de symptômes</a:t>
          </a:r>
          <a:endParaRPr lang="en-US" dirty="0"/>
        </a:p>
      </dgm:t>
    </dgm:pt>
    <dgm:pt modelId="{4FA3808C-352F-48FD-8462-673585316DBC}" type="parTrans" cxnId="{B0FD6E38-A2C6-43CB-A5CF-5837C746E19D}">
      <dgm:prSet/>
      <dgm:spPr/>
      <dgm:t>
        <a:bodyPr/>
        <a:lstStyle/>
        <a:p>
          <a:endParaRPr lang="en-US"/>
        </a:p>
      </dgm:t>
    </dgm:pt>
    <dgm:pt modelId="{C6583DC9-B2A6-40C3-8B60-5A324EA06520}" type="sibTrans" cxnId="{B0FD6E38-A2C6-43CB-A5CF-5837C746E19D}">
      <dgm:prSet/>
      <dgm:spPr/>
      <dgm:t>
        <a:bodyPr/>
        <a:lstStyle/>
        <a:p>
          <a:endParaRPr lang="en-US"/>
        </a:p>
      </dgm:t>
    </dgm:pt>
    <dgm:pt modelId="{36CEC392-F773-436F-ACAA-39223DB409D1}">
      <dgm:prSet/>
      <dgm:spPr/>
      <dgm:t>
        <a:bodyPr/>
        <a:lstStyle/>
        <a:p>
          <a:r>
            <a:rPr lang="fr-CA"/>
            <a:t>Dlr lombaire à la palpation</a:t>
          </a:r>
          <a:endParaRPr lang="en-US"/>
        </a:p>
      </dgm:t>
    </dgm:pt>
    <dgm:pt modelId="{EBC7C890-F820-429A-818D-D778BAEE1D26}" type="parTrans" cxnId="{A7EB316C-70F9-4CFD-AC1C-0E997A158FAF}">
      <dgm:prSet/>
      <dgm:spPr/>
      <dgm:t>
        <a:bodyPr/>
        <a:lstStyle/>
        <a:p>
          <a:endParaRPr lang="en-US"/>
        </a:p>
      </dgm:t>
    </dgm:pt>
    <dgm:pt modelId="{FFA3C92B-308E-4C1F-B9C4-4B0C785556A2}" type="sibTrans" cxnId="{A7EB316C-70F9-4CFD-AC1C-0E997A158FAF}">
      <dgm:prSet/>
      <dgm:spPr/>
      <dgm:t>
        <a:bodyPr/>
        <a:lstStyle/>
        <a:p>
          <a:endParaRPr lang="en-US"/>
        </a:p>
      </dgm:t>
    </dgm:pt>
    <dgm:pt modelId="{A4589FD2-D37C-48EF-B0BF-E6D81A42F65E}">
      <dgm:prSet/>
      <dgm:spPr/>
      <dgm:t>
        <a:bodyPr/>
        <a:lstStyle/>
        <a:p>
          <a:r>
            <a:rPr lang="fr-CA"/>
            <a:t>Hématurie</a:t>
          </a:r>
          <a:endParaRPr lang="en-US"/>
        </a:p>
      </dgm:t>
    </dgm:pt>
    <dgm:pt modelId="{92E3608C-B05C-4ECB-9213-DD880EA51E14}" type="parTrans" cxnId="{291B91F2-9ED0-4696-995A-45C84F07AF64}">
      <dgm:prSet/>
      <dgm:spPr/>
      <dgm:t>
        <a:bodyPr/>
        <a:lstStyle/>
        <a:p>
          <a:endParaRPr lang="en-US"/>
        </a:p>
      </dgm:t>
    </dgm:pt>
    <dgm:pt modelId="{0787B707-822E-4E1C-A6A1-9190D252265F}" type="sibTrans" cxnId="{291B91F2-9ED0-4696-995A-45C84F07AF64}">
      <dgm:prSet/>
      <dgm:spPr/>
      <dgm:t>
        <a:bodyPr/>
        <a:lstStyle/>
        <a:p>
          <a:endParaRPr lang="en-US"/>
        </a:p>
      </dgm:t>
    </dgm:pt>
    <dgm:pt modelId="{CF89104E-0BC2-4BAF-BC67-51FAC2683487}">
      <dgm:prSet/>
      <dgm:spPr/>
      <dgm:t>
        <a:bodyPr/>
        <a:lstStyle/>
        <a:p>
          <a:r>
            <a:rPr lang="fr-CA"/>
            <a:t>Pyurie</a:t>
          </a:r>
          <a:endParaRPr lang="en-US"/>
        </a:p>
      </dgm:t>
    </dgm:pt>
    <dgm:pt modelId="{7F0A1FCE-4252-4A9B-A50D-770A758C5F44}" type="parTrans" cxnId="{77F6906A-2E33-4CF4-999B-6C75347D9D42}">
      <dgm:prSet/>
      <dgm:spPr/>
      <dgm:t>
        <a:bodyPr/>
        <a:lstStyle/>
        <a:p>
          <a:endParaRPr lang="en-US"/>
        </a:p>
      </dgm:t>
    </dgm:pt>
    <dgm:pt modelId="{441C0990-7B71-4E8C-A502-5E2753B47662}" type="sibTrans" cxnId="{77F6906A-2E33-4CF4-999B-6C75347D9D42}">
      <dgm:prSet/>
      <dgm:spPr/>
      <dgm:t>
        <a:bodyPr/>
        <a:lstStyle/>
        <a:p>
          <a:endParaRPr lang="en-US"/>
        </a:p>
      </dgm:t>
    </dgm:pt>
    <dgm:pt modelId="{692A08C5-5A39-40B0-B158-8A9F1DB9841F}">
      <dgm:prSet/>
      <dgm:spPr/>
      <dgm:t>
        <a:bodyPr/>
        <a:lstStyle/>
        <a:p>
          <a:r>
            <a:rPr lang="fr-CA"/>
            <a:t>Hyperthermie possible</a:t>
          </a:r>
          <a:endParaRPr lang="en-US"/>
        </a:p>
      </dgm:t>
    </dgm:pt>
    <dgm:pt modelId="{40157E50-92FE-4F63-A66F-0249123A92C0}" type="parTrans" cxnId="{639043DE-FFCD-4109-AF6F-E6160793F6E7}">
      <dgm:prSet/>
      <dgm:spPr/>
      <dgm:t>
        <a:bodyPr/>
        <a:lstStyle/>
        <a:p>
          <a:endParaRPr lang="en-US"/>
        </a:p>
      </dgm:t>
    </dgm:pt>
    <dgm:pt modelId="{48DF03D4-E3E8-4808-A8B6-5FF932A4997D}" type="sibTrans" cxnId="{639043DE-FFCD-4109-AF6F-E6160793F6E7}">
      <dgm:prSet/>
      <dgm:spPr/>
      <dgm:t>
        <a:bodyPr/>
        <a:lstStyle/>
        <a:p>
          <a:endParaRPr lang="en-US"/>
        </a:p>
      </dgm:t>
    </dgm:pt>
    <dgm:pt modelId="{B8ED4621-3BA7-4349-A3D4-5D5D64F4CF41}" type="pres">
      <dgm:prSet presAssocID="{8CAA4AA6-8A46-4448-83A0-B85D2E7C111D}" presName="vert0" presStyleCnt="0">
        <dgm:presLayoutVars>
          <dgm:dir/>
          <dgm:animOne val="branch"/>
          <dgm:animLvl val="lvl"/>
        </dgm:presLayoutVars>
      </dgm:prSet>
      <dgm:spPr/>
    </dgm:pt>
    <dgm:pt modelId="{8D9265A8-0219-436B-BB03-0B04E942F22C}" type="pres">
      <dgm:prSet presAssocID="{C3632E63-4911-4248-99B8-405377D762FF}" presName="thickLine" presStyleLbl="alignNode1" presStyleIdx="0" presStyleCnt="5"/>
      <dgm:spPr/>
    </dgm:pt>
    <dgm:pt modelId="{15C8FDB1-C4EC-4E1D-9BCB-B19917789800}" type="pres">
      <dgm:prSet presAssocID="{C3632E63-4911-4248-99B8-405377D762FF}" presName="horz1" presStyleCnt="0"/>
      <dgm:spPr/>
    </dgm:pt>
    <dgm:pt modelId="{05E8CEDC-3EEF-4BC8-9DD6-73CACC29771D}" type="pres">
      <dgm:prSet presAssocID="{C3632E63-4911-4248-99B8-405377D762FF}" presName="tx1" presStyleLbl="revTx" presStyleIdx="0" presStyleCnt="5"/>
      <dgm:spPr/>
    </dgm:pt>
    <dgm:pt modelId="{7275BB41-9CA7-41E9-AA04-B5A0531A0A1E}" type="pres">
      <dgm:prSet presAssocID="{C3632E63-4911-4248-99B8-405377D762FF}" presName="vert1" presStyleCnt="0"/>
      <dgm:spPr/>
    </dgm:pt>
    <dgm:pt modelId="{5DEBC66D-084E-44C8-97D1-BA42166EA4BF}" type="pres">
      <dgm:prSet presAssocID="{36CEC392-F773-436F-ACAA-39223DB409D1}" presName="thickLine" presStyleLbl="alignNode1" presStyleIdx="1" presStyleCnt="5"/>
      <dgm:spPr/>
    </dgm:pt>
    <dgm:pt modelId="{EABB0C65-E2AD-4750-BC2F-33F6BD5E632E}" type="pres">
      <dgm:prSet presAssocID="{36CEC392-F773-436F-ACAA-39223DB409D1}" presName="horz1" presStyleCnt="0"/>
      <dgm:spPr/>
    </dgm:pt>
    <dgm:pt modelId="{F5E2F389-1D94-4AE3-910A-2D4846D79F18}" type="pres">
      <dgm:prSet presAssocID="{36CEC392-F773-436F-ACAA-39223DB409D1}" presName="tx1" presStyleLbl="revTx" presStyleIdx="1" presStyleCnt="5"/>
      <dgm:spPr/>
    </dgm:pt>
    <dgm:pt modelId="{74C4472A-300B-4157-B0E2-5B10EF8FFDA5}" type="pres">
      <dgm:prSet presAssocID="{36CEC392-F773-436F-ACAA-39223DB409D1}" presName="vert1" presStyleCnt="0"/>
      <dgm:spPr/>
    </dgm:pt>
    <dgm:pt modelId="{51BA2CEA-C1F4-4F84-BF61-AEFD939C0CB7}" type="pres">
      <dgm:prSet presAssocID="{A4589FD2-D37C-48EF-B0BF-E6D81A42F65E}" presName="thickLine" presStyleLbl="alignNode1" presStyleIdx="2" presStyleCnt="5"/>
      <dgm:spPr/>
    </dgm:pt>
    <dgm:pt modelId="{D6E3A0D1-13A3-4FA2-A03E-4FD99CF22C21}" type="pres">
      <dgm:prSet presAssocID="{A4589FD2-D37C-48EF-B0BF-E6D81A42F65E}" presName="horz1" presStyleCnt="0"/>
      <dgm:spPr/>
    </dgm:pt>
    <dgm:pt modelId="{1A223D8D-573B-4E40-977D-CB627B0A13B2}" type="pres">
      <dgm:prSet presAssocID="{A4589FD2-D37C-48EF-B0BF-E6D81A42F65E}" presName="tx1" presStyleLbl="revTx" presStyleIdx="2" presStyleCnt="5"/>
      <dgm:spPr/>
    </dgm:pt>
    <dgm:pt modelId="{DA942CF2-D026-42B4-83A1-A7B5FCD9A3E6}" type="pres">
      <dgm:prSet presAssocID="{A4589FD2-D37C-48EF-B0BF-E6D81A42F65E}" presName="vert1" presStyleCnt="0"/>
      <dgm:spPr/>
    </dgm:pt>
    <dgm:pt modelId="{F001C9FC-28E4-4195-8DA4-E11C70C7548D}" type="pres">
      <dgm:prSet presAssocID="{CF89104E-0BC2-4BAF-BC67-51FAC2683487}" presName="thickLine" presStyleLbl="alignNode1" presStyleIdx="3" presStyleCnt="5"/>
      <dgm:spPr/>
    </dgm:pt>
    <dgm:pt modelId="{0BF62816-5A5D-48CC-8764-2B8AE8554991}" type="pres">
      <dgm:prSet presAssocID="{CF89104E-0BC2-4BAF-BC67-51FAC2683487}" presName="horz1" presStyleCnt="0"/>
      <dgm:spPr/>
    </dgm:pt>
    <dgm:pt modelId="{084D33CB-E878-404A-987C-148CD1F33C98}" type="pres">
      <dgm:prSet presAssocID="{CF89104E-0BC2-4BAF-BC67-51FAC2683487}" presName="tx1" presStyleLbl="revTx" presStyleIdx="3" presStyleCnt="5"/>
      <dgm:spPr/>
    </dgm:pt>
    <dgm:pt modelId="{4E984FC6-5945-40BA-9493-AE0BB826509E}" type="pres">
      <dgm:prSet presAssocID="{CF89104E-0BC2-4BAF-BC67-51FAC2683487}" presName="vert1" presStyleCnt="0"/>
      <dgm:spPr/>
    </dgm:pt>
    <dgm:pt modelId="{7819F60B-16F9-49FA-908B-161BD234DEB0}" type="pres">
      <dgm:prSet presAssocID="{692A08C5-5A39-40B0-B158-8A9F1DB9841F}" presName="thickLine" presStyleLbl="alignNode1" presStyleIdx="4" presStyleCnt="5"/>
      <dgm:spPr/>
    </dgm:pt>
    <dgm:pt modelId="{09869B77-6B51-48DA-A254-5727D630615A}" type="pres">
      <dgm:prSet presAssocID="{692A08C5-5A39-40B0-B158-8A9F1DB9841F}" presName="horz1" presStyleCnt="0"/>
      <dgm:spPr/>
    </dgm:pt>
    <dgm:pt modelId="{CE4AE092-BFBD-465B-A4D6-559CA91129DE}" type="pres">
      <dgm:prSet presAssocID="{692A08C5-5A39-40B0-B158-8A9F1DB9841F}" presName="tx1" presStyleLbl="revTx" presStyleIdx="4" presStyleCnt="5"/>
      <dgm:spPr/>
    </dgm:pt>
    <dgm:pt modelId="{33B19144-C6E4-4679-A16D-16B0542CAF3A}" type="pres">
      <dgm:prSet presAssocID="{692A08C5-5A39-40B0-B158-8A9F1DB9841F}" presName="vert1" presStyleCnt="0"/>
      <dgm:spPr/>
    </dgm:pt>
  </dgm:ptLst>
  <dgm:cxnLst>
    <dgm:cxn modelId="{EF429B07-3462-4694-8586-F98E73663B9C}" type="presOf" srcId="{692A08C5-5A39-40B0-B158-8A9F1DB9841F}" destId="{CE4AE092-BFBD-465B-A4D6-559CA91129DE}" srcOrd="0" destOrd="0" presId="urn:microsoft.com/office/officeart/2008/layout/LinedList"/>
    <dgm:cxn modelId="{B0FD6E38-A2C6-43CB-A5CF-5837C746E19D}" srcId="{8CAA4AA6-8A46-4448-83A0-B85D2E7C111D}" destId="{C3632E63-4911-4248-99B8-405377D762FF}" srcOrd="0" destOrd="0" parTransId="{4FA3808C-352F-48FD-8462-673585316DBC}" sibTransId="{C6583DC9-B2A6-40C3-8B60-5A324EA06520}"/>
    <dgm:cxn modelId="{77F6906A-2E33-4CF4-999B-6C75347D9D42}" srcId="{8CAA4AA6-8A46-4448-83A0-B85D2E7C111D}" destId="{CF89104E-0BC2-4BAF-BC67-51FAC2683487}" srcOrd="3" destOrd="0" parTransId="{7F0A1FCE-4252-4A9B-A50D-770A758C5F44}" sibTransId="{441C0990-7B71-4E8C-A502-5E2753B47662}"/>
    <dgm:cxn modelId="{C8FBF34A-0916-4F40-B7E5-A85E6CA9DD99}" type="presOf" srcId="{8CAA4AA6-8A46-4448-83A0-B85D2E7C111D}" destId="{B8ED4621-3BA7-4349-A3D4-5D5D64F4CF41}" srcOrd="0" destOrd="0" presId="urn:microsoft.com/office/officeart/2008/layout/LinedList"/>
    <dgm:cxn modelId="{A7EB316C-70F9-4CFD-AC1C-0E997A158FAF}" srcId="{8CAA4AA6-8A46-4448-83A0-B85D2E7C111D}" destId="{36CEC392-F773-436F-ACAA-39223DB409D1}" srcOrd="1" destOrd="0" parTransId="{EBC7C890-F820-429A-818D-D778BAEE1D26}" sibTransId="{FFA3C92B-308E-4C1F-B9C4-4B0C785556A2}"/>
    <dgm:cxn modelId="{D0D6A852-88AC-4A0A-8B7E-2E707FAA90CD}" type="presOf" srcId="{36CEC392-F773-436F-ACAA-39223DB409D1}" destId="{F5E2F389-1D94-4AE3-910A-2D4846D79F18}" srcOrd="0" destOrd="0" presId="urn:microsoft.com/office/officeart/2008/layout/LinedList"/>
    <dgm:cxn modelId="{06B68E82-B1EC-47B6-99F8-5509614BA51B}" type="presOf" srcId="{C3632E63-4911-4248-99B8-405377D762FF}" destId="{05E8CEDC-3EEF-4BC8-9DD6-73CACC29771D}" srcOrd="0" destOrd="0" presId="urn:microsoft.com/office/officeart/2008/layout/LinedList"/>
    <dgm:cxn modelId="{77B908D3-9245-4FE1-9F49-E7B29315F91B}" type="presOf" srcId="{A4589FD2-D37C-48EF-B0BF-E6D81A42F65E}" destId="{1A223D8D-573B-4E40-977D-CB627B0A13B2}" srcOrd="0" destOrd="0" presId="urn:microsoft.com/office/officeart/2008/layout/LinedList"/>
    <dgm:cxn modelId="{639043DE-FFCD-4109-AF6F-E6160793F6E7}" srcId="{8CAA4AA6-8A46-4448-83A0-B85D2E7C111D}" destId="{692A08C5-5A39-40B0-B158-8A9F1DB9841F}" srcOrd="4" destOrd="0" parTransId="{40157E50-92FE-4F63-A66F-0249123A92C0}" sibTransId="{48DF03D4-E3E8-4808-A8B6-5FF932A4997D}"/>
    <dgm:cxn modelId="{291B91F2-9ED0-4696-995A-45C84F07AF64}" srcId="{8CAA4AA6-8A46-4448-83A0-B85D2E7C111D}" destId="{A4589FD2-D37C-48EF-B0BF-E6D81A42F65E}" srcOrd="2" destOrd="0" parTransId="{92E3608C-B05C-4ECB-9213-DD880EA51E14}" sibTransId="{0787B707-822E-4E1C-A6A1-9190D252265F}"/>
    <dgm:cxn modelId="{8DB5D3FB-B235-415B-8EBF-3FF380D5A646}" type="presOf" srcId="{CF89104E-0BC2-4BAF-BC67-51FAC2683487}" destId="{084D33CB-E878-404A-987C-148CD1F33C98}" srcOrd="0" destOrd="0" presId="urn:microsoft.com/office/officeart/2008/layout/LinedList"/>
    <dgm:cxn modelId="{2C4460DF-E69F-4DD5-B0ED-8D6BFCA3F6AC}" type="presParOf" srcId="{B8ED4621-3BA7-4349-A3D4-5D5D64F4CF41}" destId="{8D9265A8-0219-436B-BB03-0B04E942F22C}" srcOrd="0" destOrd="0" presId="urn:microsoft.com/office/officeart/2008/layout/LinedList"/>
    <dgm:cxn modelId="{9D6A32AF-5630-49E6-ABA2-5E1771F3A77B}" type="presParOf" srcId="{B8ED4621-3BA7-4349-A3D4-5D5D64F4CF41}" destId="{15C8FDB1-C4EC-4E1D-9BCB-B19917789800}" srcOrd="1" destOrd="0" presId="urn:microsoft.com/office/officeart/2008/layout/LinedList"/>
    <dgm:cxn modelId="{39A68E4C-ADDD-4DC9-B1EE-49D6E15CD499}" type="presParOf" srcId="{15C8FDB1-C4EC-4E1D-9BCB-B19917789800}" destId="{05E8CEDC-3EEF-4BC8-9DD6-73CACC29771D}" srcOrd="0" destOrd="0" presId="urn:microsoft.com/office/officeart/2008/layout/LinedList"/>
    <dgm:cxn modelId="{22D0F3FB-0166-48D7-ABD0-5B710BEEF6A4}" type="presParOf" srcId="{15C8FDB1-C4EC-4E1D-9BCB-B19917789800}" destId="{7275BB41-9CA7-41E9-AA04-B5A0531A0A1E}" srcOrd="1" destOrd="0" presId="urn:microsoft.com/office/officeart/2008/layout/LinedList"/>
    <dgm:cxn modelId="{1354F44F-7863-49A7-9DBF-82755E6EDB69}" type="presParOf" srcId="{B8ED4621-3BA7-4349-A3D4-5D5D64F4CF41}" destId="{5DEBC66D-084E-44C8-97D1-BA42166EA4BF}" srcOrd="2" destOrd="0" presId="urn:microsoft.com/office/officeart/2008/layout/LinedList"/>
    <dgm:cxn modelId="{6223198C-F553-40B8-8FB3-C50F4F682CA0}" type="presParOf" srcId="{B8ED4621-3BA7-4349-A3D4-5D5D64F4CF41}" destId="{EABB0C65-E2AD-4750-BC2F-33F6BD5E632E}" srcOrd="3" destOrd="0" presId="urn:microsoft.com/office/officeart/2008/layout/LinedList"/>
    <dgm:cxn modelId="{CE231CE2-72C3-4DCA-A9A6-DD5FE7B1A31A}" type="presParOf" srcId="{EABB0C65-E2AD-4750-BC2F-33F6BD5E632E}" destId="{F5E2F389-1D94-4AE3-910A-2D4846D79F18}" srcOrd="0" destOrd="0" presId="urn:microsoft.com/office/officeart/2008/layout/LinedList"/>
    <dgm:cxn modelId="{1C2F4676-7FF4-4244-B14B-699DE9D3631C}" type="presParOf" srcId="{EABB0C65-E2AD-4750-BC2F-33F6BD5E632E}" destId="{74C4472A-300B-4157-B0E2-5B10EF8FFDA5}" srcOrd="1" destOrd="0" presId="urn:microsoft.com/office/officeart/2008/layout/LinedList"/>
    <dgm:cxn modelId="{0910BDAB-4684-45BA-836F-C0559B70595B}" type="presParOf" srcId="{B8ED4621-3BA7-4349-A3D4-5D5D64F4CF41}" destId="{51BA2CEA-C1F4-4F84-BF61-AEFD939C0CB7}" srcOrd="4" destOrd="0" presId="urn:microsoft.com/office/officeart/2008/layout/LinedList"/>
    <dgm:cxn modelId="{201DC29C-CDDC-4CC9-A9E1-ECFFDC039EA2}" type="presParOf" srcId="{B8ED4621-3BA7-4349-A3D4-5D5D64F4CF41}" destId="{D6E3A0D1-13A3-4FA2-A03E-4FD99CF22C21}" srcOrd="5" destOrd="0" presId="urn:microsoft.com/office/officeart/2008/layout/LinedList"/>
    <dgm:cxn modelId="{3CE9C9ED-761F-4ED9-8F30-09D96F3FB0D8}" type="presParOf" srcId="{D6E3A0D1-13A3-4FA2-A03E-4FD99CF22C21}" destId="{1A223D8D-573B-4E40-977D-CB627B0A13B2}" srcOrd="0" destOrd="0" presId="urn:microsoft.com/office/officeart/2008/layout/LinedList"/>
    <dgm:cxn modelId="{628319FB-03F9-44A2-B645-A7CCC64747F4}" type="presParOf" srcId="{D6E3A0D1-13A3-4FA2-A03E-4FD99CF22C21}" destId="{DA942CF2-D026-42B4-83A1-A7B5FCD9A3E6}" srcOrd="1" destOrd="0" presId="urn:microsoft.com/office/officeart/2008/layout/LinedList"/>
    <dgm:cxn modelId="{DFFF2C52-D369-4484-9E1A-A5682E0951A3}" type="presParOf" srcId="{B8ED4621-3BA7-4349-A3D4-5D5D64F4CF41}" destId="{F001C9FC-28E4-4195-8DA4-E11C70C7548D}" srcOrd="6" destOrd="0" presId="urn:microsoft.com/office/officeart/2008/layout/LinedList"/>
    <dgm:cxn modelId="{76373B6B-9AA0-4087-BACD-5DD4443271A1}" type="presParOf" srcId="{B8ED4621-3BA7-4349-A3D4-5D5D64F4CF41}" destId="{0BF62816-5A5D-48CC-8764-2B8AE8554991}" srcOrd="7" destOrd="0" presId="urn:microsoft.com/office/officeart/2008/layout/LinedList"/>
    <dgm:cxn modelId="{3B2C40E2-BB91-448E-A7A5-9F8B81D7B0CD}" type="presParOf" srcId="{0BF62816-5A5D-48CC-8764-2B8AE8554991}" destId="{084D33CB-E878-404A-987C-148CD1F33C98}" srcOrd="0" destOrd="0" presId="urn:microsoft.com/office/officeart/2008/layout/LinedList"/>
    <dgm:cxn modelId="{8D9CC1D7-E033-4541-9708-DC98F7CDEB40}" type="presParOf" srcId="{0BF62816-5A5D-48CC-8764-2B8AE8554991}" destId="{4E984FC6-5945-40BA-9493-AE0BB826509E}" srcOrd="1" destOrd="0" presId="urn:microsoft.com/office/officeart/2008/layout/LinedList"/>
    <dgm:cxn modelId="{9ADF8801-7050-4132-9DED-2A1F6F55CE3C}" type="presParOf" srcId="{B8ED4621-3BA7-4349-A3D4-5D5D64F4CF41}" destId="{7819F60B-16F9-49FA-908B-161BD234DEB0}" srcOrd="8" destOrd="0" presId="urn:microsoft.com/office/officeart/2008/layout/LinedList"/>
    <dgm:cxn modelId="{64D4106B-A6FF-468E-B199-CFF06E7B7EA0}" type="presParOf" srcId="{B8ED4621-3BA7-4349-A3D4-5D5D64F4CF41}" destId="{09869B77-6B51-48DA-A254-5727D630615A}" srcOrd="9" destOrd="0" presId="urn:microsoft.com/office/officeart/2008/layout/LinedList"/>
    <dgm:cxn modelId="{DABBA323-254A-42AA-87DD-855E953DA61D}" type="presParOf" srcId="{09869B77-6B51-48DA-A254-5727D630615A}" destId="{CE4AE092-BFBD-465B-A4D6-559CA91129DE}" srcOrd="0" destOrd="0" presId="urn:microsoft.com/office/officeart/2008/layout/LinedList"/>
    <dgm:cxn modelId="{68F57AF4-BB44-4B67-99D5-2EE72062F44D}" type="presParOf" srcId="{09869B77-6B51-48DA-A254-5727D630615A}" destId="{33B19144-C6E4-4679-A16D-16B0542CAF3A}"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265A8-0219-436B-BB03-0B04E942F22C}">
      <dsp:nvSpPr>
        <dsp:cNvPr id="0" name=""/>
        <dsp:cNvSpPr/>
      </dsp:nvSpPr>
      <dsp:spPr>
        <a:xfrm>
          <a:off x="0" y="631"/>
          <a:ext cx="617219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5E8CEDC-3EEF-4BC8-9DD6-73CACC29771D}">
      <dsp:nvSpPr>
        <dsp:cNvPr id="0" name=""/>
        <dsp:cNvSpPr/>
      </dsp:nvSpPr>
      <dsp:spPr>
        <a:xfrm>
          <a:off x="0" y="631"/>
          <a:ext cx="6172199" cy="103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fr-CA" sz="3800" kern="1200" dirty="0"/>
            <a:t>Peu ou pas de symptômes</a:t>
          </a:r>
          <a:endParaRPr lang="en-US" sz="3800" kern="1200" dirty="0"/>
        </a:p>
      </dsp:txBody>
      <dsp:txXfrm>
        <a:off x="0" y="631"/>
        <a:ext cx="6172199" cy="1034797"/>
      </dsp:txXfrm>
    </dsp:sp>
    <dsp:sp modelId="{5DEBC66D-084E-44C8-97D1-BA42166EA4BF}">
      <dsp:nvSpPr>
        <dsp:cNvPr id="0" name=""/>
        <dsp:cNvSpPr/>
      </dsp:nvSpPr>
      <dsp:spPr>
        <a:xfrm>
          <a:off x="0" y="1035429"/>
          <a:ext cx="617219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5E2F389-1D94-4AE3-910A-2D4846D79F18}">
      <dsp:nvSpPr>
        <dsp:cNvPr id="0" name=""/>
        <dsp:cNvSpPr/>
      </dsp:nvSpPr>
      <dsp:spPr>
        <a:xfrm>
          <a:off x="0" y="1035429"/>
          <a:ext cx="6172199" cy="103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fr-CA" sz="3800" kern="1200"/>
            <a:t>Dlr lombaire à la palpation</a:t>
          </a:r>
          <a:endParaRPr lang="en-US" sz="3800" kern="1200"/>
        </a:p>
      </dsp:txBody>
      <dsp:txXfrm>
        <a:off x="0" y="1035429"/>
        <a:ext cx="6172199" cy="1034797"/>
      </dsp:txXfrm>
    </dsp:sp>
    <dsp:sp modelId="{51BA2CEA-C1F4-4F84-BF61-AEFD939C0CB7}">
      <dsp:nvSpPr>
        <dsp:cNvPr id="0" name=""/>
        <dsp:cNvSpPr/>
      </dsp:nvSpPr>
      <dsp:spPr>
        <a:xfrm>
          <a:off x="0" y="2070226"/>
          <a:ext cx="617219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A223D8D-573B-4E40-977D-CB627B0A13B2}">
      <dsp:nvSpPr>
        <dsp:cNvPr id="0" name=""/>
        <dsp:cNvSpPr/>
      </dsp:nvSpPr>
      <dsp:spPr>
        <a:xfrm>
          <a:off x="0" y="2070226"/>
          <a:ext cx="6172199" cy="103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fr-CA" sz="3800" kern="1200"/>
            <a:t>Hématurie</a:t>
          </a:r>
          <a:endParaRPr lang="en-US" sz="3800" kern="1200"/>
        </a:p>
      </dsp:txBody>
      <dsp:txXfrm>
        <a:off x="0" y="2070226"/>
        <a:ext cx="6172199" cy="1034797"/>
      </dsp:txXfrm>
    </dsp:sp>
    <dsp:sp modelId="{F001C9FC-28E4-4195-8DA4-E11C70C7548D}">
      <dsp:nvSpPr>
        <dsp:cNvPr id="0" name=""/>
        <dsp:cNvSpPr/>
      </dsp:nvSpPr>
      <dsp:spPr>
        <a:xfrm>
          <a:off x="0" y="3105023"/>
          <a:ext cx="617219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84D33CB-E878-404A-987C-148CD1F33C98}">
      <dsp:nvSpPr>
        <dsp:cNvPr id="0" name=""/>
        <dsp:cNvSpPr/>
      </dsp:nvSpPr>
      <dsp:spPr>
        <a:xfrm>
          <a:off x="0" y="3105023"/>
          <a:ext cx="6172199" cy="103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fr-CA" sz="3800" kern="1200"/>
            <a:t>Pyurie</a:t>
          </a:r>
          <a:endParaRPr lang="en-US" sz="3800" kern="1200"/>
        </a:p>
      </dsp:txBody>
      <dsp:txXfrm>
        <a:off x="0" y="3105023"/>
        <a:ext cx="6172199" cy="1034797"/>
      </dsp:txXfrm>
    </dsp:sp>
    <dsp:sp modelId="{7819F60B-16F9-49FA-908B-161BD234DEB0}">
      <dsp:nvSpPr>
        <dsp:cNvPr id="0" name=""/>
        <dsp:cNvSpPr/>
      </dsp:nvSpPr>
      <dsp:spPr>
        <a:xfrm>
          <a:off x="0" y="4139820"/>
          <a:ext cx="617219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E4AE092-BFBD-465B-A4D6-559CA91129DE}">
      <dsp:nvSpPr>
        <dsp:cNvPr id="0" name=""/>
        <dsp:cNvSpPr/>
      </dsp:nvSpPr>
      <dsp:spPr>
        <a:xfrm>
          <a:off x="0" y="4139820"/>
          <a:ext cx="6172199" cy="103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fr-CA" sz="3800" kern="1200"/>
            <a:t>Hyperthermie possible</a:t>
          </a:r>
          <a:endParaRPr lang="en-US" sz="3800" kern="1200"/>
        </a:p>
      </dsp:txBody>
      <dsp:txXfrm>
        <a:off x="0" y="4139820"/>
        <a:ext cx="6172199" cy="103479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A1EFF07-B5E2-443F-9F2C-CD82912C5BC5}" type="datetime1">
              <a:rPr lang="fr-FR" smtClean="0"/>
              <a:t>02/05/2024</a:t>
            </a:fld>
            <a:endParaRPr lang="fr-FR" dirty="0"/>
          </a:p>
        </p:txBody>
      </p:sp>
      <p:sp>
        <p:nvSpPr>
          <p:cNvPr id="4" name="Espace réservé du pied de page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F555657-0A12-495F-9FFA-D8F7554E7C39}" type="slidenum">
              <a:rPr lang="fr-FR" smtClean="0"/>
              <a:t>‹N°›</a:t>
            </a:fld>
            <a:endParaRPr lang="fr-FR"/>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13849-34E9-4E79-B289-A2572787FD62}" type="datetime1">
              <a:rPr lang="fr-FR" smtClean="0"/>
              <a:pPr/>
              <a:t>02/05/2024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2780FBB-F712-42E7-8C2F-226D98798B3F}" type="slidenum">
              <a:rPr lang="fr-FR" noProof="0" smtClean="0"/>
              <a:t>‹N°›</a:t>
            </a:fld>
            <a:endParaRPr lang="fr-FR" noProof="0"/>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43">
            <a:extLst>
              <a:ext uri="{FF2B5EF4-FFF2-40B4-BE49-F238E27FC236}">
                <a16:creationId xmlns:a16="http://schemas.microsoft.com/office/drawing/2014/main" id="{71F79900-6576-41FE-BD9F-E430D8B03AE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eaLnBrk="1"/>
            <a:fld id="{36888769-76CD-435B-8384-9C28E07FD723}" type="slidenum">
              <a:rPr lang="fr-CA" altLang="fr-FR">
                <a:solidFill>
                  <a:srgbClr val="000000"/>
                </a:solidFill>
                <a:latin typeface="Times New Roman" panose="02020603050405020304" pitchFamily="18" charset="0"/>
              </a:rPr>
              <a:pPr eaLnBrk="1"/>
              <a:t>6</a:t>
            </a:fld>
            <a:endParaRPr lang="fr-CA" altLang="fr-FR">
              <a:solidFill>
                <a:srgbClr val="000000"/>
              </a:solidFill>
              <a:latin typeface="Times New Roman" panose="02020603050405020304" pitchFamily="18" charset="0"/>
            </a:endParaRPr>
          </a:p>
        </p:txBody>
      </p:sp>
      <p:sp>
        <p:nvSpPr>
          <p:cNvPr id="76803" name="Rectangle 1">
            <a:extLst>
              <a:ext uri="{FF2B5EF4-FFF2-40B4-BE49-F238E27FC236}">
                <a16:creationId xmlns:a16="http://schemas.microsoft.com/office/drawing/2014/main" id="{5240D216-4284-436C-A069-1FBBAE62AE6C}"/>
              </a:ext>
            </a:extLst>
          </p:cNvPr>
          <p:cNvSpPr>
            <a:spLocks noGrp="1" noRot="1" noChangeAspect="1" noChangeArrowheads="1" noTextEdit="1"/>
          </p:cNvSpPr>
          <p:nvPr>
            <p:ph type="sldImg"/>
          </p:nvPr>
        </p:nvSpPr>
        <p:spPr>
          <a:xfrm>
            <a:off x="554038" y="763588"/>
            <a:ext cx="6611937" cy="3719512"/>
          </a:xfrm>
          <a:solidFill>
            <a:srgbClr val="FFFFFF"/>
          </a:solidFill>
          <a:ln>
            <a:solidFill>
              <a:srgbClr val="000000"/>
            </a:solidFill>
            <a:miter lim="800000"/>
            <a:headEnd/>
            <a:tailEnd/>
          </a:ln>
        </p:spPr>
      </p:sp>
      <p:sp>
        <p:nvSpPr>
          <p:cNvPr id="76804" name="Rectangle 2">
            <a:extLst>
              <a:ext uri="{FF2B5EF4-FFF2-40B4-BE49-F238E27FC236}">
                <a16:creationId xmlns:a16="http://schemas.microsoft.com/office/drawing/2014/main" id="{A693E736-3C2D-43BC-BCA9-98C8F78E808A}"/>
              </a:ext>
            </a:extLst>
          </p:cNvPr>
          <p:cNvSpPr>
            <a:spLocks noGrp="1" noChangeArrowheads="1"/>
          </p:cNvSpPr>
          <p:nvPr>
            <p:ph type="body" idx="1"/>
          </p:nvPr>
        </p:nvSpPr>
        <p:spPr>
          <a:xfrm>
            <a:off x="777875" y="4776788"/>
            <a:ext cx="6165850" cy="4473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43">
            <a:extLst>
              <a:ext uri="{FF2B5EF4-FFF2-40B4-BE49-F238E27FC236}">
                <a16:creationId xmlns:a16="http://schemas.microsoft.com/office/drawing/2014/main" id="{229933D6-86AA-4F62-9D03-96E5A9A3CE8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eaLnBrk="1"/>
            <a:fld id="{D9965054-6A0B-497C-86C3-77C31E303303}" type="slidenum">
              <a:rPr lang="fr-CA" altLang="fr-FR">
                <a:solidFill>
                  <a:srgbClr val="000000"/>
                </a:solidFill>
                <a:latin typeface="Times New Roman" panose="02020603050405020304" pitchFamily="18" charset="0"/>
              </a:rPr>
              <a:pPr eaLnBrk="1"/>
              <a:t>7</a:t>
            </a:fld>
            <a:endParaRPr lang="fr-CA" altLang="fr-FR">
              <a:solidFill>
                <a:srgbClr val="000000"/>
              </a:solidFill>
              <a:latin typeface="Times New Roman" panose="02020603050405020304" pitchFamily="18" charset="0"/>
            </a:endParaRPr>
          </a:p>
        </p:txBody>
      </p:sp>
      <p:sp>
        <p:nvSpPr>
          <p:cNvPr id="75779" name="Text Box 1">
            <a:extLst>
              <a:ext uri="{FF2B5EF4-FFF2-40B4-BE49-F238E27FC236}">
                <a16:creationId xmlns:a16="http://schemas.microsoft.com/office/drawing/2014/main" id="{353F50D3-12A7-4EEA-BC28-6F01FF4D44C1}"/>
              </a:ext>
            </a:extLst>
          </p:cNvPr>
          <p:cNvSpPr txBox="1">
            <a:spLocks noChangeArrowheads="1"/>
          </p:cNvSpPr>
          <p:nvPr/>
        </p:nvSpPr>
        <p:spPr bwMode="auto">
          <a:xfrm>
            <a:off x="4398963" y="9555163"/>
            <a:ext cx="3335337"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lgn="r" eaLnBrk="1">
              <a:lnSpc>
                <a:spcPct val="95000"/>
              </a:lnSpc>
              <a:buClrTx/>
              <a:buFontTx/>
              <a:buNone/>
            </a:pPr>
            <a:fld id="{93FE0B17-442D-44B4-888B-ABC2C49256F7}" type="slidenum">
              <a:rPr lang="fr-CA" altLang="fr-FR" sz="1400">
                <a:solidFill>
                  <a:srgbClr val="000000"/>
                </a:solidFill>
                <a:latin typeface="Times New Roman" panose="02020603050405020304" pitchFamily="18" charset="0"/>
              </a:rPr>
              <a:pPr algn="r" eaLnBrk="1">
                <a:lnSpc>
                  <a:spcPct val="95000"/>
                </a:lnSpc>
                <a:buClrTx/>
                <a:buFontTx/>
                <a:buNone/>
              </a:pPr>
              <a:t>7</a:t>
            </a:fld>
            <a:endParaRPr lang="fr-CA" altLang="fr-FR" sz="1400">
              <a:solidFill>
                <a:srgbClr val="000000"/>
              </a:solidFill>
              <a:latin typeface="Times New Roman" panose="02020603050405020304" pitchFamily="18" charset="0"/>
            </a:endParaRPr>
          </a:p>
        </p:txBody>
      </p:sp>
      <p:sp>
        <p:nvSpPr>
          <p:cNvPr id="75780" name="Text Box 2">
            <a:extLst>
              <a:ext uri="{FF2B5EF4-FFF2-40B4-BE49-F238E27FC236}">
                <a16:creationId xmlns:a16="http://schemas.microsoft.com/office/drawing/2014/main" id="{B5A8FF1D-267F-4A58-80D7-CB84489B5A48}"/>
              </a:ext>
            </a:extLst>
          </p:cNvPr>
          <p:cNvSpPr txBox="1">
            <a:spLocks noChangeArrowheads="1"/>
          </p:cNvSpPr>
          <p:nvPr/>
        </p:nvSpPr>
        <p:spPr bwMode="auto">
          <a:xfrm>
            <a:off x="4398963" y="9555163"/>
            <a:ext cx="3341687"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lgn="r" eaLnBrk="1">
              <a:lnSpc>
                <a:spcPct val="95000"/>
              </a:lnSpc>
              <a:buClrTx/>
              <a:buFontTx/>
              <a:buNone/>
            </a:pPr>
            <a:fld id="{7BCCFAC7-00CB-420B-AA3C-A6F6BF036D2F}" type="slidenum">
              <a:rPr lang="fr-CA" altLang="fr-FR" sz="1400">
                <a:solidFill>
                  <a:srgbClr val="000000"/>
                </a:solidFill>
                <a:latin typeface="Times New Roman" panose="02020603050405020304" pitchFamily="18" charset="0"/>
              </a:rPr>
              <a:pPr algn="r" eaLnBrk="1">
                <a:lnSpc>
                  <a:spcPct val="95000"/>
                </a:lnSpc>
                <a:buClrTx/>
                <a:buFontTx/>
                <a:buNone/>
              </a:pPr>
              <a:t>7</a:t>
            </a:fld>
            <a:endParaRPr lang="fr-CA" altLang="fr-FR" sz="1400">
              <a:solidFill>
                <a:srgbClr val="000000"/>
              </a:solidFill>
              <a:latin typeface="Times New Roman" panose="02020603050405020304" pitchFamily="18" charset="0"/>
            </a:endParaRPr>
          </a:p>
        </p:txBody>
      </p:sp>
      <p:sp>
        <p:nvSpPr>
          <p:cNvPr id="75781" name="Rectangle 3">
            <a:extLst>
              <a:ext uri="{FF2B5EF4-FFF2-40B4-BE49-F238E27FC236}">
                <a16:creationId xmlns:a16="http://schemas.microsoft.com/office/drawing/2014/main" id="{57AC1F7D-5FA6-4AA5-AF74-A75534D78E9B}"/>
              </a:ext>
            </a:extLst>
          </p:cNvPr>
          <p:cNvSpPr>
            <a:spLocks noGrp="1" noRot="1" noChangeAspect="1" noChangeArrowheads="1" noTextEdit="1"/>
          </p:cNvSpPr>
          <p:nvPr>
            <p:ph type="sldImg"/>
          </p:nvPr>
        </p:nvSpPr>
        <p:spPr>
          <a:xfrm>
            <a:off x="542925" y="763588"/>
            <a:ext cx="6662738" cy="3748087"/>
          </a:xfrm>
          <a:solidFill>
            <a:srgbClr val="FFFFFF"/>
          </a:solidFill>
          <a:ln>
            <a:solidFill>
              <a:srgbClr val="000000"/>
            </a:solidFill>
            <a:miter lim="800000"/>
            <a:headEnd/>
            <a:tailEnd/>
          </a:ln>
        </p:spPr>
      </p:sp>
      <p:sp>
        <p:nvSpPr>
          <p:cNvPr id="75782" name="Rectangle 4">
            <a:extLst>
              <a:ext uri="{FF2B5EF4-FFF2-40B4-BE49-F238E27FC236}">
                <a16:creationId xmlns:a16="http://schemas.microsoft.com/office/drawing/2014/main" id="{DD9639F3-F884-411D-A6AA-DA6499967062}"/>
              </a:ext>
            </a:extLst>
          </p:cNvPr>
          <p:cNvSpPr>
            <a:spLocks noGrp="1" noChangeArrowheads="1"/>
          </p:cNvSpPr>
          <p:nvPr>
            <p:ph type="body" idx="1"/>
          </p:nvPr>
        </p:nvSpPr>
        <p:spPr>
          <a:xfrm>
            <a:off x="777875" y="4776788"/>
            <a:ext cx="6194425" cy="450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Ovale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5" name="Ovale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Ovale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pic>
        <p:nvPicPr>
          <p:cNvPr id="17" name="Image 16" descr="Balise=Photo de client&#10;Rogner=1&#10;Aligner=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r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rtlCol="0"/>
          <a:lstStyle>
            <a:lvl1pPr algn="ctr">
              <a:defRPr>
                <a:solidFill>
                  <a:schemeClr val="bg1"/>
                </a:solidFill>
              </a:defRPr>
            </a:lvl1pPr>
          </a:lstStyle>
          <a:p>
            <a:pPr rtl="0"/>
            <a:r>
              <a:rPr lang="fr-FR" noProof="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Modifiez le style du titre</a:t>
            </a:r>
          </a:p>
        </p:txBody>
      </p:sp>
      <p:sp>
        <p:nvSpPr>
          <p:cNvPr id="20" name="Espace réservé du texte 12">
            <a:extLst>
              <a:ext uri="{FF2B5EF4-FFF2-40B4-BE49-F238E27FC236}">
                <a16:creationId xmlns:a16="http://schemas.microsoft.com/office/drawing/2014/main" id="{2B39487B-EA73-4D7B-93AA-D63B49F4DA7F}"/>
              </a:ext>
            </a:extLst>
          </p:cNvPr>
          <p:cNvSpPr>
            <a:spLocks noGrp="1"/>
          </p:cNvSpPr>
          <p:nvPr>
            <p:ph type="body" sz="quarter" idx="15" hasCustomPrompt="1"/>
          </p:nvPr>
        </p:nvSpPr>
        <p:spPr>
          <a:xfrm>
            <a:off x="1527050" y="3600450"/>
            <a:ext cx="9144000" cy="2451100"/>
          </a:xfrm>
        </p:spPr>
        <p:txBody>
          <a:bodyPr rtlCol="0">
            <a:normAutofit/>
          </a:bodyPr>
          <a:lstStyle>
            <a:lvl1pPr marL="0" indent="0" algn="ctr">
              <a:buNone/>
              <a:defRPr sz="2800">
                <a:solidFill>
                  <a:schemeClr val="bg1"/>
                </a:solidFill>
                <a:effectLst/>
                <a:latin typeface="+mn-lt"/>
              </a:defRPr>
            </a:lvl1pPr>
          </a:lstStyle>
          <a:p>
            <a:pPr lvl="0" rtl="0"/>
            <a:r>
              <a:rPr lang="fr-FR" noProof="0"/>
              <a:t>Modifiez les styles du texte</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2" name="Cadr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6" name="Titr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rtlCol="0" anchor="t">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7" name="Espace réservé du contenu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rtlCol="0" anchor="t">
            <a:normAutofit/>
          </a:bodyPr>
          <a:lstStyle>
            <a:lvl1pPr marL="0" indent="0">
              <a:buNone/>
              <a:defRPr sz="2800"/>
            </a:lvl1pPr>
          </a:lstStyle>
          <a:p>
            <a:pPr marL="228600" lvl="0" indent="-228600" rtl="0"/>
            <a:r>
              <a:rPr lang="fr-FR" sz="1800" noProof="0">
                <a:solidFill>
                  <a:schemeClr val="tx2">
                    <a:alpha val="60000"/>
                  </a:schemeClr>
                </a:solidFill>
              </a:rPr>
              <a:t>Cliquez pour modifier les styles du texte du masque</a:t>
            </a:r>
          </a:p>
        </p:txBody>
      </p:sp>
      <p:sp>
        <p:nvSpPr>
          <p:cNvPr id="14" name="Espace réservé d’image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rtlCol="0"/>
          <a:lstStyle/>
          <a:p>
            <a:pPr rtl="0"/>
            <a:r>
              <a:rPr lang="fr-FR" noProof="0"/>
              <a:t>Cliquez sur l'icône pour ajouter une image</a:t>
            </a:r>
          </a:p>
        </p:txBody>
      </p:sp>
      <p:sp>
        <p:nvSpPr>
          <p:cNvPr id="15" name="Espace réservé d’image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rtlCol="0"/>
          <a:lstStyle/>
          <a:p>
            <a:pPr rtl="0"/>
            <a:r>
              <a:rPr lang="fr-FR" noProof="0"/>
              <a:t>Cliquez sur l'icône pour ajouter une image</a:t>
            </a:r>
          </a:p>
        </p:txBody>
      </p:sp>
      <p:sp>
        <p:nvSpPr>
          <p:cNvPr id="16" name="Espace réservé d’image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rtlCol="0"/>
          <a:lstStyle/>
          <a:p>
            <a:pPr rtl="0"/>
            <a:r>
              <a:rPr lang="fr-FR" noProof="0"/>
              <a:t>Cliquez sur l'icône pour ajouter une image</a:t>
            </a:r>
          </a:p>
        </p:txBody>
      </p:sp>
      <p:sp>
        <p:nvSpPr>
          <p:cNvPr id="17" name="Espace réservé d’image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rtlCol="0"/>
          <a:lstStyle/>
          <a:p>
            <a:pPr rtl="0"/>
            <a:r>
              <a:rPr lang="fr-FR" noProof="0"/>
              <a:t>Cliquez sur l'icône pour ajouter une image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rtlCol="0" anchor="b">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17" name="Espace réservé du contenu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rtlCol="0">
            <a:noAutofit/>
          </a:bodyPr>
          <a:lstStyle>
            <a:lvl1pPr marL="0" indent="0">
              <a:lnSpc>
                <a:spcPct val="100000"/>
              </a:lnSpc>
              <a:buNone/>
              <a:defRPr sz="2000"/>
            </a:lvl1pPr>
          </a:lstStyle>
          <a:p>
            <a:pPr marL="228600" lvl="0" indent="-228600" rtl="0"/>
            <a:r>
              <a:rPr lang="fr-FR" sz="1800" noProof="0">
                <a:solidFill>
                  <a:schemeClr val="tx2">
                    <a:alpha val="60000"/>
                  </a:schemeClr>
                </a:solidFill>
              </a:rPr>
              <a:t>Cliquez pour modifier les styles du texte du masque</a:t>
            </a:r>
          </a:p>
        </p:txBody>
      </p:sp>
      <p:sp>
        <p:nvSpPr>
          <p:cNvPr id="29" name="Espace réservé de la date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rtlCol="0"/>
          <a:lstStyle>
            <a:lvl1pPr>
              <a:defRPr>
                <a:solidFill>
                  <a:schemeClr val="tx2">
                    <a:alpha val="60000"/>
                  </a:schemeClr>
                </a:solidFill>
              </a:defRPr>
            </a:lvl1pPr>
          </a:lstStyle>
          <a:p>
            <a:pPr rtl="0"/>
            <a:r>
              <a:rPr lang="fr-FR" noProof="0"/>
              <a:t>1/3/20XX</a:t>
            </a:r>
          </a:p>
        </p:txBody>
      </p:sp>
      <p:sp>
        <p:nvSpPr>
          <p:cNvPr id="24" name="Espace réservé d’image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rtlCol="0"/>
          <a:lstStyle/>
          <a:p>
            <a:pPr rtl="0"/>
            <a:r>
              <a:rPr lang="fr-FR" noProof="0"/>
              <a:t>Cliquez sur l'icône pour ajouter une image</a:t>
            </a:r>
          </a:p>
        </p:txBody>
      </p:sp>
      <p:sp>
        <p:nvSpPr>
          <p:cNvPr id="25" name="Espace réservé d’image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rtlCol="0"/>
          <a:lstStyle/>
          <a:p>
            <a:pPr rtl="0"/>
            <a:r>
              <a:rPr lang="fr-FR" noProof="0"/>
              <a:t>Cliquez sur l'icône pour ajouter une image</a:t>
            </a:r>
          </a:p>
        </p:txBody>
      </p:sp>
      <p:sp>
        <p:nvSpPr>
          <p:cNvPr id="26" name="Espace réservé d’image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rtlCol="0"/>
          <a:lstStyle/>
          <a:p>
            <a:pPr rtl="0"/>
            <a:r>
              <a:rPr lang="fr-FR" noProof="0"/>
              <a:t>Cliquez sur l'icône pour ajouter une image</a:t>
            </a:r>
          </a:p>
        </p:txBody>
      </p:sp>
      <p:sp>
        <p:nvSpPr>
          <p:cNvPr id="30" name="Espace réservé du pied de page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rtlCol="0"/>
          <a:lstStyle>
            <a:lvl1pPr algn="l">
              <a:defRPr>
                <a:solidFill>
                  <a:schemeClr val="tx2">
                    <a:alpha val="60000"/>
                  </a:schemeClr>
                </a:solidFill>
              </a:defRPr>
            </a:lvl1pPr>
          </a:lstStyle>
          <a:p>
            <a:pPr rtl="0"/>
            <a:r>
              <a:rPr lang="fr-FR" noProof="0"/>
              <a:t>EXEMPLE DE TEXTE DE PIED DE PAGE</a:t>
            </a:r>
          </a:p>
        </p:txBody>
      </p:sp>
      <p:sp>
        <p:nvSpPr>
          <p:cNvPr id="31" name="Espace réservé du numéro de diapositive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aut de section">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useBgFill="1">
        <p:nvSpPr>
          <p:cNvPr id="8" name="Forme libre : Form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9" name="Cadr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solidFill>
                <a:schemeClr val="tx1"/>
              </a:solidFill>
            </a:endParaRPr>
          </a:p>
        </p:txBody>
      </p:sp>
      <p:sp>
        <p:nvSpPr>
          <p:cNvPr id="10" name="Titr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rtlCol="0"/>
          <a:lstStyle>
            <a:lvl1pPr>
              <a:defRPr>
                <a:solidFill>
                  <a:schemeClr val="bg1"/>
                </a:solidFill>
              </a:defRPr>
            </a:lvl1pPr>
          </a:lstStyle>
          <a:p>
            <a:pPr algn="l" rtl="0"/>
            <a:r>
              <a:rPr lang="fr-FR" noProof="0">
                <a:solidFill>
                  <a:srgbClr val="FFFFFF"/>
                </a:solidFill>
                <a:ea typeface="Cambria" panose="02040503050406030204" pitchFamily="18" charset="0"/>
                <a:cs typeface="Sabon Next LT" panose="020B0502040204020203" pitchFamily="2" charset="0"/>
              </a:rPr>
              <a:t>Modifiez le style du titre</a:t>
            </a:r>
          </a:p>
        </p:txBody>
      </p:sp>
      <p:sp>
        <p:nvSpPr>
          <p:cNvPr id="18" name="Espace réservé d’image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rtlCol="0"/>
          <a:lstStyle/>
          <a:p>
            <a:pPr rtl="0"/>
            <a:r>
              <a:rPr lang="fr-FR" noProof="0"/>
              <a:t>Cliquez sur l'icône pour ajouter une image</a:t>
            </a:r>
          </a:p>
        </p:txBody>
      </p:sp>
      <p:sp>
        <p:nvSpPr>
          <p:cNvPr id="20" name="Espace réservé d’image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rtlCol="0"/>
          <a:lstStyle/>
          <a:p>
            <a:pPr rtl="0"/>
            <a:r>
              <a:rPr lang="fr-FR" noProof="0"/>
              <a:t>Cliquez sur l'icône pour ajouter une image</a:t>
            </a:r>
          </a:p>
        </p:txBody>
      </p:sp>
      <p:sp>
        <p:nvSpPr>
          <p:cNvPr id="13" name="Espace réservé du texte 12">
            <a:extLst>
              <a:ext uri="{FF2B5EF4-FFF2-40B4-BE49-F238E27FC236}">
                <a16:creationId xmlns:a16="http://schemas.microsoft.com/office/drawing/2014/main" id="{6DD090CA-24E8-46A7-889A-A4FDD00A33E5}"/>
              </a:ext>
            </a:extLst>
          </p:cNvPr>
          <p:cNvSpPr>
            <a:spLocks noGrp="1"/>
          </p:cNvSpPr>
          <p:nvPr>
            <p:ph type="body" sz="quarter" idx="15" hasCustomPrompt="1"/>
          </p:nvPr>
        </p:nvSpPr>
        <p:spPr>
          <a:xfrm>
            <a:off x="838200" y="3600450"/>
            <a:ext cx="5322888" cy="2451100"/>
          </a:xfrm>
        </p:spPr>
        <p:txBody>
          <a:bodyPr rtlCol="0">
            <a:normAutofit/>
          </a:bodyPr>
          <a:lstStyle>
            <a:lvl1pPr marL="0" indent="0">
              <a:buNone/>
              <a:defRPr sz="2800">
                <a:solidFill>
                  <a:schemeClr val="bg1"/>
                </a:solidFill>
                <a:latin typeface="+mn-lt"/>
              </a:defRPr>
            </a:lvl1pPr>
          </a:lstStyle>
          <a:p>
            <a:pPr lvl="0" rtl="0"/>
            <a:r>
              <a:rPr lang="fr-FR" noProof="0"/>
              <a:t>Modifiez les styles du texte</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hronologie de graphique de tabl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B98991-AEF1-4F19-AAB8-436EAD58C282}"/>
              </a:ext>
            </a:extLst>
          </p:cNvPr>
          <p:cNvSpPr>
            <a:spLocks noGrp="1"/>
          </p:cNvSpPr>
          <p:nvPr>
            <p:ph type="title"/>
          </p:nvPr>
        </p:nvSpPr>
        <p:spPr/>
        <p:txBody>
          <a:bodyPr rtlCol="0"/>
          <a:lstStyle/>
          <a:p>
            <a:pPr rtl="0"/>
            <a:r>
              <a:rPr lang="fr-FR" noProof="0"/>
              <a:t>Modifiez le style du titre</a:t>
            </a:r>
          </a:p>
        </p:txBody>
      </p:sp>
      <p:sp>
        <p:nvSpPr>
          <p:cNvPr id="3" name="Espace réservé du contenu 2">
            <a:extLst>
              <a:ext uri="{FF2B5EF4-FFF2-40B4-BE49-F238E27FC236}">
                <a16:creationId xmlns:a16="http://schemas.microsoft.com/office/drawing/2014/main" id="{0D25B44F-E7DA-40C6-8B44-71EAB6BDFC98}"/>
              </a:ext>
            </a:extLst>
          </p:cNvPr>
          <p:cNvSpPr>
            <a:spLocks noGrp="1"/>
          </p:cNvSpPr>
          <p:nvPr>
            <p:ph idx="1" hasCustomPrompt="1"/>
          </p:nvPr>
        </p:nvSpPr>
        <p:spPr/>
        <p:txBody>
          <a:bodyPr rtlCol="0"/>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A1F71817-A045-48C0-975B-CBEF88E9561E}"/>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B61C39F0-32D4-407C-8BCA-97F2D9E500C9}"/>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Cadr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0" name="Espace réservé d’image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rtlCol="0"/>
          <a:lstStyle/>
          <a:p>
            <a:pPr rtl="0"/>
            <a:r>
              <a:rPr lang="fr-FR" noProof="0"/>
              <a:t>Cliquez sur l'icône pour ajouter une image</a:t>
            </a:r>
          </a:p>
        </p:txBody>
      </p:sp>
      <p:sp>
        <p:nvSpPr>
          <p:cNvPr id="6" name="Titr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rtlCol="0" anchor="b" anchorCtr="0"/>
          <a:lstStyle>
            <a:lvl1pPr>
              <a:defRPr>
                <a:solidFill>
                  <a:schemeClr val="bg1"/>
                </a:solidFill>
                <a:effectLst>
                  <a:outerShdw blurRad="38100" dist="38100" dir="2700000" algn="tl">
                    <a:srgbClr val="000000">
                      <a:alpha val="43137"/>
                    </a:srgbClr>
                  </a:outerShdw>
                </a:effectLst>
              </a:defRPr>
            </a:lvl1pPr>
          </a:lstStyle>
          <a:p>
            <a:pPr rtl="0"/>
            <a:r>
              <a:rPr lang="fr-FR" noProof="0"/>
              <a:t>Modifiez le style du titre</a:t>
            </a:r>
          </a:p>
        </p:txBody>
      </p:sp>
      <p:sp>
        <p:nvSpPr>
          <p:cNvPr id="26" name="Espace réservé du texte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rtlCol="0">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rtl="0"/>
            <a:r>
              <a:rPr lang="fr-FR" noProof="0"/>
              <a:t>Cliquez pour ajouter un sous-titre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Équip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B2DD4C-BFBC-4087-B94C-4DD0690E838E}"/>
              </a:ext>
            </a:extLst>
          </p:cNvPr>
          <p:cNvSpPr>
            <a:spLocks noGrp="1"/>
          </p:cNvSpPr>
          <p:nvPr>
            <p:ph type="title"/>
          </p:nvPr>
        </p:nvSpPr>
        <p:spPr/>
        <p:txBody>
          <a:bodyPr rtlCol="0"/>
          <a:lstStyle/>
          <a:p>
            <a:pPr rtl="0"/>
            <a:r>
              <a:rPr lang="fr-FR" noProof="0"/>
              <a:t>Modifiez le style du titre</a:t>
            </a:r>
          </a:p>
        </p:txBody>
      </p:sp>
      <p:sp>
        <p:nvSpPr>
          <p:cNvPr id="15" name="Espace réservé d’image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rtlCol="0"/>
          <a:lstStyle/>
          <a:p>
            <a:pPr rtl="0"/>
            <a:r>
              <a:rPr lang="fr-FR" noProof="0"/>
              <a:t>Cliquez sur l'icône pour ajouter une image</a:t>
            </a:r>
          </a:p>
        </p:txBody>
      </p:sp>
      <p:sp>
        <p:nvSpPr>
          <p:cNvPr id="16" name="Espace réservé d’image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rtlCol="0"/>
          <a:lstStyle/>
          <a:p>
            <a:pPr rtl="0"/>
            <a:r>
              <a:rPr lang="fr-FR" noProof="0"/>
              <a:t>Cliquez sur l'icône pour ajouter une image</a:t>
            </a:r>
          </a:p>
        </p:txBody>
      </p:sp>
      <p:sp>
        <p:nvSpPr>
          <p:cNvPr id="17" name="Espace réservé d’image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rtlCol="0"/>
          <a:lstStyle/>
          <a:p>
            <a:pPr rtl="0"/>
            <a:r>
              <a:rPr lang="fr-FR" noProof="0"/>
              <a:t>Cliquez sur l'icône pour ajouter une image</a:t>
            </a:r>
          </a:p>
        </p:txBody>
      </p:sp>
      <p:sp>
        <p:nvSpPr>
          <p:cNvPr id="18" name="Espace réservé d’image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rtlCol="0"/>
          <a:lstStyle/>
          <a:p>
            <a:pPr rtl="0"/>
            <a:r>
              <a:rPr lang="fr-FR" noProof="0"/>
              <a:t>Cliquez sur l'icône pour ajouter une image</a:t>
            </a:r>
          </a:p>
        </p:txBody>
      </p:sp>
      <p:sp>
        <p:nvSpPr>
          <p:cNvPr id="20" name="Espace réservé du texte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3" name="Espace réservé du texte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4" name="Espace réservé du texte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5" name="Espace réservé du texte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6" name="Espace réservé du texte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7" name="Espace réservé du texte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8" name="Espace réservé du texte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9" name="Espace réservé du texte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3" name="Espace réservé de la date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fr-FR" noProof="0"/>
              <a:t>1/3/20XX</a:t>
            </a:r>
          </a:p>
        </p:txBody>
      </p:sp>
      <p:sp>
        <p:nvSpPr>
          <p:cNvPr id="4" name="Espace réservé du pied de page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fr-FR" noProof="0"/>
              <a:t>EXEMPLE DE TEXTE DE PIED DE PAGE</a:t>
            </a:r>
          </a:p>
        </p:txBody>
      </p:sp>
      <p:sp>
        <p:nvSpPr>
          <p:cNvPr id="5" name="Espace réservé du numéro de diapositive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2 colonnes (diapositive de comparaison)">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5157787" cy="3446463"/>
          </a:xfrm>
          <a:solidFill>
            <a:schemeClr val="bg1"/>
          </a:solidFill>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contenu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6172200" y="2560320"/>
            <a:ext cx="5183188" cy="3446463"/>
          </a:xfrm>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fr-FR" noProof="0"/>
              <a:t>1/3/20XX</a:t>
            </a:r>
          </a:p>
        </p:txBody>
      </p:sp>
      <p:sp>
        <p:nvSpPr>
          <p:cNvPr id="8" name="Espace réservé du pied de page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fr-FR" noProof="0"/>
              <a:t>EXEMPLE DE TEXTE DE PIED DE PAGE</a:t>
            </a:r>
          </a:p>
        </p:txBody>
      </p:sp>
      <p:sp>
        <p:nvSpPr>
          <p:cNvPr id="9" name="Espace réservé du numéro de diapositive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
        <p:nvSpPr>
          <p:cNvPr id="10" name="Titre 9">
            <a:extLst>
              <a:ext uri="{FF2B5EF4-FFF2-40B4-BE49-F238E27FC236}">
                <a16:creationId xmlns:a16="http://schemas.microsoft.com/office/drawing/2014/main" id="{351C83D0-CBAB-4E41-89AB-89FF36D38A0A}"/>
              </a:ext>
            </a:extLst>
          </p:cNvPr>
          <p:cNvSpPr>
            <a:spLocks noGrp="1"/>
          </p:cNvSpPr>
          <p:nvPr>
            <p:ph type="title"/>
          </p:nvPr>
        </p:nvSpPr>
        <p:spPr/>
        <p:txBody>
          <a:bodyPr rtlCol="0"/>
          <a:lstStyle/>
          <a:p>
            <a:pPr rtl="0"/>
            <a:r>
              <a:rPr lang="fr-FR" noProof="0"/>
              <a:t>Modifiez le style du titre</a:t>
            </a:r>
          </a:p>
        </p:txBody>
      </p:sp>
      <p:sp>
        <p:nvSpPr>
          <p:cNvPr id="11" name="Espace réservé du texte 2">
            <a:extLst>
              <a:ext uri="{FF2B5EF4-FFF2-40B4-BE49-F238E27FC236}">
                <a16:creationId xmlns:a16="http://schemas.microsoft.com/office/drawing/2014/main" id="{9C302BB0-D231-4195-8083-264C01DF99B8}"/>
              </a:ext>
            </a:extLst>
          </p:cNvPr>
          <p:cNvSpPr>
            <a:spLocks noGrp="1"/>
          </p:cNvSpPr>
          <p:nvPr>
            <p:ph type="body" idx="1" hasCustomPrompt="1"/>
          </p:nvPr>
        </p:nvSpPr>
        <p:spPr>
          <a:xfrm>
            <a:off x="839787" y="2011680"/>
            <a:ext cx="5157787"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13" name="Espace réservé du texte 4">
            <a:extLst>
              <a:ext uri="{FF2B5EF4-FFF2-40B4-BE49-F238E27FC236}">
                <a16:creationId xmlns:a16="http://schemas.microsoft.com/office/drawing/2014/main" id="{5B2A70FA-99E0-466C-AC57-33C48353BBDB}"/>
              </a:ext>
            </a:extLst>
          </p:cNvPr>
          <p:cNvSpPr>
            <a:spLocks noGrp="1"/>
          </p:cNvSpPr>
          <p:nvPr>
            <p:ph type="body" sz="quarter" idx="13" hasCustomPrompt="1"/>
          </p:nvPr>
        </p:nvSpPr>
        <p:spPr>
          <a:xfrm>
            <a:off x="6169027" y="2011680"/>
            <a:ext cx="5183187" cy="530352"/>
          </a:xfrm>
        </p:spPr>
        <p:txBody>
          <a:bodyPr rtlCol="0" anchor="t" anchorCtr="0">
            <a:noAutofit/>
          </a:bodyPr>
          <a:lstStyle>
            <a:lvl1pPr marL="0" indent="0" rtl="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3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rtlCol="0"/>
          <a:lstStyle/>
          <a:p>
            <a:pPr rtl="0"/>
            <a:r>
              <a:rPr lang="fr-FR" noProof="0"/>
              <a:t>Modifiez le style du titre</a:t>
            </a:r>
          </a:p>
        </p:txBody>
      </p:sp>
      <p:sp>
        <p:nvSpPr>
          <p:cNvPr id="3" name="Espace réservé du texte 2">
            <a:extLst>
              <a:ext uri="{FF2B5EF4-FFF2-40B4-BE49-F238E27FC236}">
                <a16:creationId xmlns:a16="http://schemas.microsoft.com/office/drawing/2014/main" id="{DD6143C8-1CF7-440E-99A3-0527314598C6}"/>
              </a:ext>
            </a:extLst>
          </p:cNvPr>
          <p:cNvSpPr>
            <a:spLocks noGrp="1"/>
          </p:cNvSpPr>
          <p:nvPr>
            <p:ph type="body" idx="1" hasCustomPrompt="1"/>
          </p:nvPr>
        </p:nvSpPr>
        <p:spPr>
          <a:xfrm>
            <a:off x="839788"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4" name="Espace réservé du contenu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a:extLst>
              <a:ext uri="{FF2B5EF4-FFF2-40B4-BE49-F238E27FC236}">
                <a16:creationId xmlns:a16="http://schemas.microsoft.com/office/drawing/2014/main" id="{876CB5B7-DC23-41CE-872B-E25BD64F84A5}"/>
              </a:ext>
            </a:extLst>
          </p:cNvPr>
          <p:cNvSpPr>
            <a:spLocks noGrp="1"/>
          </p:cNvSpPr>
          <p:nvPr>
            <p:ph type="body" sz="quarter" idx="3" hasCustomPrompt="1"/>
          </p:nvPr>
        </p:nvSpPr>
        <p:spPr>
          <a:xfrm>
            <a:off x="4404360"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6" name="Espace réservé du contenu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4404360"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4">
            <a:extLst>
              <a:ext uri="{FF2B5EF4-FFF2-40B4-BE49-F238E27FC236}">
                <a16:creationId xmlns:a16="http://schemas.microsoft.com/office/drawing/2014/main" id="{422881CE-A366-4A3A-AE00-9B14BEFE4A95}"/>
              </a:ext>
            </a:extLst>
          </p:cNvPr>
          <p:cNvSpPr>
            <a:spLocks noGrp="1"/>
          </p:cNvSpPr>
          <p:nvPr>
            <p:ph type="body" sz="quarter" idx="13" hasCustomPrompt="1"/>
          </p:nvPr>
        </p:nvSpPr>
        <p:spPr>
          <a:xfrm>
            <a:off x="7968934"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11" name="Espace réservé du contenu 5">
            <a:extLst>
              <a:ext uri="{FF2B5EF4-FFF2-40B4-BE49-F238E27FC236}">
                <a16:creationId xmlns:a16="http://schemas.microsoft.com/office/drawing/2014/main" id="{3CF16E98-73C9-47B5-B88B-9120BEB9F09B}"/>
              </a:ext>
            </a:extLst>
          </p:cNvPr>
          <p:cNvSpPr>
            <a:spLocks noGrp="1"/>
          </p:cNvSpPr>
          <p:nvPr>
            <p:ph sz="quarter" idx="14" hasCustomPrompt="1"/>
          </p:nvPr>
        </p:nvSpPr>
        <p:spPr>
          <a:xfrm>
            <a:off x="7968934"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fr-FR" noProof="0"/>
              <a:t>1/3/20XX</a:t>
            </a:r>
          </a:p>
        </p:txBody>
      </p:sp>
      <p:sp>
        <p:nvSpPr>
          <p:cNvPr id="8" name="Espace réservé du pied de page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fr-FR" noProof="0"/>
              <a:t>EXEMPLE DE TEXTE DE PIED DE PAGE</a:t>
            </a:r>
          </a:p>
        </p:txBody>
      </p:sp>
      <p:sp>
        <p:nvSpPr>
          <p:cNvPr id="9" name="Espace réservé du numéro de diapositive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ésumé">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
        <p:nvSpPr>
          <p:cNvPr id="6" name="Titr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rtlCol="0" anchor="b">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7" name="Espace réservé du contenu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rtlCol="0">
            <a:normAutofit/>
          </a:bodyPr>
          <a:lstStyle>
            <a:lvl1pPr marL="0" indent="0">
              <a:buNone/>
              <a:defRPr sz="2200"/>
            </a:lvl1pPr>
          </a:lstStyle>
          <a:p>
            <a:pPr marL="228600" lvl="0" indent="-228600" rtl="0"/>
            <a:r>
              <a:rPr lang="fr-FR" sz="2000" noProof="0">
                <a:solidFill>
                  <a:schemeClr val="tx2">
                    <a:alpha val="60000"/>
                  </a:schemeClr>
                </a:solidFill>
              </a:rPr>
              <a:t>Cliquez pour modifier les styles du texte du masque</a:t>
            </a:r>
          </a:p>
        </p:txBody>
      </p:sp>
      <p:sp>
        <p:nvSpPr>
          <p:cNvPr id="10" name="Espace réservé de la date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fr-FR" noProof="0">
                <a:solidFill>
                  <a:schemeClr val="tx2">
                    <a:alpha val="60000"/>
                  </a:schemeClr>
                </a:solidFill>
              </a:rPr>
              <a:t>1/3/20XX</a:t>
            </a:r>
          </a:p>
        </p:txBody>
      </p:sp>
      <p:sp>
        <p:nvSpPr>
          <p:cNvPr id="11" name="Espace réservé du pied de page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fr-FR" noProof="0">
                <a:solidFill>
                  <a:schemeClr val="tx2">
                    <a:alpha val="60000"/>
                  </a:schemeClr>
                </a:solidFill>
              </a:rPr>
              <a:t>Exemple de texte de pied de page</a:t>
            </a:r>
          </a:p>
        </p:txBody>
      </p:sp>
      <p:sp>
        <p:nvSpPr>
          <p:cNvPr id="12" name="Espace réservé du numéro de diapositive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28844951-7827-47D4-8276-7DDE1FA7D85A}" type="slidenum">
              <a:rPr lang="fr-FR" noProof="0" smtClean="0">
                <a:solidFill>
                  <a:schemeClr val="tx2">
                    <a:alpha val="60000"/>
                  </a:schemeClr>
                </a:solidFill>
              </a:rPr>
              <a:pPr rtl="0"/>
              <a:t>‹N°›</a:t>
            </a:fld>
            <a:endParaRPr lang="fr-FR" noProof="0">
              <a:solidFill>
                <a:schemeClr val="tx2">
                  <a:alpha val="60000"/>
                </a:schemeClr>
              </a:solidFill>
            </a:endParaRPr>
          </a:p>
        </p:txBody>
      </p:sp>
      <p:sp>
        <p:nvSpPr>
          <p:cNvPr id="14" name="Espace réservé d’image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rtlCol="0"/>
          <a:lstStyle/>
          <a:p>
            <a:pPr rtl="0"/>
            <a:r>
              <a:rPr lang="fr-FR" noProof="0"/>
              <a:t>Cliquez sur l'icône pour ajouter une image</a:t>
            </a:r>
          </a:p>
        </p:txBody>
      </p:sp>
      <p:sp>
        <p:nvSpPr>
          <p:cNvPr id="15" name="Espace réservé d’image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rtlCol="0"/>
          <a:lstStyle/>
          <a:p>
            <a:pPr rtl="0"/>
            <a:r>
              <a:rPr lang="fr-FR" noProof="0"/>
              <a:t>Cliquez sur l'icône pour ajouter une image</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ermetur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rtlCol="0" anchor="t">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14" name="Espace réservé d’image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rtlCol="0"/>
          <a:lstStyle/>
          <a:p>
            <a:pPr rtl="0"/>
            <a:r>
              <a:rPr lang="fr-FR" noProof="0"/>
              <a:t>Cliquez sur l'icône pour ajouter une image</a:t>
            </a:r>
          </a:p>
        </p:txBody>
      </p:sp>
      <p:sp>
        <p:nvSpPr>
          <p:cNvPr id="9" name="Espace réservé du contenu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rtlCol="0" anchor="t">
            <a:normAutofit/>
          </a:bodyPr>
          <a:lstStyle>
            <a:lvl1pPr marL="0" indent="0">
              <a:buNone/>
              <a:defRPr sz="2800"/>
            </a:lvl1pPr>
          </a:lstStyle>
          <a:p>
            <a:pPr marL="228600" lvl="0" indent="-228600" rtl="0"/>
            <a:r>
              <a:rPr lang="fr-FR" sz="1800" noProof="0">
                <a:solidFill>
                  <a:schemeClr val="tx2">
                    <a:alpha val="60000"/>
                  </a:schemeClr>
                </a:solidFill>
              </a:rPr>
              <a:t>Cliquez pour modifier les styles du texte du masque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rtlCol="0" anchor="b"/>
          <a:lstStyle>
            <a:lvl1pPr algn="ctr">
              <a:defRPr sz="5400"/>
            </a:lvl1pPr>
          </a:lstStyle>
          <a:p>
            <a:pPr rtl="0"/>
            <a:r>
              <a:rPr lang="fr-FR" noProof="0"/>
              <a:t>Modifiez le style du titre</a:t>
            </a:r>
          </a:p>
        </p:txBody>
      </p:sp>
      <p:sp>
        <p:nvSpPr>
          <p:cNvPr id="3" name="Sous-titr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p>
        </p:txBody>
      </p:sp>
      <p:sp>
        <p:nvSpPr>
          <p:cNvPr id="4" name="Espace réservé de la date 3">
            <a:extLst>
              <a:ext uri="{FF2B5EF4-FFF2-40B4-BE49-F238E27FC236}">
                <a16:creationId xmlns:a16="http://schemas.microsoft.com/office/drawing/2014/main" id="{C6E155CF-52F5-4879-B7F3-D05812AC4A6D}"/>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80D053AC-61ED-4C2F-90BF-D4A916545107}"/>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rtlCol="0" anchor="b"/>
          <a:lstStyle>
            <a:lvl1pPr>
              <a:defRPr sz="54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783F376C-8A2F-4BE5-9669-4A6DA21B771A}"/>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4" name="Espace réservé de la date 3">
            <a:extLst>
              <a:ext uri="{FF2B5EF4-FFF2-40B4-BE49-F238E27FC236}">
                <a16:creationId xmlns:a16="http://schemas.microsoft.com/office/drawing/2014/main" id="{52654893-212E-4450-8F7A-27256B31F9FB}"/>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600E881A-3958-44A9-9EDB-D86F4E4144C0}"/>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DC8777-C460-4649-8822-CA943386D06D}"/>
              </a:ext>
            </a:extLst>
          </p:cNvPr>
          <p:cNvSpPr>
            <a:spLocks noGrp="1"/>
          </p:cNvSpPr>
          <p:nvPr>
            <p:ph type="title"/>
          </p:nvPr>
        </p:nvSpPr>
        <p:spPr/>
        <p:txBody>
          <a:bodyPr rtlCol="0"/>
          <a:lstStyle>
            <a:lvl1pPr>
              <a:defRPr sz="48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AFDF69E6-1094-437B-AA7E-0E21B7136CCA}"/>
              </a:ext>
            </a:extLst>
          </p:cNvPr>
          <p:cNvSpPr>
            <a:spLocks noGrp="1"/>
          </p:cNvSpPr>
          <p:nvPr>
            <p:ph sz="half" idx="1" hasCustomPrompt="1"/>
          </p:nvPr>
        </p:nvSpPr>
        <p:spPr>
          <a:xfrm>
            <a:off x="838200" y="2057399"/>
            <a:ext cx="5181600" cy="411956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a:extLst>
              <a:ext uri="{FF2B5EF4-FFF2-40B4-BE49-F238E27FC236}">
                <a16:creationId xmlns:a16="http://schemas.microsoft.com/office/drawing/2014/main" id="{C20BC963-4591-4BE3-AE63-4999A13C5054}"/>
              </a:ext>
            </a:extLst>
          </p:cNvPr>
          <p:cNvSpPr>
            <a:spLocks noGrp="1"/>
          </p:cNvSpPr>
          <p:nvPr>
            <p:ph sz="half" idx="2" hasCustomPrompt="1"/>
          </p:nvPr>
        </p:nvSpPr>
        <p:spPr>
          <a:xfrm>
            <a:off x="6172200" y="2057399"/>
            <a:ext cx="5181600" cy="411956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a:extLst>
              <a:ext uri="{FF2B5EF4-FFF2-40B4-BE49-F238E27FC236}">
                <a16:creationId xmlns:a16="http://schemas.microsoft.com/office/drawing/2014/main" id="{C504D5BB-DB84-4266-9B4F-E65CCFE5B310}"/>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891A99B5-D493-4AB1-AF24-6660540D56AD}"/>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B2DD4C-BFBC-4087-B94C-4DD0690E838E}"/>
              </a:ext>
            </a:extLst>
          </p:cNvPr>
          <p:cNvSpPr>
            <a:spLocks noGrp="1"/>
          </p:cNvSpPr>
          <p:nvPr>
            <p:ph type="title"/>
          </p:nvPr>
        </p:nvSpPr>
        <p:spPr/>
        <p:txBody>
          <a:bodyPr rtlCol="0"/>
          <a:lstStyle/>
          <a:p>
            <a:pPr rtl="0"/>
            <a:r>
              <a:rPr lang="fr-FR" noProof="0"/>
              <a:t>Modifiez le style du titre</a:t>
            </a:r>
          </a:p>
        </p:txBody>
      </p:sp>
      <p:sp>
        <p:nvSpPr>
          <p:cNvPr id="3" name="Espace réservé de la date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fr-FR" noProof="0"/>
              <a:t>1/3/20XX</a:t>
            </a:r>
          </a:p>
        </p:txBody>
      </p:sp>
      <p:sp>
        <p:nvSpPr>
          <p:cNvPr id="4" name="Espace réservé du pied de page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fr-FR" noProof="0"/>
              <a:t>EXEMPLE DE TEXTE DE PIED DE PAGE</a:t>
            </a:r>
          </a:p>
        </p:txBody>
      </p:sp>
      <p:sp>
        <p:nvSpPr>
          <p:cNvPr id="5" name="Espace réservé du numéro de diapositive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rtlCol="0" anchor="b"/>
          <a:lstStyle>
            <a:lvl1pPr>
              <a:defRPr sz="32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AAF73DB2-BD72-4F5E-9CA2-197343A0908A}"/>
              </a:ext>
            </a:extLst>
          </p:cNvPr>
          <p:cNvSpPr>
            <a:spLocks noGrp="1"/>
          </p:cNvSpPr>
          <p:nvPr>
            <p:ph idx="1" hasCustomPrompt="1"/>
          </p:nvPr>
        </p:nvSpPr>
        <p:spPr>
          <a:xfrm>
            <a:off x="5183188" y="685801"/>
            <a:ext cx="6172200" cy="517525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a:extLst>
              <a:ext uri="{FF2B5EF4-FFF2-40B4-BE49-F238E27FC236}">
                <a16:creationId xmlns:a16="http://schemas.microsoft.com/office/drawing/2014/main" id="{71F01536-2B0A-42A2-827E-2EB2C324A5FE}"/>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1722CD09-61EF-4733-831C-5B133DAE1F4C}"/>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5B109FCF-96E4-4EBF-AAFB-5E9AD22A68AE}"/>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rtlCol="0" anchor="b"/>
          <a:lstStyle>
            <a:lvl1pPr>
              <a:defRPr sz="3200"/>
            </a:lvl1pPr>
          </a:lstStyle>
          <a:p>
            <a:pPr rtl="0"/>
            <a:r>
              <a:rPr lang="fr-FR" noProof="0"/>
              <a:t>Modifiez le style du titre</a:t>
            </a:r>
          </a:p>
        </p:txBody>
      </p:sp>
      <p:sp>
        <p:nvSpPr>
          <p:cNvPr id="3" name="Espace réservé d’image 2">
            <a:extLst>
              <a:ext uri="{FF2B5EF4-FFF2-40B4-BE49-F238E27FC236}">
                <a16:creationId xmlns:a16="http://schemas.microsoft.com/office/drawing/2014/main" id="{654384F3-CDE0-4329-B76D-45AAC94B04A8}"/>
              </a:ext>
            </a:extLst>
          </p:cNvPr>
          <p:cNvSpPr>
            <a:spLocks noGrp="1"/>
          </p:cNvSpPr>
          <p:nvPr>
            <p:ph type="pic" idx="1" hasCustomPrompt="1"/>
          </p:nvPr>
        </p:nvSpPr>
        <p:spPr>
          <a:xfrm>
            <a:off x="5183188" y="685801"/>
            <a:ext cx="6172200" cy="517525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a:extLst>
              <a:ext uri="{FF2B5EF4-FFF2-40B4-BE49-F238E27FC236}">
                <a16:creationId xmlns:a16="http://schemas.microsoft.com/office/drawing/2014/main" id="{79A9D7EB-40DA-460F-A48A-3E6D5E5612E7}"/>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1E56944C-E229-457E-868E-C48FF47DA37A}"/>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CC7115FE-359F-46EA-A3C8-0D18544E34AD}"/>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574085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Tx">
  <p:cSld name="Titre. 2 contenus et texte">
    <p:spTree>
      <p:nvGrpSpPr>
        <p:cNvPr id="1" name=""/>
        <p:cNvGrpSpPr/>
        <p:nvPr/>
      </p:nvGrpSpPr>
      <p:grpSpPr>
        <a:xfrm>
          <a:off x="0" y="0"/>
          <a:ext cx="0" cy="0"/>
          <a:chOff x="0" y="0"/>
          <a:chExt cx="0" cy="0"/>
        </a:xfrm>
      </p:grpSpPr>
      <p:sp>
        <p:nvSpPr>
          <p:cNvPr id="2" name="Titre 1"/>
          <p:cNvSpPr>
            <a:spLocks noGrp="1"/>
          </p:cNvSpPr>
          <p:nvPr>
            <p:ph type="title"/>
          </p:nvPr>
        </p:nvSpPr>
        <p:spPr>
          <a:xfrm>
            <a:off x="610235" y="234646"/>
            <a:ext cx="10902722" cy="1128605"/>
          </a:xfrm>
        </p:spPr>
        <p:txBody>
          <a:bodyPr/>
          <a:lstStyle/>
          <a:p>
            <a:r>
              <a:rPr lang="fr-FR"/>
              <a:t>Modifiez le style du titre</a:t>
            </a:r>
            <a:endParaRPr lang="fr-CA"/>
          </a:p>
        </p:txBody>
      </p:sp>
      <p:sp>
        <p:nvSpPr>
          <p:cNvPr id="3" name="Espace réservé du contenu 2"/>
          <p:cNvSpPr>
            <a:spLocks noGrp="1"/>
          </p:cNvSpPr>
          <p:nvPr>
            <p:ph sz="quarter" idx="1"/>
          </p:nvPr>
        </p:nvSpPr>
        <p:spPr>
          <a:xfrm>
            <a:off x="610235" y="1605095"/>
            <a:ext cx="5363538" cy="216651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quarter" idx="2"/>
          </p:nvPr>
        </p:nvSpPr>
        <p:spPr>
          <a:xfrm>
            <a:off x="610235" y="3909809"/>
            <a:ext cx="5363538" cy="216651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half" idx="3"/>
          </p:nvPr>
        </p:nvSpPr>
        <p:spPr>
          <a:xfrm>
            <a:off x="6147608" y="1605095"/>
            <a:ext cx="5365348" cy="447123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Rectangle 5">
            <a:extLst>
              <a:ext uri="{FF2B5EF4-FFF2-40B4-BE49-F238E27FC236}">
                <a16:creationId xmlns:a16="http://schemas.microsoft.com/office/drawing/2014/main" id="{DE65F2F3-870B-48D8-9B38-44842BA5B445}"/>
              </a:ext>
            </a:extLst>
          </p:cNvPr>
          <p:cNvSpPr>
            <a:spLocks noGrp="1" noChangeArrowheads="1"/>
          </p:cNvSpPr>
          <p:nvPr>
            <p:ph type="sldNum" idx="10"/>
          </p:nvPr>
        </p:nvSpPr>
        <p:spPr/>
        <p:txBody>
          <a:bodyPr/>
          <a:lstStyle>
            <a:lvl1pPr>
              <a:defRPr/>
            </a:lvl1pPr>
          </a:lstStyle>
          <a:p>
            <a:fld id="{0BE3A0E9-39B0-4956-8042-A78DA97867DA}" type="slidenum">
              <a:rPr lang="fr-CA" altLang="fr-FR"/>
              <a:pPr/>
              <a:t>‹N°›</a:t>
            </a:fld>
            <a:endParaRPr lang="fr-CA" altLang="fr-FR"/>
          </a:p>
        </p:txBody>
      </p:sp>
    </p:spTree>
    <p:extLst>
      <p:ext uri="{BB962C8B-B14F-4D97-AF65-F5344CB8AC3E}">
        <p14:creationId xmlns:p14="http://schemas.microsoft.com/office/powerpoint/2010/main" val="2109627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Cadr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Espace réservé du titre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pPr rtl="0"/>
            <a:r>
              <a:rPr lang="fr-FR" noProof="0"/>
              <a:t>1/3/20XX</a:t>
            </a:r>
          </a:p>
        </p:txBody>
      </p:sp>
      <p:sp>
        <p:nvSpPr>
          <p:cNvPr id="5" name="Espace réservé du pied de page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pPr rtl="0"/>
            <a:r>
              <a:rPr lang="fr-FR" noProof="0">
                <a:solidFill>
                  <a:srgbClr val="FFFFFF"/>
                </a:solidFill>
              </a:rPr>
              <a:t>EXEMPLE DE TEXTE DE PIED DE PAGE</a:t>
            </a:r>
          </a:p>
        </p:txBody>
      </p:sp>
      <p:sp>
        <p:nvSpPr>
          <p:cNvPr id="6" name="Espace réservé du numéro de diapositive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pPr rtl="0"/>
            <a:fld id="{28844951-7827-47D4-8276-7DDE1FA7D85A}" type="slidenum">
              <a:rPr lang="fr-FR" noProof="0" smtClean="0"/>
              <a:pPr rtl="0"/>
              <a:t>‹N°›</a:t>
            </a:fld>
            <a:endParaRPr lang="fr-FR" noProof="0"/>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 id="2147483706" r:id="rId19"/>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http://singularityhub.com/2016/11/27/bioprinting-is-one-step-closer-to-making-a-human-kidney/" TargetMode="External"/><Relationship Id="rId5" Type="http://schemas.openxmlformats.org/officeDocument/2006/relationships/image" Target="../media/image2.jp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8.xml"/><Relationship Id="rId5" Type="http://schemas.openxmlformats.org/officeDocument/2006/relationships/tags" Target="../tags/tag16.xml"/><Relationship Id="rId4" Type="http://schemas.openxmlformats.org/officeDocument/2006/relationships/tags" Target="../tags/tag15.xml"/></Relationships>
</file>

<file path=ppt/slides/_rels/slide6.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notesSlide" Target="../notesSlides/notesSlide1.xml"/><Relationship Id="rId4"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2.xml"/><Relationship Id="rId7" Type="http://schemas.openxmlformats.org/officeDocument/2006/relationships/hyperlink" Target="http://www.dailymotion.com/video/xdbzyf_l-insuffisance-renale-chronique_tech"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xml"/><Relationship Id="rId5" Type="http://schemas.openxmlformats.org/officeDocument/2006/relationships/slideLayout" Target="../slideLayouts/slideLayout15.xml"/><Relationship Id="rId4" Type="http://schemas.openxmlformats.org/officeDocument/2006/relationships/tags" Target="../tags/tag2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5.xml"/><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8.xml"/><Relationship Id="rId5" Type="http://schemas.openxmlformats.org/officeDocument/2006/relationships/tags" Target="../tags/tag30.xml"/><Relationship Id="rId4" Type="http://schemas.openxmlformats.org/officeDocument/2006/relationships/tags" Target="../tags/tag2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11.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19.xml"/><Relationship Id="rId5" Type="http://schemas.openxmlformats.org/officeDocument/2006/relationships/tags" Target="../tags/tag36.xml"/><Relationship Id="rId4" Type="http://schemas.openxmlformats.org/officeDocument/2006/relationships/tags" Target="../tags/tag35.xml"/></Relationships>
</file>

<file path=ppt/slides/_rels/slide12.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image" Target="../media/image8.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7.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image" Target="../media/image6.png"/><Relationship Id="rId5" Type="http://schemas.openxmlformats.org/officeDocument/2006/relationships/tags" Target="../tags/tag41.xml"/><Relationship Id="rId10" Type="http://schemas.openxmlformats.org/officeDocument/2006/relationships/slideLayout" Target="../slideLayouts/slideLayout8.xml"/><Relationship Id="rId4" Type="http://schemas.openxmlformats.org/officeDocument/2006/relationships/tags" Target="../tags/tag40.xml"/><Relationship Id="rId9" Type="http://schemas.openxmlformats.org/officeDocument/2006/relationships/tags" Target="../tags/tag45.xml"/></Relationships>
</file>

<file path=ppt/slides/_rels/slide13.xml.rels><?xml version="1.0" encoding="UTF-8" standalone="yes"?>
<Relationships xmlns="http://schemas.openxmlformats.org/package/2006/relationships"><Relationship Id="rId8" Type="http://schemas.openxmlformats.org/officeDocument/2006/relationships/hyperlink" Target="http://s-imaginer-sans.over-blog.com/article-petit-grain-de-sable-121201318.html" TargetMode="External"/><Relationship Id="rId3" Type="http://schemas.openxmlformats.org/officeDocument/2006/relationships/tags" Target="../tags/tag48.xml"/><Relationship Id="rId7" Type="http://schemas.openxmlformats.org/officeDocument/2006/relationships/slideLayout" Target="../slideLayouts/slideLayout10.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image" Target="../media/image11.png"/><Relationship Id="rId5" Type="http://schemas.openxmlformats.org/officeDocument/2006/relationships/tags" Target="../tags/tag50.xml"/><Relationship Id="rId10" Type="http://schemas.openxmlformats.org/officeDocument/2006/relationships/image" Target="../media/image10.png"/><Relationship Id="rId4" Type="http://schemas.openxmlformats.org/officeDocument/2006/relationships/tags" Target="../tags/tag49.xml"/><Relationship Id="rId9" Type="http://schemas.openxmlformats.org/officeDocument/2006/relationships/image" Target="../media/image9.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microsoft.com/office/2007/relationships/diagramDrawing" Target="../diagrams/drawing1.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diagramColors" Target="../diagrams/colors1.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diagramQuickStyle" Target="../diagrams/quickStyle1.xml"/><Relationship Id="rId5" Type="http://schemas.openxmlformats.org/officeDocument/2006/relationships/tags" Target="../tags/tag56.xml"/><Relationship Id="rId15" Type="http://schemas.openxmlformats.org/officeDocument/2006/relationships/hyperlink" Target="https://commons.wikimedia.org/wiki/Category:SVG_human_kidney_cross_section" TargetMode="External"/><Relationship Id="rId10" Type="http://schemas.openxmlformats.org/officeDocument/2006/relationships/diagramLayout" Target="../diagrams/layout1.xml"/><Relationship Id="rId4" Type="http://schemas.openxmlformats.org/officeDocument/2006/relationships/tags" Target="../tags/tag55.xml"/><Relationship Id="rId9" Type="http://schemas.openxmlformats.org/officeDocument/2006/relationships/diagramData" Target="../diagrams/data1.xml"/><Relationship Id="rId1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13.jpe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15.xml"/><Relationship Id="rId5" Type="http://schemas.openxmlformats.org/officeDocument/2006/relationships/tags" Target="../tags/tag63.xml"/><Relationship Id="rId4" Type="http://schemas.openxmlformats.org/officeDocument/2006/relationships/tags" Target="../tags/tag62.xml"/></Relationships>
</file>

<file path=ppt/slides/_rels/slide16.xml.rels><?xml version="1.0" encoding="UTF-8" standalone="yes"?>
<Relationships xmlns="http://schemas.openxmlformats.org/package/2006/relationships"><Relationship Id="rId8" Type="http://schemas.openxmlformats.org/officeDocument/2006/relationships/tags" Target="../tags/tag71.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3.xml"/><Relationship Id="rId1" Type="http://schemas.openxmlformats.org/officeDocument/2006/relationships/tags" Target="../tags/tag72.xml"/></Relationships>
</file>

<file path=ppt/slides/_rels/slide18.xml.rels><?xml version="1.0" encoding="UTF-8" standalone="yes"?>
<Relationships xmlns="http://schemas.openxmlformats.org/package/2006/relationships"><Relationship Id="rId8" Type="http://schemas.openxmlformats.org/officeDocument/2006/relationships/video" Target="https://www.youtube.com/embed/mzNAe2AAxTA?feature=oembed" TargetMode="External"/><Relationship Id="rId13" Type="http://schemas.openxmlformats.org/officeDocument/2006/relationships/image" Target="../media/image16.jpeg"/><Relationship Id="rId3" Type="http://schemas.openxmlformats.org/officeDocument/2006/relationships/tags" Target="../tags/tag76.xml"/><Relationship Id="rId7" Type="http://schemas.openxmlformats.org/officeDocument/2006/relationships/tags" Target="../tags/tag80.xml"/><Relationship Id="rId12" Type="http://schemas.openxmlformats.org/officeDocument/2006/relationships/image" Target="../media/image15.jp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14.jpg"/><Relationship Id="rId5" Type="http://schemas.openxmlformats.org/officeDocument/2006/relationships/tags" Target="../tags/tag78.xml"/><Relationship Id="rId10" Type="http://schemas.openxmlformats.org/officeDocument/2006/relationships/slideLayout" Target="../slideLayouts/slideLayout3.xml"/><Relationship Id="rId4" Type="http://schemas.openxmlformats.org/officeDocument/2006/relationships/tags" Target="../tags/tag77.xml"/><Relationship Id="rId9" Type="http://schemas.openxmlformats.org/officeDocument/2006/relationships/tags" Target="../tags/tag8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hyperlink" Target="https://www.dailymotion.com/video/x5t7ykt"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5.xml"/><Relationship Id="rId1" Type="http://schemas.openxmlformats.org/officeDocument/2006/relationships/tags" Target="../tags/tag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0AC0FD-039C-4567-9D08-891719B51280}"/>
              </a:ext>
            </a:extLst>
          </p:cNvPr>
          <p:cNvSpPr>
            <a:spLocks noGrp="1"/>
          </p:cNvSpPr>
          <p:nvPr>
            <p:ph type="ctrTitle"/>
            <p:custDataLst>
              <p:tags r:id="rId1"/>
            </p:custDataLst>
          </p:nvPr>
        </p:nvSpPr>
        <p:spPr>
          <a:xfrm>
            <a:off x="915924" y="316157"/>
            <a:ext cx="10360150" cy="2387600"/>
          </a:xfrm>
        </p:spPr>
        <p:txBody>
          <a:bodyPr>
            <a:normAutofit fontScale="90000"/>
          </a:bodyPr>
          <a:lstStyle/>
          <a:p>
            <a:pPr algn="l"/>
            <a:r>
              <a:rPr lang="fr-CA" dirty="0"/>
              <a:t>Cours #3</a:t>
            </a:r>
            <a:br>
              <a:rPr lang="fr-CA" dirty="0"/>
            </a:br>
            <a:br>
              <a:rPr lang="fr-CA" dirty="0"/>
            </a:br>
            <a:r>
              <a:rPr lang="fr-CA" dirty="0"/>
              <a:t>Les altérations de la fonction urinaire </a:t>
            </a:r>
          </a:p>
        </p:txBody>
      </p:sp>
      <p:sp>
        <p:nvSpPr>
          <p:cNvPr id="3" name="Espace réservé du texte 2">
            <a:extLst>
              <a:ext uri="{FF2B5EF4-FFF2-40B4-BE49-F238E27FC236}">
                <a16:creationId xmlns:a16="http://schemas.microsoft.com/office/drawing/2014/main" id="{893EA795-22D9-4447-BC50-9E8AFAB02A7A}"/>
              </a:ext>
            </a:extLst>
          </p:cNvPr>
          <p:cNvSpPr>
            <a:spLocks noGrp="1"/>
          </p:cNvSpPr>
          <p:nvPr>
            <p:ph type="body" sz="quarter" idx="15"/>
            <p:custDataLst>
              <p:tags r:id="rId2"/>
            </p:custDataLst>
          </p:nvPr>
        </p:nvSpPr>
        <p:spPr/>
        <p:txBody>
          <a:bodyPr/>
          <a:lstStyle/>
          <a:p>
            <a:endParaRPr lang="fr-CA" dirty="0"/>
          </a:p>
        </p:txBody>
      </p:sp>
      <p:pic>
        <p:nvPicPr>
          <p:cNvPr id="5" name="Image 4">
            <a:extLst>
              <a:ext uri="{FF2B5EF4-FFF2-40B4-BE49-F238E27FC236}">
                <a16:creationId xmlns:a16="http://schemas.microsoft.com/office/drawing/2014/main" id="{9EC79BA9-621B-47D6-BBE9-FF5BD28E13B7}"/>
              </a:ext>
            </a:extLst>
          </p:cNvPr>
          <p:cNvPicPr>
            <a:picLocks noChangeAspect="1"/>
          </p:cNvPicPr>
          <p:nvPr>
            <p:custDataLst>
              <p:tags r:id="rId3"/>
            </p:custDataLst>
          </p:nvPr>
        </p:nvPicPr>
        <p:blipFill>
          <a:blip r:embed="rId5">
            <a:extLst>
              <a:ext uri="{837473B0-CC2E-450A-ABE3-18F120FF3D39}">
                <a1611:picAttrSrcUrl xmlns:a1611="http://schemas.microsoft.com/office/drawing/2016/11/main" r:id="rId6"/>
              </a:ext>
            </a:extLst>
          </a:blip>
          <a:stretch>
            <a:fillRect/>
          </a:stretch>
        </p:blipFill>
        <p:spPr>
          <a:xfrm>
            <a:off x="2721683" y="2707168"/>
            <a:ext cx="6748633" cy="3374317"/>
          </a:xfrm>
          <a:prstGeom prst="rect">
            <a:avLst/>
          </a:prstGeom>
        </p:spPr>
      </p:pic>
    </p:spTree>
    <p:extLst>
      <p:ext uri="{BB962C8B-B14F-4D97-AF65-F5344CB8AC3E}">
        <p14:creationId xmlns:p14="http://schemas.microsoft.com/office/powerpoint/2010/main" val="136012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325EB1-E63E-4606-8669-C6CB39353057}"/>
              </a:ext>
            </a:extLst>
          </p:cNvPr>
          <p:cNvSpPr>
            <a:spLocks noGrp="1"/>
          </p:cNvSpPr>
          <p:nvPr>
            <p:ph type="title"/>
            <p:custDataLst>
              <p:tags r:id="rId1"/>
            </p:custDataLst>
          </p:nvPr>
        </p:nvSpPr>
        <p:spPr/>
        <p:txBody>
          <a:bodyPr>
            <a:normAutofit fontScale="90000"/>
          </a:bodyPr>
          <a:lstStyle/>
          <a:p>
            <a:pPr algn="ctr"/>
            <a:r>
              <a:rPr lang="fr-CA" dirty="0"/>
              <a:t>LES ALTÉRATIONS DE LA FONCTION URINAIRE</a:t>
            </a:r>
          </a:p>
        </p:txBody>
      </p:sp>
      <p:sp>
        <p:nvSpPr>
          <p:cNvPr id="3" name="Espace réservé du contenu 2">
            <a:extLst>
              <a:ext uri="{FF2B5EF4-FFF2-40B4-BE49-F238E27FC236}">
                <a16:creationId xmlns:a16="http://schemas.microsoft.com/office/drawing/2014/main" id="{76F064BB-AB3C-439A-9E15-6F09C94199AB}"/>
              </a:ext>
            </a:extLst>
          </p:cNvPr>
          <p:cNvSpPr>
            <a:spLocks noGrp="1"/>
          </p:cNvSpPr>
          <p:nvPr>
            <p:ph idx="1"/>
            <p:custDataLst>
              <p:tags r:id="rId2"/>
            </p:custDataLst>
          </p:nvPr>
        </p:nvSpPr>
        <p:spPr/>
        <p:txBody>
          <a:bodyPr/>
          <a:lstStyle/>
          <a:p>
            <a:pPr marL="228600" indent="0" algn="ctr">
              <a:buNone/>
            </a:pPr>
            <a:r>
              <a:rPr lang="fr-CA" dirty="0">
                <a:effectLst>
                  <a:outerShdw blurRad="38100" dist="38100" dir="2700000" algn="tl">
                    <a:srgbClr val="000000">
                      <a:alpha val="43137"/>
                    </a:srgbClr>
                  </a:outerShdw>
                </a:effectLst>
              </a:rPr>
              <a:t>Éliminer des toxines</a:t>
            </a:r>
          </a:p>
          <a:p>
            <a:r>
              <a:rPr lang="fr-CA" u="sng" dirty="0"/>
              <a:t>Fonction du rein</a:t>
            </a:r>
            <a:r>
              <a:rPr lang="fr-CA" dirty="0"/>
              <a:t>: </a:t>
            </a:r>
          </a:p>
          <a:p>
            <a:pPr marL="228600" indent="0">
              <a:buNone/>
            </a:pPr>
            <a:r>
              <a:rPr lang="fr-CA" b="1" dirty="0"/>
              <a:t>filtrer</a:t>
            </a:r>
            <a:r>
              <a:rPr lang="fr-CA" dirty="0"/>
              <a:t> l’urine, </a:t>
            </a:r>
            <a:r>
              <a:rPr lang="fr-CA" b="1" dirty="0"/>
              <a:t>réabsorber</a:t>
            </a:r>
            <a:r>
              <a:rPr lang="fr-CA" dirty="0"/>
              <a:t> les éléments nécessaires à l’organisme et </a:t>
            </a:r>
            <a:r>
              <a:rPr lang="fr-CA" b="1" dirty="0"/>
              <a:t>sécréter</a:t>
            </a:r>
            <a:r>
              <a:rPr lang="fr-CA" dirty="0"/>
              <a:t> les éléments toxiques qui seront éliminés dans l’urine.</a:t>
            </a:r>
          </a:p>
          <a:p>
            <a:r>
              <a:rPr lang="fr-CA" dirty="0"/>
              <a:t>Les voies urinaires ne doivent pas être obstruées.</a:t>
            </a:r>
          </a:p>
        </p:txBody>
      </p:sp>
    </p:spTree>
    <p:extLst>
      <p:ext uri="{BB962C8B-B14F-4D97-AF65-F5344CB8AC3E}">
        <p14:creationId xmlns:p14="http://schemas.microsoft.com/office/powerpoint/2010/main" val="117134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093233" y="537255"/>
            <a:ext cx="9262155" cy="903514"/>
          </a:xfrm>
        </p:spPr>
        <p:txBody>
          <a:bodyPr anchor="b">
            <a:normAutofit/>
          </a:bodyPr>
          <a:lstStyle/>
          <a:p>
            <a:r>
              <a:rPr lang="fr-CA" sz="3600" b="1" dirty="0">
                <a:effectLst>
                  <a:outerShdw blurRad="38100" dist="38100" dir="2700000" algn="tl">
                    <a:srgbClr val="000000">
                      <a:alpha val="43137"/>
                    </a:srgbClr>
                  </a:outerShdw>
                </a:effectLst>
              </a:rPr>
              <a:t>Glomérulonéphrite et insuffisance rénale</a:t>
            </a:r>
          </a:p>
        </p:txBody>
      </p:sp>
      <p:pic>
        <p:nvPicPr>
          <p:cNvPr id="6146" name="Picture 2"/>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bwMode="auto">
          <a:xfrm rot="16200000">
            <a:off x="7130980" y="1644580"/>
            <a:ext cx="4127274" cy="432154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ce réservé du contenu 2"/>
          <p:cNvSpPr>
            <a:spLocks noGrp="1"/>
          </p:cNvSpPr>
          <p:nvPr>
            <p:ph type="body" sz="half" idx="2"/>
            <p:custDataLst>
              <p:tags r:id="rId3"/>
            </p:custDataLst>
          </p:nvPr>
        </p:nvSpPr>
        <p:spPr>
          <a:xfrm>
            <a:off x="839788" y="2057400"/>
            <a:ext cx="6292532" cy="3811588"/>
          </a:xfrm>
        </p:spPr>
        <p:txBody>
          <a:bodyPr>
            <a:noAutofit/>
          </a:bodyPr>
          <a:lstStyle/>
          <a:p>
            <a:r>
              <a:rPr lang="fr-CA" sz="2400" b="1" dirty="0"/>
              <a:t>La</a:t>
            </a:r>
            <a:r>
              <a:rPr lang="fr-CA" sz="2400" dirty="0"/>
              <a:t> </a:t>
            </a:r>
            <a:r>
              <a:rPr lang="fr-CA" sz="2400" b="1" dirty="0"/>
              <a:t>glomérulonéphrite:</a:t>
            </a:r>
            <a:r>
              <a:rPr lang="fr-CA" sz="2400" dirty="0"/>
              <a:t> est une inflammation non bactérienne des reins avec lésion des glomérules</a:t>
            </a:r>
            <a:br>
              <a:rPr lang="fr-CA" sz="2400" dirty="0"/>
            </a:br>
            <a:br>
              <a:rPr lang="fr-CA" sz="2400" dirty="0"/>
            </a:br>
            <a:r>
              <a:rPr lang="fr-CA" sz="2400" b="1" dirty="0"/>
              <a:t>L'insuffisance rénale chronique: </a:t>
            </a:r>
            <a:r>
              <a:rPr lang="fr-CA" sz="2400" dirty="0"/>
              <a:t>se caractérise par un rein malade, incapable d'effectuer les tâches de filtration et d'élimination des déchets du sang, qui lui incombent</a:t>
            </a:r>
          </a:p>
        </p:txBody>
      </p:sp>
    </p:spTree>
    <p:extLst>
      <p:ext uri="{BB962C8B-B14F-4D97-AF65-F5344CB8AC3E}">
        <p14:creationId xmlns:p14="http://schemas.microsoft.com/office/powerpoint/2010/main" val="18045267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barn(inVertical)">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FEBB-DB93-48B1-8850-F858FD26F62D}"/>
              </a:ext>
            </a:extLst>
          </p:cNvPr>
          <p:cNvSpPr>
            <a:spLocks noGrp="1"/>
          </p:cNvSpPr>
          <p:nvPr>
            <p:ph type="title"/>
            <p:custDataLst>
              <p:tags r:id="rId1"/>
            </p:custDataLst>
          </p:nvPr>
        </p:nvSpPr>
        <p:spPr/>
        <p:txBody>
          <a:bodyPr/>
          <a:lstStyle/>
          <a:p>
            <a:r>
              <a:rPr lang="fr-CA" dirty="0"/>
              <a:t>Manifestations cliniques</a:t>
            </a:r>
          </a:p>
        </p:txBody>
      </p:sp>
      <p:sp>
        <p:nvSpPr>
          <p:cNvPr id="3" name="Espace réservé du contenu 2">
            <a:extLst>
              <a:ext uri="{FF2B5EF4-FFF2-40B4-BE49-F238E27FC236}">
                <a16:creationId xmlns:a16="http://schemas.microsoft.com/office/drawing/2014/main" id="{3C7CC112-ABCD-4838-9CAB-132E34AB3E36}"/>
              </a:ext>
            </a:extLst>
          </p:cNvPr>
          <p:cNvSpPr>
            <a:spLocks noGrp="1"/>
          </p:cNvSpPr>
          <p:nvPr>
            <p:ph idx="1"/>
            <p:custDataLst>
              <p:tags r:id="rId2"/>
            </p:custDataLst>
          </p:nvPr>
        </p:nvSpPr>
        <p:spPr>
          <a:xfrm>
            <a:off x="609600" y="2178657"/>
            <a:ext cx="10972800" cy="3998306"/>
          </a:xfrm>
        </p:spPr>
        <p:txBody>
          <a:bodyPr/>
          <a:lstStyle/>
          <a:p>
            <a:r>
              <a:rPr lang="fr-CA" dirty="0"/>
              <a:t>Les manifestations cliniques de la glomérulonéphrite et celles de l’insuffisance rénale </a:t>
            </a:r>
            <a:r>
              <a:rPr lang="fr-CA" dirty="0">
                <a:effectLst>
                  <a:outerShdw blurRad="38100" dist="38100" dir="2700000" algn="tl">
                    <a:srgbClr val="000000">
                      <a:alpha val="43137"/>
                    </a:srgbClr>
                  </a:outerShdw>
                </a:effectLst>
              </a:rPr>
              <a:t>sont semblables</a:t>
            </a:r>
            <a:r>
              <a:rPr lang="fr-CA" dirty="0"/>
              <a:t>, mais avec plus ou moins d’intensité selon l’importance des dommages du rein.</a:t>
            </a:r>
          </a:p>
        </p:txBody>
      </p:sp>
      <p:sp>
        <p:nvSpPr>
          <p:cNvPr id="4" name="ZoneTexte 3">
            <a:extLst>
              <a:ext uri="{FF2B5EF4-FFF2-40B4-BE49-F238E27FC236}">
                <a16:creationId xmlns:a16="http://schemas.microsoft.com/office/drawing/2014/main" id="{4C6C4D10-ED9B-4C23-AB5F-27A01C7B14CC}"/>
              </a:ext>
            </a:extLst>
          </p:cNvPr>
          <p:cNvSpPr txBox="1"/>
          <p:nvPr>
            <p:custDataLst>
              <p:tags r:id="rId3"/>
            </p:custDataLst>
          </p:nvPr>
        </p:nvSpPr>
        <p:spPr>
          <a:xfrm>
            <a:off x="838200" y="4746171"/>
            <a:ext cx="10744200" cy="1477328"/>
          </a:xfrm>
          <a:prstGeom prst="rect">
            <a:avLst/>
          </a:prstGeom>
          <a:noFill/>
        </p:spPr>
        <p:txBody>
          <a:bodyPr wrap="square" rtlCol="0">
            <a:spAutoFit/>
          </a:bodyPr>
          <a:lstStyle/>
          <a:p>
            <a:r>
              <a:rPr lang="fr-CA" b="1" dirty="0"/>
              <a:t>Une glomérulonéphrite aiguë </a:t>
            </a:r>
            <a:r>
              <a:rPr lang="fr-CA" u="sng" dirty="0"/>
              <a:t>peut se guérir entièrement </a:t>
            </a:r>
            <a:r>
              <a:rPr lang="fr-CA" b="1" dirty="0"/>
              <a:t>où </a:t>
            </a:r>
            <a:r>
              <a:rPr lang="fr-CA" u="sng" dirty="0"/>
              <a:t>évoluer vers la chronicité et l'insuffisance rénale.</a:t>
            </a:r>
          </a:p>
          <a:p>
            <a:endParaRPr lang="fr-CA" b="1" dirty="0"/>
          </a:p>
          <a:p>
            <a:r>
              <a:rPr lang="fr-CA" dirty="0"/>
              <a:t>Si le traitement médical échoue et que l'insuffisance rénale s'installe il est alors nécessaire de compenser la fonction rénale en épurant le sang par la </a:t>
            </a:r>
            <a:r>
              <a:rPr lang="fr-CA" b="1" dirty="0">
                <a:effectLst>
                  <a:outerShdw blurRad="38100" dist="38100" dir="2700000" algn="tl">
                    <a:srgbClr val="000000">
                      <a:alpha val="43137"/>
                    </a:srgbClr>
                  </a:outerShdw>
                </a:effectLst>
              </a:rPr>
              <a:t>dialyse</a:t>
            </a:r>
            <a:r>
              <a:rPr lang="fr-CA" dirty="0"/>
              <a:t>.</a:t>
            </a:r>
          </a:p>
        </p:txBody>
      </p:sp>
    </p:spTree>
    <p:extLst>
      <p:ext uri="{BB962C8B-B14F-4D97-AF65-F5344CB8AC3E}">
        <p14:creationId xmlns:p14="http://schemas.microsoft.com/office/powerpoint/2010/main" val="55784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90C1971-C642-44B6-B925-61E443B1D817}"/>
              </a:ext>
            </a:extLst>
          </p:cNvPr>
          <p:cNvSpPr>
            <a:spLocks noGrp="1"/>
          </p:cNvSpPr>
          <p:nvPr>
            <p:ph sz="half" idx="2"/>
            <p:custDataLst>
              <p:tags r:id="rId1"/>
            </p:custDataLst>
          </p:nvPr>
        </p:nvSpPr>
        <p:spPr/>
        <p:txBody>
          <a:bodyPr/>
          <a:lstStyle/>
          <a:p>
            <a:r>
              <a:rPr lang="fr-CA" b="1" dirty="0"/>
              <a:t>Une défaillance de la circulation rénale:</a:t>
            </a:r>
          </a:p>
          <a:p>
            <a:r>
              <a:rPr lang="fr-CA" dirty="0"/>
              <a:t>Hypotension artérielle soudaine</a:t>
            </a:r>
          </a:p>
          <a:p>
            <a:r>
              <a:rPr lang="fr-CA" dirty="0"/>
              <a:t>Infarctus</a:t>
            </a:r>
          </a:p>
          <a:p>
            <a:r>
              <a:rPr lang="fr-CA" dirty="0"/>
              <a:t>Hypovolémie soudaine: hémorragie</a:t>
            </a:r>
          </a:p>
          <a:p>
            <a:r>
              <a:rPr lang="fr-CA" dirty="0"/>
              <a:t>Intoxication médicament</a:t>
            </a:r>
          </a:p>
          <a:p>
            <a:r>
              <a:rPr lang="fr-CA" dirty="0"/>
              <a:t>septicémie</a:t>
            </a:r>
          </a:p>
          <a:p>
            <a:endParaRPr lang="fr-CA" dirty="0"/>
          </a:p>
        </p:txBody>
      </p:sp>
      <p:sp>
        <p:nvSpPr>
          <p:cNvPr id="3" name="Espace réservé du contenu 2">
            <a:extLst>
              <a:ext uri="{FF2B5EF4-FFF2-40B4-BE49-F238E27FC236}">
                <a16:creationId xmlns:a16="http://schemas.microsoft.com/office/drawing/2014/main" id="{2B4D99D8-EA13-47AA-871B-F03807B37F38}"/>
              </a:ext>
            </a:extLst>
          </p:cNvPr>
          <p:cNvSpPr>
            <a:spLocks noGrp="1"/>
          </p:cNvSpPr>
          <p:nvPr>
            <p:ph sz="quarter" idx="4"/>
            <p:custDataLst>
              <p:tags r:id="rId2"/>
            </p:custDataLst>
          </p:nvPr>
        </p:nvSpPr>
        <p:spPr/>
        <p:txBody>
          <a:bodyPr/>
          <a:lstStyle/>
          <a:p>
            <a:r>
              <a:rPr lang="fr-CA" b="1" dirty="0"/>
              <a:t>Détérioration de la fonction rénale :</a:t>
            </a:r>
          </a:p>
          <a:p>
            <a:r>
              <a:rPr lang="fr-CA" dirty="0"/>
              <a:t>Glomérulonéphrite</a:t>
            </a:r>
          </a:p>
          <a:p>
            <a:r>
              <a:rPr lang="fr-CA" dirty="0"/>
              <a:t>Infection du rein répétées</a:t>
            </a:r>
          </a:p>
          <a:p>
            <a:r>
              <a:rPr lang="fr-CA" dirty="0"/>
              <a:t>Hypertension non contrôlée</a:t>
            </a:r>
          </a:p>
          <a:p>
            <a:r>
              <a:rPr lang="fr-CA" dirty="0" err="1"/>
              <a:t>Db</a:t>
            </a:r>
            <a:r>
              <a:rPr lang="fr-CA" dirty="0"/>
              <a:t> type 1-2</a:t>
            </a:r>
          </a:p>
          <a:p>
            <a:r>
              <a:rPr lang="fr-CA" dirty="0"/>
              <a:t>Lésion héréditaire</a:t>
            </a:r>
          </a:p>
          <a:p>
            <a:r>
              <a:rPr lang="fr-CA" dirty="0"/>
              <a:t>Élimination trop grande de substances toxiques.</a:t>
            </a:r>
          </a:p>
        </p:txBody>
      </p:sp>
      <p:sp>
        <p:nvSpPr>
          <p:cNvPr id="7" name="Titre 6">
            <a:extLst>
              <a:ext uri="{FF2B5EF4-FFF2-40B4-BE49-F238E27FC236}">
                <a16:creationId xmlns:a16="http://schemas.microsoft.com/office/drawing/2014/main" id="{B74932CE-A85C-49C6-9E98-5B666657C648}"/>
              </a:ext>
            </a:extLst>
          </p:cNvPr>
          <p:cNvSpPr>
            <a:spLocks noGrp="1"/>
          </p:cNvSpPr>
          <p:nvPr>
            <p:ph type="title"/>
            <p:custDataLst>
              <p:tags r:id="rId3"/>
            </p:custDataLst>
          </p:nvPr>
        </p:nvSpPr>
        <p:spPr/>
        <p:txBody>
          <a:bodyPr/>
          <a:lstStyle/>
          <a:p>
            <a:pPr algn="ctr"/>
            <a:r>
              <a:rPr lang="fr-CA" dirty="0"/>
              <a:t>INSUFFISANCE RÉNALE </a:t>
            </a:r>
          </a:p>
        </p:txBody>
      </p:sp>
      <p:sp>
        <p:nvSpPr>
          <p:cNvPr id="8" name="Espace réservé du texte 7">
            <a:extLst>
              <a:ext uri="{FF2B5EF4-FFF2-40B4-BE49-F238E27FC236}">
                <a16:creationId xmlns:a16="http://schemas.microsoft.com/office/drawing/2014/main" id="{A18DAEC5-171C-4768-8E66-438A934D3989}"/>
              </a:ext>
            </a:extLst>
          </p:cNvPr>
          <p:cNvSpPr>
            <a:spLocks noGrp="1"/>
          </p:cNvSpPr>
          <p:nvPr>
            <p:ph type="body" idx="1"/>
            <p:custDataLst>
              <p:tags r:id="rId4"/>
            </p:custDataLst>
          </p:nvPr>
        </p:nvSpPr>
        <p:spPr/>
        <p:txBody>
          <a:bodyPr/>
          <a:lstStyle/>
          <a:p>
            <a:r>
              <a:rPr lang="fr-CA" dirty="0"/>
              <a:t>AIGUE</a:t>
            </a:r>
          </a:p>
        </p:txBody>
      </p:sp>
      <p:sp>
        <p:nvSpPr>
          <p:cNvPr id="9" name="Espace réservé du texte 8">
            <a:extLst>
              <a:ext uri="{FF2B5EF4-FFF2-40B4-BE49-F238E27FC236}">
                <a16:creationId xmlns:a16="http://schemas.microsoft.com/office/drawing/2014/main" id="{00F8DBAE-90DB-4167-A941-47EB2A4D1C4F}"/>
              </a:ext>
            </a:extLst>
          </p:cNvPr>
          <p:cNvSpPr>
            <a:spLocks noGrp="1"/>
          </p:cNvSpPr>
          <p:nvPr>
            <p:ph type="body" sz="quarter" idx="13"/>
            <p:custDataLst>
              <p:tags r:id="rId5"/>
            </p:custDataLst>
          </p:nvPr>
        </p:nvSpPr>
        <p:spPr/>
        <p:txBody>
          <a:bodyPr/>
          <a:lstStyle/>
          <a:p>
            <a:r>
              <a:rPr lang="fr-CA" dirty="0"/>
              <a:t>CHRONIQUE</a:t>
            </a:r>
          </a:p>
        </p:txBody>
      </p:sp>
    </p:spTree>
    <p:extLst>
      <p:ext uri="{BB962C8B-B14F-4D97-AF65-F5344CB8AC3E}">
        <p14:creationId xmlns:p14="http://schemas.microsoft.com/office/powerpoint/2010/main" val="273990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bg/>
                                          </p:spTgt>
                                        </p:tgtEl>
                                        <p:attrNameLst>
                                          <p:attrName>style.visibility</p:attrName>
                                        </p:attrNameLst>
                                      </p:cBhvr>
                                      <p:to>
                                        <p:strVal val="visible"/>
                                      </p:to>
                                    </p:set>
                                    <p:animEffect transition="in" filter="fade">
                                      <p:cBhvr>
                                        <p:cTn id="21" dur="1000"/>
                                        <p:tgtEl>
                                          <p:spTgt spid="2">
                                            <p:bg/>
                                          </p:spTgt>
                                        </p:tgtEl>
                                      </p:cBhvr>
                                    </p:animEffect>
                                    <p:anim calcmode="lin" valueType="num">
                                      <p:cBhvr>
                                        <p:cTn id="22" dur="1000" fill="hold"/>
                                        <p:tgtEl>
                                          <p:spTgt spid="2">
                                            <p:bg/>
                                          </p:spTgt>
                                        </p:tgtEl>
                                        <p:attrNameLst>
                                          <p:attrName>ppt_x</p:attrName>
                                        </p:attrNameLst>
                                      </p:cBhvr>
                                      <p:tavLst>
                                        <p:tav tm="0">
                                          <p:val>
                                            <p:strVal val="#ppt_x"/>
                                          </p:val>
                                        </p:tav>
                                        <p:tav tm="100000">
                                          <p:val>
                                            <p:strVal val="#ppt_x"/>
                                          </p:val>
                                        </p:tav>
                                      </p:tavLst>
                                    </p:anim>
                                    <p:anim calcmode="lin" valueType="num">
                                      <p:cBhvr>
                                        <p:cTn id="23"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Effect transition="in" filter="fade">
                                      <p:cBhvr>
                                        <p:cTn id="35" dur="1000"/>
                                        <p:tgtEl>
                                          <p:spTgt spid="2">
                                            <p:txEl>
                                              <p:pRg st="1" end="1"/>
                                            </p:txEl>
                                          </p:spTgt>
                                        </p:tgtEl>
                                      </p:cBhvr>
                                    </p:animEffect>
                                    <p:anim calcmode="lin" valueType="num">
                                      <p:cBhvr>
                                        <p:cTn id="3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1000"/>
                                        <p:tgtEl>
                                          <p:spTgt spid="2">
                                            <p:txEl>
                                              <p:pRg st="2" end="2"/>
                                            </p:txEl>
                                          </p:spTgt>
                                        </p:tgtEl>
                                      </p:cBhvr>
                                    </p:animEffect>
                                    <p:anim calcmode="lin" valueType="num">
                                      <p:cBhvr>
                                        <p:cTn id="4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fade">
                                      <p:cBhvr>
                                        <p:cTn id="49" dur="1000"/>
                                        <p:tgtEl>
                                          <p:spTgt spid="2">
                                            <p:txEl>
                                              <p:pRg st="3" end="3"/>
                                            </p:txEl>
                                          </p:spTgt>
                                        </p:tgtEl>
                                      </p:cBhvr>
                                    </p:animEffect>
                                    <p:anim calcmode="lin" valueType="num">
                                      <p:cBhvr>
                                        <p:cTn id="5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4" end="4"/>
                                            </p:txEl>
                                          </p:spTgt>
                                        </p:tgtEl>
                                        <p:attrNameLst>
                                          <p:attrName>style.visibility</p:attrName>
                                        </p:attrNameLst>
                                      </p:cBhvr>
                                      <p:to>
                                        <p:strVal val="visible"/>
                                      </p:to>
                                    </p:set>
                                    <p:animEffect transition="in" filter="fade">
                                      <p:cBhvr>
                                        <p:cTn id="56" dur="1000"/>
                                        <p:tgtEl>
                                          <p:spTgt spid="2">
                                            <p:txEl>
                                              <p:pRg st="4" end="4"/>
                                            </p:txEl>
                                          </p:spTgt>
                                        </p:tgtEl>
                                      </p:cBhvr>
                                    </p:animEffect>
                                    <p:anim calcmode="lin" valueType="num">
                                      <p:cBhvr>
                                        <p:cTn id="5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5" end="5"/>
                                            </p:txEl>
                                          </p:spTgt>
                                        </p:tgtEl>
                                        <p:attrNameLst>
                                          <p:attrName>style.visibility</p:attrName>
                                        </p:attrNameLst>
                                      </p:cBhvr>
                                      <p:to>
                                        <p:strVal val="visible"/>
                                      </p:to>
                                    </p:set>
                                    <p:animEffect transition="in" filter="fade">
                                      <p:cBhvr>
                                        <p:cTn id="63" dur="1000"/>
                                        <p:tgtEl>
                                          <p:spTgt spid="2">
                                            <p:txEl>
                                              <p:pRg st="5" end="5"/>
                                            </p:txEl>
                                          </p:spTgt>
                                        </p:tgtEl>
                                      </p:cBhvr>
                                    </p:animEffect>
                                    <p:anim calcmode="lin" valueType="num">
                                      <p:cBhvr>
                                        <p:cTn id="6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9">
                                            <p:txEl>
                                              <p:pRg st="0" end="0"/>
                                            </p:txEl>
                                          </p:spTgt>
                                        </p:tgtEl>
                                        <p:attrNameLst>
                                          <p:attrName>style.visibility</p:attrName>
                                        </p:attrNameLst>
                                      </p:cBhvr>
                                      <p:to>
                                        <p:strVal val="visible"/>
                                      </p:to>
                                    </p:set>
                                    <p:animEffect transition="in" filter="fade">
                                      <p:cBhvr>
                                        <p:cTn id="70" dur="1000"/>
                                        <p:tgtEl>
                                          <p:spTgt spid="9">
                                            <p:txEl>
                                              <p:pRg st="0" end="0"/>
                                            </p:txEl>
                                          </p:spTgt>
                                        </p:tgtEl>
                                      </p:cBhvr>
                                    </p:animEffect>
                                    <p:anim calcmode="lin" valueType="num">
                                      <p:cBhvr>
                                        <p:cTn id="7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0" end="0"/>
                                            </p:txEl>
                                          </p:spTgt>
                                        </p:tgtEl>
                                        <p:attrNameLst>
                                          <p:attrName>style.visibility</p:attrName>
                                        </p:attrNameLst>
                                      </p:cBhvr>
                                      <p:to>
                                        <p:strVal val="visible"/>
                                      </p:to>
                                    </p:set>
                                    <p:animEffect transition="in" filter="fade">
                                      <p:cBhvr>
                                        <p:cTn id="77" dur="1000"/>
                                        <p:tgtEl>
                                          <p:spTgt spid="3">
                                            <p:txEl>
                                              <p:pRg st="0" end="0"/>
                                            </p:txEl>
                                          </p:spTgt>
                                        </p:tgtEl>
                                      </p:cBhvr>
                                    </p:animEffect>
                                    <p:anim calcmode="lin" valueType="num">
                                      <p:cBhvr>
                                        <p:cTn id="7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 end="1"/>
                                            </p:txEl>
                                          </p:spTgt>
                                        </p:tgtEl>
                                        <p:attrNameLst>
                                          <p:attrName>style.visibility</p:attrName>
                                        </p:attrNameLst>
                                      </p:cBhvr>
                                      <p:to>
                                        <p:strVal val="visible"/>
                                      </p:to>
                                    </p:set>
                                    <p:animEffect transition="in" filter="fade">
                                      <p:cBhvr>
                                        <p:cTn id="84" dur="1000"/>
                                        <p:tgtEl>
                                          <p:spTgt spid="3">
                                            <p:txEl>
                                              <p:pRg st="1" end="1"/>
                                            </p:txEl>
                                          </p:spTgt>
                                        </p:tgtEl>
                                      </p:cBhvr>
                                    </p:animEffect>
                                    <p:anim calcmode="lin" valueType="num">
                                      <p:cBhvr>
                                        <p:cTn id="8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2" end="2"/>
                                            </p:txEl>
                                          </p:spTgt>
                                        </p:tgtEl>
                                        <p:attrNameLst>
                                          <p:attrName>style.visibility</p:attrName>
                                        </p:attrNameLst>
                                      </p:cBhvr>
                                      <p:to>
                                        <p:strVal val="visible"/>
                                      </p:to>
                                    </p:set>
                                    <p:animEffect transition="in" filter="fade">
                                      <p:cBhvr>
                                        <p:cTn id="91" dur="1000"/>
                                        <p:tgtEl>
                                          <p:spTgt spid="3">
                                            <p:txEl>
                                              <p:pRg st="2" end="2"/>
                                            </p:txEl>
                                          </p:spTgt>
                                        </p:tgtEl>
                                      </p:cBhvr>
                                    </p:animEffect>
                                    <p:anim calcmode="lin" valueType="num">
                                      <p:cBhvr>
                                        <p:cTn id="9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fade">
                                      <p:cBhvr>
                                        <p:cTn id="98" dur="1000"/>
                                        <p:tgtEl>
                                          <p:spTgt spid="3">
                                            <p:txEl>
                                              <p:pRg st="3" end="3"/>
                                            </p:txEl>
                                          </p:spTgt>
                                        </p:tgtEl>
                                      </p:cBhvr>
                                    </p:animEffect>
                                    <p:anim calcmode="lin" valueType="num">
                                      <p:cBhvr>
                                        <p:cTn id="9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4" end="4"/>
                                            </p:txEl>
                                          </p:spTgt>
                                        </p:tgtEl>
                                        <p:attrNameLst>
                                          <p:attrName>style.visibility</p:attrName>
                                        </p:attrNameLst>
                                      </p:cBhvr>
                                      <p:to>
                                        <p:strVal val="visible"/>
                                      </p:to>
                                    </p:set>
                                    <p:animEffect transition="in" filter="fade">
                                      <p:cBhvr>
                                        <p:cTn id="105" dur="1000"/>
                                        <p:tgtEl>
                                          <p:spTgt spid="3">
                                            <p:txEl>
                                              <p:pRg st="4" end="4"/>
                                            </p:txEl>
                                          </p:spTgt>
                                        </p:tgtEl>
                                      </p:cBhvr>
                                    </p:animEffect>
                                    <p:anim calcmode="lin" valueType="num">
                                      <p:cBhvr>
                                        <p:cTn id="10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
                                            <p:txEl>
                                              <p:pRg st="5" end="5"/>
                                            </p:txEl>
                                          </p:spTgt>
                                        </p:tgtEl>
                                        <p:attrNameLst>
                                          <p:attrName>style.visibility</p:attrName>
                                        </p:attrNameLst>
                                      </p:cBhvr>
                                      <p:to>
                                        <p:strVal val="visible"/>
                                      </p:to>
                                    </p:set>
                                    <p:animEffect transition="in" filter="fade">
                                      <p:cBhvr>
                                        <p:cTn id="112" dur="1000"/>
                                        <p:tgtEl>
                                          <p:spTgt spid="3">
                                            <p:txEl>
                                              <p:pRg st="5" end="5"/>
                                            </p:txEl>
                                          </p:spTgt>
                                        </p:tgtEl>
                                      </p:cBhvr>
                                    </p:animEffect>
                                    <p:anim calcmode="lin" valueType="num">
                                      <p:cBhvr>
                                        <p:cTn id="1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
                                            <p:txEl>
                                              <p:pRg st="6" end="6"/>
                                            </p:txEl>
                                          </p:spTgt>
                                        </p:tgtEl>
                                        <p:attrNameLst>
                                          <p:attrName>style.visibility</p:attrName>
                                        </p:attrNameLst>
                                      </p:cBhvr>
                                      <p:to>
                                        <p:strVal val="visible"/>
                                      </p:to>
                                    </p:set>
                                    <p:animEffect transition="in" filter="fade">
                                      <p:cBhvr>
                                        <p:cTn id="119" dur="1000"/>
                                        <p:tgtEl>
                                          <p:spTgt spid="3">
                                            <p:txEl>
                                              <p:pRg st="6" end="6"/>
                                            </p:txEl>
                                          </p:spTgt>
                                        </p:tgtEl>
                                      </p:cBhvr>
                                    </p:animEffect>
                                    <p:anim calcmode="lin" valueType="num">
                                      <p:cBhvr>
                                        <p:cTn id="12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2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p:bldP spid="7" grpId="0"/>
      <p:bldP spid="8" grpId="0" build="p"/>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3">
            <a:extLst>
              <a:ext uri="{FF2B5EF4-FFF2-40B4-BE49-F238E27FC236}">
                <a16:creationId xmlns:a16="http://schemas.microsoft.com/office/drawing/2014/main" id="{CC80078D-E23C-4418-BA08-FB65D659B570}"/>
              </a:ext>
            </a:extLst>
          </p:cNvPr>
          <p:cNvSpPr>
            <a:spLocks noGrp="1" noChangeArrowheads="1"/>
          </p:cNvSpPr>
          <p:nvPr>
            <p:ph type="body" sz="half" idx="3"/>
            <p:custDataLst>
              <p:tags r:id="rId1"/>
            </p:custDataLst>
          </p:nvPr>
        </p:nvSpPr>
        <p:spPr>
          <a:xfrm>
            <a:off x="448260" y="1676400"/>
            <a:ext cx="5290115" cy="4290009"/>
          </a:xfrm>
        </p:spPr>
        <p:txBody>
          <a:bodyPr>
            <a:normAutofit/>
          </a:bodyPr>
          <a:lstStyle/>
          <a:p>
            <a:pPr indent="-303744">
              <a:buClrTx/>
              <a:buNone/>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u="sng" dirty="0"/>
              <a:t>Manifestations cliniques</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HTA,</a:t>
            </a:r>
            <a:r>
              <a:rPr lang="fr-CA" altLang="fr-FR" sz="1814" dirty="0"/>
              <a:t>(céphalée, étourdissements, épistaxis)</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Œdème</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Troubles urinaires </a:t>
            </a:r>
            <a:r>
              <a:rPr lang="fr-CA" altLang="fr-FR" sz="1814" dirty="0"/>
              <a:t>(oligurie, anurie)</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Présence de déchets dans le sang</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Présence anormale d'éléments dans l'urine.</a:t>
            </a:r>
          </a:p>
          <a:p>
            <a:pPr indent="-30374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2176" dirty="0"/>
              <a:t>Etc.</a:t>
            </a:r>
          </a:p>
        </p:txBody>
      </p:sp>
      <p:graphicFrame>
        <p:nvGraphicFramePr>
          <p:cNvPr id="21509" name="Group 5">
            <a:extLst>
              <a:ext uri="{FF2B5EF4-FFF2-40B4-BE49-F238E27FC236}">
                <a16:creationId xmlns:a16="http://schemas.microsoft.com/office/drawing/2014/main" id="{A07464F7-9609-467E-8CAE-4F191D21759A}"/>
              </a:ext>
            </a:extLst>
          </p:cNvPr>
          <p:cNvGraphicFramePr>
            <a:graphicFrameLocks noGrp="1"/>
          </p:cNvGraphicFramePr>
          <p:nvPr>
            <p:custDataLst>
              <p:tags r:id="rId2"/>
            </p:custDataLst>
            <p:extLst>
              <p:ext uri="{D42A27DB-BD31-4B8C-83A1-F6EECF244321}">
                <p14:modId xmlns:p14="http://schemas.microsoft.com/office/powerpoint/2010/main" val="178646099"/>
              </p:ext>
            </p:extLst>
          </p:nvPr>
        </p:nvGraphicFramePr>
        <p:xfrm>
          <a:off x="6845904" y="1676400"/>
          <a:ext cx="4611757" cy="4521112"/>
        </p:xfrm>
        <a:graphic>
          <a:graphicData uri="http://schemas.openxmlformats.org/drawingml/2006/table">
            <a:tbl>
              <a:tblPr/>
              <a:tblGrid>
                <a:gridCol w="4611757">
                  <a:extLst>
                    <a:ext uri="{9D8B030D-6E8A-4147-A177-3AD203B41FA5}">
                      <a16:colId xmlns:a16="http://schemas.microsoft.com/office/drawing/2014/main" val="20000"/>
                    </a:ext>
                  </a:extLst>
                </a:gridCol>
              </a:tblGrid>
              <a:tr h="4521112">
                <a:tc>
                  <a:txBody>
                    <a:bodyPr/>
                    <a:lstStyle/>
                    <a:p>
                      <a:pPr marL="0" marR="0" lvl="0" indent="0" algn="ctr" defTabSz="449263" rtl="0" eaLnBrk="1" fontAlgn="base" latinLnBrk="0" hangingPunct="0">
                        <a:lnSpc>
                          <a:spcPct val="71000"/>
                        </a:lnSpc>
                        <a:spcBef>
                          <a:spcPct val="0"/>
                        </a:spcBef>
                        <a:spcAft>
                          <a:spcPct val="0"/>
                        </a:spcAft>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800" b="1" i="0" u="none" strike="noStrike" cap="none" normalizeH="0" baseline="0" dirty="0">
                          <a:ln>
                            <a:noFill/>
                          </a:ln>
                          <a:solidFill>
                            <a:srgbClr val="000000"/>
                          </a:solidFill>
                          <a:effectLst>
                            <a:outerShdw blurRad="38100" dist="38100" dir="2700000" algn="tl">
                              <a:srgbClr val="000000">
                                <a:alpha val="43137"/>
                              </a:srgbClr>
                            </a:outerShdw>
                          </a:effectLst>
                          <a:latin typeface="Comic Sans MS" pitchFamily="66" charset="0"/>
                          <a:ea typeface="Microsoft YaHei" charset="-122"/>
                        </a:rPr>
                        <a:t>Soins d’assistances:</a:t>
                      </a:r>
                    </a:p>
                    <a:p>
                      <a:pPr marL="0" marR="0" lvl="0" indent="0" algn="l" defTabSz="449263" rtl="0" eaLnBrk="1" fontAlgn="base" latinLnBrk="0" hangingPunct="0">
                        <a:lnSpc>
                          <a:spcPct val="71000"/>
                        </a:lnSpc>
                        <a:spcBef>
                          <a:spcPct val="0"/>
                        </a:spcBef>
                        <a:spcAft>
                          <a:spcPct val="0"/>
                        </a:spcAft>
                        <a:buClr>
                          <a:srgbClr val="000000"/>
                        </a:buClr>
                        <a:buSzPct val="45000"/>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fr-CA" sz="2200" b="0" i="0" u="none" strike="noStrike" cap="none" normalizeH="0" baseline="0" dirty="0">
                        <a:ln>
                          <a:noFill/>
                        </a:ln>
                        <a:solidFill>
                          <a:srgbClr val="000000"/>
                        </a:solidFill>
                        <a:effectLst/>
                        <a:latin typeface="Comic Sans MS" pitchFamily="66" charset="0"/>
                        <a:ea typeface="Microsoft YaHei" charset="-122"/>
                      </a:endParaRPr>
                    </a:p>
                    <a:p>
                      <a:pPr marL="0" marR="0" lvl="0" indent="0" algn="l" defTabSz="449263" rtl="0" eaLnBrk="1" fontAlgn="base" latinLnBrk="0" hangingPunct="0">
                        <a:lnSpc>
                          <a:spcPct val="71000"/>
                        </a:lnSpc>
                        <a:spcBef>
                          <a:spcPct val="0"/>
                        </a:spcBef>
                        <a:spcAft>
                          <a:spcPct val="0"/>
                        </a:spcAft>
                        <a:buClr>
                          <a:srgbClr val="000000"/>
                        </a:buClr>
                        <a:buSzPct val="45000"/>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fr-CA" sz="2200" b="0" i="0" u="none" strike="noStrike" cap="none" normalizeH="0" baseline="0" dirty="0">
                        <a:ln>
                          <a:noFill/>
                        </a:ln>
                        <a:solidFill>
                          <a:srgbClr val="000000"/>
                        </a:solidFill>
                        <a:effectLst/>
                        <a:latin typeface="Comic Sans MS" pitchFamily="66" charset="0"/>
                        <a:ea typeface="Microsoft YaHei" charset="-122"/>
                      </a:endParaRPr>
                    </a:p>
                    <a:p>
                      <a:pPr marL="342900" marR="0" lvl="0" indent="-342900" algn="l" defTabSz="449263" rtl="0" eaLnBrk="1" fontAlgn="base" latinLnBrk="0" hangingPunct="0">
                        <a:lnSpc>
                          <a:spcPct val="71000"/>
                        </a:lnSpc>
                        <a:spcBef>
                          <a:spcPct val="0"/>
                        </a:spcBef>
                        <a:spcAft>
                          <a:spcPct val="0"/>
                        </a:spcAft>
                        <a:buClr>
                          <a:srgbClr val="000000"/>
                        </a:buClr>
                        <a:buSzPct val="45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Selon la prescription administrer       </a:t>
                      </a:r>
                    </a:p>
                    <a:p>
                      <a:pPr marL="0" marR="0" lvl="0" indent="0" algn="l" defTabSz="449263" rtl="0" eaLnBrk="1" fontAlgn="base" latinLnBrk="0" hangingPunct="0">
                        <a:lnSpc>
                          <a:spcPct val="71000"/>
                        </a:lnSpc>
                        <a:spcBef>
                          <a:spcPct val="0"/>
                        </a:spcBef>
                        <a:spcAft>
                          <a:spcPct val="0"/>
                        </a:spcAft>
                        <a:buClr>
                          <a:srgbClr val="000000"/>
                        </a:buClr>
                        <a:buSzPct val="45000"/>
                        <a:buFont typeface="Wingdings 2"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    </a:t>
                      </a:r>
                      <a:r>
                        <a:rPr kumimoji="0" lang="fr-CA" sz="2200" b="0" i="1" u="none" strike="noStrike" cap="none" normalizeH="0" baseline="0" dirty="0">
                          <a:ln>
                            <a:noFill/>
                          </a:ln>
                          <a:solidFill>
                            <a:srgbClr val="000000"/>
                          </a:solidFill>
                          <a:effectLst/>
                          <a:latin typeface="Comic Sans MS" pitchFamily="66" charset="0"/>
                          <a:ea typeface="Microsoft YaHei" charset="-122"/>
                        </a:rPr>
                        <a:t>ex :  anti HTA,  diurétiques</a:t>
                      </a:r>
                    </a:p>
                    <a:p>
                      <a:pPr marL="0" marR="0" lvl="0" indent="0" algn="l" defTabSz="449263" rtl="0" eaLnBrk="1" fontAlgn="base" latinLnBrk="0" hangingPunct="0">
                        <a:lnSpc>
                          <a:spcPct val="71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fr-CA" sz="2200" b="0" i="0" u="none" strike="noStrike" cap="none" normalizeH="0" baseline="0" dirty="0">
                        <a:ln>
                          <a:noFill/>
                        </a:ln>
                        <a:solidFill>
                          <a:srgbClr val="000000"/>
                        </a:solidFill>
                        <a:effectLst/>
                        <a:latin typeface="Comic Sans MS" pitchFamily="66" charset="0"/>
                        <a:ea typeface="Microsoft YaHei" charset="-122"/>
                      </a:endParaRPr>
                    </a:p>
                    <a:p>
                      <a:pPr marL="342900" marR="0" lvl="0" indent="-342900" algn="l" defTabSz="449263" rtl="0" eaLnBrk="1" fontAlgn="base" latinLnBrk="0" hangingPunct="0">
                        <a:lnSpc>
                          <a:spcPct val="71000"/>
                        </a:lnSpc>
                        <a:spcBef>
                          <a:spcPct val="0"/>
                        </a:spcBef>
                        <a:spcAft>
                          <a:spcPct val="0"/>
                        </a:spcAft>
                        <a:buClr>
                          <a:srgbClr val="000000"/>
                        </a:buClr>
                        <a:buSzPct val="45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Peser tous les jours à la même           heure</a:t>
                      </a:r>
                    </a:p>
                    <a:p>
                      <a:pPr marL="0" marR="0" lvl="0" indent="0" algn="l" defTabSz="449263" rtl="0" eaLnBrk="1" fontAlgn="base" latinLnBrk="0" hangingPunct="0">
                        <a:lnSpc>
                          <a:spcPct val="71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fr-CA" sz="2200" b="0" i="0" u="none" strike="noStrike" cap="none" normalizeH="0" baseline="0" dirty="0">
                        <a:ln>
                          <a:noFill/>
                        </a:ln>
                        <a:solidFill>
                          <a:srgbClr val="000000"/>
                        </a:solidFill>
                        <a:effectLst/>
                        <a:latin typeface="Comic Sans MS" pitchFamily="66" charset="0"/>
                        <a:ea typeface="Microsoft YaHei" charset="-122"/>
                      </a:endParaRPr>
                    </a:p>
                    <a:p>
                      <a:pPr marL="342900" marR="0" lvl="0" indent="-342900" algn="l" defTabSz="449263" rtl="0" eaLnBrk="1" fontAlgn="base" latinLnBrk="0" hangingPunct="0">
                        <a:lnSpc>
                          <a:spcPct val="71000"/>
                        </a:lnSpc>
                        <a:spcBef>
                          <a:spcPct val="0"/>
                        </a:spcBef>
                        <a:spcAft>
                          <a:spcPct val="0"/>
                        </a:spcAft>
                        <a:buClr>
                          <a:srgbClr val="000000"/>
                        </a:buClr>
                        <a:buSzPct val="45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Calculer les I/E</a:t>
                      </a:r>
                    </a:p>
                    <a:p>
                      <a:pPr marL="0" marR="0" lvl="0" indent="0" algn="l" defTabSz="449263" rtl="0" eaLnBrk="1" fontAlgn="base" latinLnBrk="0" hangingPunct="0">
                        <a:lnSpc>
                          <a:spcPct val="71000"/>
                        </a:lnSpc>
                        <a:spcBef>
                          <a:spcPct val="0"/>
                        </a:spcBef>
                        <a:spcAft>
                          <a:spcPct val="0"/>
                        </a:spcAft>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fr-CA" sz="2200" b="0" i="0" u="none" strike="noStrike" cap="none" normalizeH="0" baseline="0" dirty="0">
                        <a:ln>
                          <a:noFill/>
                        </a:ln>
                        <a:solidFill>
                          <a:srgbClr val="000000"/>
                        </a:solidFill>
                        <a:effectLst/>
                        <a:latin typeface="Comic Sans MS" pitchFamily="66" charset="0"/>
                        <a:ea typeface="Microsoft YaHei" charset="-122"/>
                      </a:endParaRPr>
                    </a:p>
                    <a:p>
                      <a:pPr marL="342900" marR="0" lvl="0" indent="-342900" algn="l" defTabSz="449263" rtl="0" eaLnBrk="1" fontAlgn="base" latinLnBrk="0" hangingPunct="0">
                        <a:lnSpc>
                          <a:spcPct val="71000"/>
                        </a:lnSpc>
                        <a:spcBef>
                          <a:spcPct val="0"/>
                        </a:spcBef>
                        <a:spcAft>
                          <a:spcPct val="0"/>
                        </a:spcAft>
                        <a:buClr>
                          <a:srgbClr val="000000"/>
                        </a:buClr>
                        <a:buSzPct val="45000"/>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Soins de la peau, crème hydratante</a:t>
                      </a:r>
                    </a:p>
                    <a:p>
                      <a:pPr marL="0" marR="0" lvl="0" indent="0" algn="l" defTabSz="449263" rtl="0" eaLnBrk="1" fontAlgn="base" latinLnBrk="0" hangingPunct="0">
                        <a:lnSpc>
                          <a:spcPct val="71000"/>
                        </a:lnSpc>
                        <a:spcBef>
                          <a:spcPct val="0"/>
                        </a:spcBef>
                        <a:spcAft>
                          <a:spcPct val="0"/>
                        </a:spcAft>
                        <a:buClrTx/>
                        <a:buSzPct val="45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CA" sz="2200" b="0" i="0" u="none" strike="noStrike" cap="none" normalizeH="0" baseline="0" dirty="0">
                          <a:ln>
                            <a:noFill/>
                          </a:ln>
                          <a:solidFill>
                            <a:srgbClr val="000000"/>
                          </a:solidFill>
                          <a:effectLst/>
                          <a:latin typeface="Comic Sans MS" pitchFamily="66" charset="0"/>
                          <a:ea typeface="Microsoft YaHei" charset="-122"/>
                        </a:rPr>
                        <a:t> </a:t>
                      </a:r>
                    </a:p>
                  </a:txBody>
                  <a:tcPr marL="81612" marR="81612" marT="294104" marB="42312" horzOverflow="overflow">
                    <a:lnL>
                      <a:noFill/>
                    </a:lnL>
                    <a:lnR>
                      <a:noFill/>
                    </a:lnR>
                    <a:lnT>
                      <a:noFill/>
                    </a:lnT>
                    <a:lnB>
                      <a:noFill/>
                    </a:lnB>
                    <a:lnTlToBr>
                      <a:noFill/>
                    </a:lnTlToBr>
                    <a:lnBlToTr>
                      <a:noFill/>
                    </a:lnBlToTr>
                    <a:solidFill>
                      <a:schemeClr val="accent6">
                        <a:lumMod val="40000"/>
                        <a:lumOff val="60000"/>
                      </a:schemeClr>
                    </a:solidFill>
                  </a:tcPr>
                </a:tc>
                <a:extLst>
                  <a:ext uri="{0D108BD9-81ED-4DB2-BD59-A6C34878D82A}">
                    <a16:rowId xmlns:a16="http://schemas.microsoft.com/office/drawing/2014/main" val="10000"/>
                  </a:ext>
                </a:extLst>
              </a:tr>
            </a:tbl>
          </a:graphicData>
        </a:graphic>
      </p:graphicFrame>
      <p:sp>
        <p:nvSpPr>
          <p:cNvPr id="2" name="ZoneTexte 1">
            <a:extLst>
              <a:ext uri="{FF2B5EF4-FFF2-40B4-BE49-F238E27FC236}">
                <a16:creationId xmlns:a16="http://schemas.microsoft.com/office/drawing/2014/main" id="{C7063AD8-914C-4463-929B-29629D489C8E}"/>
              </a:ext>
            </a:extLst>
          </p:cNvPr>
          <p:cNvSpPr txBox="1"/>
          <p:nvPr>
            <p:custDataLst>
              <p:tags r:id="rId3"/>
            </p:custDataLst>
          </p:nvPr>
        </p:nvSpPr>
        <p:spPr>
          <a:xfrm>
            <a:off x="2610678" y="660488"/>
            <a:ext cx="7553739" cy="523220"/>
          </a:xfrm>
          <a:prstGeom prst="rect">
            <a:avLst/>
          </a:prstGeom>
          <a:noFill/>
        </p:spPr>
        <p:txBody>
          <a:bodyPr wrap="square" rtlCol="0">
            <a:spAutoFit/>
          </a:bodyPr>
          <a:lstStyle/>
          <a:p>
            <a:pPr algn="ctr"/>
            <a:r>
              <a:rPr lang="fr-CA" sz="2800" b="1" dirty="0">
                <a:solidFill>
                  <a:schemeClr val="accent1">
                    <a:lumMod val="75000"/>
                  </a:schemeClr>
                </a:solidFill>
                <a:effectLst>
                  <a:outerShdw blurRad="38100" dist="38100" dir="2700000" algn="tl">
                    <a:srgbClr val="000000">
                      <a:alpha val="43137"/>
                    </a:srgbClr>
                  </a:outerShdw>
                </a:effectLst>
              </a:rPr>
              <a:t>Glomérulonéphrite</a:t>
            </a:r>
            <a:r>
              <a:rPr lang="fr-CA" sz="2800" b="1" dirty="0">
                <a:solidFill>
                  <a:schemeClr val="accent1">
                    <a:lumMod val="75000"/>
                  </a:schemeClr>
                </a:solidFill>
              </a:rPr>
              <a:t> et </a:t>
            </a:r>
            <a:r>
              <a:rPr lang="fr-CA" sz="2800" b="1" dirty="0">
                <a:solidFill>
                  <a:schemeClr val="accent1">
                    <a:lumMod val="75000"/>
                  </a:schemeClr>
                </a:solidFill>
                <a:effectLst>
                  <a:outerShdw blurRad="38100" dist="38100" dir="2700000" algn="tl">
                    <a:srgbClr val="000000">
                      <a:alpha val="43137"/>
                    </a:srgbClr>
                  </a:outerShdw>
                </a:effectLst>
              </a:rPr>
              <a:t>insuffisance</a:t>
            </a:r>
            <a:r>
              <a:rPr lang="fr-CA" sz="2800" b="1" dirty="0">
                <a:solidFill>
                  <a:schemeClr val="accent1">
                    <a:lumMod val="75000"/>
                  </a:schemeClr>
                </a:solidFill>
              </a:rPr>
              <a:t> </a:t>
            </a:r>
            <a:r>
              <a:rPr lang="fr-CA" sz="2800" b="1" dirty="0">
                <a:solidFill>
                  <a:schemeClr val="accent1">
                    <a:lumMod val="75000"/>
                  </a:schemeClr>
                </a:solidFill>
                <a:effectLst>
                  <a:outerShdw blurRad="38100" dist="38100" dir="2700000" algn="tl">
                    <a:srgbClr val="000000">
                      <a:alpha val="43137"/>
                    </a:srgbClr>
                  </a:outerShdw>
                </a:effectLst>
              </a:rPr>
              <a:t>rénale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48">
                                            <p:txEl>
                                              <p:pRg st="0" end="0"/>
                                            </p:txEl>
                                          </p:spTgt>
                                        </p:tgtEl>
                                        <p:attrNameLst>
                                          <p:attrName>style.visibility</p:attrName>
                                        </p:attrNameLst>
                                      </p:cBhvr>
                                      <p:to>
                                        <p:strVal val="visible"/>
                                      </p:to>
                                    </p:set>
                                    <p:animEffect transition="in" filter="fade">
                                      <p:cBhvr>
                                        <p:cTn id="14" dur="1000"/>
                                        <p:tgtEl>
                                          <p:spTgt spid="31748">
                                            <p:txEl>
                                              <p:pRg st="0" end="0"/>
                                            </p:txEl>
                                          </p:spTgt>
                                        </p:tgtEl>
                                      </p:cBhvr>
                                    </p:animEffect>
                                    <p:anim calcmode="lin" valueType="num">
                                      <p:cBhvr>
                                        <p:cTn id="15" dur="1000" fill="hold"/>
                                        <p:tgtEl>
                                          <p:spTgt spid="3174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17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748">
                                            <p:txEl>
                                              <p:pRg st="1" end="1"/>
                                            </p:txEl>
                                          </p:spTgt>
                                        </p:tgtEl>
                                        <p:attrNameLst>
                                          <p:attrName>style.visibility</p:attrName>
                                        </p:attrNameLst>
                                      </p:cBhvr>
                                      <p:to>
                                        <p:strVal val="visible"/>
                                      </p:to>
                                    </p:set>
                                    <p:animEffect transition="in" filter="fade">
                                      <p:cBhvr>
                                        <p:cTn id="21" dur="1000"/>
                                        <p:tgtEl>
                                          <p:spTgt spid="31748">
                                            <p:txEl>
                                              <p:pRg st="1" end="1"/>
                                            </p:txEl>
                                          </p:spTgt>
                                        </p:tgtEl>
                                      </p:cBhvr>
                                    </p:animEffect>
                                    <p:anim calcmode="lin" valueType="num">
                                      <p:cBhvr>
                                        <p:cTn id="22" dur="1000" fill="hold"/>
                                        <p:tgtEl>
                                          <p:spTgt spid="3174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17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1748">
                                            <p:txEl>
                                              <p:pRg st="2" end="2"/>
                                            </p:txEl>
                                          </p:spTgt>
                                        </p:tgtEl>
                                        <p:attrNameLst>
                                          <p:attrName>style.visibility</p:attrName>
                                        </p:attrNameLst>
                                      </p:cBhvr>
                                      <p:to>
                                        <p:strVal val="visible"/>
                                      </p:to>
                                    </p:set>
                                    <p:animEffect transition="in" filter="fade">
                                      <p:cBhvr>
                                        <p:cTn id="28" dur="1000"/>
                                        <p:tgtEl>
                                          <p:spTgt spid="31748">
                                            <p:txEl>
                                              <p:pRg st="2" end="2"/>
                                            </p:txEl>
                                          </p:spTgt>
                                        </p:tgtEl>
                                      </p:cBhvr>
                                    </p:animEffect>
                                    <p:anim calcmode="lin" valueType="num">
                                      <p:cBhvr>
                                        <p:cTn id="29" dur="1000" fill="hold"/>
                                        <p:tgtEl>
                                          <p:spTgt spid="3174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17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748">
                                            <p:txEl>
                                              <p:pRg st="3" end="3"/>
                                            </p:txEl>
                                          </p:spTgt>
                                        </p:tgtEl>
                                        <p:attrNameLst>
                                          <p:attrName>style.visibility</p:attrName>
                                        </p:attrNameLst>
                                      </p:cBhvr>
                                      <p:to>
                                        <p:strVal val="visible"/>
                                      </p:to>
                                    </p:set>
                                    <p:animEffect transition="in" filter="fade">
                                      <p:cBhvr>
                                        <p:cTn id="35" dur="1000"/>
                                        <p:tgtEl>
                                          <p:spTgt spid="31748">
                                            <p:txEl>
                                              <p:pRg st="3" end="3"/>
                                            </p:txEl>
                                          </p:spTgt>
                                        </p:tgtEl>
                                      </p:cBhvr>
                                    </p:animEffect>
                                    <p:anim calcmode="lin" valueType="num">
                                      <p:cBhvr>
                                        <p:cTn id="36" dur="1000" fill="hold"/>
                                        <p:tgtEl>
                                          <p:spTgt spid="31748">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17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1748">
                                            <p:txEl>
                                              <p:pRg st="4" end="4"/>
                                            </p:txEl>
                                          </p:spTgt>
                                        </p:tgtEl>
                                        <p:attrNameLst>
                                          <p:attrName>style.visibility</p:attrName>
                                        </p:attrNameLst>
                                      </p:cBhvr>
                                      <p:to>
                                        <p:strVal val="visible"/>
                                      </p:to>
                                    </p:set>
                                    <p:animEffect transition="in" filter="fade">
                                      <p:cBhvr>
                                        <p:cTn id="42" dur="1000"/>
                                        <p:tgtEl>
                                          <p:spTgt spid="31748">
                                            <p:txEl>
                                              <p:pRg st="4" end="4"/>
                                            </p:txEl>
                                          </p:spTgt>
                                        </p:tgtEl>
                                      </p:cBhvr>
                                    </p:animEffect>
                                    <p:anim calcmode="lin" valueType="num">
                                      <p:cBhvr>
                                        <p:cTn id="43" dur="1000" fill="hold"/>
                                        <p:tgtEl>
                                          <p:spTgt spid="31748">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174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1748">
                                            <p:txEl>
                                              <p:pRg st="5" end="5"/>
                                            </p:txEl>
                                          </p:spTgt>
                                        </p:tgtEl>
                                        <p:attrNameLst>
                                          <p:attrName>style.visibility</p:attrName>
                                        </p:attrNameLst>
                                      </p:cBhvr>
                                      <p:to>
                                        <p:strVal val="visible"/>
                                      </p:to>
                                    </p:set>
                                    <p:animEffect transition="in" filter="fade">
                                      <p:cBhvr>
                                        <p:cTn id="49" dur="1000"/>
                                        <p:tgtEl>
                                          <p:spTgt spid="31748">
                                            <p:txEl>
                                              <p:pRg st="5" end="5"/>
                                            </p:txEl>
                                          </p:spTgt>
                                        </p:tgtEl>
                                      </p:cBhvr>
                                    </p:animEffect>
                                    <p:anim calcmode="lin" valueType="num">
                                      <p:cBhvr>
                                        <p:cTn id="50" dur="1000" fill="hold"/>
                                        <p:tgtEl>
                                          <p:spTgt spid="31748">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174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1748">
                                            <p:txEl>
                                              <p:pRg st="6" end="6"/>
                                            </p:txEl>
                                          </p:spTgt>
                                        </p:tgtEl>
                                        <p:attrNameLst>
                                          <p:attrName>style.visibility</p:attrName>
                                        </p:attrNameLst>
                                      </p:cBhvr>
                                      <p:to>
                                        <p:strVal val="visible"/>
                                      </p:to>
                                    </p:set>
                                    <p:animEffect transition="in" filter="fade">
                                      <p:cBhvr>
                                        <p:cTn id="56" dur="1000"/>
                                        <p:tgtEl>
                                          <p:spTgt spid="31748">
                                            <p:txEl>
                                              <p:pRg st="6" end="6"/>
                                            </p:txEl>
                                          </p:spTgt>
                                        </p:tgtEl>
                                      </p:cBhvr>
                                    </p:animEffect>
                                    <p:anim calcmode="lin" valueType="num">
                                      <p:cBhvr>
                                        <p:cTn id="57" dur="1000" fill="hold"/>
                                        <p:tgtEl>
                                          <p:spTgt spid="31748">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174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1509"/>
                                        </p:tgtEl>
                                        <p:attrNameLst>
                                          <p:attrName>style.visibility</p:attrName>
                                        </p:attrNameLst>
                                      </p:cBhvr>
                                      <p:to>
                                        <p:strVal val="visible"/>
                                      </p:to>
                                    </p:set>
                                    <p:animEffect transition="in" filter="fade">
                                      <p:cBhvr>
                                        <p:cTn id="63" dur="1000"/>
                                        <p:tgtEl>
                                          <p:spTgt spid="21509"/>
                                        </p:tgtEl>
                                      </p:cBhvr>
                                    </p:animEffect>
                                    <p:anim calcmode="lin" valueType="num">
                                      <p:cBhvr>
                                        <p:cTn id="64" dur="1000" fill="hold"/>
                                        <p:tgtEl>
                                          <p:spTgt spid="21509"/>
                                        </p:tgtEl>
                                        <p:attrNameLst>
                                          <p:attrName>ppt_x</p:attrName>
                                        </p:attrNameLst>
                                      </p:cBhvr>
                                      <p:tavLst>
                                        <p:tav tm="0">
                                          <p:val>
                                            <p:strVal val="#ppt_x"/>
                                          </p:val>
                                        </p:tav>
                                        <p:tav tm="100000">
                                          <p:val>
                                            <p:strVal val="#ppt_x"/>
                                          </p:val>
                                        </p:tav>
                                      </p:tavLst>
                                    </p:anim>
                                    <p:anim calcmode="lin" valueType="num">
                                      <p:cBhvr>
                                        <p:cTn id="65" dur="1000" fill="hold"/>
                                        <p:tgtEl>
                                          <p:spTgt spid="215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a:extLst>
              <a:ext uri="{FF2B5EF4-FFF2-40B4-BE49-F238E27FC236}">
                <a16:creationId xmlns:a16="http://schemas.microsoft.com/office/drawing/2014/main" id="{016BEA1E-6B41-4AED-AB74-CF2C3FBD1BDE}"/>
              </a:ext>
            </a:extLst>
          </p:cNvPr>
          <p:cNvSpPr>
            <a:spLocks noGrp="1" noChangeArrowheads="1"/>
          </p:cNvSpPr>
          <p:nvPr>
            <p:ph type="title"/>
            <p:custDataLst>
              <p:tags r:id="rId1"/>
            </p:custDataLst>
          </p:nvPr>
        </p:nvSpPr>
        <p:spPr>
          <a:xfrm>
            <a:off x="838200" y="681037"/>
            <a:ext cx="10515600" cy="1325563"/>
          </a:xfrm>
        </p:spPr>
        <p:txBody>
          <a:bodyPr vert="horz" lIns="91440" tIns="45720" rIns="91440" bIns="45720" rtlCol="0" anchor="ctr">
            <a:normAutofit fontScale="90000"/>
          </a:bodyPr>
          <a:lstStyle/>
          <a:p>
            <a:pPr algn="ctr">
              <a:defRPr/>
            </a:pPr>
            <a:br>
              <a:rPr lang="fr-FR" sz="1900" kern="1200" dirty="0">
                <a:latin typeface="+mj-lt"/>
                <a:ea typeface="+mn-ea"/>
                <a:cs typeface="Angsana New" panose="02020603050405020304" pitchFamily="18" charset="-34"/>
              </a:rPr>
            </a:br>
            <a:r>
              <a:rPr lang="fr-FR" sz="4000" b="1" u="sng" kern="1200" dirty="0">
                <a:effectLst>
                  <a:outerShdw blurRad="38100" dist="38100" dir="2700000" algn="tl">
                    <a:srgbClr val="000000">
                      <a:alpha val="43137"/>
                    </a:srgbClr>
                  </a:outerShdw>
                </a:effectLst>
                <a:latin typeface="+mj-lt"/>
                <a:ea typeface="+mn-ea"/>
                <a:cs typeface="Angsana New" panose="02020603050405020304" pitchFamily="18" charset="-34"/>
              </a:rPr>
              <a:t>Traitements de l'insuffisance rénale.</a:t>
            </a:r>
            <a:br>
              <a:rPr lang="fr-FR" sz="1900" b="1" u="sng" kern="1200" dirty="0">
                <a:effectLst>
                  <a:outerShdw blurRad="38100" dist="38100" dir="2700000" algn="tl">
                    <a:srgbClr val="000000">
                      <a:alpha val="43137"/>
                    </a:srgbClr>
                  </a:outerShdw>
                </a:effectLst>
                <a:latin typeface="+mj-lt"/>
                <a:ea typeface="+mn-ea"/>
                <a:cs typeface="Angsana New" panose="02020603050405020304" pitchFamily="18" charset="-34"/>
              </a:rPr>
            </a:br>
            <a:r>
              <a:rPr lang="fr-FR" sz="1900" kern="1200" dirty="0">
                <a:latin typeface="+mj-lt"/>
                <a:ea typeface="+mn-ea"/>
                <a:cs typeface="Angsana New" panose="02020603050405020304" pitchFamily="18" charset="-34"/>
              </a:rPr>
              <a:t>Vidéo HUG 17 min.</a:t>
            </a:r>
            <a:br>
              <a:rPr lang="fr-FR" sz="1900" kern="1200" dirty="0">
                <a:latin typeface="+mj-lt"/>
                <a:ea typeface="+mn-ea"/>
                <a:cs typeface="Angsana New" panose="02020603050405020304" pitchFamily="18" charset="-34"/>
              </a:rPr>
            </a:br>
            <a:endParaRPr lang="fr-FR" sz="1900" kern="1200" dirty="0">
              <a:latin typeface="+mj-lt"/>
              <a:ea typeface="+mn-ea"/>
              <a:cs typeface="Angsana New" panose="02020603050405020304" pitchFamily="18" charset="-34"/>
            </a:endParaRPr>
          </a:p>
        </p:txBody>
      </p:sp>
      <p:sp>
        <p:nvSpPr>
          <p:cNvPr id="30727" name="Text Box 7">
            <a:extLst>
              <a:ext uri="{FF2B5EF4-FFF2-40B4-BE49-F238E27FC236}">
                <a16:creationId xmlns:a16="http://schemas.microsoft.com/office/drawing/2014/main" id="{647E899D-7DEE-4FE0-B128-571507DD0AD9}"/>
              </a:ext>
            </a:extLst>
          </p:cNvPr>
          <p:cNvSpPr txBox="1">
            <a:spLocks noChangeArrowheads="1"/>
          </p:cNvSpPr>
          <p:nvPr>
            <p:custDataLst>
              <p:tags r:id="rId2"/>
            </p:custDataLst>
          </p:nvPr>
        </p:nvSpPr>
        <p:spPr bwMode="auto">
          <a:xfrm>
            <a:off x="838200" y="1704290"/>
            <a:ext cx="5181600" cy="4696509"/>
          </a:xfrm>
          <a:prstGeom prst="rect">
            <a:avLst/>
          </a:prstGeom>
        </p:spPr>
        <p:txBody>
          <a:bodyPr vert="horz" lIns="91440" tIns="45720" rIns="91440" bIns="45720" rtlCol="0">
            <a:normAutofit fontScale="77500" lnSpcReduction="20000"/>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a:lnSpc>
                <a:spcPct val="110000"/>
              </a:lnSpc>
              <a:spcAft>
                <a:spcPts val="600"/>
              </a:spcAft>
              <a:buClr>
                <a:schemeClr val="tx2">
                  <a:lumMod val="10000"/>
                  <a:lumOff val="90000"/>
                </a:schemeClr>
              </a:buClr>
              <a:buSzPct val="80000"/>
              <a:defRPr/>
            </a:pPr>
            <a:r>
              <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rPr>
              <a:t>http://www.dailymotion.com/video/xdbzyf_l-insuffisance-renale-chronique_tech</a:t>
            </a:r>
          </a:p>
          <a:p>
            <a:pPr indent="-228600" eaLnBrk="1">
              <a:lnSpc>
                <a:spcPct val="110000"/>
              </a:lnSpc>
              <a:spcAft>
                <a:spcPts val="600"/>
              </a:spcAft>
              <a:buClr>
                <a:schemeClr val="tx2">
                  <a:lumMod val="10000"/>
                  <a:lumOff val="90000"/>
                </a:schemeClr>
              </a:buClr>
              <a:buSzPct val="80000"/>
              <a:buFont typeface="Wingdings" panose="05000000000000000000" pitchFamily="2" charset="2"/>
              <a:buChar char="§"/>
              <a:defRPr/>
            </a:pPr>
            <a:endPar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endParaRPr>
          </a:p>
          <a:p>
            <a:pPr eaLnBrk="1">
              <a:lnSpc>
                <a:spcPct val="110000"/>
              </a:lnSpc>
              <a:spcAft>
                <a:spcPts val="600"/>
              </a:spcAft>
              <a:buClr>
                <a:schemeClr val="tx2">
                  <a:lumMod val="10000"/>
                  <a:lumOff val="90000"/>
                </a:schemeClr>
              </a:buClr>
              <a:buSzPct val="80000"/>
              <a:defRPr/>
            </a:pPr>
            <a:r>
              <a:rPr lang="fr-FR" sz="3200" b="1" dirty="0">
                <a:solidFill>
                  <a:schemeClr val="tx2">
                    <a:alpha val="70000"/>
                  </a:schemeClr>
                </a:solidFill>
                <a:latin typeface="+mn-lt"/>
                <a:ea typeface="+mn-ea"/>
                <a:hlinkClick r:id="rId7">
                  <a:extLst>
                    <a:ext uri="{A12FA001-AC4F-418D-AE19-62706E023703}">
                      <ahyp:hlinkClr xmlns:ahyp="http://schemas.microsoft.com/office/drawing/2018/hyperlinkcolor" val="tx"/>
                    </a:ext>
                  </a:extLst>
                </a:hlinkClick>
              </a:rPr>
              <a:t>Moins </a:t>
            </a:r>
            <a:r>
              <a:rPr lang="fr-FR" sz="3200" dirty="0">
                <a:solidFill>
                  <a:schemeClr val="tx2">
                    <a:alpha val="70000"/>
                  </a:schemeClr>
                </a:solidFill>
                <a:latin typeface="+mn-lt"/>
                <a:ea typeface="+mn-ea"/>
                <a:hlinkClick r:id="rId7">
                  <a:extLst>
                    <a:ext uri="{A12FA001-AC4F-418D-AE19-62706E023703}">
                      <ahyp:hlinkClr xmlns:ahyp="http://schemas.microsoft.com/office/drawing/2018/hyperlinkcolor" val="tx"/>
                    </a:ext>
                  </a:extLst>
                </a:hlinkClick>
              </a:rPr>
              <a:t>le</a:t>
            </a:r>
            <a:r>
              <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rPr>
              <a:t> rein est capable d’accomplir sa fonction d’élimination</a:t>
            </a:r>
            <a:r>
              <a:rPr lang="fr-FR" sz="3200" b="1" dirty="0">
                <a:solidFill>
                  <a:srgbClr val="8477FE"/>
                </a:solidFill>
                <a:latin typeface="+mn-lt"/>
                <a:ea typeface="+mn-ea"/>
                <a:hlinkClick r:id="rId7">
                  <a:extLst>
                    <a:ext uri="{A12FA001-AC4F-418D-AE19-62706E023703}">
                      <ahyp:hlinkClr xmlns:ahyp="http://schemas.microsoft.com/office/drawing/2018/hyperlinkcolor" val="tx"/>
                    </a:ext>
                  </a:extLst>
                </a:hlinkClick>
              </a:rPr>
              <a:t>, plus </a:t>
            </a:r>
            <a:r>
              <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rPr>
              <a:t>les symptômes d’intoxication augmente</a:t>
            </a:r>
            <a:r>
              <a:rPr lang="fr-FR" sz="3200" b="1" dirty="0">
                <a:solidFill>
                  <a:srgbClr val="8477FE"/>
                </a:solidFill>
                <a:latin typeface="+mn-lt"/>
                <a:ea typeface="+mn-ea"/>
                <a:hlinkClick r:id="rId7">
                  <a:extLst>
                    <a:ext uri="{A12FA001-AC4F-418D-AE19-62706E023703}">
                      <ahyp:hlinkClr xmlns:ahyp="http://schemas.microsoft.com/office/drawing/2018/hyperlinkcolor" val="tx"/>
                    </a:ext>
                  </a:extLst>
                </a:hlinkClick>
              </a:rPr>
              <a:t>. </a:t>
            </a:r>
          </a:p>
          <a:p>
            <a:pPr eaLnBrk="1">
              <a:lnSpc>
                <a:spcPct val="110000"/>
              </a:lnSpc>
              <a:spcAft>
                <a:spcPts val="600"/>
              </a:spcAft>
              <a:buClr>
                <a:schemeClr val="tx2">
                  <a:lumMod val="10000"/>
                  <a:lumOff val="90000"/>
                </a:schemeClr>
              </a:buClr>
              <a:buSzPct val="80000"/>
              <a:defRPr/>
            </a:pPr>
            <a:endParaRPr lang="fr-FR" sz="3200" b="1" u="sng" dirty="0">
              <a:solidFill>
                <a:srgbClr val="8477FE"/>
              </a:solidFill>
              <a:latin typeface="+mn-lt"/>
              <a:ea typeface="+mn-ea"/>
              <a:hlinkClick r:id="rId7">
                <a:extLst>
                  <a:ext uri="{A12FA001-AC4F-418D-AE19-62706E023703}">
                    <ahyp:hlinkClr xmlns:ahyp="http://schemas.microsoft.com/office/drawing/2018/hyperlinkcolor" val="tx"/>
                  </a:ext>
                </a:extLst>
              </a:hlinkClick>
            </a:endParaRPr>
          </a:p>
          <a:p>
            <a:pPr eaLnBrk="1">
              <a:lnSpc>
                <a:spcPct val="110000"/>
              </a:lnSpc>
              <a:spcAft>
                <a:spcPts val="600"/>
              </a:spcAft>
              <a:buClr>
                <a:schemeClr val="tx2">
                  <a:lumMod val="10000"/>
                  <a:lumOff val="90000"/>
                </a:schemeClr>
              </a:buClr>
              <a:buSzPct val="80000"/>
              <a:defRPr/>
            </a:pPr>
            <a:r>
              <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rPr>
              <a:t>Un état de somnolence et de léthargie profonde évoluant vers </a:t>
            </a:r>
            <a:r>
              <a:rPr lang="fr-FR" sz="3200" b="1" dirty="0">
                <a:solidFill>
                  <a:srgbClr val="8477FE"/>
                </a:solidFill>
                <a:latin typeface="+mn-lt"/>
                <a:ea typeface="+mn-ea"/>
                <a:hlinkClick r:id="rId7">
                  <a:extLst>
                    <a:ext uri="{A12FA001-AC4F-418D-AE19-62706E023703}">
                      <ahyp:hlinkClr xmlns:ahyp="http://schemas.microsoft.com/office/drawing/2018/hyperlinkcolor" val="tx"/>
                    </a:ext>
                  </a:extLst>
                </a:hlinkClick>
              </a:rPr>
              <a:t>le coma </a:t>
            </a:r>
            <a:r>
              <a:rPr lang="fr-FR" sz="3200" dirty="0">
                <a:solidFill>
                  <a:srgbClr val="8477FE"/>
                </a:solidFill>
                <a:latin typeface="+mn-lt"/>
                <a:ea typeface="+mn-ea"/>
                <a:hlinkClick r:id="rId7">
                  <a:extLst>
                    <a:ext uri="{A12FA001-AC4F-418D-AE19-62706E023703}">
                      <ahyp:hlinkClr xmlns:ahyp="http://schemas.microsoft.com/office/drawing/2018/hyperlinkcolor" val="tx"/>
                    </a:ext>
                  </a:extLst>
                </a:hlinkClick>
              </a:rPr>
              <a:t>s’installe</a:t>
            </a:r>
            <a:r>
              <a:rPr lang="fr-FR" sz="3200" b="1" dirty="0">
                <a:solidFill>
                  <a:srgbClr val="8477FE"/>
                </a:solidFill>
                <a:latin typeface="+mn-lt"/>
                <a:ea typeface="+mn-ea"/>
                <a:hlinkClick r:id="rId7">
                  <a:extLst>
                    <a:ext uri="{A12FA001-AC4F-418D-AE19-62706E023703}">
                      <ahyp:hlinkClr xmlns:ahyp="http://schemas.microsoft.com/office/drawing/2018/hyperlinkcolor" val="tx"/>
                    </a:ext>
                  </a:extLst>
                </a:hlinkClick>
              </a:rPr>
              <a:t>.</a:t>
            </a:r>
          </a:p>
        </p:txBody>
      </p:sp>
      <p:pic>
        <p:nvPicPr>
          <p:cNvPr id="30724" name="Picture 1" descr="Une image contenant alimentation, plat, pizza&#10;&#10;Description générée automatiquement">
            <a:extLst>
              <a:ext uri="{FF2B5EF4-FFF2-40B4-BE49-F238E27FC236}">
                <a16:creationId xmlns:a16="http://schemas.microsoft.com/office/drawing/2014/main" id="{41AA4AF3-2321-4054-83B2-E5CD8E32570A}"/>
              </a:ext>
            </a:extLst>
          </p:cNvPr>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bwMode="auto">
          <a:xfrm>
            <a:off x="6530174" y="1704291"/>
            <a:ext cx="4848423" cy="4472671"/>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pic>
      <p:sp>
        <p:nvSpPr>
          <p:cNvPr id="30725" name="Text Box 5">
            <a:extLst>
              <a:ext uri="{FF2B5EF4-FFF2-40B4-BE49-F238E27FC236}">
                <a16:creationId xmlns:a16="http://schemas.microsoft.com/office/drawing/2014/main" id="{F74A4E3B-227D-413A-B6CF-19F3B0F3152F}"/>
              </a:ext>
            </a:extLst>
          </p:cNvPr>
          <p:cNvSpPr txBox="1">
            <a:spLocks noChangeArrowheads="1"/>
          </p:cNvSpPr>
          <p:nvPr>
            <p:custDataLst>
              <p:tags r:id="rId4"/>
            </p:custDataLst>
          </p:nvPr>
        </p:nvSpPr>
        <p:spPr bwMode="auto">
          <a:xfrm>
            <a:off x="6019800" y="1605095"/>
            <a:ext cx="4386923" cy="447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fr-CA" altLang="fr-FR" sz="1632">
              <a:latin typeface="Comic Sans MS" panose="030F0702030302020204" pitchFamily="66"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fade">
                                      <p:cBhvr>
                                        <p:cTn id="7" dur="1000"/>
                                        <p:tgtEl>
                                          <p:spTgt spid="37892"/>
                                        </p:tgtEl>
                                      </p:cBhvr>
                                    </p:animEffect>
                                    <p:anim calcmode="lin" valueType="num">
                                      <p:cBhvr>
                                        <p:cTn id="8" dur="1000" fill="hold"/>
                                        <p:tgtEl>
                                          <p:spTgt spid="37892"/>
                                        </p:tgtEl>
                                        <p:attrNameLst>
                                          <p:attrName>ppt_x</p:attrName>
                                        </p:attrNameLst>
                                      </p:cBhvr>
                                      <p:tavLst>
                                        <p:tav tm="0">
                                          <p:val>
                                            <p:strVal val="#ppt_x"/>
                                          </p:val>
                                        </p:tav>
                                        <p:tav tm="100000">
                                          <p:val>
                                            <p:strVal val="#ppt_x"/>
                                          </p:val>
                                        </p:tav>
                                      </p:tavLst>
                                    </p:anim>
                                    <p:anim calcmode="lin" valueType="num">
                                      <p:cBhvr>
                                        <p:cTn id="9" dur="1000" fill="hold"/>
                                        <p:tgtEl>
                                          <p:spTgt spid="3789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3072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0727"/>
                                        </p:tgtEl>
                                        <p:attrNameLst>
                                          <p:attrName>style.visibility</p:attrName>
                                        </p:attrNameLst>
                                      </p:cBhvr>
                                      <p:to>
                                        <p:strVal val="visible"/>
                                      </p:to>
                                    </p:set>
                                    <p:animEffect transition="in" filter="fade">
                                      <p:cBhvr>
                                        <p:cTn id="18" dur="1000"/>
                                        <p:tgtEl>
                                          <p:spTgt spid="30727"/>
                                        </p:tgtEl>
                                      </p:cBhvr>
                                    </p:animEffect>
                                    <p:anim calcmode="lin" valueType="num">
                                      <p:cBhvr>
                                        <p:cTn id="19" dur="1000" fill="hold"/>
                                        <p:tgtEl>
                                          <p:spTgt spid="30727"/>
                                        </p:tgtEl>
                                        <p:attrNameLst>
                                          <p:attrName>ppt_x</p:attrName>
                                        </p:attrNameLst>
                                      </p:cBhvr>
                                      <p:tavLst>
                                        <p:tav tm="0">
                                          <p:val>
                                            <p:strVal val="#ppt_x"/>
                                          </p:val>
                                        </p:tav>
                                        <p:tav tm="100000">
                                          <p:val>
                                            <p:strVal val="#ppt_x"/>
                                          </p:val>
                                        </p:tav>
                                      </p:tavLst>
                                    </p:anim>
                                    <p:anim calcmode="lin" valueType="num">
                                      <p:cBhvr>
                                        <p:cTn id="20" dur="1000" fill="hold"/>
                                        <p:tgtEl>
                                          <p:spTgt spid="307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P spid="30727" grpId="0"/>
      <p:bldP spid="307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a:t>PYÉLONÉPHRITE</a:t>
            </a:r>
          </a:p>
        </p:txBody>
      </p:sp>
      <p:sp>
        <p:nvSpPr>
          <p:cNvPr id="3" name="Espace réservé du contenu 2"/>
          <p:cNvSpPr>
            <a:spLocks noGrp="1"/>
          </p:cNvSpPr>
          <p:nvPr>
            <p:ph idx="1"/>
            <p:custDataLst>
              <p:tags r:id="rId2"/>
            </p:custDataLst>
          </p:nvPr>
        </p:nvSpPr>
        <p:spPr>
          <a:xfrm>
            <a:off x="838200" y="2006600"/>
            <a:ext cx="10515600" cy="4170363"/>
          </a:xfrm>
        </p:spPr>
        <p:txBody>
          <a:bodyPr>
            <a:normAutofit fontScale="55000" lnSpcReduction="20000"/>
          </a:bodyPr>
          <a:lstStyle/>
          <a:p>
            <a:pPr marL="228600" indent="0" algn="ctr">
              <a:buNone/>
            </a:pPr>
            <a:r>
              <a:rPr lang="fr-CA" u="sng" dirty="0">
                <a:effectLst>
                  <a:outerShdw blurRad="38100" dist="38100" dir="2700000" algn="tl">
                    <a:srgbClr val="000000">
                      <a:alpha val="43137"/>
                    </a:srgbClr>
                  </a:outerShdw>
                </a:effectLst>
              </a:rPr>
              <a:t>INFECTION AIGUE OU CHRONIQUE DU BASSINET ET DU TISSU RÉNAL</a:t>
            </a:r>
          </a:p>
          <a:p>
            <a:pPr marL="228600" indent="0">
              <a:buNone/>
            </a:pPr>
            <a:endParaRPr lang="fr-CA" dirty="0"/>
          </a:p>
          <a:p>
            <a:pPr marL="228600" indent="0">
              <a:buNone/>
            </a:pPr>
            <a:r>
              <a:rPr lang="fr-CA" u="sng" dirty="0">
                <a:effectLst>
                  <a:outerShdw blurRad="38100" dist="38100" dir="2700000" algn="tl">
                    <a:srgbClr val="000000">
                      <a:alpha val="43137"/>
                    </a:srgbClr>
                  </a:outerShdw>
                </a:effectLst>
              </a:rPr>
              <a:t>CAUSÉE PAR</a:t>
            </a:r>
            <a:r>
              <a:rPr lang="fr-CA" dirty="0"/>
              <a:t>:</a:t>
            </a:r>
          </a:p>
          <a:p>
            <a:endParaRPr lang="fr-CA" dirty="0"/>
          </a:p>
          <a:p>
            <a:r>
              <a:rPr lang="fr-CA" dirty="0"/>
              <a:t>INFECTION DES VOIES URINAIRES BASSES</a:t>
            </a:r>
          </a:p>
          <a:p>
            <a:r>
              <a:rPr lang="fr-CA" dirty="0"/>
              <a:t>UN REFLUX VÉSICO-URÉTRAL = OBTRUCTION DES VOIES URINAIRES :</a:t>
            </a:r>
          </a:p>
          <a:p>
            <a:pPr>
              <a:buFont typeface="Wingdings" panose="05000000000000000000" pitchFamily="2" charset="2"/>
              <a:buChar char="Ø"/>
            </a:pPr>
            <a:r>
              <a:rPr lang="fr-CA" dirty="0"/>
              <a:t>UNE TUMEUR DE LA VESSIE</a:t>
            </a:r>
          </a:p>
          <a:p>
            <a:pPr>
              <a:buFont typeface="Wingdings" panose="05000000000000000000" pitchFamily="2" charset="2"/>
              <a:buChar char="Ø"/>
            </a:pPr>
            <a:r>
              <a:rPr lang="fr-CA" dirty="0"/>
              <a:t>UNE HYPERPLASIE DE LA PROSTATE</a:t>
            </a:r>
          </a:p>
          <a:p>
            <a:pPr>
              <a:buFont typeface="Wingdings" panose="05000000000000000000" pitchFamily="2" charset="2"/>
              <a:buChar char="Ø"/>
            </a:pPr>
            <a:r>
              <a:rPr lang="fr-CA" dirty="0"/>
              <a:t>UN RÉTRÉCISSEMENT DE L’URÈTRE</a:t>
            </a:r>
          </a:p>
          <a:p>
            <a:pPr>
              <a:buFont typeface="Wingdings" panose="05000000000000000000" pitchFamily="2" charset="2"/>
              <a:buChar char="Ø"/>
            </a:pPr>
            <a:r>
              <a:rPr lang="fr-CA" dirty="0"/>
              <a:t>DES CALCULS URINAIRES</a:t>
            </a:r>
          </a:p>
          <a:p>
            <a:pPr>
              <a:buFont typeface="Wingdings" panose="05000000000000000000" pitchFamily="2" charset="2"/>
              <a:buChar char="Ø"/>
            </a:pPr>
            <a:r>
              <a:rPr lang="fr-CA" dirty="0"/>
              <a:t>UNE INFECTION HÉMATOGÈNE (RELATIF AU SANG)</a:t>
            </a:r>
          </a:p>
          <a:p>
            <a:pPr>
              <a:buFont typeface="Wingdings" panose="05000000000000000000" pitchFamily="2" charset="2"/>
              <a:buChar char="Ø"/>
            </a:pPr>
            <a:endParaRPr lang="fr-CA" dirty="0"/>
          </a:p>
        </p:txBody>
      </p:sp>
    </p:spTree>
    <p:extLst>
      <p:ext uri="{BB962C8B-B14F-4D97-AF65-F5344CB8AC3E}">
        <p14:creationId xmlns:p14="http://schemas.microsoft.com/office/powerpoint/2010/main" val="80516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703F622-937A-471B-A4DE-6D16068A785D}"/>
              </a:ext>
            </a:extLst>
          </p:cNvPr>
          <p:cNvSpPr>
            <a:spLocks noGrp="1"/>
          </p:cNvSpPr>
          <p:nvPr>
            <p:ph sz="half" idx="2"/>
            <p:custDataLst>
              <p:tags r:id="rId1"/>
            </p:custDataLst>
          </p:nvPr>
        </p:nvSpPr>
        <p:spPr/>
        <p:txBody>
          <a:bodyPr/>
          <a:lstStyle/>
          <a:p>
            <a:r>
              <a:rPr lang="fr-CA" dirty="0"/>
              <a:t>FRISSON</a:t>
            </a:r>
          </a:p>
          <a:p>
            <a:r>
              <a:rPr lang="fr-CA" dirty="0"/>
              <a:t>HYPERTHERMIE</a:t>
            </a:r>
          </a:p>
          <a:p>
            <a:r>
              <a:rPr lang="fr-CA" dirty="0"/>
              <a:t>DLR LATÉRALE</a:t>
            </a:r>
          </a:p>
          <a:p>
            <a:r>
              <a:rPr lang="fr-CA" dirty="0"/>
              <a:t>SENSIBILITÉ COSTO-VERTÉBRALE</a:t>
            </a:r>
          </a:p>
          <a:p>
            <a:r>
              <a:rPr lang="fr-CA" dirty="0"/>
              <a:t>BACTÉRIURIE</a:t>
            </a:r>
          </a:p>
          <a:p>
            <a:r>
              <a:rPr lang="fr-CA" dirty="0"/>
              <a:t>DYSURIE</a:t>
            </a:r>
          </a:p>
          <a:p>
            <a:r>
              <a:rPr lang="fr-CA" dirty="0"/>
              <a:t>POLLAKIURIE</a:t>
            </a:r>
          </a:p>
          <a:p>
            <a:endParaRPr lang="fr-CA" dirty="0"/>
          </a:p>
        </p:txBody>
      </p:sp>
      <p:sp>
        <p:nvSpPr>
          <p:cNvPr id="3" name="Espace réservé du contenu 2">
            <a:extLst>
              <a:ext uri="{FF2B5EF4-FFF2-40B4-BE49-F238E27FC236}">
                <a16:creationId xmlns:a16="http://schemas.microsoft.com/office/drawing/2014/main" id="{061D668A-3059-4BD4-AF06-AA783B826700}"/>
              </a:ext>
            </a:extLst>
          </p:cNvPr>
          <p:cNvSpPr>
            <a:spLocks noGrp="1"/>
          </p:cNvSpPr>
          <p:nvPr>
            <p:ph sz="quarter" idx="4"/>
            <p:custDataLst>
              <p:tags r:id="rId2"/>
            </p:custDataLst>
          </p:nvPr>
        </p:nvSpPr>
        <p:spPr>
          <a:xfrm>
            <a:off x="6172200" y="2560320"/>
            <a:ext cx="5183188" cy="3840480"/>
          </a:xfrm>
        </p:spPr>
        <p:txBody>
          <a:bodyPr>
            <a:normAutofit/>
          </a:bodyPr>
          <a:lstStyle/>
          <a:p>
            <a:r>
              <a:rPr lang="fr-CA" dirty="0"/>
              <a:t>POLYURIE</a:t>
            </a:r>
          </a:p>
          <a:p>
            <a:r>
              <a:rPr lang="fr-CA" dirty="0"/>
              <a:t>POLLAKIURIE</a:t>
            </a:r>
          </a:p>
          <a:p>
            <a:r>
              <a:rPr lang="fr-CA" dirty="0"/>
              <a:t>POLYDIPSIE</a:t>
            </a:r>
          </a:p>
          <a:p>
            <a:r>
              <a:rPr lang="fr-CA" dirty="0"/>
              <a:t>FATIGUE CHRONIQUE</a:t>
            </a:r>
          </a:p>
          <a:p>
            <a:r>
              <a:rPr lang="fr-CA" dirty="0"/>
              <a:t>CÉPHALÉE</a:t>
            </a:r>
          </a:p>
          <a:p>
            <a:r>
              <a:rPr lang="fr-CA" dirty="0"/>
              <a:t>ANOREXIE</a:t>
            </a:r>
          </a:p>
          <a:p>
            <a:r>
              <a:rPr lang="fr-CA" dirty="0"/>
              <a:t>PERTE DE POIDS</a:t>
            </a:r>
          </a:p>
          <a:p>
            <a:pPr marL="228600" indent="0">
              <a:buNone/>
            </a:pPr>
            <a:endParaRPr lang="fr-CA" dirty="0"/>
          </a:p>
        </p:txBody>
      </p:sp>
      <p:sp>
        <p:nvSpPr>
          <p:cNvPr id="7" name="Titre 6">
            <a:extLst>
              <a:ext uri="{FF2B5EF4-FFF2-40B4-BE49-F238E27FC236}">
                <a16:creationId xmlns:a16="http://schemas.microsoft.com/office/drawing/2014/main" id="{BE50C3D0-3742-469D-BEDD-944A68595C79}"/>
              </a:ext>
            </a:extLst>
          </p:cNvPr>
          <p:cNvSpPr>
            <a:spLocks noGrp="1"/>
          </p:cNvSpPr>
          <p:nvPr>
            <p:ph type="title"/>
            <p:custDataLst>
              <p:tags r:id="rId3"/>
            </p:custDataLst>
          </p:nvPr>
        </p:nvSpPr>
        <p:spPr/>
        <p:txBody>
          <a:bodyPr>
            <a:normAutofit/>
          </a:bodyPr>
          <a:lstStyle/>
          <a:p>
            <a:pPr algn="ctr"/>
            <a:r>
              <a:rPr lang="fr-CA" dirty="0"/>
              <a:t>MANIFESTATIONS CLINIQUES</a:t>
            </a:r>
          </a:p>
        </p:txBody>
      </p:sp>
      <p:sp>
        <p:nvSpPr>
          <p:cNvPr id="8" name="Espace réservé du texte 7">
            <a:extLst>
              <a:ext uri="{FF2B5EF4-FFF2-40B4-BE49-F238E27FC236}">
                <a16:creationId xmlns:a16="http://schemas.microsoft.com/office/drawing/2014/main" id="{21E7FCF7-60AF-45AA-BC48-22A95165184C}"/>
              </a:ext>
            </a:extLst>
          </p:cNvPr>
          <p:cNvSpPr>
            <a:spLocks noGrp="1"/>
          </p:cNvSpPr>
          <p:nvPr>
            <p:ph type="body" idx="1"/>
            <p:custDataLst>
              <p:tags r:id="rId4"/>
            </p:custDataLst>
          </p:nvPr>
        </p:nvSpPr>
        <p:spPr/>
        <p:txBody>
          <a:bodyPr/>
          <a:lstStyle/>
          <a:p>
            <a:pPr algn="ctr"/>
            <a:r>
              <a:rPr lang="fr-CA" dirty="0"/>
              <a:t>PHASE AIGUE </a:t>
            </a:r>
          </a:p>
        </p:txBody>
      </p:sp>
      <p:sp>
        <p:nvSpPr>
          <p:cNvPr id="9" name="Espace réservé du texte 8">
            <a:extLst>
              <a:ext uri="{FF2B5EF4-FFF2-40B4-BE49-F238E27FC236}">
                <a16:creationId xmlns:a16="http://schemas.microsoft.com/office/drawing/2014/main" id="{C9E67334-7152-43EB-A5D3-3635A3FE4D57}"/>
              </a:ext>
            </a:extLst>
          </p:cNvPr>
          <p:cNvSpPr>
            <a:spLocks noGrp="1"/>
          </p:cNvSpPr>
          <p:nvPr>
            <p:ph type="body" sz="quarter" idx="13"/>
            <p:custDataLst>
              <p:tags r:id="rId5"/>
            </p:custDataLst>
          </p:nvPr>
        </p:nvSpPr>
        <p:spPr/>
        <p:txBody>
          <a:bodyPr/>
          <a:lstStyle/>
          <a:p>
            <a:pPr algn="ctr"/>
            <a:r>
              <a:rPr lang="fr-CA" dirty="0"/>
              <a:t>PHASE CHRONIQUE </a:t>
            </a:r>
          </a:p>
        </p:txBody>
      </p:sp>
    </p:spTree>
    <p:extLst>
      <p:ext uri="{BB962C8B-B14F-4D97-AF65-F5344CB8AC3E}">
        <p14:creationId xmlns:p14="http://schemas.microsoft.com/office/powerpoint/2010/main" val="152713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bg/>
                                          </p:spTgt>
                                        </p:tgtEl>
                                        <p:attrNameLst>
                                          <p:attrName>style.visibility</p:attrName>
                                        </p:attrNameLst>
                                      </p:cBhvr>
                                      <p:to>
                                        <p:strVal val="visible"/>
                                      </p:to>
                                    </p:set>
                                    <p:animEffect transition="in" filter="fade">
                                      <p:cBhvr>
                                        <p:cTn id="21" dur="1000"/>
                                        <p:tgtEl>
                                          <p:spTgt spid="2">
                                            <p:bg/>
                                          </p:spTgt>
                                        </p:tgtEl>
                                      </p:cBhvr>
                                    </p:animEffect>
                                    <p:anim calcmode="lin" valueType="num">
                                      <p:cBhvr>
                                        <p:cTn id="22" dur="1000" fill="hold"/>
                                        <p:tgtEl>
                                          <p:spTgt spid="2">
                                            <p:bg/>
                                          </p:spTgt>
                                        </p:tgtEl>
                                        <p:attrNameLst>
                                          <p:attrName>ppt_x</p:attrName>
                                        </p:attrNameLst>
                                      </p:cBhvr>
                                      <p:tavLst>
                                        <p:tav tm="0">
                                          <p:val>
                                            <p:strVal val="#ppt_x"/>
                                          </p:val>
                                        </p:tav>
                                        <p:tav tm="100000">
                                          <p:val>
                                            <p:strVal val="#ppt_x"/>
                                          </p:val>
                                        </p:tav>
                                      </p:tavLst>
                                    </p:anim>
                                    <p:anim calcmode="lin" valueType="num">
                                      <p:cBhvr>
                                        <p:cTn id="23"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Effect transition="in" filter="fade">
                                      <p:cBhvr>
                                        <p:cTn id="35" dur="1000"/>
                                        <p:tgtEl>
                                          <p:spTgt spid="2">
                                            <p:txEl>
                                              <p:pRg st="1" end="1"/>
                                            </p:txEl>
                                          </p:spTgt>
                                        </p:tgtEl>
                                      </p:cBhvr>
                                    </p:animEffect>
                                    <p:anim calcmode="lin" valueType="num">
                                      <p:cBhvr>
                                        <p:cTn id="3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1000"/>
                                        <p:tgtEl>
                                          <p:spTgt spid="2">
                                            <p:txEl>
                                              <p:pRg st="2" end="2"/>
                                            </p:txEl>
                                          </p:spTgt>
                                        </p:tgtEl>
                                      </p:cBhvr>
                                    </p:animEffect>
                                    <p:anim calcmode="lin" valueType="num">
                                      <p:cBhvr>
                                        <p:cTn id="4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fade">
                                      <p:cBhvr>
                                        <p:cTn id="49" dur="1000"/>
                                        <p:tgtEl>
                                          <p:spTgt spid="2">
                                            <p:txEl>
                                              <p:pRg st="3" end="3"/>
                                            </p:txEl>
                                          </p:spTgt>
                                        </p:tgtEl>
                                      </p:cBhvr>
                                    </p:animEffect>
                                    <p:anim calcmode="lin" valueType="num">
                                      <p:cBhvr>
                                        <p:cTn id="5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4" end="4"/>
                                            </p:txEl>
                                          </p:spTgt>
                                        </p:tgtEl>
                                        <p:attrNameLst>
                                          <p:attrName>style.visibility</p:attrName>
                                        </p:attrNameLst>
                                      </p:cBhvr>
                                      <p:to>
                                        <p:strVal val="visible"/>
                                      </p:to>
                                    </p:set>
                                    <p:animEffect transition="in" filter="fade">
                                      <p:cBhvr>
                                        <p:cTn id="56" dur="1000"/>
                                        <p:tgtEl>
                                          <p:spTgt spid="2">
                                            <p:txEl>
                                              <p:pRg st="4" end="4"/>
                                            </p:txEl>
                                          </p:spTgt>
                                        </p:tgtEl>
                                      </p:cBhvr>
                                    </p:animEffect>
                                    <p:anim calcmode="lin" valueType="num">
                                      <p:cBhvr>
                                        <p:cTn id="5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
                                            <p:txEl>
                                              <p:pRg st="5" end="5"/>
                                            </p:txEl>
                                          </p:spTgt>
                                        </p:tgtEl>
                                        <p:attrNameLst>
                                          <p:attrName>style.visibility</p:attrName>
                                        </p:attrNameLst>
                                      </p:cBhvr>
                                      <p:to>
                                        <p:strVal val="visible"/>
                                      </p:to>
                                    </p:set>
                                    <p:animEffect transition="in" filter="fade">
                                      <p:cBhvr>
                                        <p:cTn id="63" dur="1000"/>
                                        <p:tgtEl>
                                          <p:spTgt spid="2">
                                            <p:txEl>
                                              <p:pRg st="5" end="5"/>
                                            </p:txEl>
                                          </p:spTgt>
                                        </p:tgtEl>
                                      </p:cBhvr>
                                    </p:animEffect>
                                    <p:anim calcmode="lin" valueType="num">
                                      <p:cBhvr>
                                        <p:cTn id="6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txEl>
                                              <p:pRg st="6" end="6"/>
                                            </p:txEl>
                                          </p:spTgt>
                                        </p:tgtEl>
                                        <p:attrNameLst>
                                          <p:attrName>style.visibility</p:attrName>
                                        </p:attrNameLst>
                                      </p:cBhvr>
                                      <p:to>
                                        <p:strVal val="visible"/>
                                      </p:to>
                                    </p:set>
                                    <p:animEffect transition="in" filter="fade">
                                      <p:cBhvr>
                                        <p:cTn id="70" dur="1000"/>
                                        <p:tgtEl>
                                          <p:spTgt spid="2">
                                            <p:txEl>
                                              <p:pRg st="6" end="6"/>
                                            </p:txEl>
                                          </p:spTgt>
                                        </p:tgtEl>
                                      </p:cBhvr>
                                    </p:animEffect>
                                    <p:anim calcmode="lin" valueType="num">
                                      <p:cBhvr>
                                        <p:cTn id="71"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9">
                                            <p:txEl>
                                              <p:pRg st="0" end="0"/>
                                            </p:txEl>
                                          </p:spTgt>
                                        </p:tgtEl>
                                        <p:attrNameLst>
                                          <p:attrName>style.visibility</p:attrName>
                                        </p:attrNameLst>
                                      </p:cBhvr>
                                      <p:to>
                                        <p:strVal val="visible"/>
                                      </p:to>
                                    </p:set>
                                    <p:animEffect transition="in" filter="fade">
                                      <p:cBhvr>
                                        <p:cTn id="77" dur="1000"/>
                                        <p:tgtEl>
                                          <p:spTgt spid="9">
                                            <p:txEl>
                                              <p:pRg st="0" end="0"/>
                                            </p:txEl>
                                          </p:spTgt>
                                        </p:tgtEl>
                                      </p:cBhvr>
                                    </p:animEffect>
                                    <p:anim calcmode="lin" valueType="num">
                                      <p:cBhvr>
                                        <p:cTn id="7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0" end="0"/>
                                            </p:txEl>
                                          </p:spTgt>
                                        </p:tgtEl>
                                        <p:attrNameLst>
                                          <p:attrName>style.visibility</p:attrName>
                                        </p:attrNameLst>
                                      </p:cBhvr>
                                      <p:to>
                                        <p:strVal val="visible"/>
                                      </p:to>
                                    </p:set>
                                    <p:animEffect transition="in" filter="fade">
                                      <p:cBhvr>
                                        <p:cTn id="84" dur="1000"/>
                                        <p:tgtEl>
                                          <p:spTgt spid="3">
                                            <p:txEl>
                                              <p:pRg st="0" end="0"/>
                                            </p:txEl>
                                          </p:spTgt>
                                        </p:tgtEl>
                                      </p:cBhvr>
                                    </p:animEffect>
                                    <p:anim calcmode="lin" valueType="num">
                                      <p:cBhvr>
                                        <p:cTn id="8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 end="1"/>
                                            </p:txEl>
                                          </p:spTgt>
                                        </p:tgtEl>
                                        <p:attrNameLst>
                                          <p:attrName>style.visibility</p:attrName>
                                        </p:attrNameLst>
                                      </p:cBhvr>
                                      <p:to>
                                        <p:strVal val="visible"/>
                                      </p:to>
                                    </p:set>
                                    <p:animEffect transition="in" filter="fade">
                                      <p:cBhvr>
                                        <p:cTn id="91" dur="1000"/>
                                        <p:tgtEl>
                                          <p:spTgt spid="3">
                                            <p:txEl>
                                              <p:pRg st="1" end="1"/>
                                            </p:txEl>
                                          </p:spTgt>
                                        </p:tgtEl>
                                      </p:cBhvr>
                                    </p:animEffect>
                                    <p:anim calcmode="lin" valueType="num">
                                      <p:cBhvr>
                                        <p:cTn id="9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2" end="2"/>
                                            </p:txEl>
                                          </p:spTgt>
                                        </p:tgtEl>
                                        <p:attrNameLst>
                                          <p:attrName>style.visibility</p:attrName>
                                        </p:attrNameLst>
                                      </p:cBhvr>
                                      <p:to>
                                        <p:strVal val="visible"/>
                                      </p:to>
                                    </p:set>
                                    <p:animEffect transition="in" filter="fade">
                                      <p:cBhvr>
                                        <p:cTn id="98" dur="1000"/>
                                        <p:tgtEl>
                                          <p:spTgt spid="3">
                                            <p:txEl>
                                              <p:pRg st="2" end="2"/>
                                            </p:txEl>
                                          </p:spTgt>
                                        </p:tgtEl>
                                      </p:cBhvr>
                                    </p:animEffect>
                                    <p:anim calcmode="lin" valueType="num">
                                      <p:cBhvr>
                                        <p:cTn id="9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3" end="3"/>
                                            </p:txEl>
                                          </p:spTgt>
                                        </p:tgtEl>
                                        <p:attrNameLst>
                                          <p:attrName>style.visibility</p:attrName>
                                        </p:attrNameLst>
                                      </p:cBhvr>
                                      <p:to>
                                        <p:strVal val="visible"/>
                                      </p:to>
                                    </p:set>
                                    <p:animEffect transition="in" filter="fade">
                                      <p:cBhvr>
                                        <p:cTn id="105" dur="1000"/>
                                        <p:tgtEl>
                                          <p:spTgt spid="3">
                                            <p:txEl>
                                              <p:pRg st="3" end="3"/>
                                            </p:txEl>
                                          </p:spTgt>
                                        </p:tgtEl>
                                      </p:cBhvr>
                                    </p:animEffect>
                                    <p:anim calcmode="lin" valueType="num">
                                      <p:cBhvr>
                                        <p:cTn id="10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
                                            <p:txEl>
                                              <p:pRg st="4" end="4"/>
                                            </p:txEl>
                                          </p:spTgt>
                                        </p:tgtEl>
                                        <p:attrNameLst>
                                          <p:attrName>style.visibility</p:attrName>
                                        </p:attrNameLst>
                                      </p:cBhvr>
                                      <p:to>
                                        <p:strVal val="visible"/>
                                      </p:to>
                                    </p:set>
                                    <p:animEffect transition="in" filter="fade">
                                      <p:cBhvr>
                                        <p:cTn id="112" dur="1000"/>
                                        <p:tgtEl>
                                          <p:spTgt spid="3">
                                            <p:txEl>
                                              <p:pRg st="4" end="4"/>
                                            </p:txEl>
                                          </p:spTgt>
                                        </p:tgtEl>
                                      </p:cBhvr>
                                    </p:animEffect>
                                    <p:anim calcmode="lin" valueType="num">
                                      <p:cBhvr>
                                        <p:cTn id="1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
                                            <p:txEl>
                                              <p:pRg st="5" end="5"/>
                                            </p:txEl>
                                          </p:spTgt>
                                        </p:tgtEl>
                                        <p:attrNameLst>
                                          <p:attrName>style.visibility</p:attrName>
                                        </p:attrNameLst>
                                      </p:cBhvr>
                                      <p:to>
                                        <p:strVal val="visible"/>
                                      </p:to>
                                    </p:set>
                                    <p:animEffect transition="in" filter="fade">
                                      <p:cBhvr>
                                        <p:cTn id="119" dur="1000"/>
                                        <p:tgtEl>
                                          <p:spTgt spid="3">
                                            <p:txEl>
                                              <p:pRg st="5" end="5"/>
                                            </p:txEl>
                                          </p:spTgt>
                                        </p:tgtEl>
                                      </p:cBhvr>
                                    </p:animEffect>
                                    <p:anim calcmode="lin" valueType="num">
                                      <p:cBhvr>
                                        <p:cTn id="1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2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3">
                                            <p:txEl>
                                              <p:pRg st="6" end="6"/>
                                            </p:txEl>
                                          </p:spTgt>
                                        </p:tgtEl>
                                        <p:attrNameLst>
                                          <p:attrName>style.visibility</p:attrName>
                                        </p:attrNameLst>
                                      </p:cBhvr>
                                      <p:to>
                                        <p:strVal val="visible"/>
                                      </p:to>
                                    </p:set>
                                    <p:animEffect transition="in" filter="fade">
                                      <p:cBhvr>
                                        <p:cTn id="126" dur="1000"/>
                                        <p:tgtEl>
                                          <p:spTgt spid="3">
                                            <p:txEl>
                                              <p:pRg st="6" end="6"/>
                                            </p:txEl>
                                          </p:spTgt>
                                        </p:tgtEl>
                                      </p:cBhvr>
                                    </p:animEffect>
                                    <p:anim calcmode="lin" valueType="num">
                                      <p:cBhvr>
                                        <p:cTn id="1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p:bldP spid="7" grpId="0"/>
      <p:bldP spid="8" grpId="0" build="p"/>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4FBA6F-A4B5-4278-B1B8-1107E7230FC8}"/>
              </a:ext>
            </a:extLst>
          </p:cNvPr>
          <p:cNvSpPr>
            <a:spLocks noGrp="1"/>
          </p:cNvSpPr>
          <p:nvPr>
            <p:ph type="ctrTitle"/>
            <p:custDataLst>
              <p:tags r:id="rId1"/>
            </p:custDataLst>
          </p:nvPr>
        </p:nvSpPr>
        <p:spPr>
          <a:xfrm>
            <a:off x="1964372" y="2648385"/>
            <a:ext cx="9144000" cy="1561230"/>
          </a:xfrm>
        </p:spPr>
        <p:txBody>
          <a:bodyPr>
            <a:noAutofit/>
          </a:bodyPr>
          <a:lstStyle/>
          <a:p>
            <a:pPr algn="l"/>
            <a:r>
              <a:rPr lang="fr-CA" sz="3200" dirty="0"/>
              <a:t>La pyélonéphrite chronique peut-être </a:t>
            </a:r>
            <a:r>
              <a:rPr lang="fr-CA" sz="3200" b="1" dirty="0"/>
              <a:t>asymptomatique</a:t>
            </a:r>
            <a:r>
              <a:rPr lang="fr-CA" sz="3200" dirty="0"/>
              <a:t> en dehors des phases d’infection aigue et occasionner des infections urinaires récurrentes</a:t>
            </a:r>
            <a:br>
              <a:rPr lang="fr-CA" sz="3200" dirty="0"/>
            </a:br>
            <a:br>
              <a:rPr lang="fr-CA" sz="3200" dirty="0"/>
            </a:br>
            <a:r>
              <a:rPr lang="fr-CA" sz="3200" dirty="0"/>
              <a:t>Si le traitement médical d'une pyélonéphrite échoue, des abcès peuvent alors se former aux bassinets et aux tubulures urinaires, la maladie évoluera alors vers une insuffisance rénale progressive.</a:t>
            </a:r>
          </a:p>
        </p:txBody>
      </p:sp>
    </p:spTree>
    <p:extLst>
      <p:ext uri="{BB962C8B-B14F-4D97-AF65-F5344CB8AC3E}">
        <p14:creationId xmlns:p14="http://schemas.microsoft.com/office/powerpoint/2010/main" val="31207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A43E3-50F0-4F1E-816D-42474DB00E89}"/>
              </a:ext>
            </a:extLst>
          </p:cNvPr>
          <p:cNvSpPr>
            <a:spLocks noGrp="1"/>
          </p:cNvSpPr>
          <p:nvPr>
            <p:ph type="title"/>
            <p:custDataLst>
              <p:tags r:id="rId1"/>
            </p:custDataLst>
          </p:nvPr>
        </p:nvSpPr>
        <p:spPr>
          <a:xfrm>
            <a:off x="4114799" y="522514"/>
            <a:ext cx="7398157" cy="840737"/>
          </a:xfrm>
        </p:spPr>
        <p:txBody>
          <a:bodyPr vert="horz" lIns="91440" tIns="45720" rIns="91440" bIns="45720" rtlCol="0" anchor="ctr">
            <a:normAutofit/>
          </a:bodyPr>
          <a:lstStyle/>
          <a:p>
            <a:r>
              <a:rPr lang="fr-CA" altLang="fr-FR" dirty="0"/>
              <a:t>Pyélonéphrite</a:t>
            </a:r>
            <a:endParaRPr lang="fr-CA" dirty="0"/>
          </a:p>
        </p:txBody>
      </p:sp>
      <p:pic>
        <p:nvPicPr>
          <p:cNvPr id="9" name="Espace réservé pour une image  8" descr="Une image contenant arthropode&#10;&#10;Description générée automatiquement">
            <a:extLst>
              <a:ext uri="{FF2B5EF4-FFF2-40B4-BE49-F238E27FC236}">
                <a16:creationId xmlns:a16="http://schemas.microsoft.com/office/drawing/2014/main" id="{CD42D61E-8B93-47D8-9ACF-8ED2A69143C4}"/>
              </a:ext>
            </a:extLst>
          </p:cNvPr>
          <p:cNvPicPr>
            <a:picLocks noGrp="1" noChangeAspect="1"/>
          </p:cNvPicPr>
          <p:nvPr>
            <p:ph sz="quarter" idx="1"/>
            <p:custDataLst>
              <p:tags r:id="rId2"/>
            </p:custDataLst>
          </p:nvPr>
        </p:nvPicPr>
        <p:blipFill rotWithShape="1">
          <a:blip r:embed="rId7"/>
          <a:srcRect r="1" b="2078"/>
          <a:stretch/>
        </p:blipFill>
        <p:spPr>
          <a:xfrm>
            <a:off x="610235" y="1605095"/>
            <a:ext cx="5363538" cy="2166517"/>
          </a:xfrm>
          <a:noFill/>
        </p:spPr>
      </p:pic>
      <p:sp>
        <p:nvSpPr>
          <p:cNvPr id="7" name="ZoneTexte 6">
            <a:extLst>
              <a:ext uri="{FF2B5EF4-FFF2-40B4-BE49-F238E27FC236}">
                <a16:creationId xmlns:a16="http://schemas.microsoft.com/office/drawing/2014/main" id="{257ED909-FF8F-42F1-8078-69F808F3E846}"/>
              </a:ext>
            </a:extLst>
          </p:cNvPr>
          <p:cNvSpPr txBox="1"/>
          <p:nvPr>
            <p:custDataLst>
              <p:tags r:id="rId3"/>
            </p:custDataLst>
          </p:nvPr>
        </p:nvSpPr>
        <p:spPr>
          <a:xfrm>
            <a:off x="610235" y="3909809"/>
            <a:ext cx="5363538" cy="2166518"/>
          </a:xfrm>
          <a:prstGeom prst="rect">
            <a:avLst/>
          </a:prstGeom>
        </p:spPr>
        <p:txBody>
          <a:bodyPr vert="horz" lIns="91440" tIns="45720" rIns="91440" bIns="45720" rtlCol="0">
            <a:normAutofit/>
          </a:bodyPr>
          <a:lstStyle/>
          <a:p>
            <a:pPr indent="-228600">
              <a:lnSpc>
                <a:spcPct val="110000"/>
              </a:lnSpc>
              <a:spcAft>
                <a:spcPts val="600"/>
              </a:spcAft>
              <a:buClr>
                <a:schemeClr val="tx2">
                  <a:lumMod val="10000"/>
                  <a:lumOff val="90000"/>
                </a:schemeClr>
              </a:buClr>
              <a:buSzPct val="80000"/>
              <a:buFont typeface="Wingdings" panose="05000000000000000000" pitchFamily="2" charset="2"/>
              <a:buChar char="§"/>
            </a:pPr>
            <a:r>
              <a:rPr lang="fr-CA" sz="3200" dirty="0">
                <a:solidFill>
                  <a:schemeClr val="tx2">
                    <a:alpha val="70000"/>
                  </a:schemeClr>
                </a:solidFill>
              </a:rPr>
              <a:t>https://www.youtube.com/watch?v=PTrOgMFSvzg</a:t>
            </a:r>
          </a:p>
        </p:txBody>
      </p:sp>
      <p:sp>
        <p:nvSpPr>
          <p:cNvPr id="5" name="Espace réservé du texte 4">
            <a:extLst>
              <a:ext uri="{FF2B5EF4-FFF2-40B4-BE49-F238E27FC236}">
                <a16:creationId xmlns:a16="http://schemas.microsoft.com/office/drawing/2014/main" id="{63A90F99-93EA-4E71-A2C7-7BE2F31B629D}"/>
              </a:ext>
            </a:extLst>
          </p:cNvPr>
          <p:cNvSpPr>
            <a:spLocks noGrp="1"/>
          </p:cNvSpPr>
          <p:nvPr>
            <p:ph type="body" sz="half" idx="3"/>
            <p:custDataLst>
              <p:tags r:id="rId4"/>
            </p:custDataLst>
          </p:nvPr>
        </p:nvSpPr>
        <p:spPr>
          <a:xfrm>
            <a:off x="6147608" y="1605095"/>
            <a:ext cx="5365348" cy="4471232"/>
          </a:xfrm>
        </p:spPr>
        <p:txBody>
          <a:bodyPr vert="horz" lIns="91440" tIns="45720" rIns="91440" bIns="45720" rtlCol="0">
            <a:normAutofit/>
          </a:bodyPr>
          <a:lstStyle/>
          <a:p>
            <a:pPr marL="0">
              <a:lnSpc>
                <a:spcPct val="100000"/>
              </a:lnSpc>
              <a:spcBef>
                <a:spcPts val="599"/>
              </a:spcBef>
              <a:defRPr/>
            </a:pPr>
            <a:r>
              <a:rPr lang="fr-CA" sz="3000" dirty="0"/>
              <a:t>SOINS :</a:t>
            </a:r>
          </a:p>
          <a:p>
            <a:pPr marL="0">
              <a:lnSpc>
                <a:spcPct val="100000"/>
              </a:lnSpc>
              <a:spcBef>
                <a:spcPts val="599"/>
              </a:spcBef>
              <a:defRPr/>
            </a:pPr>
            <a:r>
              <a:rPr lang="fr-CA" sz="3000" dirty="0"/>
              <a:t>Surveiller la T°</a:t>
            </a:r>
          </a:p>
          <a:p>
            <a:pPr marL="0">
              <a:lnSpc>
                <a:spcPct val="100000"/>
              </a:lnSpc>
              <a:spcBef>
                <a:spcPts val="599"/>
              </a:spcBef>
              <a:defRPr/>
            </a:pPr>
            <a:r>
              <a:rPr lang="fr-CA" sz="3000" dirty="0"/>
              <a:t> Favoriser l'hydratation</a:t>
            </a:r>
          </a:p>
          <a:p>
            <a:pPr marL="0">
              <a:lnSpc>
                <a:spcPct val="100000"/>
              </a:lnSpc>
              <a:spcBef>
                <a:spcPts val="599"/>
              </a:spcBef>
              <a:defRPr/>
            </a:pPr>
            <a:r>
              <a:rPr lang="fr-CA" sz="3000" dirty="0"/>
              <a:t> Selon l'ordonnance :</a:t>
            </a:r>
          </a:p>
          <a:p>
            <a:pPr marL="0">
              <a:lnSpc>
                <a:spcPct val="100000"/>
              </a:lnSpc>
              <a:spcBef>
                <a:spcPts val="599"/>
              </a:spcBef>
              <a:defRPr/>
            </a:pPr>
            <a:r>
              <a:rPr lang="fr-CA" sz="3000" dirty="0"/>
              <a:t>Analgésiques</a:t>
            </a:r>
          </a:p>
          <a:p>
            <a:pPr marL="0">
              <a:lnSpc>
                <a:spcPct val="100000"/>
              </a:lnSpc>
              <a:spcBef>
                <a:spcPts val="599"/>
              </a:spcBef>
              <a:defRPr/>
            </a:pPr>
            <a:r>
              <a:rPr lang="fr-CA" sz="3000" dirty="0"/>
              <a:t>Abs</a:t>
            </a:r>
          </a:p>
          <a:p>
            <a:pPr marL="0">
              <a:lnSpc>
                <a:spcPct val="100000"/>
              </a:lnSpc>
              <a:spcBef>
                <a:spcPts val="599"/>
              </a:spcBef>
              <a:defRPr/>
            </a:pPr>
            <a:r>
              <a:rPr lang="fr-CA" sz="3000" dirty="0"/>
              <a:t>Antipyrétiques</a:t>
            </a:r>
          </a:p>
          <a:p>
            <a:pPr marL="0">
              <a:lnSpc>
                <a:spcPct val="100000"/>
              </a:lnSpc>
              <a:spcBef>
                <a:spcPts val="599"/>
              </a:spcBef>
              <a:defRPr/>
            </a:pPr>
            <a:r>
              <a:rPr lang="fr-CA" sz="3000" dirty="0"/>
              <a:t>Faire les cultures d'urine.</a:t>
            </a:r>
          </a:p>
          <a:p>
            <a:pPr>
              <a:lnSpc>
                <a:spcPct val="100000"/>
              </a:lnSpc>
            </a:pPr>
            <a:endParaRPr lang="fr-CA" sz="3000" dirty="0"/>
          </a:p>
        </p:txBody>
      </p:sp>
      <p:sp>
        <p:nvSpPr>
          <p:cNvPr id="14" name="Slide Number Placeholder 5">
            <a:extLst>
              <a:ext uri="{FF2B5EF4-FFF2-40B4-BE49-F238E27FC236}">
                <a16:creationId xmlns:a16="http://schemas.microsoft.com/office/drawing/2014/main" id="{7FB56D4E-08B9-9ED8-FFE9-AACF2D67D473}"/>
              </a:ext>
            </a:extLst>
          </p:cNvPr>
          <p:cNvSpPr>
            <a:spLocks noGrp="1"/>
          </p:cNvSpPr>
          <p:nvPr>
            <p:ph type="sldNum" idx="10"/>
            <p:custDataLst>
              <p:tags r:id="rId5"/>
            </p:custDataLst>
          </p:nvPr>
        </p:nvSpPr>
        <p:spPr>
          <a:xfrm>
            <a:off x="8610600" y="6429375"/>
            <a:ext cx="2743200" cy="365125"/>
          </a:xfrm>
        </p:spPr>
        <p:txBody>
          <a:bodyPr/>
          <a:lstStyle/>
          <a:p>
            <a:pPr>
              <a:spcAft>
                <a:spcPts val="600"/>
              </a:spcAft>
            </a:pPr>
            <a:fld id="{0BE3A0E9-39B0-4956-8042-A78DA97867DA}" type="slidenum">
              <a:rPr lang="fr-CA" altLang="fr-FR"/>
              <a:pPr>
                <a:spcAft>
                  <a:spcPts val="600"/>
                </a:spcAft>
              </a:pPr>
              <a:t>11</a:t>
            </a:fld>
            <a:endParaRPr lang="fr-CA" altLang="fr-FR"/>
          </a:p>
        </p:txBody>
      </p:sp>
    </p:spTree>
    <p:extLst>
      <p:ext uri="{BB962C8B-B14F-4D97-AF65-F5344CB8AC3E}">
        <p14:creationId xmlns:p14="http://schemas.microsoft.com/office/powerpoint/2010/main" val="110152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1000"/>
                                        <p:tgtEl>
                                          <p:spTgt spid="5">
                                            <p:txEl>
                                              <p:pRg st="0" end="0"/>
                                            </p:txEl>
                                          </p:spTgt>
                                        </p:tgtEl>
                                      </p:cBhvr>
                                    </p:animEffect>
                                    <p:anim calcmode="lin" valueType="num">
                                      <p:cBhvr>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1000"/>
                                        <p:tgtEl>
                                          <p:spTgt spid="5">
                                            <p:txEl>
                                              <p:pRg st="1" end="1"/>
                                            </p:txEl>
                                          </p:spTgt>
                                        </p:tgtEl>
                                      </p:cBhvr>
                                    </p:animEffect>
                                    <p:anim calcmode="lin" valueType="num">
                                      <p:cBhvr>
                                        <p:cTn id="2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1000"/>
                                        <p:tgtEl>
                                          <p:spTgt spid="5">
                                            <p:txEl>
                                              <p:pRg st="2" end="2"/>
                                            </p:txEl>
                                          </p:spTgt>
                                        </p:tgtEl>
                                      </p:cBhvr>
                                    </p:animEffect>
                                    <p:anim calcmode="lin" valueType="num">
                                      <p:cBhvr>
                                        <p:cTn id="3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animEffect transition="in" filter="fade">
                                      <p:cBhvr>
                                        <p:cTn id="39" dur="1000"/>
                                        <p:tgtEl>
                                          <p:spTgt spid="5">
                                            <p:txEl>
                                              <p:pRg st="3" end="3"/>
                                            </p:txEl>
                                          </p:spTgt>
                                        </p:tgtEl>
                                      </p:cBhvr>
                                    </p:animEffect>
                                    <p:anim calcmode="lin" valueType="num">
                                      <p:cBhvr>
                                        <p:cTn id="4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xEl>
                                              <p:pRg st="4" end="4"/>
                                            </p:txEl>
                                          </p:spTgt>
                                        </p:tgtEl>
                                        <p:attrNameLst>
                                          <p:attrName>style.visibility</p:attrName>
                                        </p:attrNameLst>
                                      </p:cBhvr>
                                      <p:to>
                                        <p:strVal val="visible"/>
                                      </p:to>
                                    </p:set>
                                    <p:animEffect transition="in" filter="fade">
                                      <p:cBhvr>
                                        <p:cTn id="46" dur="1000"/>
                                        <p:tgtEl>
                                          <p:spTgt spid="5">
                                            <p:txEl>
                                              <p:pRg st="4" end="4"/>
                                            </p:txEl>
                                          </p:spTgt>
                                        </p:tgtEl>
                                      </p:cBhvr>
                                    </p:animEffect>
                                    <p:anim calcmode="lin" valueType="num">
                                      <p:cBhvr>
                                        <p:cTn id="4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5">
                                            <p:txEl>
                                              <p:pRg st="5" end="5"/>
                                            </p:txEl>
                                          </p:spTgt>
                                        </p:tgtEl>
                                        <p:attrNameLst>
                                          <p:attrName>style.visibility</p:attrName>
                                        </p:attrNameLst>
                                      </p:cBhvr>
                                      <p:to>
                                        <p:strVal val="visible"/>
                                      </p:to>
                                    </p:set>
                                    <p:animEffect transition="in" filter="fade">
                                      <p:cBhvr>
                                        <p:cTn id="53" dur="1000"/>
                                        <p:tgtEl>
                                          <p:spTgt spid="5">
                                            <p:txEl>
                                              <p:pRg st="5" end="5"/>
                                            </p:txEl>
                                          </p:spTgt>
                                        </p:tgtEl>
                                      </p:cBhvr>
                                    </p:animEffect>
                                    <p:anim calcmode="lin" valueType="num">
                                      <p:cBhvr>
                                        <p:cTn id="54"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5">
                                            <p:txEl>
                                              <p:pRg st="6" end="6"/>
                                            </p:txEl>
                                          </p:spTgt>
                                        </p:tgtEl>
                                        <p:attrNameLst>
                                          <p:attrName>style.visibility</p:attrName>
                                        </p:attrNameLst>
                                      </p:cBhvr>
                                      <p:to>
                                        <p:strVal val="visible"/>
                                      </p:to>
                                    </p:set>
                                    <p:animEffect transition="in" filter="fade">
                                      <p:cBhvr>
                                        <p:cTn id="60" dur="1000"/>
                                        <p:tgtEl>
                                          <p:spTgt spid="5">
                                            <p:txEl>
                                              <p:pRg st="6" end="6"/>
                                            </p:txEl>
                                          </p:spTgt>
                                        </p:tgtEl>
                                      </p:cBhvr>
                                    </p:animEffect>
                                    <p:anim calcmode="lin" valueType="num">
                                      <p:cBhvr>
                                        <p:cTn id="61"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62"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animEffect transition="in" filter="fade">
                                      <p:cBhvr>
                                        <p:cTn id="67" dur="1000"/>
                                        <p:tgtEl>
                                          <p:spTgt spid="5">
                                            <p:txEl>
                                              <p:pRg st="7" end="7"/>
                                            </p:txEl>
                                          </p:spTgt>
                                        </p:tgtEl>
                                      </p:cBhvr>
                                    </p:animEffect>
                                    <p:anim calcmode="lin" valueType="num">
                                      <p:cBhvr>
                                        <p:cTn id="68"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69"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arn(inVertical)">
                                      <p:cBhvr>
                                        <p:cTn id="7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u contenu 9">
            <a:extLst>
              <a:ext uri="{FF2B5EF4-FFF2-40B4-BE49-F238E27FC236}">
                <a16:creationId xmlns:a16="http://schemas.microsoft.com/office/drawing/2014/main" id="{19C2C153-CCBD-43F6-82D0-67D5CF99F32A}"/>
              </a:ext>
            </a:extLst>
          </p:cNvPr>
          <p:cNvPicPr>
            <a:picLocks noGrp="1" noChangeAspect="1"/>
          </p:cNvPicPr>
          <p:nvPr>
            <p:ph sz="half" idx="2"/>
            <p:custDataLst>
              <p:tags r:id="rId1"/>
            </p:custDataLst>
          </p:nvPr>
        </p:nvPicPr>
        <p:blipFill>
          <a:blip r:embed="rId11"/>
          <a:stretch>
            <a:fillRect/>
          </a:stretch>
        </p:blipFill>
        <p:spPr>
          <a:xfrm>
            <a:off x="1015564" y="2730501"/>
            <a:ext cx="3219781" cy="3446462"/>
          </a:xfrm>
          <a:prstGeom prst="rect">
            <a:avLst/>
          </a:prstGeom>
        </p:spPr>
      </p:pic>
      <p:pic>
        <p:nvPicPr>
          <p:cNvPr id="12" name="Espace réservé du contenu 11">
            <a:extLst>
              <a:ext uri="{FF2B5EF4-FFF2-40B4-BE49-F238E27FC236}">
                <a16:creationId xmlns:a16="http://schemas.microsoft.com/office/drawing/2014/main" id="{C17879C7-BADA-4416-A40D-C8C8FCCEDA7C}"/>
              </a:ext>
            </a:extLst>
          </p:cNvPr>
          <p:cNvPicPr>
            <a:picLocks noGrp="1" noChangeAspect="1"/>
          </p:cNvPicPr>
          <p:nvPr>
            <p:ph sz="quarter" idx="4"/>
            <p:custDataLst>
              <p:tags r:id="rId2"/>
            </p:custDataLst>
          </p:nvPr>
        </p:nvPicPr>
        <p:blipFill>
          <a:blip r:embed="rId12"/>
          <a:stretch>
            <a:fillRect/>
          </a:stretch>
        </p:blipFill>
        <p:spPr>
          <a:xfrm>
            <a:off x="7956657" y="2727050"/>
            <a:ext cx="3426338" cy="3446462"/>
          </a:xfrm>
          <a:prstGeom prst="rect">
            <a:avLst/>
          </a:prstGeom>
        </p:spPr>
      </p:pic>
      <p:sp>
        <p:nvSpPr>
          <p:cNvPr id="4" name="Espace réservé de la date 3">
            <a:extLst>
              <a:ext uri="{FF2B5EF4-FFF2-40B4-BE49-F238E27FC236}">
                <a16:creationId xmlns:a16="http://schemas.microsoft.com/office/drawing/2014/main" id="{3FD6A397-8D56-4067-B8EA-EEAE58F8D5DE}"/>
              </a:ext>
            </a:extLst>
          </p:cNvPr>
          <p:cNvSpPr>
            <a:spLocks noGrp="1"/>
          </p:cNvSpPr>
          <p:nvPr>
            <p:ph type="dt" sz="half" idx="10"/>
            <p:custDataLst>
              <p:tags r:id="rId3"/>
            </p:custDataLst>
          </p:nvPr>
        </p:nvSpPr>
        <p:spPr/>
        <p:txBody>
          <a:bodyPr/>
          <a:lstStyle/>
          <a:p>
            <a:pPr rtl="0"/>
            <a:r>
              <a:rPr lang="fr-FR" noProof="0"/>
              <a:t>1/3/20XX</a:t>
            </a:r>
          </a:p>
        </p:txBody>
      </p:sp>
      <p:sp>
        <p:nvSpPr>
          <p:cNvPr id="5" name="Espace réservé du pied de page 4">
            <a:extLst>
              <a:ext uri="{FF2B5EF4-FFF2-40B4-BE49-F238E27FC236}">
                <a16:creationId xmlns:a16="http://schemas.microsoft.com/office/drawing/2014/main" id="{E945CBE6-6F98-4DF4-9D1E-2693FAF68CBA}"/>
              </a:ext>
            </a:extLst>
          </p:cNvPr>
          <p:cNvSpPr>
            <a:spLocks noGrp="1"/>
          </p:cNvSpPr>
          <p:nvPr>
            <p:ph type="ftr" sz="quarter" idx="11"/>
            <p:custDataLst>
              <p:tags r:id="rId4"/>
            </p:custDataLst>
          </p:nvPr>
        </p:nvSpPr>
        <p:spPr/>
        <p:txBody>
          <a:bodyPr/>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76D72DFA-2FD3-463D-9F4C-8C52D046A165}"/>
              </a:ext>
            </a:extLst>
          </p:cNvPr>
          <p:cNvSpPr>
            <a:spLocks noGrp="1"/>
          </p:cNvSpPr>
          <p:nvPr>
            <p:ph type="sldNum" sz="quarter" idx="12"/>
            <p:custDataLst>
              <p:tags r:id="rId5"/>
            </p:custDataLst>
          </p:nvPr>
        </p:nvSpPr>
        <p:spPr/>
        <p:txBody>
          <a:bodyPr/>
          <a:lstStyle/>
          <a:p>
            <a:pPr rtl="0"/>
            <a:fld id="{28844951-7827-47D4-8276-7DDE1FA7D85A}" type="slidenum">
              <a:rPr lang="fr-FR" noProof="0" smtClean="0"/>
              <a:t>12</a:t>
            </a:fld>
            <a:endParaRPr lang="fr-FR" noProof="0"/>
          </a:p>
        </p:txBody>
      </p:sp>
      <p:sp>
        <p:nvSpPr>
          <p:cNvPr id="7" name="Titre 6">
            <a:extLst>
              <a:ext uri="{FF2B5EF4-FFF2-40B4-BE49-F238E27FC236}">
                <a16:creationId xmlns:a16="http://schemas.microsoft.com/office/drawing/2014/main" id="{C7A10CBC-BB96-41A0-AF68-F7CF3B9C92EA}"/>
              </a:ext>
            </a:extLst>
          </p:cNvPr>
          <p:cNvSpPr>
            <a:spLocks noGrp="1"/>
          </p:cNvSpPr>
          <p:nvPr>
            <p:ph type="title"/>
            <p:custDataLst>
              <p:tags r:id="rId6"/>
            </p:custDataLst>
          </p:nvPr>
        </p:nvSpPr>
        <p:spPr/>
        <p:txBody>
          <a:bodyPr/>
          <a:lstStyle/>
          <a:p>
            <a:pPr algn="ctr"/>
            <a:r>
              <a:rPr lang="fr-CA" b="1" u="sng" dirty="0">
                <a:effectLst>
                  <a:outerShdw blurRad="38100" dist="38100" dir="2700000" algn="tl">
                    <a:srgbClr val="000000">
                      <a:alpha val="43137"/>
                    </a:srgbClr>
                  </a:outerShdw>
                </a:effectLst>
              </a:rPr>
              <a:t>Cystite et urétrite</a:t>
            </a:r>
            <a:endParaRPr lang="fr-CA" dirty="0"/>
          </a:p>
        </p:txBody>
      </p:sp>
      <p:sp>
        <p:nvSpPr>
          <p:cNvPr id="8" name="Espace réservé du texte 7">
            <a:extLst>
              <a:ext uri="{FF2B5EF4-FFF2-40B4-BE49-F238E27FC236}">
                <a16:creationId xmlns:a16="http://schemas.microsoft.com/office/drawing/2014/main" id="{56982C9B-26B9-4284-91AF-D9A5B847F34D}"/>
              </a:ext>
            </a:extLst>
          </p:cNvPr>
          <p:cNvSpPr>
            <a:spLocks noGrp="1"/>
          </p:cNvSpPr>
          <p:nvPr>
            <p:ph type="body" idx="1"/>
            <p:custDataLst>
              <p:tags r:id="rId7"/>
            </p:custDataLst>
          </p:nvPr>
        </p:nvSpPr>
        <p:spPr>
          <a:xfrm>
            <a:off x="1002506" y="1752026"/>
            <a:ext cx="5157787" cy="530352"/>
          </a:xfrm>
        </p:spPr>
        <p:txBody>
          <a:bodyPr/>
          <a:lstStyle/>
          <a:p>
            <a:r>
              <a:rPr lang="fr-CA" dirty="0"/>
              <a:t>La cystite est une inflammation de la vessie d'origine microbienne </a:t>
            </a:r>
          </a:p>
        </p:txBody>
      </p:sp>
      <p:sp>
        <p:nvSpPr>
          <p:cNvPr id="9" name="Espace réservé du texte 8">
            <a:extLst>
              <a:ext uri="{FF2B5EF4-FFF2-40B4-BE49-F238E27FC236}">
                <a16:creationId xmlns:a16="http://schemas.microsoft.com/office/drawing/2014/main" id="{16630642-AF5D-48E0-A764-243C3C63B472}"/>
              </a:ext>
            </a:extLst>
          </p:cNvPr>
          <p:cNvSpPr>
            <a:spLocks noGrp="1"/>
          </p:cNvSpPr>
          <p:nvPr>
            <p:ph type="body" sz="quarter" idx="13"/>
            <p:custDataLst>
              <p:tags r:id="rId8"/>
            </p:custDataLst>
          </p:nvPr>
        </p:nvSpPr>
        <p:spPr>
          <a:xfrm>
            <a:off x="6334919" y="1806523"/>
            <a:ext cx="5183187" cy="530352"/>
          </a:xfrm>
        </p:spPr>
        <p:txBody>
          <a:bodyPr/>
          <a:lstStyle/>
          <a:p>
            <a:r>
              <a:rPr lang="fr-CA" dirty="0"/>
              <a:t>L'urétrite est une inflammation de l'urètre </a:t>
            </a:r>
          </a:p>
        </p:txBody>
      </p:sp>
      <p:pic>
        <p:nvPicPr>
          <p:cNvPr id="11" name="Image 10">
            <a:extLst>
              <a:ext uri="{FF2B5EF4-FFF2-40B4-BE49-F238E27FC236}">
                <a16:creationId xmlns:a16="http://schemas.microsoft.com/office/drawing/2014/main" id="{61139DB2-75D7-4D00-9CC2-CC5145E7EF69}"/>
              </a:ext>
            </a:extLst>
          </p:cNvPr>
          <p:cNvPicPr>
            <a:picLocks noChangeAspect="1"/>
          </p:cNvPicPr>
          <p:nvPr>
            <p:custDataLst>
              <p:tags r:id="rId9"/>
            </p:custDataLst>
          </p:nvPr>
        </p:nvPicPr>
        <p:blipFill>
          <a:blip r:embed="rId13"/>
          <a:stretch>
            <a:fillRect/>
          </a:stretch>
        </p:blipFill>
        <p:spPr>
          <a:xfrm>
            <a:off x="4441903" y="3070191"/>
            <a:ext cx="3127519" cy="2969009"/>
          </a:xfrm>
          <a:prstGeom prst="rect">
            <a:avLst/>
          </a:prstGeom>
        </p:spPr>
      </p:pic>
    </p:spTree>
    <p:extLst>
      <p:ext uri="{BB962C8B-B14F-4D97-AF65-F5344CB8AC3E}">
        <p14:creationId xmlns:p14="http://schemas.microsoft.com/office/powerpoint/2010/main" val="117480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1000"/>
                                        <p:tgtEl>
                                          <p:spTgt spid="9">
                                            <p:txEl>
                                              <p:pRg st="0" end="0"/>
                                            </p:txEl>
                                          </p:spTgt>
                                        </p:tgtEl>
                                      </p:cBhvr>
                                    </p:animEffect>
                                    <p:anim calcmode="lin" valueType="num">
                                      <p:cBhvr>
                                        <p:cTn id="3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a:extLst>
              <a:ext uri="{FF2B5EF4-FFF2-40B4-BE49-F238E27FC236}">
                <a16:creationId xmlns:a16="http://schemas.microsoft.com/office/drawing/2014/main" id="{04D92A2A-ABD2-D1B1-C6BD-15698D34594E}"/>
              </a:ext>
            </a:extLst>
          </p:cNvPr>
          <p:cNvSpPr>
            <a:spLocks noGrp="1"/>
          </p:cNvSpPr>
          <p:nvPr>
            <p:ph type="sldNum" sz="quarter" idx="12"/>
            <p:custDataLst>
              <p:tags r:id="rId1"/>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13</a:t>
            </a:fld>
            <a:endParaRPr lang="fr-FR" noProof="0"/>
          </a:p>
        </p:txBody>
      </p:sp>
      <p:sp>
        <p:nvSpPr>
          <p:cNvPr id="2" name="Titre 1">
            <a:extLst>
              <a:ext uri="{FF2B5EF4-FFF2-40B4-BE49-F238E27FC236}">
                <a16:creationId xmlns:a16="http://schemas.microsoft.com/office/drawing/2014/main" id="{A7FFB832-9776-4A57-9C88-E005D303D194}"/>
              </a:ext>
            </a:extLst>
          </p:cNvPr>
          <p:cNvSpPr>
            <a:spLocks noGrp="1"/>
          </p:cNvSpPr>
          <p:nvPr>
            <p:ph type="title"/>
            <p:custDataLst>
              <p:tags r:id="rId2"/>
            </p:custDataLst>
          </p:nvPr>
        </p:nvSpPr>
        <p:spPr>
          <a:xfrm>
            <a:off x="200714" y="484632"/>
            <a:ext cx="7010400" cy="1435375"/>
          </a:xfrm>
        </p:spPr>
        <p:txBody>
          <a:bodyPr anchor="b">
            <a:normAutofit/>
          </a:bodyPr>
          <a:lstStyle/>
          <a:p>
            <a:r>
              <a:rPr lang="fr-CA" sz="4400" dirty="0">
                <a:gradFill flip="none" rotWithShape="1">
                  <a:gsLst>
                    <a:gs pos="0">
                      <a:schemeClr val="accent5">
                        <a:alpha val="70000"/>
                      </a:schemeClr>
                    </a:gs>
                    <a:gs pos="100000">
                      <a:schemeClr val="accent1">
                        <a:alpha val="70000"/>
                      </a:schemeClr>
                    </a:gs>
                  </a:gsLst>
                  <a:lin ang="0" scaled="1"/>
                  <a:tileRect/>
                </a:gradFill>
              </a:rPr>
              <a:t>LITHIASE URINAIRE ET COLIQUE NÉPHRÉTIQUE</a:t>
            </a:r>
          </a:p>
        </p:txBody>
      </p:sp>
      <p:sp>
        <p:nvSpPr>
          <p:cNvPr id="3" name="Espace réservé du contenu 2">
            <a:extLst>
              <a:ext uri="{FF2B5EF4-FFF2-40B4-BE49-F238E27FC236}">
                <a16:creationId xmlns:a16="http://schemas.microsoft.com/office/drawing/2014/main" id="{D12C688D-B628-4070-820F-D7B6FE3885C2}"/>
              </a:ext>
            </a:extLst>
          </p:cNvPr>
          <p:cNvSpPr>
            <a:spLocks noGrp="1"/>
          </p:cNvSpPr>
          <p:nvPr>
            <p:ph idx="1"/>
            <p:custDataLst>
              <p:tags r:id="rId3"/>
            </p:custDataLst>
          </p:nvPr>
        </p:nvSpPr>
        <p:spPr>
          <a:xfrm>
            <a:off x="487680" y="2517914"/>
            <a:ext cx="6509619" cy="3008243"/>
          </a:xfrm>
        </p:spPr>
        <p:txBody>
          <a:bodyPr>
            <a:normAutofit/>
          </a:bodyPr>
          <a:lstStyle/>
          <a:p>
            <a:r>
              <a:rPr lang="fr-CA" sz="2000" dirty="0">
                <a:solidFill>
                  <a:schemeClr val="tx2">
                    <a:alpha val="60000"/>
                  </a:schemeClr>
                </a:solidFill>
              </a:rPr>
              <a:t>Présence de calculs dans l’appareil urinaire.</a:t>
            </a:r>
          </a:p>
          <a:p>
            <a:r>
              <a:rPr lang="fr-CA" sz="2000" dirty="0">
                <a:solidFill>
                  <a:schemeClr val="tx2">
                    <a:alpha val="60000"/>
                  </a:schemeClr>
                </a:solidFill>
              </a:rPr>
              <a:t>Ces calculs sont des pierres formées par la précipitation des substances cristallines de l’urine, soit de l’urée et le calcium.</a:t>
            </a:r>
          </a:p>
          <a:p>
            <a:r>
              <a:rPr lang="fr-CA" sz="2000" dirty="0">
                <a:solidFill>
                  <a:schemeClr val="tx2">
                    <a:alpha val="60000"/>
                  </a:schemeClr>
                </a:solidFill>
              </a:rPr>
              <a:t>Ils sont dans le rein ou la vessie.</a:t>
            </a:r>
          </a:p>
          <a:p>
            <a:r>
              <a:rPr lang="fr-CA" sz="2000" dirty="0">
                <a:solidFill>
                  <a:schemeClr val="tx2">
                    <a:alpha val="60000"/>
                  </a:schemeClr>
                </a:solidFill>
              </a:rPr>
              <a:t>Ils ont une grosseur variant du grain de sable à l’orange.</a:t>
            </a:r>
          </a:p>
        </p:txBody>
      </p:sp>
      <p:pic>
        <p:nvPicPr>
          <p:cNvPr id="7" name="Picture 2" descr="http://idata.over-blog.com/5/90/02/08/Automne/Fevrier/Mai/Septembre/Grain-de-sable.jpg">
            <a:hlinkClick r:id="rId8"/>
            <a:extLst>
              <a:ext uri="{FF2B5EF4-FFF2-40B4-BE49-F238E27FC236}">
                <a16:creationId xmlns:a16="http://schemas.microsoft.com/office/drawing/2014/main" id="{1186CECC-33E3-46FC-B99F-C472B7F3CCFE}"/>
              </a:ext>
            </a:extLst>
          </p:cNvPr>
          <p:cNvPicPr>
            <a:picLocks noChangeAspect="1" noChangeArrowheads="1"/>
          </p:cNvPicPr>
          <p:nvPr>
            <p:custDataLst>
              <p:tags r:id="rId4"/>
            </p:custDataLst>
          </p:nvPr>
        </p:nvPicPr>
        <p:blipFill rotWithShape="1">
          <a:blip r:embed="rId9">
            <a:extLst>
              <a:ext uri="{28A0092B-C50C-407E-A947-70E740481C1C}">
                <a14:useLocalDpi xmlns:a14="http://schemas.microsoft.com/office/drawing/2010/main" val="0"/>
              </a:ext>
            </a:extLst>
          </a:blip>
          <a:srcRect t="5366" r="2" b="5346"/>
          <a:stretch/>
        </p:blipFill>
        <p:spPr bwMode="auto">
          <a:xfrm>
            <a:off x="8664140" y="484632"/>
            <a:ext cx="3040179" cy="2033282"/>
          </a:xfrm>
          <a:prstGeom prst="rect">
            <a:avLst/>
          </a:prstGeom>
          <a:solidFill>
            <a:srgbClr val="FFFFFF"/>
          </a:solidFill>
        </p:spPr>
      </p:pic>
      <p:pic>
        <p:nvPicPr>
          <p:cNvPr id="8" name="Picture 5">
            <a:extLst>
              <a:ext uri="{FF2B5EF4-FFF2-40B4-BE49-F238E27FC236}">
                <a16:creationId xmlns:a16="http://schemas.microsoft.com/office/drawing/2014/main" id="{3786BD04-B52E-41B6-B1FA-A1CA18C1556F}"/>
              </a:ext>
            </a:extLst>
          </p:cNvPr>
          <p:cNvPicPr>
            <a:picLocks noChangeAspect="1" noChangeArrowheads="1"/>
          </p:cNvPicPr>
          <p:nvPr>
            <p:custDataLst>
              <p:tags r:id="rId5"/>
            </p:custDataLst>
          </p:nvPr>
        </p:nvPicPr>
        <p:blipFill rotWithShape="1">
          <a:blip r:embed="rId10">
            <a:extLst>
              <a:ext uri="{28A0092B-C50C-407E-A947-70E740481C1C}">
                <a14:useLocalDpi xmlns:a14="http://schemas.microsoft.com/office/drawing/2010/main" val="0"/>
              </a:ext>
            </a:extLst>
          </a:blip>
          <a:srcRect t="14320" r="3" b="18801"/>
          <a:stretch/>
        </p:blipFill>
        <p:spPr bwMode="auto">
          <a:xfrm>
            <a:off x="7912608" y="2664085"/>
            <a:ext cx="4279392" cy="28620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a:extLst>
              <a:ext uri="{FF2B5EF4-FFF2-40B4-BE49-F238E27FC236}">
                <a16:creationId xmlns:a16="http://schemas.microsoft.com/office/drawing/2014/main" id="{B0F6410A-C366-4945-9FFE-BF88F39195C0}"/>
              </a:ext>
            </a:extLst>
          </p:cNvPr>
          <p:cNvPicPr>
            <a:picLocks noChangeAspect="1"/>
          </p:cNvPicPr>
          <p:nvPr>
            <p:custDataLst>
              <p:tags r:id="rId6"/>
            </p:custDataLst>
          </p:nvPr>
        </p:nvPicPr>
        <p:blipFill>
          <a:blip r:embed="rId11"/>
          <a:stretch>
            <a:fillRect/>
          </a:stretch>
        </p:blipFill>
        <p:spPr>
          <a:xfrm>
            <a:off x="6096000" y="4022035"/>
            <a:ext cx="2186609" cy="2232163"/>
          </a:xfrm>
          <a:prstGeom prst="rect">
            <a:avLst/>
          </a:prstGeom>
        </p:spPr>
      </p:pic>
    </p:spTree>
    <p:extLst>
      <p:ext uri="{BB962C8B-B14F-4D97-AF65-F5344CB8AC3E}">
        <p14:creationId xmlns:p14="http://schemas.microsoft.com/office/powerpoint/2010/main" val="165484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1000"/>
                                        <p:tgtEl>
                                          <p:spTgt spid="3">
                                            <p:txEl>
                                              <p:pRg st="2" end="2"/>
                                            </p:txEl>
                                          </p:spTgt>
                                        </p:tgtEl>
                                      </p:cBhvr>
                                    </p:animEffect>
                                    <p:anim calcmode="lin" valueType="num">
                                      <p:cBhvr>
                                        <p:cTn id="4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fade">
                                      <p:cBhvr>
                                        <p:cTn id="52" dur="1000"/>
                                        <p:tgtEl>
                                          <p:spTgt spid="3">
                                            <p:txEl>
                                              <p:pRg st="3" end="3"/>
                                            </p:txEl>
                                          </p:spTgt>
                                        </p:tgtEl>
                                      </p:cBhvr>
                                    </p:animEffect>
                                    <p:anim calcmode="lin" valueType="num">
                                      <p:cBhvr>
                                        <p:cTn id="5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A9DB91-8624-4B20-9159-CDEC8BA59BB0}"/>
              </a:ext>
            </a:extLst>
          </p:cNvPr>
          <p:cNvSpPr>
            <a:spLocks noGrp="1"/>
          </p:cNvSpPr>
          <p:nvPr>
            <p:ph type="title"/>
            <p:custDataLst>
              <p:tags r:id="rId1"/>
            </p:custDataLst>
          </p:nvPr>
        </p:nvSpPr>
        <p:spPr>
          <a:xfrm>
            <a:off x="1228121" y="827364"/>
            <a:ext cx="3155570" cy="732183"/>
          </a:xfrm>
        </p:spPr>
        <p:txBody>
          <a:bodyPr anchor="b">
            <a:normAutofit/>
          </a:bodyPr>
          <a:lstStyle/>
          <a:p>
            <a:r>
              <a:rPr lang="fr-CA" dirty="0"/>
              <a:t>Lithiase urinaire</a:t>
            </a:r>
          </a:p>
        </p:txBody>
      </p:sp>
      <p:sp>
        <p:nvSpPr>
          <p:cNvPr id="12" name="Text Placeholder 3">
            <a:extLst>
              <a:ext uri="{FF2B5EF4-FFF2-40B4-BE49-F238E27FC236}">
                <a16:creationId xmlns:a16="http://schemas.microsoft.com/office/drawing/2014/main" id="{4FD69C57-CD92-C0DD-9A14-9A02E22C5A32}"/>
              </a:ext>
            </a:extLst>
          </p:cNvPr>
          <p:cNvSpPr>
            <a:spLocks noGrp="1"/>
          </p:cNvSpPr>
          <p:nvPr>
            <p:ph type="body" sz="half" idx="2"/>
            <p:custDataLst>
              <p:tags r:id="rId2"/>
            </p:custDataLst>
          </p:nvPr>
        </p:nvSpPr>
        <p:spPr>
          <a:xfrm>
            <a:off x="839788" y="2209800"/>
            <a:ext cx="3932237" cy="3659188"/>
          </a:xfrm>
        </p:spPr>
        <p:txBody>
          <a:bodyPr/>
          <a:lstStyle/>
          <a:p>
            <a:endParaRPr lang="en-US" dirty="0"/>
          </a:p>
        </p:txBody>
      </p:sp>
      <p:sp>
        <p:nvSpPr>
          <p:cNvPr id="4" name="Espace réservé de la date 3">
            <a:extLst>
              <a:ext uri="{FF2B5EF4-FFF2-40B4-BE49-F238E27FC236}">
                <a16:creationId xmlns:a16="http://schemas.microsoft.com/office/drawing/2014/main" id="{3F79B67C-5EE8-464E-8529-85AF0D90C98F}"/>
              </a:ext>
            </a:extLst>
          </p:cNvPr>
          <p:cNvSpPr>
            <a:spLocks noGrp="1"/>
          </p:cNvSpPr>
          <p:nvPr>
            <p:ph type="dt" sz="half" idx="10"/>
            <p:custDataLst>
              <p:tags r:id="rId3"/>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101AF940-BB65-48BA-BF8A-412EB6D8E6A8}"/>
              </a:ext>
            </a:extLst>
          </p:cNvPr>
          <p:cNvSpPr>
            <a:spLocks noGrp="1"/>
          </p:cNvSpPr>
          <p:nvPr>
            <p:ph type="ftr" sz="quarter" idx="11"/>
            <p:custDataLst>
              <p:tags r:id="rId4"/>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0FED133D-8938-466B-AAA7-C3096D97A311}"/>
              </a:ext>
            </a:extLst>
          </p:cNvPr>
          <p:cNvSpPr>
            <a:spLocks noGrp="1"/>
          </p:cNvSpPr>
          <p:nvPr>
            <p:ph type="sldNum" sz="quarter" idx="12"/>
            <p:custDataLst>
              <p:tags r:id="rId5"/>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14</a:t>
            </a:fld>
            <a:endParaRPr lang="fr-FR" noProof="0"/>
          </a:p>
        </p:txBody>
      </p:sp>
      <p:graphicFrame>
        <p:nvGraphicFramePr>
          <p:cNvPr id="9" name="Espace réservé du contenu 2">
            <a:extLst>
              <a:ext uri="{FF2B5EF4-FFF2-40B4-BE49-F238E27FC236}">
                <a16:creationId xmlns:a16="http://schemas.microsoft.com/office/drawing/2014/main" id="{2DB1E475-12D4-6352-27A9-61EF399717BC}"/>
              </a:ext>
            </a:extLst>
          </p:cNvPr>
          <p:cNvGraphicFramePr>
            <a:graphicFrameLocks noGrp="1"/>
          </p:cNvGraphicFramePr>
          <p:nvPr>
            <p:ph idx="1"/>
            <p:custDataLst>
              <p:tags r:id="rId6"/>
            </p:custDataLst>
          </p:nvPr>
        </p:nvGraphicFramePr>
        <p:xfrm>
          <a:off x="5183188" y="685801"/>
          <a:ext cx="6172200" cy="517525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0" name="Image 9" descr="Une image contenant texte&#10;&#10;Description générée automatiquement">
            <a:extLst>
              <a:ext uri="{FF2B5EF4-FFF2-40B4-BE49-F238E27FC236}">
                <a16:creationId xmlns:a16="http://schemas.microsoft.com/office/drawing/2014/main" id="{B4A706B7-C76F-4AB2-A1A4-9616A3063832}"/>
              </a:ext>
            </a:extLst>
          </p:cNvPr>
          <p:cNvPicPr>
            <a:picLocks noChangeAspect="1"/>
          </p:cNvPicPr>
          <p:nvPr>
            <p:custDataLst>
              <p:tags r:id="rId7"/>
            </p:custDataLst>
          </p:nvPr>
        </p:nvPicPr>
        <p:blipFill>
          <a:blip r:embed="rId14">
            <a:extLst>
              <a:ext uri="{837473B0-CC2E-450A-ABE3-18F120FF3D39}">
                <a1611:picAttrSrcUrl xmlns:a1611="http://schemas.microsoft.com/office/drawing/2016/11/main" r:id="rId15"/>
              </a:ext>
            </a:extLst>
          </a:blip>
          <a:stretch>
            <a:fillRect/>
          </a:stretch>
        </p:blipFill>
        <p:spPr>
          <a:xfrm>
            <a:off x="1733550" y="2698675"/>
            <a:ext cx="1994388" cy="3234143"/>
          </a:xfrm>
          <a:prstGeom prst="rect">
            <a:avLst/>
          </a:prstGeom>
        </p:spPr>
      </p:pic>
    </p:spTree>
    <p:extLst>
      <p:ext uri="{BB962C8B-B14F-4D97-AF65-F5344CB8AC3E}">
        <p14:creationId xmlns:p14="http://schemas.microsoft.com/office/powerpoint/2010/main" val="166899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AE8B1E-FCE3-46B7-866C-B7BDA12EE7CB}"/>
              </a:ext>
            </a:extLst>
          </p:cNvPr>
          <p:cNvSpPr>
            <a:spLocks noGrp="1"/>
          </p:cNvSpPr>
          <p:nvPr>
            <p:ph type="title"/>
            <p:custDataLst>
              <p:tags r:id="rId1"/>
            </p:custDataLst>
          </p:nvPr>
        </p:nvSpPr>
        <p:spPr>
          <a:xfrm>
            <a:off x="838200" y="681037"/>
            <a:ext cx="10515600" cy="1325563"/>
          </a:xfrm>
        </p:spPr>
        <p:txBody>
          <a:bodyPr anchor="ctr">
            <a:normAutofit/>
          </a:bodyPr>
          <a:lstStyle/>
          <a:p>
            <a:r>
              <a:rPr lang="fr-CA" dirty="0"/>
              <a:t>Saviez-vous que …</a:t>
            </a:r>
          </a:p>
        </p:txBody>
      </p:sp>
      <p:sp>
        <p:nvSpPr>
          <p:cNvPr id="3" name="Espace réservé du contenu 2">
            <a:extLst>
              <a:ext uri="{FF2B5EF4-FFF2-40B4-BE49-F238E27FC236}">
                <a16:creationId xmlns:a16="http://schemas.microsoft.com/office/drawing/2014/main" id="{8321DB4C-1596-444A-A836-ADDEBCAF06A1}"/>
              </a:ext>
            </a:extLst>
          </p:cNvPr>
          <p:cNvSpPr>
            <a:spLocks noGrp="1"/>
          </p:cNvSpPr>
          <p:nvPr>
            <p:ph sz="half" idx="1"/>
            <p:custDataLst>
              <p:tags r:id="rId2"/>
            </p:custDataLst>
          </p:nvPr>
        </p:nvSpPr>
        <p:spPr>
          <a:xfrm>
            <a:off x="838200" y="2057399"/>
            <a:ext cx="5181600" cy="4119563"/>
          </a:xfrm>
        </p:spPr>
        <p:txBody>
          <a:bodyPr>
            <a:normAutofit/>
          </a:bodyPr>
          <a:lstStyle/>
          <a:p>
            <a:pPr>
              <a:lnSpc>
                <a:spcPct val="100000"/>
              </a:lnSpc>
            </a:pPr>
            <a:r>
              <a:rPr lang="fr-CA" sz="2200" dirty="0"/>
              <a:t>Apparemment le jus de canneberge inhibe l'adhérence bactérienne.</a:t>
            </a:r>
          </a:p>
          <a:p>
            <a:pPr>
              <a:lnSpc>
                <a:spcPct val="100000"/>
              </a:lnSpc>
            </a:pPr>
            <a:r>
              <a:rPr lang="fr-CA" sz="2200" dirty="0"/>
              <a:t>un nombre croissant d'études sans attendre pour dire que la canneberge contribue à prévenir les infections urinaires sans toutefois les guérir mais ne précise pas la quantité quotidienne absorbée pour être efficace </a:t>
            </a:r>
          </a:p>
        </p:txBody>
      </p:sp>
      <p:pic>
        <p:nvPicPr>
          <p:cNvPr id="8" name="Image 7" descr="Une image contenant baie, fruit, Aliments naturels, nourriture&#10;&#10;Description générée automatiquement">
            <a:extLst>
              <a:ext uri="{FF2B5EF4-FFF2-40B4-BE49-F238E27FC236}">
                <a16:creationId xmlns:a16="http://schemas.microsoft.com/office/drawing/2014/main" id="{5A32CABA-D74F-AE54-6E05-BFF023F9C492}"/>
              </a:ext>
            </a:extLst>
          </p:cNvPr>
          <p:cNvPicPr>
            <a:picLocks noChangeAspect="1"/>
          </p:cNvPicPr>
          <p:nvPr/>
        </p:nvPicPr>
        <p:blipFill rotWithShape="1">
          <a:blip r:embed="rId7"/>
          <a:srcRect t="14019" b="6477"/>
          <a:stretch/>
        </p:blipFill>
        <p:spPr>
          <a:xfrm>
            <a:off x="6172200" y="2057399"/>
            <a:ext cx="5181600" cy="4119563"/>
          </a:xfrm>
          <a:prstGeom prst="rect">
            <a:avLst/>
          </a:prstGeom>
          <a:noFill/>
        </p:spPr>
      </p:pic>
      <p:sp>
        <p:nvSpPr>
          <p:cNvPr id="4" name="Espace réservé de la date 3">
            <a:extLst>
              <a:ext uri="{FF2B5EF4-FFF2-40B4-BE49-F238E27FC236}">
                <a16:creationId xmlns:a16="http://schemas.microsoft.com/office/drawing/2014/main" id="{5AF74D37-C396-4678-BB39-337ABD8B101C}"/>
              </a:ext>
            </a:extLst>
          </p:cNvPr>
          <p:cNvSpPr>
            <a:spLocks noGrp="1"/>
          </p:cNvSpPr>
          <p:nvPr>
            <p:ph type="dt" sz="half" idx="10"/>
            <p:custDataLst>
              <p:tags r:id="rId3"/>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30842774-67AB-40DF-80A9-4F65234F0CCA}"/>
              </a:ext>
            </a:extLst>
          </p:cNvPr>
          <p:cNvSpPr>
            <a:spLocks noGrp="1"/>
          </p:cNvSpPr>
          <p:nvPr>
            <p:ph type="ftr" sz="quarter" idx="11"/>
            <p:custDataLst>
              <p:tags r:id="rId4"/>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3DE13F8C-81DA-4AC6-9E28-9A77DF025B99}"/>
              </a:ext>
            </a:extLst>
          </p:cNvPr>
          <p:cNvSpPr>
            <a:spLocks noGrp="1"/>
          </p:cNvSpPr>
          <p:nvPr>
            <p:ph type="sldNum" sz="quarter" idx="12"/>
            <p:custDataLst>
              <p:tags r:id="rId5"/>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15</a:t>
            </a:fld>
            <a:endParaRPr lang="fr-FR" noProof="0"/>
          </a:p>
        </p:txBody>
      </p:sp>
    </p:spTree>
    <p:extLst>
      <p:ext uri="{BB962C8B-B14F-4D97-AF65-F5344CB8AC3E}">
        <p14:creationId xmlns:p14="http://schemas.microsoft.com/office/powerpoint/2010/main" val="278466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EC8DB8D-4947-4509-8051-AB2CE9846BC6}"/>
              </a:ext>
            </a:extLst>
          </p:cNvPr>
          <p:cNvSpPr>
            <a:spLocks noGrp="1"/>
          </p:cNvSpPr>
          <p:nvPr>
            <p:ph sz="half" idx="2"/>
            <p:custDataLst>
              <p:tags r:id="rId1"/>
            </p:custDataLst>
          </p:nvPr>
        </p:nvSpPr>
        <p:spPr/>
        <p:txBody>
          <a:bodyPr/>
          <a:lstStyle/>
          <a:p>
            <a:pPr indent="-305184">
              <a:buClrTx/>
              <a:buNone/>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1800" dirty="0"/>
              <a:t>Douleur lombaire intense pouvant aller de l'abdomen aux cuisses. (</a:t>
            </a:r>
            <a:r>
              <a:rPr lang="fr-CA" altLang="fr-FR" sz="1800" dirty="0" err="1"/>
              <a:t>pls</a:t>
            </a:r>
            <a:r>
              <a:rPr lang="fr-CA" altLang="fr-FR" sz="1800" dirty="0">
                <a:cs typeface="Arial" panose="020B0604020202020204" pitchFamily="34" charset="0"/>
              </a:rPr>
              <a:t>↑)</a:t>
            </a:r>
          </a:p>
          <a:p>
            <a:pPr indent="-30518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1800" dirty="0"/>
              <a:t>Hématurie (lésions)</a:t>
            </a:r>
          </a:p>
          <a:p>
            <a:pPr indent="-30518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1800" dirty="0"/>
              <a:t>Ténesme vésical (spasmes)</a:t>
            </a:r>
          </a:p>
          <a:p>
            <a:pPr indent="-305184">
              <a:buSzPct val="45000"/>
              <a:buFont typeface="Wingdings" panose="05000000000000000000" pitchFamily="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pPr>
            <a:r>
              <a:rPr lang="fr-CA" altLang="fr-FR" sz="1800" dirty="0"/>
              <a:t>Pyurie, T</a:t>
            </a:r>
            <a:r>
              <a:rPr lang="fr-CA" altLang="fr-FR" sz="1800" dirty="0">
                <a:cs typeface="Arial" panose="020B0604020202020204" pitchFamily="34" charset="0"/>
              </a:rPr>
              <a:t>° (stase urinaire)</a:t>
            </a:r>
          </a:p>
          <a:p>
            <a:endParaRPr lang="fr-CA" dirty="0"/>
          </a:p>
        </p:txBody>
      </p:sp>
      <p:sp>
        <p:nvSpPr>
          <p:cNvPr id="3" name="Espace réservé du contenu 2">
            <a:extLst>
              <a:ext uri="{FF2B5EF4-FFF2-40B4-BE49-F238E27FC236}">
                <a16:creationId xmlns:a16="http://schemas.microsoft.com/office/drawing/2014/main" id="{E7FAEAC8-B906-4743-BCB8-E856E254A9CC}"/>
              </a:ext>
            </a:extLst>
          </p:cNvPr>
          <p:cNvSpPr>
            <a:spLocks noGrp="1"/>
          </p:cNvSpPr>
          <p:nvPr>
            <p:ph sz="quarter" idx="4"/>
            <p:custDataLst>
              <p:tags r:id="rId2"/>
            </p:custDataLst>
          </p:nvPr>
        </p:nvSpPr>
        <p:spPr/>
        <p:txBody>
          <a:bodyPr/>
          <a:lstStyle/>
          <a:p>
            <a:pPr marL="283703" indent="-305184">
              <a:spcBef>
                <a:spcPts val="599"/>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sz="2176" dirty="0"/>
              <a:t>Hydrater pour...</a:t>
            </a:r>
          </a:p>
          <a:p>
            <a:pPr marL="283703" indent="-305184">
              <a:spcBef>
                <a:spcPts val="599"/>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sz="2176" dirty="0"/>
              <a:t>Filtrer les urines pour...</a:t>
            </a:r>
          </a:p>
          <a:p>
            <a:pPr marL="283703" indent="-305184">
              <a:spcBef>
                <a:spcPts val="599"/>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sz="2176" dirty="0"/>
              <a:t>Conseiller des bains chauds pour… </a:t>
            </a:r>
          </a:p>
          <a:p>
            <a:pPr marL="283703" indent="-305184">
              <a:spcBef>
                <a:spcPts val="599"/>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sz="2176" dirty="0"/>
              <a:t>Selon l'ordonnance, administrer</a:t>
            </a:r>
            <a:endParaRPr lang="fr-CA" dirty="0"/>
          </a:p>
          <a:p>
            <a:pPr marL="1341656" lvl="1" indent="-512478">
              <a:spcBef>
                <a:spcPts val="383"/>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dirty="0"/>
              <a:t>Antispasmodiques</a:t>
            </a:r>
          </a:p>
          <a:p>
            <a:pPr marL="1341656" lvl="1" indent="-512478">
              <a:spcBef>
                <a:spcPts val="383"/>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dirty="0"/>
              <a:t>Antibio</a:t>
            </a:r>
          </a:p>
          <a:p>
            <a:pPr marL="1341656" lvl="1" indent="-512478">
              <a:spcBef>
                <a:spcPts val="383"/>
              </a:spcBef>
              <a:buSzPct val="45000"/>
              <a:buFont typeface="Wingdings 2" charset="2"/>
              <a:buChar char=""/>
              <a:tabLst>
                <a:tab pos="310942" algn="l"/>
                <a:tab pos="405952" algn="l"/>
                <a:tab pos="813343" algn="l"/>
                <a:tab pos="1220734" algn="l"/>
                <a:tab pos="1628126" algn="l"/>
                <a:tab pos="2035517" algn="l"/>
                <a:tab pos="2442908" algn="l"/>
                <a:tab pos="2850299" algn="l"/>
                <a:tab pos="3257691" algn="l"/>
                <a:tab pos="3665082" algn="l"/>
                <a:tab pos="4072473" algn="l"/>
                <a:tab pos="4479864" algn="l"/>
                <a:tab pos="4887256" algn="l"/>
                <a:tab pos="5294647" algn="l"/>
                <a:tab pos="5702038" algn="l"/>
                <a:tab pos="6109429" algn="l"/>
                <a:tab pos="6516821" algn="l"/>
                <a:tab pos="6924211" algn="l"/>
                <a:tab pos="7331603" algn="l"/>
                <a:tab pos="7738994" algn="l"/>
                <a:tab pos="8146386" algn="l"/>
              </a:tabLst>
              <a:defRPr/>
            </a:pPr>
            <a:r>
              <a:rPr lang="fr-CA" dirty="0"/>
              <a:t>Antipyrétiques</a:t>
            </a:r>
          </a:p>
          <a:p>
            <a:endParaRPr lang="fr-CA" dirty="0"/>
          </a:p>
        </p:txBody>
      </p:sp>
      <p:sp>
        <p:nvSpPr>
          <p:cNvPr id="4" name="Espace réservé de la date 3">
            <a:extLst>
              <a:ext uri="{FF2B5EF4-FFF2-40B4-BE49-F238E27FC236}">
                <a16:creationId xmlns:a16="http://schemas.microsoft.com/office/drawing/2014/main" id="{81864B9F-8C80-48F9-B1B1-12D8E313E15C}"/>
              </a:ext>
            </a:extLst>
          </p:cNvPr>
          <p:cNvSpPr>
            <a:spLocks noGrp="1"/>
          </p:cNvSpPr>
          <p:nvPr>
            <p:ph type="dt" sz="half" idx="10"/>
            <p:custDataLst>
              <p:tags r:id="rId3"/>
            </p:custDataLst>
          </p:nvPr>
        </p:nvSpPr>
        <p:spPr/>
        <p:txBody>
          <a:bodyPr/>
          <a:lstStyle/>
          <a:p>
            <a:pPr rtl="0"/>
            <a:r>
              <a:rPr lang="fr-FR" noProof="0"/>
              <a:t>1/3/20XX</a:t>
            </a:r>
          </a:p>
        </p:txBody>
      </p:sp>
      <p:sp>
        <p:nvSpPr>
          <p:cNvPr id="5" name="Espace réservé du pied de page 4">
            <a:extLst>
              <a:ext uri="{FF2B5EF4-FFF2-40B4-BE49-F238E27FC236}">
                <a16:creationId xmlns:a16="http://schemas.microsoft.com/office/drawing/2014/main" id="{1A3C5404-0C89-4438-863C-8510B005FBB4}"/>
              </a:ext>
            </a:extLst>
          </p:cNvPr>
          <p:cNvSpPr>
            <a:spLocks noGrp="1"/>
          </p:cNvSpPr>
          <p:nvPr>
            <p:ph type="ftr" sz="quarter" idx="11"/>
            <p:custDataLst>
              <p:tags r:id="rId4"/>
            </p:custDataLst>
          </p:nvPr>
        </p:nvSpPr>
        <p:spPr/>
        <p:txBody>
          <a:bodyPr/>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F17D770A-2588-4E27-BA53-E37F2C0302B6}"/>
              </a:ext>
            </a:extLst>
          </p:cNvPr>
          <p:cNvSpPr>
            <a:spLocks noGrp="1"/>
          </p:cNvSpPr>
          <p:nvPr>
            <p:ph type="sldNum" sz="quarter" idx="12"/>
            <p:custDataLst>
              <p:tags r:id="rId5"/>
            </p:custDataLst>
          </p:nvPr>
        </p:nvSpPr>
        <p:spPr/>
        <p:txBody>
          <a:bodyPr/>
          <a:lstStyle/>
          <a:p>
            <a:pPr rtl="0"/>
            <a:fld id="{28844951-7827-47D4-8276-7DDE1FA7D85A}" type="slidenum">
              <a:rPr lang="fr-FR" noProof="0" smtClean="0"/>
              <a:t>16</a:t>
            </a:fld>
            <a:endParaRPr lang="fr-FR" noProof="0"/>
          </a:p>
        </p:txBody>
      </p:sp>
      <p:sp>
        <p:nvSpPr>
          <p:cNvPr id="7" name="Titre 6">
            <a:extLst>
              <a:ext uri="{FF2B5EF4-FFF2-40B4-BE49-F238E27FC236}">
                <a16:creationId xmlns:a16="http://schemas.microsoft.com/office/drawing/2014/main" id="{255BE427-048B-41C3-BB30-B4524028CAF3}"/>
              </a:ext>
            </a:extLst>
          </p:cNvPr>
          <p:cNvSpPr>
            <a:spLocks noGrp="1"/>
          </p:cNvSpPr>
          <p:nvPr>
            <p:ph type="title"/>
            <p:custDataLst>
              <p:tags r:id="rId6"/>
            </p:custDataLst>
          </p:nvPr>
        </p:nvSpPr>
        <p:spPr/>
        <p:txBody>
          <a:bodyPr/>
          <a:lstStyle/>
          <a:p>
            <a:pPr algn="ctr"/>
            <a:r>
              <a:rPr lang="fr-CA" b="1" u="sng" dirty="0">
                <a:effectLst>
                  <a:outerShdw blurRad="38100" dist="38100" dir="2700000" algn="tl">
                    <a:srgbClr val="000000">
                      <a:alpha val="43137"/>
                    </a:srgbClr>
                  </a:outerShdw>
                </a:effectLst>
              </a:rPr>
              <a:t>Colique néphrétique</a:t>
            </a:r>
            <a:endParaRPr lang="fr-CA" dirty="0"/>
          </a:p>
        </p:txBody>
      </p:sp>
      <p:sp>
        <p:nvSpPr>
          <p:cNvPr id="8" name="Espace réservé du texte 7">
            <a:extLst>
              <a:ext uri="{FF2B5EF4-FFF2-40B4-BE49-F238E27FC236}">
                <a16:creationId xmlns:a16="http://schemas.microsoft.com/office/drawing/2014/main" id="{7008CBCF-404C-4654-8C31-16649421B036}"/>
              </a:ext>
            </a:extLst>
          </p:cNvPr>
          <p:cNvSpPr>
            <a:spLocks noGrp="1"/>
          </p:cNvSpPr>
          <p:nvPr>
            <p:ph type="body" idx="1"/>
            <p:custDataLst>
              <p:tags r:id="rId7"/>
            </p:custDataLst>
          </p:nvPr>
        </p:nvSpPr>
        <p:spPr/>
        <p:txBody>
          <a:bodyPr/>
          <a:lstStyle/>
          <a:p>
            <a:r>
              <a:rPr lang="fr-CA" altLang="fr-FR" sz="2400" u="sng" dirty="0"/>
              <a:t>Manifestations cliniques</a:t>
            </a:r>
          </a:p>
          <a:p>
            <a:endParaRPr lang="fr-CA" dirty="0"/>
          </a:p>
        </p:txBody>
      </p:sp>
      <p:sp>
        <p:nvSpPr>
          <p:cNvPr id="9" name="Espace réservé du texte 8">
            <a:extLst>
              <a:ext uri="{FF2B5EF4-FFF2-40B4-BE49-F238E27FC236}">
                <a16:creationId xmlns:a16="http://schemas.microsoft.com/office/drawing/2014/main" id="{3C8BC9E2-217C-43D6-BA97-F57D5F18D390}"/>
              </a:ext>
            </a:extLst>
          </p:cNvPr>
          <p:cNvSpPr>
            <a:spLocks noGrp="1"/>
          </p:cNvSpPr>
          <p:nvPr>
            <p:ph type="body" sz="quarter" idx="13"/>
            <p:custDataLst>
              <p:tags r:id="rId8"/>
            </p:custDataLst>
          </p:nvPr>
        </p:nvSpPr>
        <p:spPr/>
        <p:txBody>
          <a:bodyPr/>
          <a:lstStyle/>
          <a:p>
            <a:r>
              <a:rPr lang="fr-CA" sz="2400" u="sng" dirty="0"/>
              <a:t>Soins </a:t>
            </a:r>
          </a:p>
          <a:p>
            <a:endParaRPr lang="fr-CA" dirty="0"/>
          </a:p>
        </p:txBody>
      </p:sp>
    </p:spTree>
    <p:extLst>
      <p:ext uri="{BB962C8B-B14F-4D97-AF65-F5344CB8AC3E}">
        <p14:creationId xmlns:p14="http://schemas.microsoft.com/office/powerpoint/2010/main" val="169860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bg/>
                                          </p:spTgt>
                                        </p:tgtEl>
                                        <p:attrNameLst>
                                          <p:attrName>style.visibility</p:attrName>
                                        </p:attrNameLst>
                                      </p:cBhvr>
                                      <p:to>
                                        <p:strVal val="visible"/>
                                      </p:to>
                                    </p:set>
                                    <p:animEffect transition="in" filter="fade">
                                      <p:cBhvr>
                                        <p:cTn id="21" dur="1000"/>
                                        <p:tgtEl>
                                          <p:spTgt spid="2">
                                            <p:bg/>
                                          </p:spTgt>
                                        </p:tgtEl>
                                      </p:cBhvr>
                                    </p:animEffect>
                                    <p:anim calcmode="lin" valueType="num">
                                      <p:cBhvr>
                                        <p:cTn id="22" dur="1000" fill="hold"/>
                                        <p:tgtEl>
                                          <p:spTgt spid="2">
                                            <p:bg/>
                                          </p:spTgt>
                                        </p:tgtEl>
                                        <p:attrNameLst>
                                          <p:attrName>ppt_x</p:attrName>
                                        </p:attrNameLst>
                                      </p:cBhvr>
                                      <p:tavLst>
                                        <p:tav tm="0">
                                          <p:val>
                                            <p:strVal val="#ppt_x"/>
                                          </p:val>
                                        </p:tav>
                                        <p:tav tm="100000">
                                          <p:val>
                                            <p:strVal val="#ppt_x"/>
                                          </p:val>
                                        </p:tav>
                                      </p:tavLst>
                                    </p:anim>
                                    <p:anim calcmode="lin" valueType="num">
                                      <p:cBhvr>
                                        <p:cTn id="23" dur="1000" fill="hold"/>
                                        <p:tgtEl>
                                          <p:spTgt spid="2">
                                            <p:bg/>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Effect transition="in" filter="fade">
                                      <p:cBhvr>
                                        <p:cTn id="35" dur="1000"/>
                                        <p:tgtEl>
                                          <p:spTgt spid="2">
                                            <p:txEl>
                                              <p:pRg st="1" end="1"/>
                                            </p:txEl>
                                          </p:spTgt>
                                        </p:tgtEl>
                                      </p:cBhvr>
                                    </p:animEffect>
                                    <p:anim calcmode="lin" valueType="num">
                                      <p:cBhvr>
                                        <p:cTn id="3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2" end="2"/>
                                            </p:txEl>
                                          </p:spTgt>
                                        </p:tgtEl>
                                        <p:attrNameLst>
                                          <p:attrName>style.visibility</p:attrName>
                                        </p:attrNameLst>
                                      </p:cBhvr>
                                      <p:to>
                                        <p:strVal val="visible"/>
                                      </p:to>
                                    </p:set>
                                    <p:animEffect transition="in" filter="fade">
                                      <p:cBhvr>
                                        <p:cTn id="42" dur="1000"/>
                                        <p:tgtEl>
                                          <p:spTgt spid="2">
                                            <p:txEl>
                                              <p:pRg st="2" end="2"/>
                                            </p:txEl>
                                          </p:spTgt>
                                        </p:tgtEl>
                                      </p:cBhvr>
                                    </p:animEffect>
                                    <p:anim calcmode="lin" valueType="num">
                                      <p:cBhvr>
                                        <p:cTn id="4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fade">
                                      <p:cBhvr>
                                        <p:cTn id="49" dur="1000"/>
                                        <p:tgtEl>
                                          <p:spTgt spid="2">
                                            <p:txEl>
                                              <p:pRg st="3" end="3"/>
                                            </p:txEl>
                                          </p:spTgt>
                                        </p:tgtEl>
                                      </p:cBhvr>
                                    </p:animEffect>
                                    <p:anim calcmode="lin" valueType="num">
                                      <p:cBhvr>
                                        <p:cTn id="5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xEl>
                                              <p:pRg st="0" end="0"/>
                                            </p:txEl>
                                          </p:spTgt>
                                        </p:tgtEl>
                                        <p:attrNameLst>
                                          <p:attrName>style.visibility</p:attrName>
                                        </p:attrNameLst>
                                      </p:cBhvr>
                                      <p:to>
                                        <p:strVal val="visible"/>
                                      </p:to>
                                    </p:set>
                                    <p:animEffect transition="in" filter="fade">
                                      <p:cBhvr>
                                        <p:cTn id="56" dur="1000"/>
                                        <p:tgtEl>
                                          <p:spTgt spid="9">
                                            <p:txEl>
                                              <p:pRg st="0" end="0"/>
                                            </p:txEl>
                                          </p:spTgt>
                                        </p:tgtEl>
                                      </p:cBhvr>
                                    </p:animEffect>
                                    <p:anim calcmode="lin" valueType="num">
                                      <p:cBhvr>
                                        <p:cTn id="5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0" end="0"/>
                                            </p:txEl>
                                          </p:spTgt>
                                        </p:tgtEl>
                                        <p:attrNameLst>
                                          <p:attrName>style.visibility</p:attrName>
                                        </p:attrNameLst>
                                      </p:cBhvr>
                                      <p:to>
                                        <p:strVal val="visible"/>
                                      </p:to>
                                    </p:set>
                                    <p:animEffect transition="in" filter="fade">
                                      <p:cBhvr>
                                        <p:cTn id="63" dur="1000"/>
                                        <p:tgtEl>
                                          <p:spTgt spid="3">
                                            <p:txEl>
                                              <p:pRg st="0" end="0"/>
                                            </p:txEl>
                                          </p:spTgt>
                                        </p:tgtEl>
                                      </p:cBhvr>
                                    </p:animEffect>
                                    <p:anim calcmode="lin" valueType="num">
                                      <p:cBhvr>
                                        <p:cTn id="6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 end="1"/>
                                            </p:txEl>
                                          </p:spTgt>
                                        </p:tgtEl>
                                        <p:attrNameLst>
                                          <p:attrName>style.visibility</p:attrName>
                                        </p:attrNameLst>
                                      </p:cBhvr>
                                      <p:to>
                                        <p:strVal val="visible"/>
                                      </p:to>
                                    </p:set>
                                    <p:animEffect transition="in" filter="fade">
                                      <p:cBhvr>
                                        <p:cTn id="70" dur="1000"/>
                                        <p:tgtEl>
                                          <p:spTgt spid="3">
                                            <p:txEl>
                                              <p:pRg st="1" end="1"/>
                                            </p:txEl>
                                          </p:spTgt>
                                        </p:tgtEl>
                                      </p:cBhvr>
                                    </p:animEffect>
                                    <p:anim calcmode="lin" valueType="num">
                                      <p:cBhvr>
                                        <p:cTn id="7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2" end="2"/>
                                            </p:txEl>
                                          </p:spTgt>
                                        </p:tgtEl>
                                        <p:attrNameLst>
                                          <p:attrName>style.visibility</p:attrName>
                                        </p:attrNameLst>
                                      </p:cBhvr>
                                      <p:to>
                                        <p:strVal val="visible"/>
                                      </p:to>
                                    </p:set>
                                    <p:animEffect transition="in" filter="fade">
                                      <p:cBhvr>
                                        <p:cTn id="77" dur="1000"/>
                                        <p:tgtEl>
                                          <p:spTgt spid="3">
                                            <p:txEl>
                                              <p:pRg st="2" end="2"/>
                                            </p:txEl>
                                          </p:spTgt>
                                        </p:tgtEl>
                                      </p:cBhvr>
                                    </p:animEffect>
                                    <p:anim calcmode="lin" valueType="num">
                                      <p:cBhvr>
                                        <p:cTn id="7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3" end="3"/>
                                            </p:txEl>
                                          </p:spTgt>
                                        </p:tgtEl>
                                        <p:attrNameLst>
                                          <p:attrName>style.visibility</p:attrName>
                                        </p:attrNameLst>
                                      </p:cBhvr>
                                      <p:to>
                                        <p:strVal val="visible"/>
                                      </p:to>
                                    </p:set>
                                    <p:animEffect transition="in" filter="fade">
                                      <p:cBhvr>
                                        <p:cTn id="84" dur="1000"/>
                                        <p:tgtEl>
                                          <p:spTgt spid="3">
                                            <p:txEl>
                                              <p:pRg st="3" end="3"/>
                                            </p:txEl>
                                          </p:spTgt>
                                        </p:tgtEl>
                                      </p:cBhvr>
                                    </p:animEffect>
                                    <p:anim calcmode="lin" valueType="num">
                                      <p:cBhvr>
                                        <p:cTn id="8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
                                            <p:txEl>
                                              <p:pRg st="4" end="4"/>
                                            </p:txEl>
                                          </p:spTgt>
                                        </p:tgtEl>
                                        <p:attrNameLst>
                                          <p:attrName>style.visibility</p:attrName>
                                        </p:attrNameLst>
                                      </p:cBhvr>
                                      <p:to>
                                        <p:strVal val="visible"/>
                                      </p:to>
                                    </p:set>
                                    <p:animEffect transition="in" filter="fade">
                                      <p:cBhvr>
                                        <p:cTn id="89" dur="1000"/>
                                        <p:tgtEl>
                                          <p:spTgt spid="3">
                                            <p:txEl>
                                              <p:pRg st="4" end="4"/>
                                            </p:txEl>
                                          </p:spTgt>
                                        </p:tgtEl>
                                      </p:cBhvr>
                                    </p:animEffect>
                                    <p:anim calcmode="lin" valueType="num">
                                      <p:cBhvr>
                                        <p:cTn id="9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
                                            <p:txEl>
                                              <p:pRg st="5" end="5"/>
                                            </p:txEl>
                                          </p:spTgt>
                                        </p:tgtEl>
                                        <p:attrNameLst>
                                          <p:attrName>style.visibility</p:attrName>
                                        </p:attrNameLst>
                                      </p:cBhvr>
                                      <p:to>
                                        <p:strVal val="visible"/>
                                      </p:to>
                                    </p:set>
                                    <p:animEffect transition="in" filter="fade">
                                      <p:cBhvr>
                                        <p:cTn id="94" dur="1000"/>
                                        <p:tgtEl>
                                          <p:spTgt spid="3">
                                            <p:txEl>
                                              <p:pRg st="5" end="5"/>
                                            </p:txEl>
                                          </p:spTgt>
                                        </p:tgtEl>
                                      </p:cBhvr>
                                    </p:animEffect>
                                    <p:anim calcmode="lin" valueType="num">
                                      <p:cBhvr>
                                        <p:cTn id="9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
                                            <p:txEl>
                                              <p:pRg st="6" end="6"/>
                                            </p:txEl>
                                          </p:spTgt>
                                        </p:tgtEl>
                                        <p:attrNameLst>
                                          <p:attrName>style.visibility</p:attrName>
                                        </p:attrNameLst>
                                      </p:cBhvr>
                                      <p:to>
                                        <p:strVal val="visible"/>
                                      </p:to>
                                    </p:set>
                                    <p:animEffect transition="in" filter="fade">
                                      <p:cBhvr>
                                        <p:cTn id="99" dur="1000"/>
                                        <p:tgtEl>
                                          <p:spTgt spid="3">
                                            <p:txEl>
                                              <p:pRg st="6" end="6"/>
                                            </p:txEl>
                                          </p:spTgt>
                                        </p:tgtEl>
                                      </p:cBhvr>
                                    </p:animEffect>
                                    <p:anim calcmode="lin" valueType="num">
                                      <p:cBhvr>
                                        <p:cTn id="10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0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p:bldP spid="7" grpId="0"/>
      <p:bldP spid="8" grpId="0" build="p"/>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a:t>SOINS ET TRAITEMENTS</a:t>
            </a:r>
          </a:p>
        </p:txBody>
      </p:sp>
      <p:sp>
        <p:nvSpPr>
          <p:cNvPr id="3" name="Espace réservé du contenu 2"/>
          <p:cNvSpPr>
            <a:spLocks noGrp="1"/>
          </p:cNvSpPr>
          <p:nvPr>
            <p:ph idx="1"/>
            <p:custDataLst>
              <p:tags r:id="rId2"/>
            </p:custDataLst>
          </p:nvPr>
        </p:nvSpPr>
        <p:spPr/>
        <p:txBody>
          <a:bodyPr>
            <a:normAutofit fontScale="92500" lnSpcReduction="10000"/>
          </a:bodyPr>
          <a:lstStyle/>
          <a:p>
            <a:r>
              <a:rPr lang="fr-CA" dirty="0"/>
              <a:t>DE L’EAU</a:t>
            </a:r>
          </a:p>
          <a:p>
            <a:r>
              <a:rPr lang="fr-CA" dirty="0"/>
              <a:t>ALLER À LA TOILETTE SOUVENT FILTRER LES URINE IMP</a:t>
            </a:r>
          </a:p>
          <a:p>
            <a:r>
              <a:rPr lang="fr-CA" dirty="0"/>
              <a:t>PRENDRE DOUCHE ET DES BAIN CHAUDS</a:t>
            </a:r>
          </a:p>
          <a:p>
            <a:r>
              <a:rPr lang="fr-CA" dirty="0"/>
              <a:t>MEDICAMENTS</a:t>
            </a:r>
          </a:p>
          <a:p>
            <a:r>
              <a:rPr lang="fr-CA" dirty="0"/>
              <a:t>IRRIGATIONS VÉSICALES SELON ORDONNANCE</a:t>
            </a:r>
          </a:p>
          <a:p>
            <a:pPr marL="228600" indent="0">
              <a:buNone/>
            </a:pPr>
            <a:r>
              <a:rPr lang="fr-CA" b="1" dirty="0"/>
              <a:t>Une crise de colique néphrétique peut entrainer une défaillance cardiaque menant parfois à l’état de choc.</a:t>
            </a:r>
          </a:p>
        </p:txBody>
      </p:sp>
    </p:spTree>
    <p:extLst>
      <p:ext uri="{BB962C8B-B14F-4D97-AF65-F5344CB8AC3E}">
        <p14:creationId xmlns:p14="http://schemas.microsoft.com/office/powerpoint/2010/main" val="221867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8752A7F3-9708-4EEE-B2F2-110E814F315F}"/>
              </a:ext>
            </a:extLst>
          </p:cNvPr>
          <p:cNvSpPr>
            <a:spLocks noGrp="1"/>
          </p:cNvSpPr>
          <p:nvPr>
            <p:ph type="title"/>
            <p:custDataLst>
              <p:tags r:id="rId1"/>
            </p:custDataLst>
          </p:nvPr>
        </p:nvSpPr>
        <p:spPr>
          <a:xfrm>
            <a:off x="841249" y="857251"/>
            <a:ext cx="5914937" cy="2076450"/>
          </a:xfrm>
        </p:spPr>
        <p:txBody>
          <a:bodyPr anchor="b">
            <a:normAutofit/>
          </a:bodyPr>
          <a:lstStyle/>
          <a:p>
            <a:r>
              <a:rPr lang="fr-CA" sz="3400" dirty="0">
                <a:gradFill flip="none" rotWithShape="1">
                  <a:gsLst>
                    <a:gs pos="0">
                      <a:schemeClr val="accent5">
                        <a:alpha val="70000"/>
                      </a:schemeClr>
                    </a:gs>
                    <a:gs pos="100000">
                      <a:schemeClr val="accent1">
                        <a:alpha val="70000"/>
                      </a:schemeClr>
                    </a:gs>
                  </a:gsLst>
                  <a:lin ang="0" scaled="1"/>
                  <a:tileRect/>
                </a:gradFill>
              </a:rPr>
              <a:t>Si les calculs ne sont pas éliminés par les voies urinaires il est possible de les détruire de 2 façons :</a:t>
            </a:r>
          </a:p>
        </p:txBody>
      </p:sp>
      <p:sp>
        <p:nvSpPr>
          <p:cNvPr id="4" name="Espace réservé du texte 3">
            <a:extLst>
              <a:ext uri="{FF2B5EF4-FFF2-40B4-BE49-F238E27FC236}">
                <a16:creationId xmlns:a16="http://schemas.microsoft.com/office/drawing/2014/main" id="{7AD41423-1A25-4572-B9D7-0DCDE03F76A6}"/>
              </a:ext>
            </a:extLst>
          </p:cNvPr>
          <p:cNvSpPr>
            <a:spLocks noGrp="1"/>
          </p:cNvSpPr>
          <p:nvPr>
            <p:ph idx="1"/>
            <p:custDataLst>
              <p:tags r:id="rId2"/>
            </p:custDataLst>
          </p:nvPr>
        </p:nvSpPr>
        <p:spPr>
          <a:xfrm>
            <a:off x="841248" y="3190875"/>
            <a:ext cx="5914938" cy="2986087"/>
          </a:xfrm>
        </p:spPr>
        <p:txBody>
          <a:bodyPr>
            <a:normAutofit/>
          </a:bodyPr>
          <a:lstStyle/>
          <a:p>
            <a:r>
              <a:rPr lang="fr-CA" sz="3200" dirty="0">
                <a:solidFill>
                  <a:schemeClr val="tx2">
                    <a:alpha val="60000"/>
                  </a:schemeClr>
                </a:solidFill>
              </a:rPr>
              <a:t>Voie chirurgicale </a:t>
            </a:r>
          </a:p>
          <a:p>
            <a:r>
              <a:rPr lang="fr-CA" sz="3200" dirty="0">
                <a:solidFill>
                  <a:schemeClr val="tx2">
                    <a:alpha val="60000"/>
                  </a:schemeClr>
                </a:solidFill>
              </a:rPr>
              <a:t>Lithotripsie extracorporelle </a:t>
            </a:r>
          </a:p>
        </p:txBody>
      </p:sp>
      <p:sp>
        <p:nvSpPr>
          <p:cNvPr id="5" name="Espace réservé de la date 4">
            <a:extLst>
              <a:ext uri="{FF2B5EF4-FFF2-40B4-BE49-F238E27FC236}">
                <a16:creationId xmlns:a16="http://schemas.microsoft.com/office/drawing/2014/main" id="{23D5EC44-AC50-4708-814A-DE9A6BADC600}"/>
              </a:ext>
            </a:extLst>
          </p:cNvPr>
          <p:cNvSpPr>
            <a:spLocks noGrp="1"/>
          </p:cNvSpPr>
          <p:nvPr>
            <p:ph type="dt" sz="half" idx="10"/>
            <p:custDataLst>
              <p:tags r:id="rId3"/>
            </p:custDataLst>
          </p:nvPr>
        </p:nvSpPr>
        <p:spPr>
          <a:xfrm>
            <a:off x="838200" y="6429375"/>
            <a:ext cx="2743200" cy="365125"/>
          </a:xfrm>
        </p:spPr>
        <p:txBody>
          <a:bodyPr anchor="ctr">
            <a:normAutofit/>
          </a:bodyPr>
          <a:lstStyle/>
          <a:p>
            <a:pPr rtl="0">
              <a:spcAft>
                <a:spcPts val="600"/>
              </a:spcAft>
            </a:pPr>
            <a:r>
              <a:rPr lang="fr-FR" noProof="0"/>
              <a:t>1/3/20XX</a:t>
            </a:r>
          </a:p>
        </p:txBody>
      </p:sp>
      <p:pic>
        <p:nvPicPr>
          <p:cNvPr id="12" name="Image 11">
            <a:extLst>
              <a:ext uri="{FF2B5EF4-FFF2-40B4-BE49-F238E27FC236}">
                <a16:creationId xmlns:a16="http://schemas.microsoft.com/office/drawing/2014/main" id="{2D35377C-D2F2-466D-95E2-280DA34732ED}"/>
              </a:ext>
            </a:extLst>
          </p:cNvPr>
          <p:cNvPicPr>
            <a:picLocks noChangeAspect="1"/>
          </p:cNvPicPr>
          <p:nvPr>
            <p:custDataLst>
              <p:tags r:id="rId4"/>
            </p:custDataLst>
          </p:nvPr>
        </p:nvPicPr>
        <p:blipFill>
          <a:blip r:embed="rId11"/>
          <a:stretch>
            <a:fillRect/>
          </a:stretch>
        </p:blipFill>
        <p:spPr>
          <a:xfrm>
            <a:off x="7589520" y="2325136"/>
            <a:ext cx="4599432" cy="2207727"/>
          </a:xfrm>
          <a:prstGeom prst="rect">
            <a:avLst/>
          </a:prstGeom>
          <a:noFill/>
        </p:spPr>
      </p:pic>
      <p:pic>
        <p:nvPicPr>
          <p:cNvPr id="10" name="Espace réservé pour une image  9">
            <a:extLst>
              <a:ext uri="{FF2B5EF4-FFF2-40B4-BE49-F238E27FC236}">
                <a16:creationId xmlns:a16="http://schemas.microsoft.com/office/drawing/2014/main" id="{D1EBA450-5531-46E6-9671-D60A530C7AEE}"/>
              </a:ext>
            </a:extLst>
          </p:cNvPr>
          <p:cNvPicPr>
            <a:picLocks noGrp="1" noChangeAspect="1"/>
          </p:cNvPicPr>
          <p:nvPr>
            <p:ph type="pic" sz="quarter" idx="15"/>
            <p:custDataLst>
              <p:tags r:id="rId5"/>
            </p:custDataLst>
          </p:nvPr>
        </p:nvPicPr>
        <p:blipFill rotWithShape="1">
          <a:blip r:embed="rId12"/>
          <a:srcRect l="11776" r="11776"/>
          <a:stretch/>
        </p:blipFill>
        <p:spPr>
          <a:xfrm>
            <a:off x="7589760" y="4572000"/>
            <a:ext cx="4598951" cy="2286000"/>
          </a:xfrm>
          <a:noFill/>
        </p:spPr>
      </p:pic>
      <p:sp>
        <p:nvSpPr>
          <p:cNvPr id="6" name="Espace réservé du pied de page 5">
            <a:extLst>
              <a:ext uri="{FF2B5EF4-FFF2-40B4-BE49-F238E27FC236}">
                <a16:creationId xmlns:a16="http://schemas.microsoft.com/office/drawing/2014/main" id="{C19440B0-56BA-4091-B1E3-2FABF0464A86}"/>
              </a:ext>
            </a:extLst>
          </p:cNvPr>
          <p:cNvSpPr>
            <a:spLocks noGrp="1"/>
          </p:cNvSpPr>
          <p:nvPr>
            <p:ph type="ftr" sz="quarter" idx="11"/>
            <p:custDataLst>
              <p:tags r:id="rId6"/>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7" name="Espace réservé du numéro de diapositive 6">
            <a:extLst>
              <a:ext uri="{FF2B5EF4-FFF2-40B4-BE49-F238E27FC236}">
                <a16:creationId xmlns:a16="http://schemas.microsoft.com/office/drawing/2014/main" id="{B54A8D7F-D5DD-49E6-A5C7-99B99A84B4C1}"/>
              </a:ext>
            </a:extLst>
          </p:cNvPr>
          <p:cNvSpPr>
            <a:spLocks noGrp="1"/>
          </p:cNvSpPr>
          <p:nvPr>
            <p:ph type="sldNum" sz="quarter" idx="12"/>
            <p:custDataLst>
              <p:tags r:id="rId7"/>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18</a:t>
            </a:fld>
            <a:endParaRPr lang="fr-FR" noProof="0"/>
          </a:p>
        </p:txBody>
      </p:sp>
      <p:pic>
        <p:nvPicPr>
          <p:cNvPr id="2" name="Média en ligne 1" title="Calculs rénaux : un nouveau traitement pour les calculs difficiles à atteindre">
            <a:hlinkClick r:id="" action="ppaction://media"/>
            <a:extLst>
              <a:ext uri="{FF2B5EF4-FFF2-40B4-BE49-F238E27FC236}">
                <a16:creationId xmlns:a16="http://schemas.microsoft.com/office/drawing/2014/main" id="{17E925FE-7DA7-4CA8-83B6-20DD032792E3}"/>
              </a:ext>
            </a:extLst>
          </p:cNvPr>
          <p:cNvPicPr>
            <a:picLocks noRot="1" noChangeAspect="1"/>
          </p:cNvPicPr>
          <p:nvPr>
            <a:videoFile r:link="rId8"/>
            <p:custDataLst>
              <p:tags r:id="rId9"/>
            </p:custDataLst>
          </p:nvPr>
        </p:nvPicPr>
        <p:blipFill>
          <a:blip r:embed="rId13"/>
          <a:stretch>
            <a:fillRect/>
          </a:stretch>
        </p:blipFill>
        <p:spPr>
          <a:xfrm>
            <a:off x="7967869" y="93527"/>
            <a:ext cx="3728278" cy="2106477"/>
          </a:xfrm>
          <a:prstGeom prst="rect">
            <a:avLst/>
          </a:prstGeom>
        </p:spPr>
      </p:pic>
    </p:spTree>
    <p:extLst>
      <p:ext uri="{BB962C8B-B14F-4D97-AF65-F5344CB8AC3E}">
        <p14:creationId xmlns:p14="http://schemas.microsoft.com/office/powerpoint/2010/main" val="266092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 fill="hold"/>
                                        <p:tgtEl>
                                          <p:spTgt spid="2"/>
                                        </p:tgtEl>
                                      </p:cBhvr>
                                    </p:cmd>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42" fill="hold" display="0">
                  <p:stCondLst>
                    <p:cond delay="indefinite"/>
                  </p:stCondLst>
                </p:cTn>
                <p:tgtEl>
                  <p:spTgt spid="2"/>
                </p:tgtEl>
              </p:cMediaNode>
            </p:video>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2" presetClass="mediacall" presetSubtype="0" fill="hold" nodeType="clickEffect">
                                  <p:stCondLst>
                                    <p:cond delay="0"/>
                                  </p:stCondLst>
                                  <p:childTnLst>
                                    <p:cmd type="call" cmd="togglePause">
                                      <p:cBhvr>
                                        <p:cTn id="47"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7EF5C9-983D-4F1E-80D3-3487344D68DC}"/>
              </a:ext>
            </a:extLst>
          </p:cNvPr>
          <p:cNvSpPr>
            <a:spLocks noGrp="1"/>
          </p:cNvSpPr>
          <p:nvPr>
            <p:ph type="ctrTitle"/>
            <p:custDataLst>
              <p:tags r:id="rId1"/>
            </p:custDataLst>
          </p:nvPr>
        </p:nvSpPr>
        <p:spPr/>
        <p:txBody>
          <a:bodyPr/>
          <a:lstStyle/>
          <a:p>
            <a:r>
              <a:rPr lang="fr-CA" dirty="0"/>
              <a:t>Vidéo : </a:t>
            </a:r>
          </a:p>
        </p:txBody>
      </p:sp>
      <p:sp>
        <p:nvSpPr>
          <p:cNvPr id="3" name="Espace réservé du texte 2">
            <a:extLst>
              <a:ext uri="{FF2B5EF4-FFF2-40B4-BE49-F238E27FC236}">
                <a16:creationId xmlns:a16="http://schemas.microsoft.com/office/drawing/2014/main" id="{123A2793-A15B-41C4-9FD8-637EC678F331}"/>
              </a:ext>
            </a:extLst>
          </p:cNvPr>
          <p:cNvSpPr>
            <a:spLocks noGrp="1"/>
          </p:cNvSpPr>
          <p:nvPr>
            <p:ph type="body" sz="quarter" idx="15"/>
            <p:custDataLst>
              <p:tags r:id="rId2"/>
            </p:custDataLst>
          </p:nvPr>
        </p:nvSpPr>
        <p:spPr/>
        <p:txBody>
          <a:bodyPr/>
          <a:lstStyle/>
          <a:p>
            <a:r>
              <a:rPr lang="fr-FR" dirty="0">
                <a:hlinkClick r:id="rId4"/>
              </a:rPr>
              <a:t>Jean-Marc Parent - La pierre au rein - Vidéo Dailymotion</a:t>
            </a:r>
            <a:endParaRPr lang="fr-FR" dirty="0"/>
          </a:p>
          <a:p>
            <a:endParaRPr lang="fr-CA" dirty="0"/>
          </a:p>
        </p:txBody>
      </p:sp>
    </p:spTree>
    <p:extLst>
      <p:ext uri="{BB962C8B-B14F-4D97-AF65-F5344CB8AC3E}">
        <p14:creationId xmlns:p14="http://schemas.microsoft.com/office/powerpoint/2010/main" val="8062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B25EF-E0C1-4EF0-98DB-EAAAC632E47B}"/>
              </a:ext>
            </a:extLst>
          </p:cNvPr>
          <p:cNvSpPr>
            <a:spLocks noGrp="1"/>
          </p:cNvSpPr>
          <p:nvPr>
            <p:ph type="ctrTitle"/>
            <p:custDataLst>
              <p:tags r:id="rId1"/>
            </p:custDataLst>
          </p:nvPr>
        </p:nvSpPr>
        <p:spPr/>
        <p:txBody>
          <a:bodyPr/>
          <a:lstStyle/>
          <a:p>
            <a:r>
              <a:rPr lang="fr-CA" dirty="0"/>
              <a:t>Exercice </a:t>
            </a:r>
          </a:p>
        </p:txBody>
      </p:sp>
      <p:sp>
        <p:nvSpPr>
          <p:cNvPr id="3" name="Espace réservé du texte 2">
            <a:extLst>
              <a:ext uri="{FF2B5EF4-FFF2-40B4-BE49-F238E27FC236}">
                <a16:creationId xmlns:a16="http://schemas.microsoft.com/office/drawing/2014/main" id="{9D03834F-70DC-4796-8DDF-C4FD228B293C}"/>
              </a:ext>
            </a:extLst>
          </p:cNvPr>
          <p:cNvSpPr>
            <a:spLocks noGrp="1"/>
          </p:cNvSpPr>
          <p:nvPr>
            <p:ph type="body" sz="quarter" idx="15"/>
            <p:custDataLst>
              <p:tags r:id="rId2"/>
            </p:custDataLst>
          </p:nvPr>
        </p:nvSpPr>
        <p:spPr/>
        <p:txBody>
          <a:bodyPr/>
          <a:lstStyle/>
          <a:p>
            <a:r>
              <a:rPr lang="fr-CA" dirty="0"/>
              <a:t>Histoires de cas – Système urinaire … On débute et on termine au prochain cours …</a:t>
            </a:r>
          </a:p>
        </p:txBody>
      </p:sp>
    </p:spTree>
    <p:extLst>
      <p:ext uri="{BB962C8B-B14F-4D97-AF65-F5344CB8AC3E}">
        <p14:creationId xmlns:p14="http://schemas.microsoft.com/office/powerpoint/2010/main" val="42767352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5"/>
</p:tagLst>
</file>

<file path=ppt/tags/tag42.xml><?xml version="1.0" encoding="utf-8"?>
<p:tagLst xmlns:a="http://schemas.openxmlformats.org/drawingml/2006/main" xmlns:r="http://schemas.openxmlformats.org/officeDocument/2006/relationships" xmlns:p="http://schemas.openxmlformats.org/presentationml/2006/main">
  <p:tag name="NUM" val="6"/>
</p:tagLst>
</file>

<file path=ppt/tags/tag43.xml><?xml version="1.0" encoding="utf-8"?>
<p:tagLst xmlns:a="http://schemas.openxmlformats.org/drawingml/2006/main" xmlns:r="http://schemas.openxmlformats.org/officeDocument/2006/relationships" xmlns:p="http://schemas.openxmlformats.org/presentationml/2006/main">
  <p:tag name="NUM" val="7"/>
</p:tagLst>
</file>

<file path=ppt/tags/tag44.xml><?xml version="1.0" encoding="utf-8"?>
<p:tagLst xmlns:a="http://schemas.openxmlformats.org/drawingml/2006/main" xmlns:r="http://schemas.openxmlformats.org/officeDocument/2006/relationships" xmlns:p="http://schemas.openxmlformats.org/presentationml/2006/main">
  <p:tag name="NUM" val="8"/>
</p:tagLst>
</file>

<file path=ppt/tags/tag45.xml><?xml version="1.0" encoding="utf-8"?>
<p:tagLst xmlns:a="http://schemas.openxmlformats.org/drawingml/2006/main" xmlns:r="http://schemas.openxmlformats.org/officeDocument/2006/relationships" xmlns:p="http://schemas.openxmlformats.org/presentationml/2006/main">
  <p:tag name="NUM" val="9"/>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Lst>
</file>

<file path=ppt/tags/tag51.xml><?xml version="1.0" encoding="utf-8"?>
<p:tagLst xmlns:a="http://schemas.openxmlformats.org/drawingml/2006/main" xmlns:r="http://schemas.openxmlformats.org/officeDocument/2006/relationships" xmlns:p="http://schemas.openxmlformats.org/presentationml/2006/main">
  <p:tag name="NUM" val="6"/>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6"/>
</p:tagLst>
</file>

<file path=ppt/tags/tag58.xml><?xml version="1.0" encoding="utf-8"?>
<p:tagLst xmlns:a="http://schemas.openxmlformats.org/drawingml/2006/main" xmlns:r="http://schemas.openxmlformats.org/officeDocument/2006/relationships" xmlns:p="http://schemas.openxmlformats.org/presentationml/2006/main">
  <p:tag name="NUM" val="7"/>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6"/>
</p:tagLst>
</file>

<file path=ppt/tags/tag70.xml><?xml version="1.0" encoding="utf-8"?>
<p:tagLst xmlns:a="http://schemas.openxmlformats.org/drawingml/2006/main" xmlns:r="http://schemas.openxmlformats.org/officeDocument/2006/relationships" xmlns:p="http://schemas.openxmlformats.org/presentationml/2006/main">
  <p:tag name="NUM" val="7"/>
</p:tagLst>
</file>

<file path=ppt/tags/tag71.xml><?xml version="1.0" encoding="utf-8"?>
<p:tagLst xmlns:a="http://schemas.openxmlformats.org/drawingml/2006/main" xmlns:r="http://schemas.openxmlformats.org/officeDocument/2006/relationships" xmlns:p="http://schemas.openxmlformats.org/presentationml/2006/main">
  <p:tag name="NUM" val="8"/>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4"/>
</p:tagLst>
</file>

<file path=ppt/tags/tag78.xml><?xml version="1.0" encoding="utf-8"?>
<p:tagLst xmlns:a="http://schemas.openxmlformats.org/drawingml/2006/main" xmlns:r="http://schemas.openxmlformats.org/officeDocument/2006/relationships" xmlns:p="http://schemas.openxmlformats.org/presentationml/2006/main">
  <p:tag name="NUM" val="5"/>
</p:tagLst>
</file>

<file path=ppt/tags/tag79.xml><?xml version="1.0" encoding="utf-8"?>
<p:tagLst xmlns:a="http://schemas.openxmlformats.org/drawingml/2006/main" xmlns:r="http://schemas.openxmlformats.org/officeDocument/2006/relationships" xmlns:p="http://schemas.openxmlformats.org/presentationml/2006/main">
  <p:tag name="NUM" val="6"/>
</p:tagLst>
</file>

<file path=ppt/tags/tag80.xml><?xml version="1.0" encoding="utf-8"?>
<p:tagLst xmlns:a="http://schemas.openxmlformats.org/drawingml/2006/main" xmlns:r="http://schemas.openxmlformats.org/officeDocument/2006/relationships" xmlns:p="http://schemas.openxmlformats.org/presentationml/2006/main">
  <p:tag name="NUM" val="7"/>
</p:tagLst>
</file>

<file path=ppt/tags/tag81.xml><?xml version="1.0" encoding="utf-8"?>
<p:tagLst xmlns:a="http://schemas.openxmlformats.org/drawingml/2006/main" xmlns:r="http://schemas.openxmlformats.org/officeDocument/2006/relationships" xmlns:p="http://schemas.openxmlformats.org/presentationml/2006/main">
  <p:tag name="NUM" val="8"/>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1756642_TF00537603_Win32" id="{48F5AD54-D9BE-47A5-9A26-1E33B0F691F6}" vid="{61D0192D-7D5A-494E-83CB-2D66521CDEA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CF4B188-9E41-4609-81DC-EA2587D009AE}">
  <ds:schemaRefs>
    <ds:schemaRef ds:uri="http://schemas.microsoft.com/sharepoint/v3/contenttype/forms"/>
  </ds:schemaRefs>
</ds:datastoreItem>
</file>

<file path=customXml/itemProps3.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{BE3E84C6-5C38-4AFC-97DC-4C8134FA538D}tf00537603_win32</Template>
  <TotalTime>728</TotalTime>
  <Words>850</Words>
  <Application>Microsoft Office PowerPoint</Application>
  <PresentationFormat>Grand écran</PresentationFormat>
  <Paragraphs>161</Paragraphs>
  <Slides>20</Slides>
  <Notes>2</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20</vt:i4>
      </vt:variant>
    </vt:vector>
  </HeadingPairs>
  <TitlesOfParts>
    <vt:vector size="29" baseType="lpstr">
      <vt:lpstr>Arial</vt:lpstr>
      <vt:lpstr>Avenir Next LT Pro</vt:lpstr>
      <vt:lpstr>Calibri</vt:lpstr>
      <vt:lpstr>Comic Sans MS</vt:lpstr>
      <vt:lpstr>Sabon Next LT</vt:lpstr>
      <vt:lpstr>Times New Roman</vt:lpstr>
      <vt:lpstr>Wingdings</vt:lpstr>
      <vt:lpstr>Wingdings 2</vt:lpstr>
      <vt:lpstr>LuminousVTI</vt:lpstr>
      <vt:lpstr>Cours #3  Les altérations de la fonction urinaire </vt:lpstr>
      <vt:lpstr>LES ALTÉRATIONS DE LA FONCTION URINAIRE</vt:lpstr>
      <vt:lpstr>Glomérulonéphrite et insuffisance rénale</vt:lpstr>
      <vt:lpstr>Manifestations cliniques</vt:lpstr>
      <vt:lpstr>INSUFFISANCE RÉNALE </vt:lpstr>
      <vt:lpstr>Présentation PowerPoint</vt:lpstr>
      <vt:lpstr> Traitements de l'insuffisance rénale. Vidéo HUG 17 min. </vt:lpstr>
      <vt:lpstr>PYÉLONÉPHRITE</vt:lpstr>
      <vt:lpstr>MANIFESTATIONS CLINIQUES</vt:lpstr>
      <vt:lpstr>La pyélonéphrite chronique peut-être asymptomatique en dehors des phases d’infection aigue et occasionner des infections urinaires récurrentes  Si le traitement médical d'une pyélonéphrite échoue, des abcès peuvent alors se former aux bassinets et aux tubulures urinaires, la maladie évoluera alors vers une insuffisance rénale progressive.</vt:lpstr>
      <vt:lpstr>Pyélonéphrite</vt:lpstr>
      <vt:lpstr>Cystite et urétrite</vt:lpstr>
      <vt:lpstr>LITHIASE URINAIRE ET COLIQUE NÉPHRÉTIQUE</vt:lpstr>
      <vt:lpstr>Lithiase urinaire</vt:lpstr>
      <vt:lpstr>Saviez-vous que …</vt:lpstr>
      <vt:lpstr>Colique néphrétique</vt:lpstr>
      <vt:lpstr>SOINS ET TRAITEMENTS</vt:lpstr>
      <vt:lpstr>Si les calculs ne sont pas éliminés par les voies urinaires il est possible de les détruire de 2 façons :</vt:lpstr>
      <vt:lpstr>Vidéo : </vt:lpstr>
      <vt:lpstr>Exercice </vt:lpstr>
    </vt:vector>
  </TitlesOfParts>
  <Company>CSSRDN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3</dc:title>
  <dc:creator>Petit, Anne-Gabrielle</dc:creator>
  <cp:lastModifiedBy>Di Mattia, Stephanie</cp:lastModifiedBy>
  <cp:revision>12</cp:revision>
  <dcterms:created xsi:type="dcterms:W3CDTF">2022-05-10T18:05:59Z</dcterms:created>
  <dcterms:modified xsi:type="dcterms:W3CDTF">2024-05-02T19:24:40Z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