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3" r:id="rId6"/>
    <p:sldId id="269" r:id="rId7"/>
    <p:sldId id="257" r:id="rId8"/>
    <p:sldId id="270" r:id="rId9"/>
    <p:sldId id="258" r:id="rId10"/>
    <p:sldId id="271" r:id="rId11"/>
    <p:sldId id="272" r:id="rId12"/>
    <p:sldId id="273" r:id="rId13"/>
    <p:sldId id="274" r:id="rId14"/>
    <p:sldId id="259" r:id="rId1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p:cViewPr varScale="1">
        <p:scale>
          <a:sx n="72" d="100"/>
          <a:sy n="72" d="100"/>
        </p:scale>
        <p:origin x="606"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7B0A04-93B1-4649-BC3F-EE7381801DBC}"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ADBAD58B-F4A1-4A05-B029-20E78E75B741}">
      <dgm:prSet/>
      <dgm:spPr/>
      <dgm:t>
        <a:bodyPr/>
        <a:lstStyle/>
        <a:p>
          <a:pPr>
            <a:lnSpc>
              <a:spcPct val="100000"/>
            </a:lnSpc>
            <a:defRPr cap="all"/>
          </a:pPr>
          <a:r>
            <a:rPr lang="fr-CA" i="1" dirty="0"/>
            <a:t>Carcinome </a:t>
          </a:r>
          <a:endParaRPr lang="en-US" dirty="0"/>
        </a:p>
      </dgm:t>
    </dgm:pt>
    <dgm:pt modelId="{0C3031B4-CF59-42E5-9999-4F7286142B39}" type="parTrans" cxnId="{9C407007-72C9-40DC-8622-41B1124E859B}">
      <dgm:prSet/>
      <dgm:spPr/>
      <dgm:t>
        <a:bodyPr/>
        <a:lstStyle/>
        <a:p>
          <a:endParaRPr lang="en-US"/>
        </a:p>
      </dgm:t>
    </dgm:pt>
    <dgm:pt modelId="{537A2B36-9EC4-450F-9BEA-1B46A0136D72}" type="sibTrans" cxnId="{9C407007-72C9-40DC-8622-41B1124E859B}">
      <dgm:prSet/>
      <dgm:spPr/>
      <dgm:t>
        <a:bodyPr/>
        <a:lstStyle/>
        <a:p>
          <a:endParaRPr lang="en-US"/>
        </a:p>
      </dgm:t>
    </dgm:pt>
    <dgm:pt modelId="{86A09AD3-4633-4B25-B3F6-03E9C9903D4F}">
      <dgm:prSet/>
      <dgm:spPr/>
      <dgm:t>
        <a:bodyPr/>
        <a:lstStyle/>
        <a:p>
          <a:pPr>
            <a:lnSpc>
              <a:spcPct val="100000"/>
            </a:lnSpc>
            <a:defRPr cap="all"/>
          </a:pPr>
          <a:r>
            <a:rPr lang="fr-CA" i="1" dirty="0"/>
            <a:t>Lymphome</a:t>
          </a:r>
          <a:endParaRPr lang="en-US" dirty="0"/>
        </a:p>
      </dgm:t>
    </dgm:pt>
    <dgm:pt modelId="{15EBCD4E-D967-4E52-B479-44CE5163BAF6}" type="parTrans" cxnId="{17B59675-1896-4140-A1E9-95D1C0FC6E7F}">
      <dgm:prSet/>
      <dgm:spPr/>
      <dgm:t>
        <a:bodyPr/>
        <a:lstStyle/>
        <a:p>
          <a:endParaRPr lang="en-US"/>
        </a:p>
      </dgm:t>
    </dgm:pt>
    <dgm:pt modelId="{307C3D7B-F641-4BCE-A98F-4087F8714ECF}" type="sibTrans" cxnId="{17B59675-1896-4140-A1E9-95D1C0FC6E7F}">
      <dgm:prSet/>
      <dgm:spPr/>
      <dgm:t>
        <a:bodyPr/>
        <a:lstStyle/>
        <a:p>
          <a:endParaRPr lang="en-US"/>
        </a:p>
      </dgm:t>
    </dgm:pt>
    <dgm:pt modelId="{0B9698CF-BFD0-4247-902A-5075DF698E6C}">
      <dgm:prSet/>
      <dgm:spPr/>
      <dgm:t>
        <a:bodyPr/>
        <a:lstStyle/>
        <a:p>
          <a:pPr>
            <a:lnSpc>
              <a:spcPct val="100000"/>
            </a:lnSpc>
            <a:defRPr cap="all"/>
          </a:pPr>
          <a:r>
            <a:rPr lang="fr-CA" i="1"/>
            <a:t>Sarcome</a:t>
          </a:r>
          <a:endParaRPr lang="en-US"/>
        </a:p>
      </dgm:t>
    </dgm:pt>
    <dgm:pt modelId="{7200D896-7E34-4E9E-A63B-9C3BA63EC159}" type="parTrans" cxnId="{3C4EB634-9F07-4939-A661-83FACDC5809F}">
      <dgm:prSet/>
      <dgm:spPr/>
      <dgm:t>
        <a:bodyPr/>
        <a:lstStyle/>
        <a:p>
          <a:endParaRPr lang="en-US"/>
        </a:p>
      </dgm:t>
    </dgm:pt>
    <dgm:pt modelId="{B7486C60-C697-4235-BD47-0C91843F7840}" type="sibTrans" cxnId="{3C4EB634-9F07-4939-A661-83FACDC5809F}">
      <dgm:prSet/>
      <dgm:spPr/>
      <dgm:t>
        <a:bodyPr/>
        <a:lstStyle/>
        <a:p>
          <a:endParaRPr lang="en-US"/>
        </a:p>
      </dgm:t>
    </dgm:pt>
    <dgm:pt modelId="{CB6D7AE7-75EE-44EC-8A4F-FACA81D4CEF7}">
      <dgm:prSet/>
      <dgm:spPr/>
      <dgm:t>
        <a:bodyPr/>
        <a:lstStyle/>
        <a:p>
          <a:pPr>
            <a:lnSpc>
              <a:spcPct val="100000"/>
            </a:lnSpc>
            <a:defRPr cap="all"/>
          </a:pPr>
          <a:r>
            <a:rPr lang="fr-CA" i="1" dirty="0"/>
            <a:t>Leucémie</a:t>
          </a:r>
          <a:endParaRPr lang="en-US" dirty="0"/>
        </a:p>
      </dgm:t>
    </dgm:pt>
    <dgm:pt modelId="{20FB5D39-84DB-4E81-A295-E3723C522E75}" type="parTrans" cxnId="{37AB38CB-82DC-4B60-981B-843B808FCE45}">
      <dgm:prSet/>
      <dgm:spPr/>
      <dgm:t>
        <a:bodyPr/>
        <a:lstStyle/>
        <a:p>
          <a:endParaRPr lang="en-US"/>
        </a:p>
      </dgm:t>
    </dgm:pt>
    <dgm:pt modelId="{413D50B9-ED43-4F52-BD31-B49DABB65768}" type="sibTrans" cxnId="{37AB38CB-82DC-4B60-981B-843B808FCE45}">
      <dgm:prSet/>
      <dgm:spPr/>
      <dgm:t>
        <a:bodyPr/>
        <a:lstStyle/>
        <a:p>
          <a:endParaRPr lang="en-US"/>
        </a:p>
      </dgm:t>
    </dgm:pt>
    <dgm:pt modelId="{438CCD7B-BAF4-4EA4-85F2-0C4027DC1A21}" type="pres">
      <dgm:prSet presAssocID="{DA7B0A04-93B1-4649-BC3F-EE7381801DBC}" presName="Name0" presStyleCnt="0">
        <dgm:presLayoutVars>
          <dgm:chMax/>
          <dgm:chPref/>
          <dgm:dir/>
          <dgm:animLvl val="lvl"/>
        </dgm:presLayoutVars>
      </dgm:prSet>
      <dgm:spPr/>
    </dgm:pt>
    <dgm:pt modelId="{4CC2E3D6-9183-459A-8E18-AF249739B432}" type="pres">
      <dgm:prSet presAssocID="{ADBAD58B-F4A1-4A05-B029-20E78E75B741}" presName="composite" presStyleCnt="0"/>
      <dgm:spPr/>
    </dgm:pt>
    <dgm:pt modelId="{52A71C1D-B7FF-4BE4-B2DA-E6D8BEB92A50}" type="pres">
      <dgm:prSet presAssocID="{ADBAD58B-F4A1-4A05-B029-20E78E75B741}" presName="Parent1" presStyleLbl="node1" presStyleIdx="0" presStyleCnt="8" custScaleX="159288" custScaleY="120341" custLinFactNeighborX="-4034" custLinFactNeighborY="7924">
        <dgm:presLayoutVars>
          <dgm:chMax val="1"/>
          <dgm:chPref val="1"/>
          <dgm:bulletEnabled val="1"/>
        </dgm:presLayoutVars>
      </dgm:prSet>
      <dgm:spPr/>
    </dgm:pt>
    <dgm:pt modelId="{62F59B59-36A6-4D0B-8CDD-E65FF0EC1167}" type="pres">
      <dgm:prSet presAssocID="{ADBAD58B-F4A1-4A05-B029-20E78E75B741}" presName="Childtext1" presStyleLbl="revTx" presStyleIdx="0" presStyleCnt="4">
        <dgm:presLayoutVars>
          <dgm:chMax val="0"/>
          <dgm:chPref val="0"/>
          <dgm:bulletEnabled val="1"/>
        </dgm:presLayoutVars>
      </dgm:prSet>
      <dgm:spPr/>
    </dgm:pt>
    <dgm:pt modelId="{9B87233A-A30B-4480-9CF0-E3350B4F2A01}" type="pres">
      <dgm:prSet presAssocID="{ADBAD58B-F4A1-4A05-B029-20E78E75B741}" presName="BalanceSpacing" presStyleCnt="0"/>
      <dgm:spPr/>
    </dgm:pt>
    <dgm:pt modelId="{D4D50D36-C325-47B3-92E4-44CB838AEBA8}" type="pres">
      <dgm:prSet presAssocID="{ADBAD58B-F4A1-4A05-B029-20E78E75B741}" presName="BalanceSpacing1" presStyleCnt="0"/>
      <dgm:spPr/>
    </dgm:pt>
    <dgm:pt modelId="{41C1A71F-3369-45C5-9E92-9D316461C8B6}" type="pres">
      <dgm:prSet presAssocID="{537A2B36-9EC4-450F-9BEA-1B46A0136D72}" presName="Accent1Text" presStyleLbl="node1" presStyleIdx="1" presStyleCnt="8" custScaleX="34913" custScaleY="40263"/>
      <dgm:spPr/>
    </dgm:pt>
    <dgm:pt modelId="{0E581E28-616D-4986-A1F0-7A6F93B45A77}" type="pres">
      <dgm:prSet presAssocID="{537A2B36-9EC4-450F-9BEA-1B46A0136D72}" presName="spaceBetweenRectangles" presStyleCnt="0"/>
      <dgm:spPr/>
    </dgm:pt>
    <dgm:pt modelId="{4DB85684-9413-4919-809D-35DEA9CCE42C}" type="pres">
      <dgm:prSet presAssocID="{86A09AD3-4633-4B25-B3F6-03E9C9903D4F}" presName="composite" presStyleCnt="0"/>
      <dgm:spPr/>
    </dgm:pt>
    <dgm:pt modelId="{52A52989-DD6D-4781-8F85-C870A95D4127}" type="pres">
      <dgm:prSet presAssocID="{86A09AD3-4633-4B25-B3F6-03E9C9903D4F}" presName="Parent1" presStyleLbl="node1" presStyleIdx="2" presStyleCnt="8" custScaleX="198999" custScaleY="133493" custLinFactNeighborX="-23559" custLinFactNeighborY="1408">
        <dgm:presLayoutVars>
          <dgm:chMax val="1"/>
          <dgm:chPref val="1"/>
          <dgm:bulletEnabled val="1"/>
        </dgm:presLayoutVars>
      </dgm:prSet>
      <dgm:spPr/>
    </dgm:pt>
    <dgm:pt modelId="{92E0EAA8-EF83-43E9-80F3-60A6413C4872}" type="pres">
      <dgm:prSet presAssocID="{86A09AD3-4633-4B25-B3F6-03E9C9903D4F}" presName="Childtext1" presStyleLbl="revTx" presStyleIdx="1" presStyleCnt="4">
        <dgm:presLayoutVars>
          <dgm:chMax val="0"/>
          <dgm:chPref val="0"/>
          <dgm:bulletEnabled val="1"/>
        </dgm:presLayoutVars>
      </dgm:prSet>
      <dgm:spPr/>
    </dgm:pt>
    <dgm:pt modelId="{208E92E5-D9B9-41DE-9EB4-087B252E2EA3}" type="pres">
      <dgm:prSet presAssocID="{86A09AD3-4633-4B25-B3F6-03E9C9903D4F}" presName="BalanceSpacing" presStyleCnt="0"/>
      <dgm:spPr/>
    </dgm:pt>
    <dgm:pt modelId="{9B885EDA-AD42-4577-9A57-F9B66E13AC39}" type="pres">
      <dgm:prSet presAssocID="{86A09AD3-4633-4B25-B3F6-03E9C9903D4F}" presName="BalanceSpacing1" presStyleCnt="0"/>
      <dgm:spPr/>
    </dgm:pt>
    <dgm:pt modelId="{4F32C53D-9380-492E-BAFF-5E1559AEAB5C}" type="pres">
      <dgm:prSet presAssocID="{307C3D7B-F641-4BCE-A98F-4087F8714ECF}" presName="Accent1Text" presStyleLbl="node1" presStyleIdx="3" presStyleCnt="8" custScaleX="35674" custScaleY="44714"/>
      <dgm:spPr/>
    </dgm:pt>
    <dgm:pt modelId="{4134B78C-840C-4E37-AD38-408D65C5EE3D}" type="pres">
      <dgm:prSet presAssocID="{307C3D7B-F641-4BCE-A98F-4087F8714ECF}" presName="spaceBetweenRectangles" presStyleCnt="0"/>
      <dgm:spPr/>
    </dgm:pt>
    <dgm:pt modelId="{88BC954A-10E2-412A-A73B-7A872FD41FBA}" type="pres">
      <dgm:prSet presAssocID="{0B9698CF-BFD0-4247-902A-5075DF698E6C}" presName="composite" presStyleCnt="0"/>
      <dgm:spPr/>
    </dgm:pt>
    <dgm:pt modelId="{F8329F94-3273-40CA-9B5D-D62A94696296}" type="pres">
      <dgm:prSet presAssocID="{0B9698CF-BFD0-4247-902A-5075DF698E6C}" presName="Parent1" presStyleLbl="node1" presStyleIdx="4" presStyleCnt="8" custScaleX="216573" custScaleY="101749" custLinFactNeighborX="35944" custLinFactNeighborY="-2030">
        <dgm:presLayoutVars>
          <dgm:chMax val="1"/>
          <dgm:chPref val="1"/>
          <dgm:bulletEnabled val="1"/>
        </dgm:presLayoutVars>
      </dgm:prSet>
      <dgm:spPr/>
    </dgm:pt>
    <dgm:pt modelId="{0ED67884-FF64-484F-A0C6-3A18788B7737}" type="pres">
      <dgm:prSet presAssocID="{0B9698CF-BFD0-4247-902A-5075DF698E6C}" presName="Childtext1" presStyleLbl="revTx" presStyleIdx="2" presStyleCnt="4">
        <dgm:presLayoutVars>
          <dgm:chMax val="0"/>
          <dgm:chPref val="0"/>
          <dgm:bulletEnabled val="1"/>
        </dgm:presLayoutVars>
      </dgm:prSet>
      <dgm:spPr/>
    </dgm:pt>
    <dgm:pt modelId="{B0296E1D-16B4-4062-BF8D-69E0D1D5B55C}" type="pres">
      <dgm:prSet presAssocID="{0B9698CF-BFD0-4247-902A-5075DF698E6C}" presName="BalanceSpacing" presStyleCnt="0"/>
      <dgm:spPr/>
    </dgm:pt>
    <dgm:pt modelId="{BDE551ED-A6DD-425F-91F0-951A025DBB4D}" type="pres">
      <dgm:prSet presAssocID="{0B9698CF-BFD0-4247-902A-5075DF698E6C}" presName="BalanceSpacing1" presStyleCnt="0"/>
      <dgm:spPr/>
    </dgm:pt>
    <dgm:pt modelId="{B893D242-F093-4919-B153-C0DB485CCD1E}" type="pres">
      <dgm:prSet presAssocID="{B7486C60-C697-4235-BD47-0C91843F7840}" presName="Accent1Text" presStyleLbl="node1" presStyleIdx="5" presStyleCnt="8" custScaleX="47235" custScaleY="57131"/>
      <dgm:spPr/>
    </dgm:pt>
    <dgm:pt modelId="{C947D6A5-3A91-4120-B949-1733E16C76E9}" type="pres">
      <dgm:prSet presAssocID="{B7486C60-C697-4235-BD47-0C91843F7840}" presName="spaceBetweenRectangles" presStyleCnt="0"/>
      <dgm:spPr/>
    </dgm:pt>
    <dgm:pt modelId="{267593EE-B898-45F6-8CC7-1E4272BD833E}" type="pres">
      <dgm:prSet presAssocID="{CB6D7AE7-75EE-44EC-8A4F-FACA81D4CEF7}" presName="composite" presStyleCnt="0"/>
      <dgm:spPr/>
    </dgm:pt>
    <dgm:pt modelId="{249D4086-0078-4757-B0AD-9B1294178892}" type="pres">
      <dgm:prSet presAssocID="{CB6D7AE7-75EE-44EC-8A4F-FACA81D4CEF7}" presName="Parent1" presStyleLbl="node1" presStyleIdx="6" presStyleCnt="8" custScaleX="171291">
        <dgm:presLayoutVars>
          <dgm:chMax val="1"/>
          <dgm:chPref val="1"/>
          <dgm:bulletEnabled val="1"/>
        </dgm:presLayoutVars>
      </dgm:prSet>
      <dgm:spPr/>
    </dgm:pt>
    <dgm:pt modelId="{3E8AE6D1-02BA-4031-9393-A367147A831A}" type="pres">
      <dgm:prSet presAssocID="{CB6D7AE7-75EE-44EC-8A4F-FACA81D4CEF7}" presName="Childtext1" presStyleLbl="revTx" presStyleIdx="3" presStyleCnt="4">
        <dgm:presLayoutVars>
          <dgm:chMax val="0"/>
          <dgm:chPref val="0"/>
          <dgm:bulletEnabled val="1"/>
        </dgm:presLayoutVars>
      </dgm:prSet>
      <dgm:spPr/>
    </dgm:pt>
    <dgm:pt modelId="{5E72AA6D-0442-47FB-BE5A-1A97E6C9526D}" type="pres">
      <dgm:prSet presAssocID="{CB6D7AE7-75EE-44EC-8A4F-FACA81D4CEF7}" presName="BalanceSpacing" presStyleCnt="0"/>
      <dgm:spPr/>
    </dgm:pt>
    <dgm:pt modelId="{1D185347-4925-479D-8815-970C8733F35B}" type="pres">
      <dgm:prSet presAssocID="{CB6D7AE7-75EE-44EC-8A4F-FACA81D4CEF7}" presName="BalanceSpacing1" presStyleCnt="0"/>
      <dgm:spPr/>
    </dgm:pt>
    <dgm:pt modelId="{CA8EC87D-9262-4642-8318-10AB053D2097}" type="pres">
      <dgm:prSet presAssocID="{413D50B9-ED43-4F52-BD31-B49DABB65768}" presName="Accent1Text" presStyleLbl="node1" presStyleIdx="7" presStyleCnt="8" custScaleX="35674" custScaleY="54014"/>
      <dgm:spPr/>
    </dgm:pt>
  </dgm:ptLst>
  <dgm:cxnLst>
    <dgm:cxn modelId="{9C407007-72C9-40DC-8622-41B1124E859B}" srcId="{DA7B0A04-93B1-4649-BC3F-EE7381801DBC}" destId="{ADBAD58B-F4A1-4A05-B029-20E78E75B741}" srcOrd="0" destOrd="0" parTransId="{0C3031B4-CF59-42E5-9999-4F7286142B39}" sibTransId="{537A2B36-9EC4-450F-9BEA-1B46A0136D72}"/>
    <dgm:cxn modelId="{3C4EB634-9F07-4939-A661-83FACDC5809F}" srcId="{DA7B0A04-93B1-4649-BC3F-EE7381801DBC}" destId="{0B9698CF-BFD0-4247-902A-5075DF698E6C}" srcOrd="2" destOrd="0" parTransId="{7200D896-7E34-4E9E-A63B-9C3BA63EC159}" sibTransId="{B7486C60-C697-4235-BD47-0C91843F7840}"/>
    <dgm:cxn modelId="{23541B47-9974-448F-9A89-4F34B07B717B}" type="presOf" srcId="{CB6D7AE7-75EE-44EC-8A4F-FACA81D4CEF7}" destId="{249D4086-0078-4757-B0AD-9B1294178892}" srcOrd="0" destOrd="0" presId="urn:microsoft.com/office/officeart/2008/layout/AlternatingHexagons"/>
    <dgm:cxn modelId="{F081E172-072F-460E-BE25-061A210A4A65}" type="presOf" srcId="{DA7B0A04-93B1-4649-BC3F-EE7381801DBC}" destId="{438CCD7B-BAF4-4EA4-85F2-0C4027DC1A21}" srcOrd="0" destOrd="0" presId="urn:microsoft.com/office/officeart/2008/layout/AlternatingHexagons"/>
    <dgm:cxn modelId="{17B59675-1896-4140-A1E9-95D1C0FC6E7F}" srcId="{DA7B0A04-93B1-4649-BC3F-EE7381801DBC}" destId="{86A09AD3-4633-4B25-B3F6-03E9C9903D4F}" srcOrd="1" destOrd="0" parTransId="{15EBCD4E-D967-4E52-B479-44CE5163BAF6}" sibTransId="{307C3D7B-F641-4BCE-A98F-4087F8714ECF}"/>
    <dgm:cxn modelId="{52873578-3AE5-4C4F-9EAA-A443E69C3DB7}" type="presOf" srcId="{307C3D7B-F641-4BCE-A98F-4087F8714ECF}" destId="{4F32C53D-9380-492E-BAFF-5E1559AEAB5C}" srcOrd="0" destOrd="0" presId="urn:microsoft.com/office/officeart/2008/layout/AlternatingHexagons"/>
    <dgm:cxn modelId="{2AEB4C8A-614B-4E1B-8F54-CAA4688668C7}" type="presOf" srcId="{0B9698CF-BFD0-4247-902A-5075DF698E6C}" destId="{F8329F94-3273-40CA-9B5D-D62A94696296}" srcOrd="0" destOrd="0" presId="urn:microsoft.com/office/officeart/2008/layout/AlternatingHexagons"/>
    <dgm:cxn modelId="{C9B498B3-808B-4344-8A81-23CA1A3FA9FF}" type="presOf" srcId="{537A2B36-9EC4-450F-9BEA-1B46A0136D72}" destId="{41C1A71F-3369-45C5-9E92-9D316461C8B6}" srcOrd="0" destOrd="0" presId="urn:microsoft.com/office/officeart/2008/layout/AlternatingHexagons"/>
    <dgm:cxn modelId="{9A5E4BC3-D852-452F-807F-8BFC5ED6A930}" type="presOf" srcId="{ADBAD58B-F4A1-4A05-B029-20E78E75B741}" destId="{52A71C1D-B7FF-4BE4-B2DA-E6D8BEB92A50}" srcOrd="0" destOrd="0" presId="urn:microsoft.com/office/officeart/2008/layout/AlternatingHexagons"/>
    <dgm:cxn modelId="{37AB38CB-82DC-4B60-981B-843B808FCE45}" srcId="{DA7B0A04-93B1-4649-BC3F-EE7381801DBC}" destId="{CB6D7AE7-75EE-44EC-8A4F-FACA81D4CEF7}" srcOrd="3" destOrd="0" parTransId="{20FB5D39-84DB-4E81-A295-E3723C522E75}" sibTransId="{413D50B9-ED43-4F52-BD31-B49DABB65768}"/>
    <dgm:cxn modelId="{02B18ED1-809E-4C1A-86B9-053020E754A9}" type="presOf" srcId="{86A09AD3-4633-4B25-B3F6-03E9C9903D4F}" destId="{52A52989-DD6D-4781-8F85-C870A95D4127}" srcOrd="0" destOrd="0" presId="urn:microsoft.com/office/officeart/2008/layout/AlternatingHexagons"/>
    <dgm:cxn modelId="{40C4FCD4-F2C0-4613-A0D6-99974DA9F54B}" type="presOf" srcId="{413D50B9-ED43-4F52-BD31-B49DABB65768}" destId="{CA8EC87D-9262-4642-8318-10AB053D2097}" srcOrd="0" destOrd="0" presId="urn:microsoft.com/office/officeart/2008/layout/AlternatingHexagons"/>
    <dgm:cxn modelId="{767868EB-2CF9-4EE3-B1B8-8C6A8CDDBBB7}" type="presOf" srcId="{B7486C60-C697-4235-BD47-0C91843F7840}" destId="{B893D242-F093-4919-B153-C0DB485CCD1E}" srcOrd="0" destOrd="0" presId="urn:microsoft.com/office/officeart/2008/layout/AlternatingHexagons"/>
    <dgm:cxn modelId="{C416E60E-08EB-4CEA-BD0A-2727FA5CE5F1}" type="presParOf" srcId="{438CCD7B-BAF4-4EA4-85F2-0C4027DC1A21}" destId="{4CC2E3D6-9183-459A-8E18-AF249739B432}" srcOrd="0" destOrd="0" presId="urn:microsoft.com/office/officeart/2008/layout/AlternatingHexagons"/>
    <dgm:cxn modelId="{581B6A14-E815-4CA9-9230-EE3FEEA3E187}" type="presParOf" srcId="{4CC2E3D6-9183-459A-8E18-AF249739B432}" destId="{52A71C1D-B7FF-4BE4-B2DA-E6D8BEB92A50}" srcOrd="0" destOrd="0" presId="urn:microsoft.com/office/officeart/2008/layout/AlternatingHexagons"/>
    <dgm:cxn modelId="{974C7AED-F483-4171-97B0-862765FE348A}" type="presParOf" srcId="{4CC2E3D6-9183-459A-8E18-AF249739B432}" destId="{62F59B59-36A6-4D0B-8CDD-E65FF0EC1167}" srcOrd="1" destOrd="0" presId="urn:microsoft.com/office/officeart/2008/layout/AlternatingHexagons"/>
    <dgm:cxn modelId="{91C83F76-DA7A-488D-B289-BB40F8B36EE5}" type="presParOf" srcId="{4CC2E3D6-9183-459A-8E18-AF249739B432}" destId="{9B87233A-A30B-4480-9CF0-E3350B4F2A01}" srcOrd="2" destOrd="0" presId="urn:microsoft.com/office/officeart/2008/layout/AlternatingHexagons"/>
    <dgm:cxn modelId="{E21CB866-1360-4B4A-B2B9-CA7C62413D00}" type="presParOf" srcId="{4CC2E3D6-9183-459A-8E18-AF249739B432}" destId="{D4D50D36-C325-47B3-92E4-44CB838AEBA8}" srcOrd="3" destOrd="0" presId="urn:microsoft.com/office/officeart/2008/layout/AlternatingHexagons"/>
    <dgm:cxn modelId="{4E1CAF98-93A3-4283-81F2-95B269F7A18C}" type="presParOf" srcId="{4CC2E3D6-9183-459A-8E18-AF249739B432}" destId="{41C1A71F-3369-45C5-9E92-9D316461C8B6}" srcOrd="4" destOrd="0" presId="urn:microsoft.com/office/officeart/2008/layout/AlternatingHexagons"/>
    <dgm:cxn modelId="{1A5DCC1C-7FCA-4A12-93E8-DF6109B7ADE7}" type="presParOf" srcId="{438CCD7B-BAF4-4EA4-85F2-0C4027DC1A21}" destId="{0E581E28-616D-4986-A1F0-7A6F93B45A77}" srcOrd="1" destOrd="0" presId="urn:microsoft.com/office/officeart/2008/layout/AlternatingHexagons"/>
    <dgm:cxn modelId="{39C6A5E9-A462-4B90-B583-7D2AD1672D48}" type="presParOf" srcId="{438CCD7B-BAF4-4EA4-85F2-0C4027DC1A21}" destId="{4DB85684-9413-4919-809D-35DEA9CCE42C}" srcOrd="2" destOrd="0" presId="urn:microsoft.com/office/officeart/2008/layout/AlternatingHexagons"/>
    <dgm:cxn modelId="{ABC53711-A09E-4641-89D8-4F538EC43FB3}" type="presParOf" srcId="{4DB85684-9413-4919-809D-35DEA9CCE42C}" destId="{52A52989-DD6D-4781-8F85-C870A95D4127}" srcOrd="0" destOrd="0" presId="urn:microsoft.com/office/officeart/2008/layout/AlternatingHexagons"/>
    <dgm:cxn modelId="{2AEF6008-B5AE-41A8-9DAF-08A3728CC55F}" type="presParOf" srcId="{4DB85684-9413-4919-809D-35DEA9CCE42C}" destId="{92E0EAA8-EF83-43E9-80F3-60A6413C4872}" srcOrd="1" destOrd="0" presId="urn:microsoft.com/office/officeart/2008/layout/AlternatingHexagons"/>
    <dgm:cxn modelId="{B0E2BC6A-30D8-4B1B-BD7D-B58797E2315B}" type="presParOf" srcId="{4DB85684-9413-4919-809D-35DEA9CCE42C}" destId="{208E92E5-D9B9-41DE-9EB4-087B252E2EA3}" srcOrd="2" destOrd="0" presId="urn:microsoft.com/office/officeart/2008/layout/AlternatingHexagons"/>
    <dgm:cxn modelId="{CF967F58-6202-4D67-9870-B73CB3842069}" type="presParOf" srcId="{4DB85684-9413-4919-809D-35DEA9CCE42C}" destId="{9B885EDA-AD42-4577-9A57-F9B66E13AC39}" srcOrd="3" destOrd="0" presId="urn:microsoft.com/office/officeart/2008/layout/AlternatingHexagons"/>
    <dgm:cxn modelId="{87B8B343-D388-40EF-84A4-168A2BD946E6}" type="presParOf" srcId="{4DB85684-9413-4919-809D-35DEA9CCE42C}" destId="{4F32C53D-9380-492E-BAFF-5E1559AEAB5C}" srcOrd="4" destOrd="0" presId="urn:microsoft.com/office/officeart/2008/layout/AlternatingHexagons"/>
    <dgm:cxn modelId="{ACF87F9F-0349-4FE3-9C2E-7E774A83A4A2}" type="presParOf" srcId="{438CCD7B-BAF4-4EA4-85F2-0C4027DC1A21}" destId="{4134B78C-840C-4E37-AD38-408D65C5EE3D}" srcOrd="3" destOrd="0" presId="urn:microsoft.com/office/officeart/2008/layout/AlternatingHexagons"/>
    <dgm:cxn modelId="{0CDA07BB-8DB6-488E-92C4-4FED783AA64F}" type="presParOf" srcId="{438CCD7B-BAF4-4EA4-85F2-0C4027DC1A21}" destId="{88BC954A-10E2-412A-A73B-7A872FD41FBA}" srcOrd="4" destOrd="0" presId="urn:microsoft.com/office/officeart/2008/layout/AlternatingHexagons"/>
    <dgm:cxn modelId="{6587B961-8F9C-4939-A5E8-12BB1E6C66AE}" type="presParOf" srcId="{88BC954A-10E2-412A-A73B-7A872FD41FBA}" destId="{F8329F94-3273-40CA-9B5D-D62A94696296}" srcOrd="0" destOrd="0" presId="urn:microsoft.com/office/officeart/2008/layout/AlternatingHexagons"/>
    <dgm:cxn modelId="{696D1633-FD62-4B89-A193-29BD7CD66B5B}" type="presParOf" srcId="{88BC954A-10E2-412A-A73B-7A872FD41FBA}" destId="{0ED67884-FF64-484F-A0C6-3A18788B7737}" srcOrd="1" destOrd="0" presId="urn:microsoft.com/office/officeart/2008/layout/AlternatingHexagons"/>
    <dgm:cxn modelId="{DE3D5BEA-EC2F-4B40-9F71-309F417AB005}" type="presParOf" srcId="{88BC954A-10E2-412A-A73B-7A872FD41FBA}" destId="{B0296E1D-16B4-4062-BF8D-69E0D1D5B55C}" srcOrd="2" destOrd="0" presId="urn:microsoft.com/office/officeart/2008/layout/AlternatingHexagons"/>
    <dgm:cxn modelId="{1B320CE9-B0C9-4BD1-BB6A-D20A040D1E8C}" type="presParOf" srcId="{88BC954A-10E2-412A-A73B-7A872FD41FBA}" destId="{BDE551ED-A6DD-425F-91F0-951A025DBB4D}" srcOrd="3" destOrd="0" presId="urn:microsoft.com/office/officeart/2008/layout/AlternatingHexagons"/>
    <dgm:cxn modelId="{E071A7E2-E00A-4086-BE32-72AAE06E96F5}" type="presParOf" srcId="{88BC954A-10E2-412A-A73B-7A872FD41FBA}" destId="{B893D242-F093-4919-B153-C0DB485CCD1E}" srcOrd="4" destOrd="0" presId="urn:microsoft.com/office/officeart/2008/layout/AlternatingHexagons"/>
    <dgm:cxn modelId="{9804C51E-BA58-4BDB-8D4A-6F8200AE6829}" type="presParOf" srcId="{438CCD7B-BAF4-4EA4-85F2-0C4027DC1A21}" destId="{C947D6A5-3A91-4120-B949-1733E16C76E9}" srcOrd="5" destOrd="0" presId="urn:microsoft.com/office/officeart/2008/layout/AlternatingHexagons"/>
    <dgm:cxn modelId="{254BF401-0F2E-4DAF-ADDD-477B7520FECB}" type="presParOf" srcId="{438CCD7B-BAF4-4EA4-85F2-0C4027DC1A21}" destId="{267593EE-B898-45F6-8CC7-1E4272BD833E}" srcOrd="6" destOrd="0" presId="urn:microsoft.com/office/officeart/2008/layout/AlternatingHexagons"/>
    <dgm:cxn modelId="{5E10156F-B7FC-4E28-9D2A-5AA5E5FDED23}" type="presParOf" srcId="{267593EE-B898-45F6-8CC7-1E4272BD833E}" destId="{249D4086-0078-4757-B0AD-9B1294178892}" srcOrd="0" destOrd="0" presId="urn:microsoft.com/office/officeart/2008/layout/AlternatingHexagons"/>
    <dgm:cxn modelId="{88A3C02C-6BF6-4424-A6EF-0BD2D55D4A27}" type="presParOf" srcId="{267593EE-B898-45F6-8CC7-1E4272BD833E}" destId="{3E8AE6D1-02BA-4031-9393-A367147A831A}" srcOrd="1" destOrd="0" presId="urn:microsoft.com/office/officeart/2008/layout/AlternatingHexagons"/>
    <dgm:cxn modelId="{12AD4DFB-0D47-4D14-9307-E8703FDDACA9}" type="presParOf" srcId="{267593EE-B898-45F6-8CC7-1E4272BD833E}" destId="{5E72AA6D-0442-47FB-BE5A-1A97E6C9526D}" srcOrd="2" destOrd="0" presId="urn:microsoft.com/office/officeart/2008/layout/AlternatingHexagons"/>
    <dgm:cxn modelId="{FAF76950-5A3A-438F-9F8E-645AF161AC94}" type="presParOf" srcId="{267593EE-B898-45F6-8CC7-1E4272BD833E}" destId="{1D185347-4925-479D-8815-970C8733F35B}" srcOrd="3" destOrd="0" presId="urn:microsoft.com/office/officeart/2008/layout/AlternatingHexagons"/>
    <dgm:cxn modelId="{1019F47A-E932-45F9-9B36-38CC5C5E2848}" type="presParOf" srcId="{267593EE-B898-45F6-8CC7-1E4272BD833E}" destId="{CA8EC87D-9262-4642-8318-10AB053D2097}" srcOrd="4" destOrd="0" presId="urn:microsoft.com/office/officeart/2008/layout/AlternatingHexagons"/>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A71C1D-B7FF-4BE4-B2DA-E6D8BEB92A50}">
      <dsp:nvSpPr>
        <dsp:cNvPr id="0" name=""/>
        <dsp:cNvSpPr/>
      </dsp:nvSpPr>
      <dsp:spPr>
        <a:xfrm rot="5400000">
          <a:off x="1621524" y="-9573"/>
          <a:ext cx="1157996" cy="1333508"/>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100000"/>
            </a:lnSpc>
            <a:spcBef>
              <a:spcPct val="0"/>
            </a:spcBef>
            <a:spcAft>
              <a:spcPct val="35000"/>
            </a:spcAft>
            <a:buNone/>
            <a:defRPr cap="all"/>
          </a:pPr>
          <a:r>
            <a:rPr lang="fr-CA" sz="800" i="1" kern="1200" dirty="0"/>
            <a:t>Carcinome </a:t>
          </a:r>
          <a:endParaRPr lang="en-US" sz="800" kern="1200" dirty="0"/>
        </a:p>
      </dsp:txBody>
      <dsp:txXfrm rot="-5400000">
        <a:off x="1756019" y="271182"/>
        <a:ext cx="889006" cy="771998"/>
      </dsp:txXfrm>
    </dsp:sp>
    <dsp:sp modelId="{62F59B59-36A6-4D0B-8CDD-E65FF0EC1167}">
      <dsp:nvSpPr>
        <dsp:cNvPr id="0" name=""/>
        <dsp:cNvSpPr/>
      </dsp:nvSpPr>
      <dsp:spPr>
        <a:xfrm>
          <a:off x="2678281" y="292252"/>
          <a:ext cx="1073885" cy="577357"/>
        </a:xfrm>
        <a:prstGeom prst="rect">
          <a:avLst/>
        </a:prstGeom>
        <a:noFill/>
        <a:ln>
          <a:noFill/>
        </a:ln>
        <a:effectLst/>
      </dsp:spPr>
      <dsp:style>
        <a:lnRef idx="0">
          <a:scrgbClr r="0" g="0" b="0"/>
        </a:lnRef>
        <a:fillRef idx="0">
          <a:scrgbClr r="0" g="0" b="0"/>
        </a:fillRef>
        <a:effectRef idx="0">
          <a:scrgbClr r="0" g="0" b="0"/>
        </a:effectRef>
        <a:fontRef idx="minor"/>
      </dsp:style>
    </dsp:sp>
    <dsp:sp modelId="{41C1A71F-3369-45C5-9E92-9D316461C8B6}">
      <dsp:nvSpPr>
        <dsp:cNvPr id="0" name=""/>
        <dsp:cNvSpPr/>
      </dsp:nvSpPr>
      <dsp:spPr>
        <a:xfrm rot="5400000">
          <a:off x="1136433" y="434790"/>
          <a:ext cx="387435" cy="292280"/>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US" sz="1900" kern="1200"/>
        </a:p>
      </dsp:txBody>
      <dsp:txXfrm rot="-5400000">
        <a:off x="1226741" y="443856"/>
        <a:ext cx="206818" cy="274149"/>
      </dsp:txXfrm>
    </dsp:sp>
    <dsp:sp modelId="{52A52989-DD6D-4781-8F85-C870A95D4127}">
      <dsp:nvSpPr>
        <dsp:cNvPr id="0" name=""/>
        <dsp:cNvSpPr/>
      </dsp:nvSpPr>
      <dsp:spPr>
        <a:xfrm rot="5400000">
          <a:off x="940985" y="837281"/>
          <a:ext cx="1284553" cy="1665956"/>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100000"/>
            </a:lnSpc>
            <a:spcBef>
              <a:spcPct val="0"/>
            </a:spcBef>
            <a:spcAft>
              <a:spcPct val="35000"/>
            </a:spcAft>
            <a:buNone/>
            <a:defRPr cap="all"/>
          </a:pPr>
          <a:r>
            <a:rPr lang="fr-CA" sz="800" i="1" kern="1200" dirty="0"/>
            <a:t>Lymphome</a:t>
          </a:r>
          <a:endParaRPr lang="en-US" sz="800" kern="1200" dirty="0"/>
        </a:p>
      </dsp:txBody>
      <dsp:txXfrm rot="-5400000">
        <a:off x="1027943" y="1242074"/>
        <a:ext cx="1110638" cy="856369"/>
      </dsp:txXfrm>
    </dsp:sp>
    <dsp:sp modelId="{92E0EAA8-EF83-43E9-80F3-60A6413C4872}">
      <dsp:nvSpPr>
        <dsp:cNvPr id="0" name=""/>
        <dsp:cNvSpPr/>
      </dsp:nvSpPr>
      <dsp:spPr>
        <a:xfrm>
          <a:off x="288021" y="1368032"/>
          <a:ext cx="1039243" cy="577357"/>
        </a:xfrm>
        <a:prstGeom prst="rect">
          <a:avLst/>
        </a:prstGeom>
        <a:noFill/>
        <a:ln>
          <a:noFill/>
        </a:ln>
        <a:effectLst/>
      </dsp:spPr>
      <dsp:style>
        <a:lnRef idx="0">
          <a:scrgbClr r="0" g="0" b="0"/>
        </a:lnRef>
        <a:fillRef idx="0">
          <a:scrgbClr r="0" g="0" b="0"/>
        </a:fillRef>
        <a:effectRef idx="0">
          <a:scrgbClr r="0" g="0" b="0"/>
        </a:effectRef>
        <a:fontRef idx="minor"/>
      </dsp:style>
    </dsp:sp>
    <dsp:sp modelId="{4F32C53D-9380-492E-BAFF-5E1559AEAB5C}">
      <dsp:nvSpPr>
        <dsp:cNvPr id="0" name=""/>
        <dsp:cNvSpPr/>
      </dsp:nvSpPr>
      <dsp:spPr>
        <a:xfrm rot="5400000">
          <a:off x="2469499" y="1507385"/>
          <a:ext cx="430266" cy="298651"/>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5400000">
        <a:off x="2577468" y="1502321"/>
        <a:ext cx="214327" cy="308780"/>
      </dsp:txXfrm>
    </dsp:sp>
    <dsp:sp modelId="{F8329F94-3273-40CA-9B5D-D62A94696296}">
      <dsp:nvSpPr>
        <dsp:cNvPr id="0" name=""/>
        <dsp:cNvSpPr/>
      </dsp:nvSpPr>
      <dsp:spPr>
        <a:xfrm rot="5400000">
          <a:off x="2045659" y="1716966"/>
          <a:ext cx="979092" cy="1813080"/>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100000"/>
            </a:lnSpc>
            <a:spcBef>
              <a:spcPct val="0"/>
            </a:spcBef>
            <a:spcAft>
              <a:spcPct val="35000"/>
            </a:spcAft>
            <a:buNone/>
            <a:defRPr cap="all"/>
          </a:pPr>
          <a:r>
            <a:rPr lang="fr-CA" sz="800" i="1" kern="1200"/>
            <a:t>Sarcome</a:t>
          </a:r>
          <a:endParaRPr lang="en-US" sz="800" kern="1200"/>
        </a:p>
      </dsp:txBody>
      <dsp:txXfrm rot="-5400000">
        <a:off x="1930845" y="2297142"/>
        <a:ext cx="1208720" cy="652728"/>
      </dsp:txXfrm>
    </dsp:sp>
    <dsp:sp modelId="{0ED67884-FF64-484F-A0C6-3A18788B7737}">
      <dsp:nvSpPr>
        <dsp:cNvPr id="0" name=""/>
        <dsp:cNvSpPr/>
      </dsp:nvSpPr>
      <dsp:spPr>
        <a:xfrm>
          <a:off x="2678281" y="2354361"/>
          <a:ext cx="1073885" cy="577357"/>
        </a:xfrm>
        <a:prstGeom prst="rect">
          <a:avLst/>
        </a:prstGeom>
        <a:noFill/>
        <a:ln>
          <a:noFill/>
        </a:ln>
        <a:effectLst/>
      </dsp:spPr>
      <dsp:style>
        <a:lnRef idx="0">
          <a:scrgbClr r="0" g="0" b="0"/>
        </a:lnRef>
        <a:fillRef idx="0">
          <a:scrgbClr r="0" g="0" b="0"/>
        </a:fillRef>
        <a:effectRef idx="0">
          <a:scrgbClr r="0" g="0" b="0"/>
        </a:effectRef>
        <a:fontRef idx="minor"/>
      </dsp:style>
    </dsp:sp>
    <dsp:sp modelId="{B893D242-F093-4919-B153-C0DB485CCD1E}">
      <dsp:nvSpPr>
        <dsp:cNvPr id="0" name=""/>
        <dsp:cNvSpPr/>
      </dsp:nvSpPr>
      <dsp:spPr>
        <a:xfrm rot="5400000">
          <a:off x="1055276" y="2445322"/>
          <a:ext cx="549750" cy="395436"/>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44600">
            <a:lnSpc>
              <a:spcPct val="90000"/>
            </a:lnSpc>
            <a:spcBef>
              <a:spcPct val="0"/>
            </a:spcBef>
            <a:spcAft>
              <a:spcPct val="35000"/>
            </a:spcAft>
            <a:buNone/>
          </a:pPr>
          <a:endParaRPr lang="en-US" sz="2800" kern="1200"/>
        </a:p>
      </dsp:txBody>
      <dsp:txXfrm rot="-5400000">
        <a:off x="1189089" y="2446930"/>
        <a:ext cx="282124" cy="392220"/>
      </dsp:txXfrm>
    </dsp:sp>
    <dsp:sp modelId="{249D4086-0078-4757-B0AD-9B1294178892}">
      <dsp:nvSpPr>
        <dsp:cNvPr id="0" name=""/>
        <dsp:cNvSpPr/>
      </dsp:nvSpPr>
      <dsp:spPr>
        <a:xfrm rot="5400000">
          <a:off x="1299359" y="2751226"/>
          <a:ext cx="962262" cy="1433994"/>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100000"/>
            </a:lnSpc>
            <a:spcBef>
              <a:spcPct val="0"/>
            </a:spcBef>
            <a:spcAft>
              <a:spcPct val="35000"/>
            </a:spcAft>
            <a:buNone/>
            <a:defRPr cap="all"/>
          </a:pPr>
          <a:r>
            <a:rPr lang="fr-CA" sz="800" i="1" kern="1200" dirty="0"/>
            <a:t>Leucémie</a:t>
          </a:r>
          <a:endParaRPr lang="en-US" sz="800" kern="1200" dirty="0"/>
        </a:p>
      </dsp:txBody>
      <dsp:txXfrm rot="-5400000">
        <a:off x="1302492" y="3147469"/>
        <a:ext cx="955996" cy="641508"/>
      </dsp:txXfrm>
    </dsp:sp>
    <dsp:sp modelId="{3E8AE6D1-02BA-4031-9393-A367147A831A}">
      <dsp:nvSpPr>
        <dsp:cNvPr id="0" name=""/>
        <dsp:cNvSpPr/>
      </dsp:nvSpPr>
      <dsp:spPr>
        <a:xfrm>
          <a:off x="288021" y="3179545"/>
          <a:ext cx="1039243" cy="577357"/>
        </a:xfrm>
        <a:prstGeom prst="rect">
          <a:avLst/>
        </a:prstGeom>
        <a:noFill/>
        <a:ln>
          <a:noFill/>
        </a:ln>
        <a:effectLst/>
      </dsp:spPr>
      <dsp:style>
        <a:lnRef idx="0">
          <a:scrgbClr r="0" g="0" b="0"/>
        </a:lnRef>
        <a:fillRef idx="0">
          <a:scrgbClr r="0" g="0" b="0"/>
        </a:fillRef>
        <a:effectRef idx="0">
          <a:scrgbClr r="0" g="0" b="0"/>
        </a:effectRef>
        <a:fontRef idx="minor"/>
      </dsp:style>
    </dsp:sp>
    <dsp:sp modelId="{CA8EC87D-9262-4642-8318-10AB053D2097}">
      <dsp:nvSpPr>
        <dsp:cNvPr id="0" name=""/>
        <dsp:cNvSpPr/>
      </dsp:nvSpPr>
      <dsp:spPr>
        <a:xfrm rot="5400000">
          <a:off x="2424754" y="3318898"/>
          <a:ext cx="519756" cy="298651"/>
        </a:xfrm>
        <a:prstGeom prst="hexagon">
          <a:avLst>
            <a:gd name="adj" fmla="val 2500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en-US" sz="2700" kern="1200"/>
        </a:p>
      </dsp:txBody>
      <dsp:txXfrm rot="-5400000">
        <a:off x="2574494" y="3276547"/>
        <a:ext cx="220275" cy="383354"/>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73302334-7E8B-4320-A1E2-4B05AC15A670}" type="datetimeFigureOut">
              <a:rPr lang="fr-FR" smtClean="0"/>
              <a:pPr/>
              <a:t>28/05/2023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08582E2-60D7-40E7-AECB-CED9E7320F8D}"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302334-7E8B-4320-A1E2-4B05AC15A670}" type="datetimeFigureOut">
              <a:rPr lang="fr-FR" smtClean="0"/>
              <a:pPr/>
              <a:t>28/05/2023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8582E2-60D7-40E7-AECB-CED9E7320F8D}"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3.xml"/><Relationship Id="rId5" Type="http://schemas.openxmlformats.org/officeDocument/2006/relationships/tags" Target="../tags/tag10.xml"/><Relationship Id="rId4"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2.gif"/><Relationship Id="rId5" Type="http://schemas.openxmlformats.org/officeDocument/2006/relationships/slideLayout" Target="../slideLayouts/slideLayout3.xml"/><Relationship Id="rId4" Type="http://schemas.openxmlformats.org/officeDocument/2006/relationships/tags" Target="../tags/tag14.xml"/></Relationships>
</file>

<file path=ppt/slides/_rels/slide4.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slideLayout" Target="../slideLayouts/slideLayout8.xml"/><Relationship Id="rId4" Type="http://schemas.openxmlformats.org/officeDocument/2006/relationships/tags" Target="../tags/tag18.xml"/></Relationships>
</file>

<file path=ppt/slides/_rels/slide5.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3.gif"/><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slideLayout" Target="../slideLayouts/slideLayout2.xml"/><Relationship Id="rId5" Type="http://schemas.openxmlformats.org/officeDocument/2006/relationships/tags" Target="../tags/tag23.xml"/><Relationship Id="rId4" Type="http://schemas.openxmlformats.org/officeDocument/2006/relationships/tags" Target="../tags/tag22.xml"/></Relationships>
</file>

<file path=ppt/slides/_rels/slide6.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4.jpg"/><Relationship Id="rId5" Type="http://schemas.openxmlformats.org/officeDocument/2006/relationships/slideLayout" Target="../slideLayouts/slideLayout2.xml"/><Relationship Id="rId4" Type="http://schemas.openxmlformats.org/officeDocument/2006/relationships/tags" Target="../tags/tag27.xml"/></Relationships>
</file>

<file path=ppt/slides/_rels/slide7.xml.rels><?xml version="1.0" encoding="UTF-8" standalone="yes"?>
<Relationships xmlns="http://schemas.openxmlformats.org/package/2006/relationships"><Relationship Id="rId8" Type="http://schemas.openxmlformats.org/officeDocument/2006/relationships/diagramData" Target="../diagrams/data1.xml"/><Relationship Id="rId13" Type="http://schemas.openxmlformats.org/officeDocument/2006/relationships/image" Target="../media/image5.jpg"/><Relationship Id="rId3" Type="http://schemas.openxmlformats.org/officeDocument/2006/relationships/tags" Target="../tags/tag30.xml"/><Relationship Id="rId7" Type="http://schemas.openxmlformats.org/officeDocument/2006/relationships/slideLayout" Target="../slideLayouts/slideLayout5.xml"/><Relationship Id="rId12" Type="http://schemas.microsoft.com/office/2007/relationships/diagramDrawing" Target="../diagrams/drawing1.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diagramColors" Target="../diagrams/colors1.xml"/><Relationship Id="rId5" Type="http://schemas.openxmlformats.org/officeDocument/2006/relationships/tags" Target="../tags/tag32.xml"/><Relationship Id="rId10" Type="http://schemas.openxmlformats.org/officeDocument/2006/relationships/diagramQuickStyle" Target="../diagrams/quickStyle1.xml"/><Relationship Id="rId4" Type="http://schemas.openxmlformats.org/officeDocument/2006/relationships/tags" Target="../tags/tag31.xml"/><Relationship Id="rId9"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tags" Target="../tags/tag36.xml"/><Relationship Id="rId7" Type="http://schemas.openxmlformats.org/officeDocument/2006/relationships/image" Target="../media/image6.jpeg"/><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2.xml"/><Relationship Id="rId5" Type="http://schemas.openxmlformats.org/officeDocument/2006/relationships/tags" Target="../tags/tag38.xml"/><Relationship Id="rId4" Type="http://schemas.openxmlformats.org/officeDocument/2006/relationships/tags" Target="../tags/tag3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xml"/><Relationship Id="rId1" Type="http://schemas.openxmlformats.org/officeDocument/2006/relationships/tags" Target="../tags/tag39.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4.jp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Layout" Target="../slideLayouts/slideLayout2.xml"/><Relationship Id="rId5" Type="http://schemas.openxmlformats.org/officeDocument/2006/relationships/tags" Target="../tags/tag45.xml"/><Relationship Id="rId4" Type="http://schemas.openxmlformats.org/officeDocument/2006/relationships/tags" Target="../tags/tag4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9" name="Rectangle 1038">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p:cNvSpPr>
            <a:spLocks noGrp="1"/>
          </p:cNvSpPr>
          <p:nvPr>
            <p:ph type="ctrTitle"/>
            <p:custDataLst>
              <p:tags r:id="rId2"/>
            </p:custDataLst>
          </p:nvPr>
        </p:nvSpPr>
        <p:spPr>
          <a:xfrm>
            <a:off x="603504" y="5116529"/>
            <a:ext cx="7944130" cy="1000655"/>
          </a:xfrm>
        </p:spPr>
        <p:txBody>
          <a:bodyPr anchor="t">
            <a:normAutofit/>
          </a:bodyPr>
          <a:lstStyle/>
          <a:p>
            <a:pPr algn="l"/>
            <a:r>
              <a:rPr lang="fr-FR" sz="3500" b="1" dirty="0">
                <a:solidFill>
                  <a:schemeClr val="tx2"/>
                </a:solidFill>
                <a:effectLst>
                  <a:outerShdw blurRad="38100" dist="38100" dir="2700000" algn="tl">
                    <a:srgbClr val="000000">
                      <a:alpha val="43137"/>
                    </a:srgbClr>
                  </a:outerShdw>
                </a:effectLst>
              </a:rPr>
              <a:t>Les immunodéficiences</a:t>
            </a:r>
          </a:p>
        </p:txBody>
      </p:sp>
      <p:pic>
        <p:nvPicPr>
          <p:cNvPr id="1034" name="Picture 10" descr="C:\Users\Tom\AppData\Local\Microsoft\Windows\Temporary Internet Files\Content.IE5\54P6HUVA\MPj04387380000[1].jpg"/>
          <p:cNvPicPr>
            <a:picLocks noChangeAspect="1" noChangeArrowheads="1"/>
          </p:cNvPicPr>
          <p:nvPr>
            <p:custDataLst>
              <p:tags r:id="rId3"/>
            </p:custDataLst>
          </p:nvPr>
        </p:nvPicPr>
        <p:blipFill rotWithShape="1">
          <a:blip r:embed="rId7" cstate="print"/>
          <a:srcRect t="21379" b="17358"/>
          <a:stretch/>
        </p:blipFill>
        <p:spPr bwMode="auto">
          <a:xfrm>
            <a:off x="20" y="10"/>
            <a:ext cx="9143980" cy="4201449"/>
          </a:xfrm>
          <a:prstGeom prst="rect">
            <a:avLst/>
          </a:prstGeom>
          <a:noFill/>
        </p:spPr>
      </p:pic>
      <p:grpSp>
        <p:nvGrpSpPr>
          <p:cNvPr id="1041" name="Group 1040">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custDataLst>
              <p:tags r:id="rId4"/>
            </p:custDataLst>
            <p:extLst>
              <p:ext uri="{386F3935-93C4-4BCD-93E2-E3B085C9AB24}">
                <p16:designElem xmlns:p16="http://schemas.microsoft.com/office/powerpoint/2015/main" val="1"/>
              </p:ext>
            </p:extLst>
          </p:nvPr>
        </p:nvGrpSpPr>
        <p:grpSpPr>
          <a:xfrm>
            <a:off x="0" y="2941813"/>
            <a:ext cx="9141713" cy="1828800"/>
            <a:chOff x="-305" y="3144820"/>
            <a:chExt cx="9182100" cy="1551136"/>
          </a:xfrm>
        </p:grpSpPr>
        <p:sp useBgFill="1">
          <p:nvSpPr>
            <p:cNvPr id="1042" name="Freeform: Shape 1041">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043" name="Freeform: Shape 1042">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a:p>
          </p:txBody>
        </p:sp>
        <p:sp>
          <p:nvSpPr>
            <p:cNvPr id="1044" name="Freeform: Shape 1043">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a:p>
          </p:txBody>
        </p:sp>
        <p:sp>
          <p:nvSpPr>
            <p:cNvPr id="1045" name="Freeform: Shape 1044">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a:p>
          </p:txBody>
        </p:sp>
      </p:grpSp>
      <p:sp>
        <p:nvSpPr>
          <p:cNvPr id="3" name="Sous-titre 2"/>
          <p:cNvSpPr>
            <a:spLocks noGrp="1"/>
          </p:cNvSpPr>
          <p:nvPr>
            <p:ph type="subTitle" idx="1"/>
            <p:custDataLst>
              <p:tags r:id="rId5"/>
            </p:custDataLst>
          </p:nvPr>
        </p:nvSpPr>
        <p:spPr>
          <a:xfrm>
            <a:off x="603504" y="4580785"/>
            <a:ext cx="7062673" cy="484374"/>
          </a:xfrm>
        </p:spPr>
        <p:txBody>
          <a:bodyPr anchor="b">
            <a:normAutofit/>
          </a:bodyPr>
          <a:lstStyle/>
          <a:p>
            <a:pPr algn="l"/>
            <a:r>
              <a:rPr lang="fr-FR" sz="1700">
                <a:solidFill>
                  <a:schemeClr val="tx2"/>
                </a:solidFill>
              </a:rPr>
              <a:t>Création DIS, modifié 2023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Freeform: Shape 8">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835818" y="0"/>
            <a:ext cx="7472363"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Freeform: Shape 10">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841248" y="0"/>
            <a:ext cx="7461504"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A2318B8C-0678-0A77-DDEF-EEDE702A64B3}"/>
              </a:ext>
            </a:extLst>
          </p:cNvPr>
          <p:cNvSpPr>
            <a:spLocks noGrp="1"/>
          </p:cNvSpPr>
          <p:nvPr>
            <p:ph type="title"/>
            <p:custDataLst>
              <p:tags r:id="rId4"/>
            </p:custDataLst>
          </p:nvPr>
        </p:nvSpPr>
        <p:spPr>
          <a:xfrm>
            <a:off x="1143002" y="1999615"/>
            <a:ext cx="6858000" cy="2764028"/>
          </a:xfrm>
        </p:spPr>
        <p:txBody>
          <a:bodyPr vert="horz" lIns="91440" tIns="45720" rIns="91440" bIns="45720" rtlCol="0" anchor="ctr">
            <a:normAutofit/>
          </a:bodyPr>
          <a:lstStyle/>
          <a:p>
            <a:pPr algn="ctr">
              <a:lnSpc>
                <a:spcPct val="90000"/>
              </a:lnSpc>
            </a:pPr>
            <a:r>
              <a:rPr lang="en-US" sz="6300" kern="1200" dirty="0" err="1">
                <a:solidFill>
                  <a:schemeClr val="tx1"/>
                </a:solidFill>
                <a:latin typeface="+mj-lt"/>
                <a:ea typeface="+mj-ea"/>
                <a:cs typeface="+mj-cs"/>
              </a:rPr>
              <a:t>Cours</a:t>
            </a:r>
            <a:r>
              <a:rPr lang="en-US" sz="6300" kern="1200" dirty="0">
                <a:solidFill>
                  <a:schemeClr val="tx1"/>
                </a:solidFill>
                <a:latin typeface="+mj-lt"/>
                <a:ea typeface="+mj-ea"/>
                <a:cs typeface="+mj-cs"/>
              </a:rPr>
              <a:t> #4</a:t>
            </a:r>
          </a:p>
        </p:txBody>
      </p:sp>
      <p:sp>
        <p:nvSpPr>
          <p:cNvPr id="13" name="Rectangle 12">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a:off x="2788920" y="5524786"/>
            <a:ext cx="356616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9665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A94871E-96FC-4ADE-815B-41A636E34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192F490A-4B1E-F5E5-0B62-81B2B9BBF14E}"/>
              </a:ext>
            </a:extLst>
          </p:cNvPr>
          <p:cNvSpPr>
            <a:spLocks noGrp="1"/>
          </p:cNvSpPr>
          <p:nvPr>
            <p:ph type="title"/>
            <p:custDataLst>
              <p:tags r:id="rId2"/>
            </p:custDataLst>
          </p:nvPr>
        </p:nvSpPr>
        <p:spPr>
          <a:xfrm>
            <a:off x="242316" y="320040"/>
            <a:ext cx="6849964" cy="2955603"/>
          </a:xfrm>
        </p:spPr>
        <p:txBody>
          <a:bodyPr vert="horz" lIns="91440" tIns="45720" rIns="91440" bIns="45720" rtlCol="0" anchor="b">
            <a:normAutofit/>
          </a:bodyPr>
          <a:lstStyle/>
          <a:p>
            <a:pPr>
              <a:lnSpc>
                <a:spcPct val="90000"/>
              </a:lnSpc>
            </a:pPr>
            <a:r>
              <a:rPr lang="en-US" sz="5300" kern="1200" dirty="0">
                <a:solidFill>
                  <a:schemeClr val="tx1"/>
                </a:solidFill>
                <a:latin typeface="+mj-lt"/>
                <a:ea typeface="+mj-ea"/>
                <a:cs typeface="+mj-cs"/>
              </a:rPr>
              <a:t>Que </a:t>
            </a:r>
            <a:r>
              <a:rPr lang="en-US" sz="5300" kern="1200" dirty="0" err="1">
                <a:solidFill>
                  <a:schemeClr val="tx1"/>
                </a:solidFill>
                <a:latin typeface="+mj-lt"/>
                <a:ea typeface="+mj-ea"/>
                <a:cs typeface="+mj-cs"/>
              </a:rPr>
              <a:t>signifie</a:t>
            </a:r>
            <a:r>
              <a:rPr lang="en-US" sz="5300" kern="1200" dirty="0">
                <a:solidFill>
                  <a:schemeClr val="tx1"/>
                </a:solidFill>
                <a:latin typeface="+mj-lt"/>
                <a:ea typeface="+mj-ea"/>
                <a:cs typeface="+mj-cs"/>
              </a:rPr>
              <a:t> </a:t>
            </a:r>
            <a:r>
              <a:rPr lang="en-US" sz="5300" kern="1200" dirty="0" err="1">
                <a:solidFill>
                  <a:schemeClr val="tx1"/>
                </a:solidFill>
                <a:latin typeface="+mj-lt"/>
                <a:ea typeface="+mj-ea"/>
                <a:cs typeface="+mj-cs"/>
              </a:rPr>
              <a:t>immunodéficience</a:t>
            </a:r>
            <a:r>
              <a:rPr lang="en-US" sz="5300" kern="1200" dirty="0">
                <a:solidFill>
                  <a:schemeClr val="tx1"/>
                </a:solidFill>
                <a:latin typeface="+mj-lt"/>
                <a:ea typeface="+mj-ea"/>
                <a:cs typeface="+mj-cs"/>
              </a:rPr>
              <a:t>? </a:t>
            </a:r>
          </a:p>
        </p:txBody>
      </p:sp>
      <p:sp>
        <p:nvSpPr>
          <p:cNvPr id="103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535921" y="4409267"/>
            <a:ext cx="3182692" cy="18288"/>
          </a:xfrm>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 name="connsiteX0" fmla="*/ 0 w 3182692"/>
              <a:gd name="connsiteY0" fmla="*/ 0 h 18288"/>
              <a:gd name="connsiteX1" fmla="*/ 604711 w 3182692"/>
              <a:gd name="connsiteY1" fmla="*/ 0 h 18288"/>
              <a:gd name="connsiteX2" fmla="*/ 1145769 w 3182692"/>
              <a:gd name="connsiteY2" fmla="*/ 0 h 18288"/>
              <a:gd name="connsiteX3" fmla="*/ 1845961 w 3182692"/>
              <a:gd name="connsiteY3" fmla="*/ 0 h 18288"/>
              <a:gd name="connsiteX4" fmla="*/ 2450673 w 3182692"/>
              <a:gd name="connsiteY4" fmla="*/ 0 h 18288"/>
              <a:gd name="connsiteX5" fmla="*/ 3182692 w 3182692"/>
              <a:gd name="connsiteY5" fmla="*/ 0 h 18288"/>
              <a:gd name="connsiteX6" fmla="*/ 3182692 w 3182692"/>
              <a:gd name="connsiteY6" fmla="*/ 18288 h 18288"/>
              <a:gd name="connsiteX7" fmla="*/ 2546154 w 3182692"/>
              <a:gd name="connsiteY7" fmla="*/ 18288 h 18288"/>
              <a:gd name="connsiteX8" fmla="*/ 1845961 w 3182692"/>
              <a:gd name="connsiteY8" fmla="*/ 18288 h 18288"/>
              <a:gd name="connsiteX9" fmla="*/ 1304904 w 3182692"/>
              <a:gd name="connsiteY9" fmla="*/ 18288 h 18288"/>
              <a:gd name="connsiteX10" fmla="*/ 668365 w 3182692"/>
              <a:gd name="connsiteY10" fmla="*/ 18288 h 18288"/>
              <a:gd name="connsiteX11" fmla="*/ 0 w 3182692"/>
              <a:gd name="connsiteY11" fmla="*/ 18288 h 18288"/>
              <a:gd name="connsiteX12" fmla="*/ 0 w 3182692"/>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8288" fill="none" extrusionOk="0">
                <a:moveTo>
                  <a:pt x="0" y="0"/>
                </a:moveTo>
                <a:cubicBezTo>
                  <a:pt x="145195" y="-37571"/>
                  <a:pt x="472618" y="-13696"/>
                  <a:pt x="604711" y="0"/>
                </a:cubicBezTo>
                <a:cubicBezTo>
                  <a:pt x="706652" y="-3280"/>
                  <a:pt x="1039328" y="-8567"/>
                  <a:pt x="1241250" y="0"/>
                </a:cubicBezTo>
                <a:cubicBezTo>
                  <a:pt x="1405712" y="-7891"/>
                  <a:pt x="1711158" y="8053"/>
                  <a:pt x="1909615" y="0"/>
                </a:cubicBezTo>
                <a:cubicBezTo>
                  <a:pt x="2107436" y="-40150"/>
                  <a:pt x="2247192" y="19443"/>
                  <a:pt x="2577981" y="0"/>
                </a:cubicBezTo>
                <a:cubicBezTo>
                  <a:pt x="2894393" y="-5855"/>
                  <a:pt x="3041563" y="17846"/>
                  <a:pt x="3182692" y="0"/>
                </a:cubicBezTo>
                <a:cubicBezTo>
                  <a:pt x="3181973" y="8390"/>
                  <a:pt x="3182735" y="11854"/>
                  <a:pt x="3182692" y="18288"/>
                </a:cubicBezTo>
                <a:cubicBezTo>
                  <a:pt x="2975928" y="57450"/>
                  <a:pt x="2667693" y="19406"/>
                  <a:pt x="2482500" y="18288"/>
                </a:cubicBezTo>
                <a:cubicBezTo>
                  <a:pt x="2299734" y="36912"/>
                  <a:pt x="1925962" y="9303"/>
                  <a:pt x="1782308" y="18288"/>
                </a:cubicBezTo>
                <a:cubicBezTo>
                  <a:pt x="1635580" y="20546"/>
                  <a:pt x="1257854" y="-3663"/>
                  <a:pt x="1145769" y="18288"/>
                </a:cubicBezTo>
                <a:cubicBezTo>
                  <a:pt x="1025065" y="56574"/>
                  <a:pt x="247799" y="-11536"/>
                  <a:pt x="0" y="18288"/>
                </a:cubicBezTo>
                <a:cubicBezTo>
                  <a:pt x="-405" y="13204"/>
                  <a:pt x="-1092" y="5311"/>
                  <a:pt x="0" y="0"/>
                </a:cubicBezTo>
                <a:close/>
              </a:path>
              <a:path w="3182692" h="18288" stroke="0" extrusionOk="0">
                <a:moveTo>
                  <a:pt x="0" y="0"/>
                </a:moveTo>
                <a:cubicBezTo>
                  <a:pt x="288308" y="19724"/>
                  <a:pt x="431183" y="-26509"/>
                  <a:pt x="604711" y="0"/>
                </a:cubicBezTo>
                <a:cubicBezTo>
                  <a:pt x="795174" y="4405"/>
                  <a:pt x="950067" y="22541"/>
                  <a:pt x="1145769" y="0"/>
                </a:cubicBezTo>
                <a:cubicBezTo>
                  <a:pt x="1301850" y="7702"/>
                  <a:pt x="1499974" y="-70469"/>
                  <a:pt x="1845961" y="0"/>
                </a:cubicBezTo>
                <a:cubicBezTo>
                  <a:pt x="2191264" y="15313"/>
                  <a:pt x="2307232" y="-97"/>
                  <a:pt x="2450673" y="0"/>
                </a:cubicBezTo>
                <a:cubicBezTo>
                  <a:pt x="2596405" y="-19465"/>
                  <a:pt x="3033067" y="-31048"/>
                  <a:pt x="3182692" y="0"/>
                </a:cubicBezTo>
                <a:cubicBezTo>
                  <a:pt x="3182066" y="4696"/>
                  <a:pt x="3183370" y="10269"/>
                  <a:pt x="3182692" y="18288"/>
                </a:cubicBezTo>
                <a:cubicBezTo>
                  <a:pt x="3091120" y="-23022"/>
                  <a:pt x="2811074" y="61693"/>
                  <a:pt x="2546154" y="18288"/>
                </a:cubicBezTo>
                <a:cubicBezTo>
                  <a:pt x="2285186" y="27529"/>
                  <a:pt x="2090205" y="-22321"/>
                  <a:pt x="1845961" y="18288"/>
                </a:cubicBezTo>
                <a:cubicBezTo>
                  <a:pt x="1599794" y="31493"/>
                  <a:pt x="1466284" y="37447"/>
                  <a:pt x="1304904" y="18288"/>
                </a:cubicBezTo>
                <a:cubicBezTo>
                  <a:pt x="1189365" y="43775"/>
                  <a:pt x="952251" y="23461"/>
                  <a:pt x="668365" y="18288"/>
                </a:cubicBezTo>
                <a:cubicBezTo>
                  <a:pt x="407868" y="43595"/>
                  <a:pt x="284672" y="-9405"/>
                  <a:pt x="0" y="18288"/>
                </a:cubicBezTo>
                <a:cubicBezTo>
                  <a:pt x="527" y="9891"/>
                  <a:pt x="870" y="7012"/>
                  <a:pt x="0" y="0"/>
                </a:cubicBezTo>
                <a:close/>
              </a:path>
              <a:path w="3182692" h="18288" fill="none" stroke="0" extrusionOk="0">
                <a:moveTo>
                  <a:pt x="0" y="0"/>
                </a:moveTo>
                <a:cubicBezTo>
                  <a:pt x="108839" y="-32375"/>
                  <a:pt x="447732" y="16552"/>
                  <a:pt x="604711" y="0"/>
                </a:cubicBezTo>
                <a:cubicBezTo>
                  <a:pt x="781899" y="-548"/>
                  <a:pt x="1052060" y="7118"/>
                  <a:pt x="1241250" y="0"/>
                </a:cubicBezTo>
                <a:cubicBezTo>
                  <a:pt x="1399482" y="14083"/>
                  <a:pt x="1706293" y="54730"/>
                  <a:pt x="1909615" y="0"/>
                </a:cubicBezTo>
                <a:cubicBezTo>
                  <a:pt x="2085313" y="-24404"/>
                  <a:pt x="2264415" y="16988"/>
                  <a:pt x="2577981" y="0"/>
                </a:cubicBezTo>
                <a:cubicBezTo>
                  <a:pt x="2926098" y="-10318"/>
                  <a:pt x="3036314" y="-14769"/>
                  <a:pt x="3182692" y="0"/>
                </a:cubicBezTo>
                <a:cubicBezTo>
                  <a:pt x="3181841" y="8135"/>
                  <a:pt x="3181636" y="12730"/>
                  <a:pt x="3182692" y="18288"/>
                </a:cubicBezTo>
                <a:cubicBezTo>
                  <a:pt x="2996012" y="-1231"/>
                  <a:pt x="2669008" y="27395"/>
                  <a:pt x="2482500" y="18288"/>
                </a:cubicBezTo>
                <a:cubicBezTo>
                  <a:pt x="2296543" y="21246"/>
                  <a:pt x="1935236" y="7938"/>
                  <a:pt x="1782308" y="18288"/>
                </a:cubicBezTo>
                <a:cubicBezTo>
                  <a:pt x="1607683" y="25490"/>
                  <a:pt x="1291498" y="1369"/>
                  <a:pt x="1145769" y="18288"/>
                </a:cubicBezTo>
                <a:cubicBezTo>
                  <a:pt x="1015407" y="55325"/>
                  <a:pt x="262557" y="26571"/>
                  <a:pt x="0" y="18288"/>
                </a:cubicBezTo>
                <a:cubicBezTo>
                  <a:pt x="508" y="13336"/>
                  <a:pt x="437" y="7274"/>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3182692"/>
                      <a:gd name="connsiteY0" fmla="*/ 0 h 18288"/>
                      <a:gd name="connsiteX1" fmla="*/ 604711 w 3182692"/>
                      <a:gd name="connsiteY1" fmla="*/ 0 h 18288"/>
                      <a:gd name="connsiteX2" fmla="*/ 1241250 w 3182692"/>
                      <a:gd name="connsiteY2" fmla="*/ 0 h 18288"/>
                      <a:gd name="connsiteX3" fmla="*/ 1909615 w 3182692"/>
                      <a:gd name="connsiteY3" fmla="*/ 0 h 18288"/>
                      <a:gd name="connsiteX4" fmla="*/ 2577981 w 3182692"/>
                      <a:gd name="connsiteY4" fmla="*/ 0 h 18288"/>
                      <a:gd name="connsiteX5" fmla="*/ 3182692 w 3182692"/>
                      <a:gd name="connsiteY5" fmla="*/ 0 h 18288"/>
                      <a:gd name="connsiteX6" fmla="*/ 3182692 w 3182692"/>
                      <a:gd name="connsiteY6" fmla="*/ 18288 h 18288"/>
                      <a:gd name="connsiteX7" fmla="*/ 2482500 w 3182692"/>
                      <a:gd name="connsiteY7" fmla="*/ 18288 h 18288"/>
                      <a:gd name="connsiteX8" fmla="*/ 1782308 w 3182692"/>
                      <a:gd name="connsiteY8" fmla="*/ 18288 h 18288"/>
                      <a:gd name="connsiteX9" fmla="*/ 1145769 w 3182692"/>
                      <a:gd name="connsiteY9" fmla="*/ 18288 h 18288"/>
                      <a:gd name="connsiteX10" fmla="*/ 0 w 3182692"/>
                      <a:gd name="connsiteY10" fmla="*/ 18288 h 18288"/>
                      <a:gd name="connsiteX11" fmla="*/ 0 w 3182692"/>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2692" h="18288" fill="none" extrusionOk="0">
                        <a:moveTo>
                          <a:pt x="0" y="0"/>
                        </a:moveTo>
                        <a:cubicBezTo>
                          <a:pt x="126686" y="-21366"/>
                          <a:pt x="467788" y="9025"/>
                          <a:pt x="604711" y="0"/>
                        </a:cubicBezTo>
                        <a:cubicBezTo>
                          <a:pt x="741634" y="-9025"/>
                          <a:pt x="1061620" y="6814"/>
                          <a:pt x="1241250" y="0"/>
                        </a:cubicBezTo>
                        <a:cubicBezTo>
                          <a:pt x="1420880" y="-6814"/>
                          <a:pt x="1713773" y="13383"/>
                          <a:pt x="1909615" y="0"/>
                        </a:cubicBezTo>
                        <a:cubicBezTo>
                          <a:pt x="2105457" y="-13383"/>
                          <a:pt x="2257256" y="13567"/>
                          <a:pt x="2577981" y="0"/>
                        </a:cubicBezTo>
                        <a:cubicBezTo>
                          <a:pt x="2898706" y="-13567"/>
                          <a:pt x="3026063" y="6328"/>
                          <a:pt x="3182692" y="0"/>
                        </a:cubicBezTo>
                        <a:cubicBezTo>
                          <a:pt x="3181983" y="8157"/>
                          <a:pt x="3182279" y="12125"/>
                          <a:pt x="3182692" y="18288"/>
                        </a:cubicBezTo>
                        <a:cubicBezTo>
                          <a:pt x="2998421" y="21742"/>
                          <a:pt x="2675038" y="19014"/>
                          <a:pt x="2482500" y="18288"/>
                        </a:cubicBezTo>
                        <a:cubicBezTo>
                          <a:pt x="2289962" y="17562"/>
                          <a:pt x="1930644" y="6834"/>
                          <a:pt x="1782308" y="18288"/>
                        </a:cubicBezTo>
                        <a:cubicBezTo>
                          <a:pt x="1633972" y="29742"/>
                          <a:pt x="1287388" y="-1992"/>
                          <a:pt x="1145769" y="18288"/>
                        </a:cubicBezTo>
                        <a:cubicBezTo>
                          <a:pt x="1004150" y="38568"/>
                          <a:pt x="256377" y="-37438"/>
                          <a:pt x="0" y="18288"/>
                        </a:cubicBezTo>
                        <a:cubicBezTo>
                          <a:pt x="-46" y="12483"/>
                          <a:pt x="-203" y="6491"/>
                          <a:pt x="0" y="0"/>
                        </a:cubicBezTo>
                        <a:close/>
                      </a:path>
                      <a:path w="3182692" h="18288" stroke="0" extrusionOk="0">
                        <a:moveTo>
                          <a:pt x="0" y="0"/>
                        </a:moveTo>
                        <a:cubicBezTo>
                          <a:pt x="283446" y="18201"/>
                          <a:pt x="432812" y="7290"/>
                          <a:pt x="604711" y="0"/>
                        </a:cubicBezTo>
                        <a:cubicBezTo>
                          <a:pt x="776610" y="-7290"/>
                          <a:pt x="982253" y="15478"/>
                          <a:pt x="1145769" y="0"/>
                        </a:cubicBezTo>
                        <a:cubicBezTo>
                          <a:pt x="1309285" y="-15478"/>
                          <a:pt x="1514247" y="-25520"/>
                          <a:pt x="1845961" y="0"/>
                        </a:cubicBezTo>
                        <a:cubicBezTo>
                          <a:pt x="2177675" y="25520"/>
                          <a:pt x="2297588" y="16646"/>
                          <a:pt x="2450673" y="0"/>
                        </a:cubicBezTo>
                        <a:cubicBezTo>
                          <a:pt x="2603758" y="-16646"/>
                          <a:pt x="3023048" y="-21196"/>
                          <a:pt x="3182692" y="0"/>
                        </a:cubicBezTo>
                        <a:cubicBezTo>
                          <a:pt x="3182428" y="4493"/>
                          <a:pt x="3183076" y="9472"/>
                          <a:pt x="3182692" y="18288"/>
                        </a:cubicBezTo>
                        <a:cubicBezTo>
                          <a:pt x="3039109" y="-12701"/>
                          <a:pt x="2823860" y="13848"/>
                          <a:pt x="2546154" y="18288"/>
                        </a:cubicBezTo>
                        <a:cubicBezTo>
                          <a:pt x="2268448" y="22728"/>
                          <a:pt x="2098674" y="5291"/>
                          <a:pt x="1845961" y="18288"/>
                        </a:cubicBezTo>
                        <a:cubicBezTo>
                          <a:pt x="1593248" y="31285"/>
                          <a:pt x="1456743" y="27560"/>
                          <a:pt x="1304904" y="18288"/>
                        </a:cubicBezTo>
                        <a:cubicBezTo>
                          <a:pt x="1153065" y="9016"/>
                          <a:pt x="947204" y="11126"/>
                          <a:pt x="668365" y="18288"/>
                        </a:cubicBezTo>
                        <a:cubicBezTo>
                          <a:pt x="389526" y="25450"/>
                          <a:pt x="288244" y="-4628"/>
                          <a:pt x="0" y="18288"/>
                        </a:cubicBezTo>
                        <a:cubicBezTo>
                          <a:pt x="843" y="9577"/>
                          <a:pt x="371" y="6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Bobdylan Ponder GIFs | Tenor">
            <a:extLst>
              <a:ext uri="{FF2B5EF4-FFF2-40B4-BE49-F238E27FC236}">
                <a16:creationId xmlns:a16="http://schemas.microsoft.com/office/drawing/2014/main" id="{732A36BD-7851-3392-C24F-C288EA10AD10}"/>
              </a:ext>
            </a:extLst>
          </p:cNvPr>
          <p:cNvPicPr>
            <a:picLocks noChangeAspect="1" noChangeArrowheads="1"/>
          </p:cNvPicPr>
          <p:nvPr>
            <p:custDataLst>
              <p:tags r:id="rId4"/>
            </p:custDataLst>
          </p:nvPr>
        </p:nvPicPr>
        <p:blipFill>
          <a:blip r:embed="rId6">
            <a:extLst>
              <a:ext uri="{28A0092B-C50C-407E-A947-70E740481C1C}">
                <a14:useLocalDpi xmlns:a14="http://schemas.microsoft.com/office/drawing/2010/main" val="0"/>
              </a:ext>
            </a:extLst>
          </a:blip>
          <a:stretch>
            <a:fillRect/>
          </a:stretch>
        </p:blipFill>
        <p:spPr bwMode="auto">
          <a:xfrm>
            <a:off x="5570951" y="3582357"/>
            <a:ext cx="3065526" cy="3065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2224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72B1C2-BB97-CF38-5A86-D0B7DBCB95E6}"/>
              </a:ext>
            </a:extLst>
          </p:cNvPr>
          <p:cNvSpPr>
            <a:spLocks noGrp="1"/>
          </p:cNvSpPr>
          <p:nvPr>
            <p:ph type="title"/>
            <p:custDataLst>
              <p:tags r:id="rId1"/>
            </p:custDataLst>
          </p:nvPr>
        </p:nvSpPr>
        <p:spPr>
          <a:xfrm>
            <a:off x="457200" y="606183"/>
            <a:ext cx="3682752" cy="1162050"/>
          </a:xfrm>
          <a:solidFill>
            <a:schemeClr val="bg1"/>
          </a:solidFill>
        </p:spPr>
        <p:txBody>
          <a:bodyPr>
            <a:normAutofit fontScale="90000"/>
          </a:bodyPr>
          <a:lstStyle/>
          <a:p>
            <a:r>
              <a:rPr lang="fr-CA" sz="3600" dirty="0"/>
              <a:t>Infection par le VIH</a:t>
            </a:r>
            <a:br>
              <a:rPr lang="fr-CA" dirty="0"/>
            </a:br>
            <a:endParaRPr lang="fr-CA" dirty="0"/>
          </a:p>
        </p:txBody>
      </p:sp>
      <p:sp>
        <p:nvSpPr>
          <p:cNvPr id="3" name="Espace réservé du contenu 2">
            <a:extLst>
              <a:ext uri="{FF2B5EF4-FFF2-40B4-BE49-F238E27FC236}">
                <a16:creationId xmlns:a16="http://schemas.microsoft.com/office/drawing/2014/main" id="{0F6B91E3-DFF8-346F-CEE1-7AE58FDFB2BC}"/>
              </a:ext>
            </a:extLst>
          </p:cNvPr>
          <p:cNvSpPr>
            <a:spLocks noGrp="1"/>
          </p:cNvSpPr>
          <p:nvPr>
            <p:ph idx="1"/>
            <p:custDataLst>
              <p:tags r:id="rId2"/>
            </p:custDataLst>
          </p:nvPr>
        </p:nvSpPr>
        <p:spPr>
          <a:xfrm>
            <a:off x="4139952" y="606182"/>
            <a:ext cx="4751710" cy="3974945"/>
          </a:xfrm>
        </p:spPr>
        <p:txBody>
          <a:bodyPr>
            <a:normAutofit fontScale="85000" lnSpcReduction="20000"/>
          </a:bodyPr>
          <a:lstStyle/>
          <a:p>
            <a:pPr marL="0" indent="0" algn="ctr">
              <a:buNone/>
            </a:pPr>
            <a:r>
              <a:rPr lang="fr-CA" u="sng" dirty="0">
                <a:effectLst>
                  <a:outerShdw blurRad="38100" dist="38100" dir="2700000" algn="tl">
                    <a:srgbClr val="000000">
                      <a:alpha val="43137"/>
                    </a:srgbClr>
                  </a:outerShdw>
                </a:effectLst>
              </a:rPr>
              <a:t>Transmission</a:t>
            </a:r>
          </a:p>
          <a:p>
            <a:pPr marL="0" indent="0" algn="ctr">
              <a:buNone/>
            </a:pPr>
            <a:endParaRPr lang="fr-CA" u="sng" dirty="0">
              <a:effectLst>
                <a:outerShdw blurRad="38100" dist="38100" dir="2700000" algn="tl">
                  <a:srgbClr val="000000">
                    <a:alpha val="43137"/>
                  </a:srgbClr>
                </a:outerShdw>
              </a:effectLst>
            </a:endParaRPr>
          </a:p>
          <a:p>
            <a:pPr algn="ctr">
              <a:buFont typeface="Wingdings" panose="05000000000000000000" pitchFamily="2" charset="2"/>
              <a:buChar char="ü"/>
            </a:pPr>
            <a:r>
              <a:rPr lang="fr-CA" dirty="0"/>
              <a:t>Contact direct </a:t>
            </a:r>
            <a:r>
              <a:rPr lang="fr-CA" sz="2400" i="1" dirty="0"/>
              <a:t>avec sang, sperme, sécrétions vaginales</a:t>
            </a:r>
          </a:p>
          <a:p>
            <a:pPr algn="ctr">
              <a:buFont typeface="Wingdings" panose="05000000000000000000" pitchFamily="2" charset="2"/>
              <a:buChar char="ü"/>
            </a:pPr>
            <a:r>
              <a:rPr lang="fr-CA" dirty="0"/>
              <a:t>Relation sexuelle non protégée</a:t>
            </a:r>
          </a:p>
          <a:p>
            <a:pPr algn="ctr">
              <a:buFont typeface="Wingdings" panose="05000000000000000000" pitchFamily="2" charset="2"/>
              <a:buChar char="ü"/>
            </a:pPr>
            <a:r>
              <a:rPr lang="fr-CA" dirty="0"/>
              <a:t>Utilisation de seringue contaminée</a:t>
            </a:r>
          </a:p>
          <a:p>
            <a:pPr algn="ctr">
              <a:buFont typeface="Wingdings" panose="05000000000000000000" pitchFamily="2" charset="2"/>
              <a:buChar char="ü"/>
            </a:pPr>
            <a:r>
              <a:rPr lang="fr-CA" dirty="0"/>
              <a:t>Pendant la grossesse, accouchement ou allaitement</a:t>
            </a:r>
          </a:p>
          <a:p>
            <a:pPr marL="0" indent="0" algn="ctr">
              <a:buNone/>
            </a:pPr>
            <a:endParaRPr lang="fr-CA" dirty="0"/>
          </a:p>
        </p:txBody>
      </p:sp>
      <p:sp>
        <p:nvSpPr>
          <p:cNvPr id="4" name="Espace réservé du texte 3">
            <a:extLst>
              <a:ext uri="{FF2B5EF4-FFF2-40B4-BE49-F238E27FC236}">
                <a16:creationId xmlns:a16="http://schemas.microsoft.com/office/drawing/2014/main" id="{4BCAFB23-23A7-2577-E386-A219B6CD1E3D}"/>
              </a:ext>
            </a:extLst>
          </p:cNvPr>
          <p:cNvSpPr>
            <a:spLocks noGrp="1"/>
          </p:cNvSpPr>
          <p:nvPr>
            <p:ph type="body" sz="half" idx="2"/>
            <p:custDataLst>
              <p:tags r:id="rId3"/>
            </p:custDataLst>
          </p:nvPr>
        </p:nvSpPr>
        <p:spPr>
          <a:xfrm>
            <a:off x="457200" y="1772817"/>
            <a:ext cx="3008313" cy="2592288"/>
          </a:xfrm>
        </p:spPr>
        <p:txBody>
          <a:bodyPr/>
          <a:lstStyle/>
          <a:p>
            <a:endParaRPr lang="fr-CA" dirty="0"/>
          </a:p>
          <a:p>
            <a:r>
              <a:rPr lang="fr-CA" sz="2000" dirty="0"/>
              <a:t>Virus qui utilise le code génétique des lymphocytes T pour se reproduire, ce qui diminue graduellement l’immunité cellulaire de l’organisme ainsi infecté.</a:t>
            </a:r>
          </a:p>
        </p:txBody>
      </p:sp>
      <p:sp>
        <p:nvSpPr>
          <p:cNvPr id="5" name="ZoneTexte 4">
            <a:extLst>
              <a:ext uri="{FF2B5EF4-FFF2-40B4-BE49-F238E27FC236}">
                <a16:creationId xmlns:a16="http://schemas.microsoft.com/office/drawing/2014/main" id="{3D2A46F9-E90C-F556-E752-A80FECF820C9}"/>
              </a:ext>
            </a:extLst>
          </p:cNvPr>
          <p:cNvSpPr txBox="1"/>
          <p:nvPr>
            <p:custDataLst>
              <p:tags r:id="rId4"/>
            </p:custDataLst>
          </p:nvPr>
        </p:nvSpPr>
        <p:spPr>
          <a:xfrm>
            <a:off x="683568" y="4725144"/>
            <a:ext cx="7776864" cy="1754326"/>
          </a:xfrm>
          <a:prstGeom prst="rect">
            <a:avLst/>
          </a:prstGeom>
          <a:noFill/>
        </p:spPr>
        <p:txBody>
          <a:bodyPr wrap="square" rtlCol="0">
            <a:spAutoFit/>
          </a:bodyPr>
          <a:lstStyle/>
          <a:p>
            <a:r>
              <a:rPr lang="fr-CA" dirty="0"/>
              <a:t>L'évolution de l'infection se fait par poussées, avec des périodes de rémission temporaires, et passe par</a:t>
            </a:r>
            <a:r>
              <a:rPr lang="fr-CA" b="1" dirty="0"/>
              <a:t> 4 phases </a:t>
            </a:r>
            <a:r>
              <a:rPr lang="fr-CA" dirty="0"/>
              <a:t>:</a:t>
            </a:r>
          </a:p>
          <a:p>
            <a:pPr marL="285750" indent="-285750">
              <a:buFontTx/>
              <a:buChar char="-"/>
            </a:pPr>
            <a:r>
              <a:rPr lang="fr-CA" i="1" dirty="0"/>
              <a:t>Aigus </a:t>
            </a:r>
          </a:p>
          <a:p>
            <a:pPr marL="285750" indent="-285750">
              <a:buFontTx/>
              <a:buChar char="-"/>
            </a:pPr>
            <a:r>
              <a:rPr lang="fr-CA" i="1" dirty="0"/>
              <a:t>Asymptomatique </a:t>
            </a:r>
          </a:p>
          <a:p>
            <a:pPr marL="285750" indent="-285750">
              <a:buFontTx/>
              <a:buChar char="-"/>
            </a:pPr>
            <a:r>
              <a:rPr lang="fr-CA" i="1" dirty="0"/>
              <a:t>Symptomatique </a:t>
            </a:r>
          </a:p>
          <a:p>
            <a:pPr marL="285750" indent="-285750">
              <a:buFontTx/>
              <a:buChar char="-"/>
            </a:pPr>
            <a:r>
              <a:rPr lang="fr-CA" i="1" dirty="0"/>
              <a:t>Sida</a:t>
            </a:r>
            <a:r>
              <a:rPr lang="fr-CA" dirty="0"/>
              <a:t> (syndrome d'immunodéficience acquise)</a:t>
            </a:r>
          </a:p>
        </p:txBody>
      </p:sp>
    </p:spTree>
    <p:extLst>
      <p:ext uri="{BB962C8B-B14F-4D97-AF65-F5344CB8AC3E}">
        <p14:creationId xmlns:p14="http://schemas.microsoft.com/office/powerpoint/2010/main" val="34257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0285117A-904C-0F81-EC05-E088BF985660}"/>
              </a:ext>
            </a:extLst>
          </p:cNvPr>
          <p:cNvSpPr>
            <a:spLocks noGrp="1"/>
          </p:cNvSpPr>
          <p:nvPr>
            <p:ph type="title"/>
            <p:custDataLst>
              <p:tags r:id="rId2"/>
            </p:custDataLst>
          </p:nvPr>
        </p:nvSpPr>
        <p:spPr>
          <a:xfrm>
            <a:off x="473202" y="640080"/>
            <a:ext cx="3614166" cy="1481328"/>
          </a:xfrm>
        </p:spPr>
        <p:txBody>
          <a:bodyPr anchor="b">
            <a:normAutofit/>
          </a:bodyPr>
          <a:lstStyle/>
          <a:p>
            <a:pPr>
              <a:lnSpc>
                <a:spcPct val="90000"/>
              </a:lnSpc>
            </a:pPr>
            <a:r>
              <a:rPr lang="fr-CA" sz="4700" i="1" dirty="0">
                <a:effectLst>
                  <a:outerShdw blurRad="38100" dist="38100" dir="2700000" algn="tl">
                    <a:srgbClr val="000000">
                      <a:alpha val="43137"/>
                    </a:srgbClr>
                  </a:outerShdw>
                </a:effectLst>
              </a:rPr>
              <a:t>Le </a:t>
            </a:r>
            <a:r>
              <a:rPr lang="fr-CA" sz="4700" i="1" dirty="0" err="1">
                <a:effectLst>
                  <a:outerShdw blurRad="38100" dist="38100" dir="2700000" algn="tl">
                    <a:srgbClr val="000000">
                      <a:alpha val="43137"/>
                    </a:srgbClr>
                  </a:outerShdw>
                </a:effectLst>
              </a:rPr>
              <a:t>tx</a:t>
            </a:r>
            <a:r>
              <a:rPr lang="fr-CA" sz="4700" i="1" dirty="0">
                <a:effectLst>
                  <a:outerShdw blurRad="38100" dist="38100" dir="2700000" algn="tl">
                    <a:srgbClr val="000000">
                      <a:alpha val="43137"/>
                    </a:srgbClr>
                  </a:outerShdw>
                </a:effectLst>
              </a:rPr>
              <a:t> est complexe </a:t>
            </a:r>
            <a:r>
              <a:rPr lang="fr-CA" sz="4700" dirty="0"/>
              <a:t>…</a:t>
            </a:r>
          </a:p>
        </p:txBody>
      </p:sp>
      <p:sp>
        <p:nvSpPr>
          <p:cNvPr id="1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482458" y="2372868"/>
            <a:ext cx="2441321" cy="18288"/>
          </a:xfrm>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 name="connsiteX0" fmla="*/ 0 w 2441321"/>
              <a:gd name="connsiteY0" fmla="*/ 0 h 18288"/>
              <a:gd name="connsiteX1" fmla="*/ 585917 w 2441321"/>
              <a:gd name="connsiteY1" fmla="*/ 0 h 18288"/>
              <a:gd name="connsiteX2" fmla="*/ 1123008 w 2441321"/>
              <a:gd name="connsiteY2" fmla="*/ 0 h 18288"/>
              <a:gd name="connsiteX3" fmla="*/ 1782164 w 2441321"/>
              <a:gd name="connsiteY3" fmla="*/ 0 h 18288"/>
              <a:gd name="connsiteX4" fmla="*/ 2441321 w 2441321"/>
              <a:gd name="connsiteY4" fmla="*/ 0 h 18288"/>
              <a:gd name="connsiteX5" fmla="*/ 2441321 w 2441321"/>
              <a:gd name="connsiteY5" fmla="*/ 18288 h 18288"/>
              <a:gd name="connsiteX6" fmla="*/ 1879817 w 2441321"/>
              <a:gd name="connsiteY6" fmla="*/ 18288 h 18288"/>
              <a:gd name="connsiteX7" fmla="*/ 1318313 w 2441321"/>
              <a:gd name="connsiteY7" fmla="*/ 18288 h 18288"/>
              <a:gd name="connsiteX8" fmla="*/ 659157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80302" y="-6619"/>
                  <a:pt x="363201" y="4913"/>
                  <a:pt x="585917" y="0"/>
                </a:cubicBezTo>
                <a:cubicBezTo>
                  <a:pt x="832357" y="-10107"/>
                  <a:pt x="996738" y="-34312"/>
                  <a:pt x="1196247" y="0"/>
                </a:cubicBezTo>
                <a:cubicBezTo>
                  <a:pt x="1357180" y="16623"/>
                  <a:pt x="1575042" y="-11041"/>
                  <a:pt x="1806578" y="0"/>
                </a:cubicBezTo>
                <a:cubicBezTo>
                  <a:pt x="2016334" y="246"/>
                  <a:pt x="2239353" y="-8732"/>
                  <a:pt x="2441321" y="0"/>
                </a:cubicBezTo>
                <a:cubicBezTo>
                  <a:pt x="2441188" y="8366"/>
                  <a:pt x="2440365" y="10017"/>
                  <a:pt x="2441321" y="18288"/>
                </a:cubicBezTo>
                <a:cubicBezTo>
                  <a:pt x="2159375" y="49009"/>
                  <a:pt x="2054495" y="45666"/>
                  <a:pt x="1830991" y="18288"/>
                </a:cubicBezTo>
                <a:cubicBezTo>
                  <a:pt x="1615846" y="7509"/>
                  <a:pt x="1521674" y="-5422"/>
                  <a:pt x="1269487" y="18288"/>
                </a:cubicBezTo>
                <a:cubicBezTo>
                  <a:pt x="1019660" y="53960"/>
                  <a:pt x="886911" y="42351"/>
                  <a:pt x="707983" y="18288"/>
                </a:cubicBezTo>
                <a:cubicBezTo>
                  <a:pt x="523434" y="27321"/>
                  <a:pt x="307885" y="34316"/>
                  <a:pt x="0" y="18288"/>
                </a:cubicBezTo>
                <a:cubicBezTo>
                  <a:pt x="-595" y="11182"/>
                  <a:pt x="-5" y="6307"/>
                  <a:pt x="0" y="0"/>
                </a:cubicBezTo>
                <a:close/>
              </a:path>
              <a:path w="2441321" h="18288" stroke="0" extrusionOk="0">
                <a:moveTo>
                  <a:pt x="0" y="0"/>
                </a:moveTo>
                <a:cubicBezTo>
                  <a:pt x="212126" y="-10265"/>
                  <a:pt x="442910" y="-11728"/>
                  <a:pt x="585917" y="0"/>
                </a:cubicBezTo>
                <a:cubicBezTo>
                  <a:pt x="724579" y="21751"/>
                  <a:pt x="879365" y="-33198"/>
                  <a:pt x="1123008" y="0"/>
                </a:cubicBezTo>
                <a:cubicBezTo>
                  <a:pt x="1377247" y="11220"/>
                  <a:pt x="1597861" y="-34280"/>
                  <a:pt x="1782164" y="0"/>
                </a:cubicBezTo>
                <a:cubicBezTo>
                  <a:pt x="1975975" y="-3055"/>
                  <a:pt x="2116392" y="-15531"/>
                  <a:pt x="2441321" y="0"/>
                </a:cubicBezTo>
                <a:cubicBezTo>
                  <a:pt x="2441666" y="6144"/>
                  <a:pt x="2441358" y="10525"/>
                  <a:pt x="2441321" y="18288"/>
                </a:cubicBezTo>
                <a:cubicBezTo>
                  <a:pt x="2180658" y="18322"/>
                  <a:pt x="2084222" y="5934"/>
                  <a:pt x="1879817" y="18288"/>
                </a:cubicBezTo>
                <a:cubicBezTo>
                  <a:pt x="1668182" y="16222"/>
                  <a:pt x="1551159" y="-6477"/>
                  <a:pt x="1318313" y="18288"/>
                </a:cubicBezTo>
                <a:cubicBezTo>
                  <a:pt x="1059871" y="56395"/>
                  <a:pt x="901959" y="23831"/>
                  <a:pt x="659157" y="18288"/>
                </a:cubicBezTo>
                <a:cubicBezTo>
                  <a:pt x="444692" y="28483"/>
                  <a:pt x="245032" y="39882"/>
                  <a:pt x="0" y="18288"/>
                </a:cubicBezTo>
                <a:cubicBezTo>
                  <a:pt x="-11" y="10485"/>
                  <a:pt x="-221" y="3288"/>
                  <a:pt x="0" y="0"/>
                </a:cubicBezTo>
                <a:close/>
              </a:path>
              <a:path w="2441321" h="18288" fill="none" stroke="0" extrusionOk="0">
                <a:moveTo>
                  <a:pt x="0" y="0"/>
                </a:moveTo>
                <a:cubicBezTo>
                  <a:pt x="265389" y="-22361"/>
                  <a:pt x="344845" y="-65"/>
                  <a:pt x="585917" y="0"/>
                </a:cubicBezTo>
                <a:cubicBezTo>
                  <a:pt x="858472" y="13102"/>
                  <a:pt x="949265" y="-8078"/>
                  <a:pt x="1196247" y="0"/>
                </a:cubicBezTo>
                <a:cubicBezTo>
                  <a:pt x="1379248" y="30707"/>
                  <a:pt x="1585336" y="24963"/>
                  <a:pt x="1806578" y="0"/>
                </a:cubicBezTo>
                <a:cubicBezTo>
                  <a:pt x="1986731" y="-19207"/>
                  <a:pt x="2264933" y="16601"/>
                  <a:pt x="2441321" y="0"/>
                </a:cubicBezTo>
                <a:cubicBezTo>
                  <a:pt x="2441440" y="8687"/>
                  <a:pt x="2440452" y="9944"/>
                  <a:pt x="2441321" y="18288"/>
                </a:cubicBezTo>
                <a:cubicBezTo>
                  <a:pt x="2149099" y="27348"/>
                  <a:pt x="2027305" y="56470"/>
                  <a:pt x="1830991" y="18288"/>
                </a:cubicBezTo>
                <a:cubicBezTo>
                  <a:pt x="1614571" y="-18764"/>
                  <a:pt x="1500998" y="10727"/>
                  <a:pt x="1269487" y="18288"/>
                </a:cubicBezTo>
                <a:cubicBezTo>
                  <a:pt x="1042399" y="37834"/>
                  <a:pt x="927922" y="45822"/>
                  <a:pt x="707983" y="18288"/>
                </a:cubicBezTo>
                <a:cubicBezTo>
                  <a:pt x="502575" y="-5380"/>
                  <a:pt x="350393" y="34499"/>
                  <a:pt x="0" y="18288"/>
                </a:cubicBezTo>
                <a:cubicBezTo>
                  <a:pt x="-394" y="12154"/>
                  <a:pt x="907" y="6688"/>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custGeom>
                    <a:avLst/>
                    <a:gdLst>
                      <a:gd name="connsiteX0" fmla="*/ 0 w 2441321"/>
                      <a:gd name="connsiteY0" fmla="*/ 0 h 18288"/>
                      <a:gd name="connsiteX1" fmla="*/ 585917 w 2441321"/>
                      <a:gd name="connsiteY1" fmla="*/ 0 h 18288"/>
                      <a:gd name="connsiteX2" fmla="*/ 1196247 w 2441321"/>
                      <a:gd name="connsiteY2" fmla="*/ 0 h 18288"/>
                      <a:gd name="connsiteX3" fmla="*/ 1806578 w 2441321"/>
                      <a:gd name="connsiteY3" fmla="*/ 0 h 18288"/>
                      <a:gd name="connsiteX4" fmla="*/ 2441321 w 2441321"/>
                      <a:gd name="connsiteY4" fmla="*/ 0 h 18288"/>
                      <a:gd name="connsiteX5" fmla="*/ 2441321 w 2441321"/>
                      <a:gd name="connsiteY5" fmla="*/ 18288 h 18288"/>
                      <a:gd name="connsiteX6" fmla="*/ 1830991 w 2441321"/>
                      <a:gd name="connsiteY6" fmla="*/ 18288 h 18288"/>
                      <a:gd name="connsiteX7" fmla="*/ 1269487 w 2441321"/>
                      <a:gd name="connsiteY7" fmla="*/ 18288 h 18288"/>
                      <a:gd name="connsiteX8" fmla="*/ 707983 w 2441321"/>
                      <a:gd name="connsiteY8" fmla="*/ 18288 h 18288"/>
                      <a:gd name="connsiteX9" fmla="*/ 0 w 2441321"/>
                      <a:gd name="connsiteY9" fmla="*/ 18288 h 18288"/>
                      <a:gd name="connsiteX10" fmla="*/ 0 w 2441321"/>
                      <a:gd name="connsiteY10"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41321" h="18288" fill="none" extrusionOk="0">
                        <a:moveTo>
                          <a:pt x="0" y="0"/>
                        </a:moveTo>
                        <a:cubicBezTo>
                          <a:pt x="273217" y="-17533"/>
                          <a:pt x="355785" y="-4171"/>
                          <a:pt x="585917" y="0"/>
                        </a:cubicBezTo>
                        <a:cubicBezTo>
                          <a:pt x="816049" y="4171"/>
                          <a:pt x="991446" y="-9419"/>
                          <a:pt x="1196247" y="0"/>
                        </a:cubicBezTo>
                        <a:cubicBezTo>
                          <a:pt x="1401048" y="9419"/>
                          <a:pt x="1589984" y="-731"/>
                          <a:pt x="1806578" y="0"/>
                        </a:cubicBezTo>
                        <a:cubicBezTo>
                          <a:pt x="2023172" y="731"/>
                          <a:pt x="2247754" y="8393"/>
                          <a:pt x="2441321" y="0"/>
                        </a:cubicBezTo>
                        <a:cubicBezTo>
                          <a:pt x="2441167" y="8655"/>
                          <a:pt x="2440437" y="9975"/>
                          <a:pt x="2441321" y="18288"/>
                        </a:cubicBezTo>
                        <a:cubicBezTo>
                          <a:pt x="2169723" y="30506"/>
                          <a:pt x="2045712" y="39140"/>
                          <a:pt x="1830991" y="18288"/>
                        </a:cubicBezTo>
                        <a:cubicBezTo>
                          <a:pt x="1616270" y="-2564"/>
                          <a:pt x="1505876" y="3949"/>
                          <a:pt x="1269487" y="18288"/>
                        </a:cubicBezTo>
                        <a:cubicBezTo>
                          <a:pt x="1033098" y="32627"/>
                          <a:pt x="908661" y="41191"/>
                          <a:pt x="707983" y="18288"/>
                        </a:cubicBezTo>
                        <a:cubicBezTo>
                          <a:pt x="507305" y="-4615"/>
                          <a:pt x="333592" y="20759"/>
                          <a:pt x="0" y="18288"/>
                        </a:cubicBezTo>
                        <a:cubicBezTo>
                          <a:pt x="-688" y="11716"/>
                          <a:pt x="875" y="6357"/>
                          <a:pt x="0" y="0"/>
                        </a:cubicBezTo>
                        <a:close/>
                      </a:path>
                      <a:path w="2441321" h="18288" stroke="0" extrusionOk="0">
                        <a:moveTo>
                          <a:pt x="0" y="0"/>
                        </a:moveTo>
                        <a:cubicBezTo>
                          <a:pt x="207071" y="-14617"/>
                          <a:pt x="444194" y="-15606"/>
                          <a:pt x="585917" y="0"/>
                        </a:cubicBezTo>
                        <a:cubicBezTo>
                          <a:pt x="727640" y="15606"/>
                          <a:pt x="904326" y="-79"/>
                          <a:pt x="1123008" y="0"/>
                        </a:cubicBezTo>
                        <a:cubicBezTo>
                          <a:pt x="1341690" y="79"/>
                          <a:pt x="1600014" y="10401"/>
                          <a:pt x="1782164" y="0"/>
                        </a:cubicBezTo>
                        <a:cubicBezTo>
                          <a:pt x="1964314" y="-10401"/>
                          <a:pt x="2143537" y="-21488"/>
                          <a:pt x="2441321" y="0"/>
                        </a:cubicBezTo>
                        <a:cubicBezTo>
                          <a:pt x="2441735" y="5928"/>
                          <a:pt x="2441551" y="11133"/>
                          <a:pt x="2441321" y="18288"/>
                        </a:cubicBezTo>
                        <a:cubicBezTo>
                          <a:pt x="2166745" y="28773"/>
                          <a:pt x="2078726" y="15476"/>
                          <a:pt x="1879817" y="18288"/>
                        </a:cubicBezTo>
                        <a:cubicBezTo>
                          <a:pt x="1680908" y="21100"/>
                          <a:pt x="1548770" y="-4127"/>
                          <a:pt x="1318313" y="18288"/>
                        </a:cubicBezTo>
                        <a:cubicBezTo>
                          <a:pt x="1087856" y="40703"/>
                          <a:pt x="894613" y="3927"/>
                          <a:pt x="659157" y="18288"/>
                        </a:cubicBezTo>
                        <a:cubicBezTo>
                          <a:pt x="423701" y="32649"/>
                          <a:pt x="246611" y="33975"/>
                          <a:pt x="0" y="18288"/>
                        </a:cubicBezTo>
                        <a:cubicBezTo>
                          <a:pt x="-348" y="10388"/>
                          <a:pt x="-12" y="396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contenu 2">
            <a:extLst>
              <a:ext uri="{FF2B5EF4-FFF2-40B4-BE49-F238E27FC236}">
                <a16:creationId xmlns:a16="http://schemas.microsoft.com/office/drawing/2014/main" id="{4FFE0DB0-7B7C-789C-916F-ADD9BE109D3F}"/>
              </a:ext>
            </a:extLst>
          </p:cNvPr>
          <p:cNvSpPr>
            <a:spLocks noGrp="1"/>
          </p:cNvSpPr>
          <p:nvPr>
            <p:ph idx="1"/>
            <p:custDataLst>
              <p:tags r:id="rId4"/>
            </p:custDataLst>
          </p:nvPr>
        </p:nvSpPr>
        <p:spPr>
          <a:xfrm>
            <a:off x="473202" y="2660904"/>
            <a:ext cx="3614166" cy="3547872"/>
          </a:xfrm>
        </p:spPr>
        <p:txBody>
          <a:bodyPr anchor="t">
            <a:normAutofit/>
          </a:bodyPr>
          <a:lstStyle/>
          <a:p>
            <a:r>
              <a:rPr lang="fr-CA" sz="1900" i="1" dirty="0"/>
              <a:t>Trithérapie</a:t>
            </a:r>
          </a:p>
          <a:p>
            <a:r>
              <a:rPr lang="fr-CA" sz="1900" i="1" dirty="0"/>
              <a:t>Antibiotiques </a:t>
            </a:r>
          </a:p>
          <a:p>
            <a:r>
              <a:rPr lang="fr-CA" sz="1900" i="1" dirty="0"/>
              <a:t>Antifongiques</a:t>
            </a:r>
          </a:p>
          <a:p>
            <a:r>
              <a:rPr lang="fr-CA" sz="1900" i="1" dirty="0"/>
              <a:t>Antiparasitaires</a:t>
            </a:r>
          </a:p>
          <a:p>
            <a:r>
              <a:rPr lang="fr-CA" sz="1900" i="1" dirty="0"/>
              <a:t>Antalgique</a:t>
            </a:r>
          </a:p>
          <a:p>
            <a:r>
              <a:rPr lang="fr-CA" sz="1900" i="1" dirty="0"/>
              <a:t>Antidiarrhéiques</a:t>
            </a:r>
          </a:p>
          <a:p>
            <a:r>
              <a:rPr lang="fr-CA" sz="1900" i="1" dirty="0"/>
              <a:t>Antiémétiques</a:t>
            </a:r>
          </a:p>
        </p:txBody>
      </p:sp>
      <p:pic>
        <p:nvPicPr>
          <p:cNvPr id="5" name="Image 4" descr="Une image contenant ongle, doigt, personne, pouce&#10;&#10;Description générée automatiquement">
            <a:extLst>
              <a:ext uri="{FF2B5EF4-FFF2-40B4-BE49-F238E27FC236}">
                <a16:creationId xmlns:a16="http://schemas.microsoft.com/office/drawing/2014/main" id="{80321042-A450-D8CC-0696-2424E4E0FF0E}"/>
              </a:ext>
            </a:extLst>
          </p:cNvPr>
          <p:cNvPicPr>
            <a:picLocks noChangeAspect="1"/>
          </p:cNvPicPr>
          <p:nvPr>
            <p:custDataLst>
              <p:tags r:id="rId5"/>
            </p:custDataLst>
          </p:nvPr>
        </p:nvPicPr>
        <p:blipFill>
          <a:blip r:embed="rId7">
            <a:extLst>
              <a:ext uri="{28A0092B-C50C-407E-A947-70E740481C1C}">
                <a14:useLocalDpi xmlns:a14="http://schemas.microsoft.com/office/drawing/2010/main" val="0"/>
              </a:ext>
            </a:extLst>
          </a:blip>
          <a:stretch>
            <a:fillRect/>
          </a:stretch>
        </p:blipFill>
        <p:spPr>
          <a:xfrm>
            <a:off x="4574286" y="1175888"/>
            <a:ext cx="4094226" cy="4506223"/>
          </a:xfrm>
          <a:prstGeom prst="rect">
            <a:avLst/>
          </a:prstGeom>
        </p:spPr>
      </p:pic>
    </p:spTree>
    <p:extLst>
      <p:ext uri="{BB962C8B-B14F-4D97-AF65-F5344CB8AC3E}">
        <p14:creationId xmlns:p14="http://schemas.microsoft.com/office/powerpoint/2010/main" val="166360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fade">
                                      <p:cBhvr>
                                        <p:cTn id="35" dur="1000"/>
                                        <p:tgtEl>
                                          <p:spTgt spid="3">
                                            <p:txEl>
                                              <p:pRg st="3" end="3"/>
                                            </p:txEl>
                                          </p:spTgt>
                                        </p:tgtEl>
                                      </p:cBhvr>
                                    </p:animEffect>
                                    <p:anim calcmode="lin" valueType="num">
                                      <p:cBhvr>
                                        <p:cTn id="3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fade">
                                      <p:cBhvr>
                                        <p:cTn id="42" dur="1000"/>
                                        <p:tgtEl>
                                          <p:spTgt spid="3">
                                            <p:txEl>
                                              <p:pRg st="4" end="4"/>
                                            </p:txEl>
                                          </p:spTgt>
                                        </p:tgtEl>
                                      </p:cBhvr>
                                    </p:animEffect>
                                    <p:anim calcmode="lin" valueType="num">
                                      <p:cBhvr>
                                        <p:cTn id="4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Effect transition="in" filter="fade">
                                      <p:cBhvr>
                                        <p:cTn id="49" dur="1000"/>
                                        <p:tgtEl>
                                          <p:spTgt spid="3">
                                            <p:txEl>
                                              <p:pRg st="5" end="5"/>
                                            </p:txEl>
                                          </p:spTgt>
                                        </p:tgtEl>
                                      </p:cBhvr>
                                    </p:animEffect>
                                    <p:anim calcmode="lin" valueType="num">
                                      <p:cBhvr>
                                        <p:cTn id="5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6" end="6"/>
                                            </p:txEl>
                                          </p:spTgt>
                                        </p:tgtEl>
                                        <p:attrNameLst>
                                          <p:attrName>style.visibility</p:attrName>
                                        </p:attrNameLst>
                                      </p:cBhvr>
                                      <p:to>
                                        <p:strVal val="visible"/>
                                      </p:to>
                                    </p:set>
                                    <p:animEffect transition="in" filter="fade">
                                      <p:cBhvr>
                                        <p:cTn id="56" dur="1000"/>
                                        <p:tgtEl>
                                          <p:spTgt spid="3">
                                            <p:txEl>
                                              <p:pRg st="6" end="6"/>
                                            </p:txEl>
                                          </p:spTgt>
                                        </p:tgtEl>
                                      </p:cBhvr>
                                    </p:animEffect>
                                    <p:anim calcmode="lin" valueType="num">
                                      <p:cBhvr>
                                        <p:cTn id="5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CF879F9-C5A8-3D65-08D8-1790F3825E28}"/>
              </a:ext>
            </a:extLst>
          </p:cNvPr>
          <p:cNvSpPr>
            <a:spLocks noGrp="1"/>
          </p:cNvSpPr>
          <p:nvPr>
            <p:ph type="title"/>
            <p:custDataLst>
              <p:tags r:id="rId2"/>
            </p:custDataLst>
          </p:nvPr>
        </p:nvSpPr>
        <p:spPr>
          <a:xfrm>
            <a:off x="632370" y="189992"/>
            <a:ext cx="3938487" cy="1075035"/>
          </a:xfrm>
        </p:spPr>
        <p:txBody>
          <a:bodyPr>
            <a:normAutofit/>
          </a:bodyPr>
          <a:lstStyle/>
          <a:p>
            <a:r>
              <a:rPr lang="fr-CA" b="1" dirty="0"/>
              <a:t>Cancer</a:t>
            </a:r>
          </a:p>
        </p:txBody>
      </p:sp>
      <p:sp>
        <p:nvSpPr>
          <p:cNvPr id="3" name="Espace réservé du contenu 2">
            <a:extLst>
              <a:ext uri="{FF2B5EF4-FFF2-40B4-BE49-F238E27FC236}">
                <a16:creationId xmlns:a16="http://schemas.microsoft.com/office/drawing/2014/main" id="{7A174C75-42CE-AAE8-7F5D-8D9956855F9D}"/>
              </a:ext>
            </a:extLst>
          </p:cNvPr>
          <p:cNvSpPr>
            <a:spLocks noGrp="1"/>
          </p:cNvSpPr>
          <p:nvPr>
            <p:ph idx="1"/>
            <p:custDataLst>
              <p:tags r:id="rId3"/>
            </p:custDataLst>
          </p:nvPr>
        </p:nvSpPr>
        <p:spPr>
          <a:xfrm>
            <a:off x="107504" y="1360023"/>
            <a:ext cx="4752528" cy="5402981"/>
          </a:xfrm>
        </p:spPr>
        <p:txBody>
          <a:bodyPr>
            <a:normAutofit/>
          </a:bodyPr>
          <a:lstStyle/>
          <a:p>
            <a:pPr marL="0" indent="0">
              <a:lnSpc>
                <a:spcPct val="90000"/>
              </a:lnSpc>
              <a:buNone/>
            </a:pPr>
            <a:r>
              <a:rPr lang="fr-CA" sz="1600" dirty="0"/>
              <a:t>Le cancer est une prolifération anarchique ou désorganisée de cellules anormales. Ces cellules forment une tumeur maligne qui peut entraîner la formation de métastases.</a:t>
            </a:r>
          </a:p>
          <a:p>
            <a:pPr marL="0" indent="0">
              <a:lnSpc>
                <a:spcPct val="90000"/>
              </a:lnSpc>
              <a:buNone/>
            </a:pPr>
            <a:r>
              <a:rPr lang="fr-CA" sz="1600" dirty="0"/>
              <a:t> </a:t>
            </a:r>
          </a:p>
          <a:p>
            <a:pPr marL="0" indent="0" algn="ctr">
              <a:lnSpc>
                <a:spcPct val="90000"/>
              </a:lnSpc>
              <a:buNone/>
            </a:pPr>
            <a:r>
              <a:rPr lang="fr-CA" sz="2000" u="sng" dirty="0"/>
              <a:t>Il y a</a:t>
            </a:r>
            <a:r>
              <a:rPr lang="fr-CA" sz="2000" b="1" u="sng" dirty="0"/>
              <a:t> 2 types </a:t>
            </a:r>
            <a:r>
              <a:rPr lang="fr-CA" sz="2000" u="sng" dirty="0"/>
              <a:t>de tumeurs ;</a:t>
            </a:r>
          </a:p>
          <a:p>
            <a:pPr marL="0" indent="0" algn="ctr">
              <a:lnSpc>
                <a:spcPct val="90000"/>
              </a:lnSpc>
              <a:buNone/>
            </a:pPr>
            <a:endParaRPr lang="fr-CA" sz="2000" u="sng" dirty="0"/>
          </a:p>
          <a:p>
            <a:pPr lvl="0">
              <a:lnSpc>
                <a:spcPct val="90000"/>
              </a:lnSpc>
            </a:pPr>
            <a:r>
              <a:rPr lang="fr-CA" sz="1600" b="1" dirty="0">
                <a:effectLst>
                  <a:outerShdw blurRad="38100" dist="38100" dir="2700000" algn="tl">
                    <a:srgbClr val="000000">
                      <a:alpha val="43137"/>
                    </a:srgbClr>
                  </a:outerShdw>
                </a:effectLst>
              </a:rPr>
              <a:t>Maligne </a:t>
            </a:r>
            <a:r>
              <a:rPr lang="fr-CA" sz="1600" dirty="0"/>
              <a:t>(</a:t>
            </a:r>
            <a:r>
              <a:rPr lang="fr-CA" sz="1600" u="sng" dirty="0"/>
              <a:t>se développe rapidement</a:t>
            </a:r>
            <a:r>
              <a:rPr lang="fr-CA" sz="1600" dirty="0"/>
              <a:t>, empruntant la voie lymphatique ou sanguine et récidive souvent après excision)</a:t>
            </a:r>
          </a:p>
          <a:p>
            <a:pPr marL="0" indent="0">
              <a:lnSpc>
                <a:spcPct val="90000"/>
              </a:lnSpc>
              <a:buNone/>
            </a:pPr>
            <a:r>
              <a:rPr lang="fr-CA" sz="1600" dirty="0"/>
              <a:t> </a:t>
            </a:r>
          </a:p>
          <a:p>
            <a:pPr lvl="0">
              <a:lnSpc>
                <a:spcPct val="90000"/>
              </a:lnSpc>
            </a:pPr>
            <a:r>
              <a:rPr lang="fr-CA" sz="1600" b="1" dirty="0">
                <a:effectLst>
                  <a:outerShdw blurRad="38100" dist="38100" dir="2700000" algn="tl">
                    <a:srgbClr val="000000">
                      <a:alpha val="43137"/>
                    </a:srgbClr>
                  </a:outerShdw>
                </a:effectLst>
              </a:rPr>
              <a:t>Bénigne</a:t>
            </a:r>
            <a:r>
              <a:rPr lang="fr-CA" sz="1600" dirty="0"/>
              <a:t> (</a:t>
            </a:r>
            <a:r>
              <a:rPr lang="fr-CA" sz="1600" u="sng" dirty="0"/>
              <a:t>se développe lentement</a:t>
            </a:r>
            <a:r>
              <a:rPr lang="fr-CA" sz="1600" dirty="0"/>
              <a:t>, ne produisent pas de métastases il ne récidive pas après excision)</a:t>
            </a:r>
          </a:p>
          <a:p>
            <a:pPr marL="0" indent="0">
              <a:lnSpc>
                <a:spcPct val="90000"/>
              </a:lnSpc>
              <a:buNone/>
            </a:pPr>
            <a:r>
              <a:rPr lang="fr-CA" sz="1600" dirty="0"/>
              <a:t> </a:t>
            </a:r>
            <a:endParaRPr lang="fr-CA" sz="2000" dirty="0"/>
          </a:p>
          <a:p>
            <a:pPr marL="0" indent="0">
              <a:lnSpc>
                <a:spcPct val="90000"/>
              </a:lnSpc>
              <a:buNone/>
            </a:pPr>
            <a:r>
              <a:rPr lang="fr-CA" sz="2000" dirty="0"/>
              <a:t>Certains facteurs peuvent provoquer l'apparition de cancers tels : </a:t>
            </a:r>
            <a:r>
              <a:rPr lang="fr-CA" sz="2000" i="1" dirty="0"/>
              <a:t>amiante, goudron, engrais, fumée de tabac, rayons solaires, Rayons X, prédisposition familiale, VIH, hépatite B etc.</a:t>
            </a:r>
          </a:p>
          <a:p>
            <a:pPr marL="0" indent="0">
              <a:lnSpc>
                <a:spcPct val="90000"/>
              </a:lnSpc>
              <a:buNone/>
            </a:pPr>
            <a:endParaRPr lang="fr-CA" sz="1200" dirty="0"/>
          </a:p>
        </p:txBody>
      </p:sp>
      <p:pic>
        <p:nvPicPr>
          <p:cNvPr id="6" name="Image 5" descr="Une image contenant fleur&#10;&#10;Description générée automatiquement">
            <a:extLst>
              <a:ext uri="{FF2B5EF4-FFF2-40B4-BE49-F238E27FC236}">
                <a16:creationId xmlns:a16="http://schemas.microsoft.com/office/drawing/2014/main" id="{D5073420-9328-F7C6-198D-F6279FE33FA8}"/>
              </a:ext>
            </a:extLst>
          </p:cNvPr>
          <p:cNvPicPr>
            <a:picLocks noChangeAspect="1"/>
          </p:cNvPicPr>
          <p:nvPr>
            <p:custDataLst>
              <p:tags r:id="rId4"/>
            </p:custDataLst>
          </p:nvPr>
        </p:nvPicPr>
        <p:blipFill rotWithShape="1">
          <a:blip r:embed="rId6">
            <a:extLst>
              <a:ext uri="{28A0092B-C50C-407E-A947-70E740481C1C}">
                <a14:useLocalDpi xmlns:a14="http://schemas.microsoft.com/office/drawing/2010/main" val="0"/>
              </a:ext>
            </a:extLst>
          </a:blip>
          <a:srcRect l="26783" r="23984" b="2"/>
          <a:stretch/>
        </p:blipFill>
        <p:spPr>
          <a:xfrm>
            <a:off x="4671911" y="10"/>
            <a:ext cx="4472089"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4134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1000"/>
                                        <p:tgtEl>
                                          <p:spTgt spid="3">
                                            <p:txEl>
                                              <p:pRg st="1" end="1"/>
                                            </p:txEl>
                                          </p:spTgt>
                                        </p:tgtEl>
                                      </p:cBhvr>
                                    </p:animEffect>
                                    <p:anim calcmode="lin" valueType="num">
                                      <p:cBhvr>
                                        <p:cTn id="21"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1000"/>
                                        <p:tgtEl>
                                          <p:spTgt spid="3">
                                            <p:txEl>
                                              <p:pRg st="4" end="4"/>
                                            </p:txEl>
                                          </p:spTgt>
                                        </p:tgtEl>
                                      </p:cBhvr>
                                    </p:animEffect>
                                    <p:anim calcmode="lin" valueType="num">
                                      <p:cBhvr>
                                        <p:cTn id="3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1000"/>
                                        <p:tgtEl>
                                          <p:spTgt spid="3">
                                            <p:txEl>
                                              <p:pRg st="5" end="5"/>
                                            </p:txEl>
                                          </p:spTgt>
                                        </p:tgtEl>
                                      </p:cBhvr>
                                    </p:animEffect>
                                    <p:anim calcmode="lin" valueType="num">
                                      <p:cBhvr>
                                        <p:cTn id="4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6" end="6"/>
                                            </p:txEl>
                                          </p:spTgt>
                                        </p:tgtEl>
                                        <p:attrNameLst>
                                          <p:attrName>style.visibility</p:attrName>
                                        </p:attrNameLst>
                                      </p:cBhvr>
                                      <p:to>
                                        <p:strVal val="visible"/>
                                      </p:to>
                                    </p:set>
                                    <p:animEffect transition="in" filter="fade">
                                      <p:cBhvr>
                                        <p:cTn id="48" dur="1000"/>
                                        <p:tgtEl>
                                          <p:spTgt spid="3">
                                            <p:txEl>
                                              <p:pRg st="6" end="6"/>
                                            </p:txEl>
                                          </p:spTgt>
                                        </p:tgtEl>
                                      </p:cBhvr>
                                    </p:animEffect>
                                    <p:anim calcmode="lin" valueType="num">
                                      <p:cBhvr>
                                        <p:cTn id="4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000"/>
                                        <p:tgtEl>
                                          <p:spTgt spid="3">
                                            <p:txEl>
                                              <p:pRg st="7" end="7"/>
                                            </p:txEl>
                                          </p:spTgt>
                                        </p:tgtEl>
                                      </p:cBhvr>
                                    </p:animEffect>
                                    <p:anim calcmode="lin" valueType="num">
                                      <p:cBhvr>
                                        <p:cTn id="5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
                                            <p:txEl>
                                              <p:pRg st="8" end="8"/>
                                            </p:txEl>
                                          </p:spTgt>
                                        </p:tgtEl>
                                        <p:attrNameLst>
                                          <p:attrName>style.visibility</p:attrName>
                                        </p:attrNameLst>
                                      </p:cBhvr>
                                      <p:to>
                                        <p:strVal val="visible"/>
                                      </p:to>
                                    </p:set>
                                    <p:animEffect transition="in" filter="fade">
                                      <p:cBhvr>
                                        <p:cTn id="62" dur="1000"/>
                                        <p:tgtEl>
                                          <p:spTgt spid="3">
                                            <p:txEl>
                                              <p:pRg st="8" end="8"/>
                                            </p:txEl>
                                          </p:spTgt>
                                        </p:tgtEl>
                                      </p:cBhvr>
                                    </p:animEffect>
                                    <p:anim calcmode="lin" valueType="num">
                                      <p:cBhvr>
                                        <p:cTn id="63"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BC9A9A-B489-E0E8-FE4A-444B634FA27F}"/>
              </a:ext>
            </a:extLst>
          </p:cNvPr>
          <p:cNvSpPr>
            <a:spLocks noGrp="1"/>
          </p:cNvSpPr>
          <p:nvPr>
            <p:ph type="title"/>
            <p:custDataLst>
              <p:tags r:id="rId1"/>
            </p:custDataLst>
          </p:nvPr>
        </p:nvSpPr>
        <p:spPr/>
        <p:txBody>
          <a:bodyPr/>
          <a:lstStyle/>
          <a:p>
            <a:r>
              <a:rPr lang="fr-CA" dirty="0"/>
              <a:t>Tumeurs</a:t>
            </a:r>
          </a:p>
        </p:txBody>
      </p:sp>
      <p:sp>
        <p:nvSpPr>
          <p:cNvPr id="3" name="Espace réservé du texte 2">
            <a:extLst>
              <a:ext uri="{FF2B5EF4-FFF2-40B4-BE49-F238E27FC236}">
                <a16:creationId xmlns:a16="http://schemas.microsoft.com/office/drawing/2014/main" id="{52036FD0-C7D0-7538-F271-97A82328964F}"/>
              </a:ext>
            </a:extLst>
          </p:cNvPr>
          <p:cNvSpPr>
            <a:spLocks noGrp="1"/>
          </p:cNvSpPr>
          <p:nvPr>
            <p:ph type="body" idx="1"/>
            <p:custDataLst>
              <p:tags r:id="rId2"/>
            </p:custDataLst>
          </p:nvPr>
        </p:nvSpPr>
        <p:spPr>
          <a:solidFill>
            <a:schemeClr val="accent4">
              <a:lumMod val="20000"/>
              <a:lumOff val="80000"/>
            </a:schemeClr>
          </a:solidFill>
        </p:spPr>
        <p:txBody>
          <a:bodyPr/>
          <a:lstStyle/>
          <a:p>
            <a:pPr algn="ctr"/>
            <a:r>
              <a:rPr lang="fr-CA" dirty="0"/>
              <a:t>Tumeurs malignes </a:t>
            </a:r>
          </a:p>
        </p:txBody>
      </p:sp>
      <p:graphicFrame>
        <p:nvGraphicFramePr>
          <p:cNvPr id="10" name="Espace réservé du contenu 3">
            <a:extLst>
              <a:ext uri="{FF2B5EF4-FFF2-40B4-BE49-F238E27FC236}">
                <a16:creationId xmlns:a16="http://schemas.microsoft.com/office/drawing/2014/main" id="{E350DCC0-600A-68D6-9D3E-8501AE1696F6}"/>
              </a:ext>
            </a:extLst>
          </p:cNvPr>
          <p:cNvGraphicFramePr>
            <a:graphicFrameLocks noGrp="1"/>
          </p:cNvGraphicFramePr>
          <p:nvPr>
            <p:ph sz="half" idx="2"/>
            <p:custDataLst>
              <p:tags r:id="rId3"/>
            </p:custDataLst>
            <p:extLst>
              <p:ext uri="{D42A27DB-BD31-4B8C-83A1-F6EECF244321}">
                <p14:modId xmlns:p14="http://schemas.microsoft.com/office/powerpoint/2010/main" val="3960856131"/>
              </p:ext>
            </p:extLst>
          </p:nvPr>
        </p:nvGraphicFramePr>
        <p:xfrm>
          <a:off x="423055" y="2375160"/>
          <a:ext cx="4040188" cy="39512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5" name="Espace réservé du texte 4">
            <a:extLst>
              <a:ext uri="{FF2B5EF4-FFF2-40B4-BE49-F238E27FC236}">
                <a16:creationId xmlns:a16="http://schemas.microsoft.com/office/drawing/2014/main" id="{83E138DB-CBC8-66AF-A753-29C5589A00C5}"/>
              </a:ext>
            </a:extLst>
          </p:cNvPr>
          <p:cNvSpPr>
            <a:spLocks noGrp="1"/>
          </p:cNvSpPr>
          <p:nvPr>
            <p:ph type="body" sz="quarter" idx="3"/>
            <p:custDataLst>
              <p:tags r:id="rId4"/>
            </p:custDataLst>
          </p:nvPr>
        </p:nvSpPr>
        <p:spPr>
          <a:solidFill>
            <a:schemeClr val="accent4">
              <a:lumMod val="20000"/>
              <a:lumOff val="80000"/>
            </a:schemeClr>
          </a:solidFill>
        </p:spPr>
        <p:txBody>
          <a:bodyPr/>
          <a:lstStyle/>
          <a:p>
            <a:pPr algn="ctr"/>
            <a:r>
              <a:rPr lang="fr-CA" dirty="0"/>
              <a:t>Tumeurs bénignes </a:t>
            </a:r>
          </a:p>
        </p:txBody>
      </p:sp>
      <p:sp>
        <p:nvSpPr>
          <p:cNvPr id="6" name="Espace réservé du contenu 5">
            <a:extLst>
              <a:ext uri="{FF2B5EF4-FFF2-40B4-BE49-F238E27FC236}">
                <a16:creationId xmlns:a16="http://schemas.microsoft.com/office/drawing/2014/main" id="{348C0AD3-C1CB-692A-97BD-1ED3D994585E}"/>
              </a:ext>
            </a:extLst>
          </p:cNvPr>
          <p:cNvSpPr>
            <a:spLocks noGrp="1"/>
          </p:cNvSpPr>
          <p:nvPr>
            <p:ph sz="quarter" idx="4"/>
            <p:custDataLst>
              <p:tags r:id="rId5"/>
            </p:custDataLst>
          </p:nvPr>
        </p:nvSpPr>
        <p:spPr>
          <a:xfrm>
            <a:off x="4679170" y="2333885"/>
            <a:ext cx="4041775" cy="1657623"/>
          </a:xfrm>
        </p:spPr>
        <p:txBody>
          <a:bodyPr/>
          <a:lstStyle/>
          <a:p>
            <a:r>
              <a:rPr lang="fr-CA" i="1" dirty="0"/>
              <a:t>Fibrome</a:t>
            </a:r>
          </a:p>
          <a:p>
            <a:r>
              <a:rPr lang="fr-CA" i="1" dirty="0"/>
              <a:t>Mélanome</a:t>
            </a:r>
          </a:p>
          <a:p>
            <a:r>
              <a:rPr lang="fr-CA" i="1" dirty="0"/>
              <a:t>Kyste</a:t>
            </a:r>
          </a:p>
        </p:txBody>
      </p:sp>
      <p:pic>
        <p:nvPicPr>
          <p:cNvPr id="14" name="Image 13">
            <a:extLst>
              <a:ext uri="{FF2B5EF4-FFF2-40B4-BE49-F238E27FC236}">
                <a16:creationId xmlns:a16="http://schemas.microsoft.com/office/drawing/2014/main" id="{5981F055-E225-B73D-9F35-E6A7DB59FCB7}"/>
              </a:ext>
            </a:extLst>
          </p:cNvPr>
          <p:cNvPicPr>
            <a:picLocks noChangeAspect="1"/>
          </p:cNvPicPr>
          <p:nvPr>
            <p:custDataLst>
              <p:tags r:id="rId6"/>
            </p:custDataLst>
          </p:nvPr>
        </p:nvPicPr>
        <p:blipFill>
          <a:blip r:embed="rId13">
            <a:extLst>
              <a:ext uri="{28A0092B-C50C-407E-A947-70E740481C1C}">
                <a14:useLocalDpi xmlns:a14="http://schemas.microsoft.com/office/drawing/2010/main" val="0"/>
              </a:ext>
            </a:extLst>
          </a:blip>
          <a:stretch>
            <a:fillRect/>
          </a:stretch>
        </p:blipFill>
        <p:spPr>
          <a:xfrm>
            <a:off x="4283968" y="3934857"/>
            <a:ext cx="4574690" cy="2648505"/>
          </a:xfrm>
          <a:prstGeom prst="rect">
            <a:avLst/>
          </a:prstGeom>
        </p:spPr>
      </p:pic>
    </p:spTree>
    <p:extLst>
      <p:ext uri="{BB962C8B-B14F-4D97-AF65-F5344CB8AC3E}">
        <p14:creationId xmlns:p14="http://schemas.microsoft.com/office/powerpoint/2010/main" val="378480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000"/>
                                        <p:tgtEl>
                                          <p:spTgt spid="3">
                                            <p:bg/>
                                          </p:spTgt>
                                        </p:tgtEl>
                                      </p:cBhvr>
                                    </p:animEffect>
                                    <p:anim calcmode="lin" valueType="num">
                                      <p:cBhvr>
                                        <p:cTn id="15" dur="1000" fill="hold"/>
                                        <p:tgtEl>
                                          <p:spTgt spid="3">
                                            <p:bg/>
                                          </p:spTgt>
                                        </p:tgtEl>
                                        <p:attrNameLst>
                                          <p:attrName>ppt_x</p:attrName>
                                        </p:attrNameLst>
                                      </p:cBhvr>
                                      <p:tavLst>
                                        <p:tav tm="0">
                                          <p:val>
                                            <p:strVal val="#ppt_x"/>
                                          </p:val>
                                        </p:tav>
                                        <p:tav tm="100000">
                                          <p:val>
                                            <p:strVal val="#ppt_x"/>
                                          </p:val>
                                        </p:tav>
                                      </p:tavLst>
                                    </p:anim>
                                    <p:anim calcmode="lin" valueType="num">
                                      <p:cBhvr>
                                        <p:cTn id="16"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1000"/>
                                        <p:tgtEl>
                                          <p:spTgt spid="3">
                                            <p:txEl>
                                              <p:pRg st="0" end="0"/>
                                            </p:txEl>
                                          </p:spTgt>
                                        </p:tgtEl>
                                      </p:cBhvr>
                                    </p:animEffect>
                                    <p:anim calcmode="lin" valueType="num">
                                      <p:cBhvr>
                                        <p:cTn id="2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bg/>
                                          </p:spTgt>
                                        </p:tgtEl>
                                        <p:attrNameLst>
                                          <p:attrName>style.visibility</p:attrName>
                                        </p:attrNameLst>
                                      </p:cBhvr>
                                      <p:to>
                                        <p:strVal val="visible"/>
                                      </p:to>
                                    </p:set>
                                    <p:animEffect transition="in" filter="fade">
                                      <p:cBhvr>
                                        <p:cTn id="35" dur="1000"/>
                                        <p:tgtEl>
                                          <p:spTgt spid="5">
                                            <p:bg/>
                                          </p:spTgt>
                                        </p:tgtEl>
                                      </p:cBhvr>
                                    </p:animEffect>
                                    <p:anim calcmode="lin" valueType="num">
                                      <p:cBhvr>
                                        <p:cTn id="36" dur="1000" fill="hold"/>
                                        <p:tgtEl>
                                          <p:spTgt spid="5">
                                            <p:bg/>
                                          </p:spTgt>
                                        </p:tgtEl>
                                        <p:attrNameLst>
                                          <p:attrName>ppt_x</p:attrName>
                                        </p:attrNameLst>
                                      </p:cBhvr>
                                      <p:tavLst>
                                        <p:tav tm="0">
                                          <p:val>
                                            <p:strVal val="#ppt_x"/>
                                          </p:val>
                                        </p:tav>
                                        <p:tav tm="100000">
                                          <p:val>
                                            <p:strVal val="#ppt_x"/>
                                          </p:val>
                                        </p:tav>
                                      </p:tavLst>
                                    </p:anim>
                                    <p:anim calcmode="lin" valueType="num">
                                      <p:cBhvr>
                                        <p:cTn id="37" dur="1000" fill="hold"/>
                                        <p:tgtEl>
                                          <p:spTgt spid="5">
                                            <p:bg/>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fade">
                                      <p:cBhvr>
                                        <p:cTn id="42" dur="1000"/>
                                        <p:tgtEl>
                                          <p:spTgt spid="5">
                                            <p:txEl>
                                              <p:pRg st="0" end="0"/>
                                            </p:txEl>
                                          </p:spTgt>
                                        </p:tgtEl>
                                      </p:cBhvr>
                                    </p:animEffect>
                                    <p:anim calcmode="lin" valueType="num">
                                      <p:cBhvr>
                                        <p:cTn id="4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6">
                                            <p:txEl>
                                              <p:pRg st="0" end="0"/>
                                            </p:txEl>
                                          </p:spTgt>
                                        </p:tgtEl>
                                        <p:attrNameLst>
                                          <p:attrName>style.visibility</p:attrName>
                                        </p:attrNameLst>
                                      </p:cBhvr>
                                      <p:to>
                                        <p:strVal val="visible"/>
                                      </p:to>
                                    </p:set>
                                    <p:animEffect transition="in" filter="fade">
                                      <p:cBhvr>
                                        <p:cTn id="49" dur="1000"/>
                                        <p:tgtEl>
                                          <p:spTgt spid="6">
                                            <p:txEl>
                                              <p:pRg st="0" end="0"/>
                                            </p:txEl>
                                          </p:spTgt>
                                        </p:tgtEl>
                                      </p:cBhvr>
                                    </p:animEffect>
                                    <p:anim calcmode="lin" valueType="num">
                                      <p:cBhvr>
                                        <p:cTn id="5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6">
                                            <p:txEl>
                                              <p:pRg st="1" end="1"/>
                                            </p:txEl>
                                          </p:spTgt>
                                        </p:tgtEl>
                                        <p:attrNameLst>
                                          <p:attrName>style.visibility</p:attrName>
                                        </p:attrNameLst>
                                      </p:cBhvr>
                                      <p:to>
                                        <p:strVal val="visible"/>
                                      </p:to>
                                    </p:set>
                                    <p:animEffect transition="in" filter="fade">
                                      <p:cBhvr>
                                        <p:cTn id="56" dur="1000"/>
                                        <p:tgtEl>
                                          <p:spTgt spid="6">
                                            <p:txEl>
                                              <p:pRg st="1" end="1"/>
                                            </p:txEl>
                                          </p:spTgt>
                                        </p:tgtEl>
                                      </p:cBhvr>
                                    </p:animEffect>
                                    <p:anim calcmode="lin" valueType="num">
                                      <p:cBhvr>
                                        <p:cTn id="57"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58"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6">
                                            <p:txEl>
                                              <p:pRg st="2" end="2"/>
                                            </p:txEl>
                                          </p:spTgt>
                                        </p:tgtEl>
                                        <p:attrNameLst>
                                          <p:attrName>style.visibility</p:attrName>
                                        </p:attrNameLst>
                                      </p:cBhvr>
                                      <p:to>
                                        <p:strVal val="visible"/>
                                      </p:to>
                                    </p:set>
                                    <p:animEffect transition="in" filter="fade">
                                      <p:cBhvr>
                                        <p:cTn id="63" dur="1000"/>
                                        <p:tgtEl>
                                          <p:spTgt spid="6">
                                            <p:txEl>
                                              <p:pRg st="2" end="2"/>
                                            </p:txEl>
                                          </p:spTgt>
                                        </p:tgtEl>
                                      </p:cBhvr>
                                    </p:animEffect>
                                    <p:anim calcmode="lin" valueType="num">
                                      <p:cBhvr>
                                        <p:cTn id="6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Graphic spid="10" grpId="0">
        <p:bldAsOne/>
      </p:bldGraphic>
      <p:bldP spid="5" grpId="0" build="p" animBg="1"/>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Rendu 3D de cellules">
            <a:extLst>
              <a:ext uri="{FF2B5EF4-FFF2-40B4-BE49-F238E27FC236}">
                <a16:creationId xmlns:a16="http://schemas.microsoft.com/office/drawing/2014/main" id="{E724A43F-3CB5-8D97-FCA5-D48D63087227}"/>
              </a:ext>
            </a:extLst>
          </p:cNvPr>
          <p:cNvPicPr>
            <a:picLocks noChangeAspect="1"/>
          </p:cNvPicPr>
          <p:nvPr>
            <p:custDataLst>
              <p:tags r:id="rId2"/>
            </p:custDataLst>
          </p:nvPr>
        </p:nvPicPr>
        <p:blipFill rotWithShape="1">
          <a:blip r:embed="rId7"/>
          <a:srcRect l="17592" r="22924"/>
          <a:stretch/>
        </p:blipFill>
        <p:spPr>
          <a:xfrm>
            <a:off x="1891767" y="10"/>
            <a:ext cx="7252231" cy="6857990"/>
          </a:xfrm>
          <a:prstGeom prst="rect">
            <a:avLst/>
          </a:prstGeom>
        </p:spPr>
      </p:pic>
      <p:sp>
        <p:nvSpPr>
          <p:cNvPr id="25" name="Rectangle 2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0"/>
            <a:ext cx="5542696"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80D1AF2-A276-2184-DF98-2786FA3D6A49}"/>
              </a:ext>
            </a:extLst>
          </p:cNvPr>
          <p:cNvSpPr>
            <a:spLocks noGrp="1"/>
          </p:cNvSpPr>
          <p:nvPr>
            <p:ph type="title"/>
            <p:custDataLst>
              <p:tags r:id="rId4"/>
            </p:custDataLst>
          </p:nvPr>
        </p:nvSpPr>
        <p:spPr>
          <a:xfrm>
            <a:off x="254427" y="267249"/>
            <a:ext cx="4320480" cy="1479699"/>
          </a:xfrm>
        </p:spPr>
        <p:txBody>
          <a:bodyPr>
            <a:normAutofit/>
          </a:bodyPr>
          <a:lstStyle/>
          <a:p>
            <a:pPr>
              <a:lnSpc>
                <a:spcPct val="90000"/>
              </a:lnSpc>
            </a:pPr>
            <a:r>
              <a:rPr lang="fr-CA" sz="3000" dirty="0"/>
              <a:t>Facteurs pouvant provoquer l'apparition de cancers </a:t>
            </a:r>
          </a:p>
        </p:txBody>
      </p:sp>
      <p:sp>
        <p:nvSpPr>
          <p:cNvPr id="3" name="Espace réservé du contenu 2">
            <a:extLst>
              <a:ext uri="{FF2B5EF4-FFF2-40B4-BE49-F238E27FC236}">
                <a16:creationId xmlns:a16="http://schemas.microsoft.com/office/drawing/2014/main" id="{44F378B4-56A2-5E97-9896-156F1E8DA366}"/>
              </a:ext>
            </a:extLst>
          </p:cNvPr>
          <p:cNvSpPr>
            <a:spLocks noGrp="1"/>
          </p:cNvSpPr>
          <p:nvPr>
            <p:ph idx="1"/>
            <p:custDataLst>
              <p:tags r:id="rId5"/>
            </p:custDataLst>
          </p:nvPr>
        </p:nvSpPr>
        <p:spPr>
          <a:xfrm>
            <a:off x="251520" y="1844824"/>
            <a:ext cx="3243771" cy="4536505"/>
          </a:xfrm>
        </p:spPr>
        <p:txBody>
          <a:bodyPr>
            <a:normAutofit/>
          </a:bodyPr>
          <a:lstStyle/>
          <a:p>
            <a:pPr marL="0" indent="0">
              <a:lnSpc>
                <a:spcPct val="90000"/>
              </a:lnSpc>
              <a:buNone/>
            </a:pPr>
            <a:endParaRPr lang="fr-CA" sz="1700" dirty="0"/>
          </a:p>
          <a:p>
            <a:pPr marL="0" indent="0">
              <a:lnSpc>
                <a:spcPct val="90000"/>
              </a:lnSpc>
              <a:buNone/>
            </a:pPr>
            <a:r>
              <a:rPr lang="fr-CA" sz="1700" u="sng" dirty="0">
                <a:effectLst>
                  <a:outerShdw blurRad="38100" dist="38100" dir="2700000" algn="tl">
                    <a:srgbClr val="000000">
                      <a:alpha val="43137"/>
                    </a:srgbClr>
                  </a:outerShdw>
                </a:effectLst>
              </a:rPr>
              <a:t>Facteurs chimique </a:t>
            </a:r>
            <a:r>
              <a:rPr lang="fr-CA" sz="1700" dirty="0"/>
              <a:t>; Goudron, arsenic, amiante, additifs alimentaires, fumée de tabac (primaire/secondaire)</a:t>
            </a:r>
          </a:p>
          <a:p>
            <a:pPr marL="0" indent="0">
              <a:lnSpc>
                <a:spcPct val="90000"/>
              </a:lnSpc>
              <a:buNone/>
            </a:pPr>
            <a:endParaRPr lang="fr-CA" sz="1700" dirty="0"/>
          </a:p>
          <a:p>
            <a:pPr marL="0" indent="0">
              <a:lnSpc>
                <a:spcPct val="90000"/>
              </a:lnSpc>
              <a:buNone/>
            </a:pPr>
            <a:r>
              <a:rPr lang="fr-CA" sz="1700" u="sng" dirty="0">
                <a:effectLst>
                  <a:outerShdw blurRad="38100" dist="38100" dir="2700000" algn="tl">
                    <a:srgbClr val="000000">
                      <a:alpha val="43137"/>
                    </a:srgbClr>
                  </a:outerShdw>
                </a:effectLst>
              </a:rPr>
              <a:t>Facteurs physique </a:t>
            </a:r>
            <a:r>
              <a:rPr lang="fr-CA" sz="1700" dirty="0"/>
              <a:t>; Radiations (</a:t>
            </a:r>
            <a:r>
              <a:rPr lang="fr-CA" sz="1700" dirty="0" err="1"/>
              <a:t>Rx</a:t>
            </a:r>
            <a:r>
              <a:rPr lang="fr-CA" sz="1700" dirty="0"/>
              <a:t>, rayon solaire, ultraviolets)</a:t>
            </a:r>
          </a:p>
          <a:p>
            <a:pPr marL="0" indent="0">
              <a:lnSpc>
                <a:spcPct val="90000"/>
              </a:lnSpc>
              <a:buNone/>
            </a:pPr>
            <a:endParaRPr lang="fr-CA" sz="1700" dirty="0"/>
          </a:p>
          <a:p>
            <a:pPr marL="0" indent="0">
              <a:lnSpc>
                <a:spcPct val="90000"/>
              </a:lnSpc>
              <a:buNone/>
            </a:pPr>
            <a:r>
              <a:rPr lang="fr-CA" sz="1700" u="sng" dirty="0">
                <a:effectLst>
                  <a:outerShdw blurRad="38100" dist="38100" dir="2700000" algn="tl">
                    <a:srgbClr val="000000">
                      <a:alpha val="43137"/>
                    </a:srgbClr>
                  </a:outerShdw>
                </a:effectLst>
              </a:rPr>
              <a:t>Facteurs génétiques </a:t>
            </a:r>
            <a:r>
              <a:rPr lang="fr-CA" sz="1700" dirty="0"/>
              <a:t>; Prédisposition ou gène anormal</a:t>
            </a:r>
          </a:p>
          <a:p>
            <a:pPr marL="0" indent="0">
              <a:lnSpc>
                <a:spcPct val="90000"/>
              </a:lnSpc>
              <a:buNone/>
            </a:pPr>
            <a:endParaRPr lang="fr-CA" sz="1700" dirty="0"/>
          </a:p>
          <a:p>
            <a:pPr marL="0" indent="0">
              <a:lnSpc>
                <a:spcPct val="90000"/>
              </a:lnSpc>
              <a:buNone/>
            </a:pPr>
            <a:r>
              <a:rPr lang="fr-CA" sz="1700" u="sng" dirty="0">
                <a:effectLst>
                  <a:outerShdw blurRad="38100" dist="38100" dir="2700000" algn="tl">
                    <a:srgbClr val="000000">
                      <a:alpha val="43137"/>
                    </a:srgbClr>
                  </a:outerShdw>
                </a:effectLst>
              </a:rPr>
              <a:t>Facteurs viraux </a:t>
            </a:r>
            <a:r>
              <a:rPr lang="fr-CA" sz="1700" dirty="0"/>
              <a:t>; VIH, virus</a:t>
            </a:r>
          </a:p>
        </p:txBody>
      </p:sp>
    </p:spTree>
    <p:extLst>
      <p:ext uri="{BB962C8B-B14F-4D97-AF65-F5344CB8AC3E}">
        <p14:creationId xmlns:p14="http://schemas.microsoft.com/office/powerpoint/2010/main" val="3765985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EC6AA4-9369-9C1C-1F03-DC2A73682A7A}"/>
              </a:ext>
            </a:extLst>
          </p:cNvPr>
          <p:cNvSpPr>
            <a:spLocks noGrp="1"/>
          </p:cNvSpPr>
          <p:nvPr>
            <p:ph type="title"/>
            <p:custDataLst>
              <p:tags r:id="rId1"/>
            </p:custDataLst>
          </p:nvPr>
        </p:nvSpPr>
        <p:spPr>
          <a:solidFill>
            <a:schemeClr val="accent1">
              <a:lumMod val="20000"/>
              <a:lumOff val="80000"/>
            </a:schemeClr>
          </a:solidFill>
        </p:spPr>
        <p:txBody>
          <a:bodyPr>
            <a:normAutofit fontScale="90000"/>
          </a:bodyPr>
          <a:lstStyle/>
          <a:p>
            <a:r>
              <a:rPr lang="fr-CA" i="1" dirty="0">
                <a:effectLst>
                  <a:outerShdw blurRad="38100" dist="38100" dir="2700000" algn="tl">
                    <a:srgbClr val="000000">
                      <a:alpha val="43137"/>
                    </a:srgbClr>
                  </a:outerShdw>
                </a:effectLst>
              </a:rPr>
              <a:t>Le stress … Les défenses immunitaires</a:t>
            </a:r>
          </a:p>
        </p:txBody>
      </p:sp>
      <p:sp>
        <p:nvSpPr>
          <p:cNvPr id="3" name="Espace réservé du contenu 2">
            <a:extLst>
              <a:ext uri="{FF2B5EF4-FFF2-40B4-BE49-F238E27FC236}">
                <a16:creationId xmlns:a16="http://schemas.microsoft.com/office/drawing/2014/main" id="{B38F6918-6C41-8112-24C8-51DA5FE142D5}"/>
              </a:ext>
            </a:extLst>
          </p:cNvPr>
          <p:cNvSpPr>
            <a:spLocks noGrp="1"/>
          </p:cNvSpPr>
          <p:nvPr>
            <p:ph idx="1"/>
            <p:custDataLst>
              <p:tags r:id="rId2"/>
            </p:custDataLst>
          </p:nvPr>
        </p:nvSpPr>
        <p:spPr>
          <a:xfrm>
            <a:off x="251520" y="1600200"/>
            <a:ext cx="8712968" cy="4983162"/>
          </a:xfrm>
        </p:spPr>
        <p:txBody>
          <a:bodyPr>
            <a:normAutofit fontScale="77500" lnSpcReduction="20000"/>
          </a:bodyPr>
          <a:lstStyle/>
          <a:p>
            <a:pPr marL="0" indent="0">
              <a:buNone/>
            </a:pPr>
            <a:r>
              <a:rPr lang="fr-CA" dirty="0">
                <a:effectLst>
                  <a:outerShdw blurRad="38100" dist="38100" dir="2700000" algn="tl">
                    <a:srgbClr val="000000">
                      <a:alpha val="43137"/>
                    </a:srgbClr>
                  </a:outerShdw>
                </a:effectLst>
              </a:rPr>
              <a:t>Le stress a comme effet de diminuer la réponse immunitaire . Il est donc un facteur important dans l'apparition du cancer.</a:t>
            </a:r>
          </a:p>
          <a:p>
            <a:pPr marL="0" indent="0">
              <a:buNone/>
            </a:pPr>
            <a:endParaRPr lang="fr-CA" dirty="0"/>
          </a:p>
          <a:p>
            <a:pPr marL="0" indent="0">
              <a:buNone/>
            </a:pPr>
            <a:r>
              <a:rPr lang="fr-CA" dirty="0"/>
              <a:t>D'autre part, les tumeurs ont la propriété de produire des substances qui altèrent les défenses immunitaires afin de favoriser leur propre croissance . Il est donc important de surveiller toute perturbation dans :</a:t>
            </a:r>
          </a:p>
          <a:p>
            <a:pPr marL="0" indent="0">
              <a:buNone/>
            </a:pPr>
            <a:endParaRPr lang="fr-CA" dirty="0"/>
          </a:p>
          <a:p>
            <a:pPr marL="0" indent="0">
              <a:buNone/>
            </a:pPr>
            <a:r>
              <a:rPr lang="fr-CA" dirty="0"/>
              <a:t>L'élimination vésicale ou intestinale, une plaie qui ne guérit pas , des saignements inhabituels, une verrue, une toux persistante ou même une perte de poids inhabituelle.</a:t>
            </a:r>
          </a:p>
          <a:p>
            <a:pPr marL="0" indent="0">
              <a:buNone/>
            </a:pPr>
            <a:endParaRPr lang="fr-CA" dirty="0"/>
          </a:p>
          <a:p>
            <a:pPr marL="0" indent="0" algn="ctr">
              <a:buNone/>
            </a:pPr>
            <a:r>
              <a:rPr lang="fr-CA" b="1" i="1" dirty="0">
                <a:effectLst>
                  <a:outerShdw blurRad="38100" dist="38100" dir="2700000" algn="tl">
                    <a:srgbClr val="000000">
                      <a:alpha val="43137"/>
                    </a:srgbClr>
                  </a:outerShdw>
                </a:effectLst>
              </a:rPr>
              <a:t>On peut également prévenir l'apparition de certains cancers en effectuant un dépistage précoce</a:t>
            </a:r>
          </a:p>
        </p:txBody>
      </p:sp>
    </p:spTree>
    <p:extLst>
      <p:ext uri="{BB962C8B-B14F-4D97-AF65-F5344CB8AC3E}">
        <p14:creationId xmlns:p14="http://schemas.microsoft.com/office/powerpoint/2010/main" val="46288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09AC1B-FC6C-2004-3354-D28C3BE12337}"/>
              </a:ext>
            </a:extLst>
          </p:cNvPr>
          <p:cNvSpPr>
            <a:spLocks noGrp="1"/>
          </p:cNvSpPr>
          <p:nvPr>
            <p:ph type="title"/>
          </p:nvPr>
        </p:nvSpPr>
        <p:spPr/>
        <p:txBody>
          <a:bodyPr/>
          <a:lstStyle/>
          <a:p>
            <a:r>
              <a:rPr lang="fr-CA" dirty="0"/>
              <a:t>les cancers ….</a:t>
            </a:r>
          </a:p>
        </p:txBody>
      </p:sp>
      <p:sp>
        <p:nvSpPr>
          <p:cNvPr id="3" name="Espace réservé du texte 2">
            <a:extLst>
              <a:ext uri="{FF2B5EF4-FFF2-40B4-BE49-F238E27FC236}">
                <a16:creationId xmlns:a16="http://schemas.microsoft.com/office/drawing/2014/main" id="{F4C90CCD-4D9B-927A-B6D4-879BAAF6F875}"/>
              </a:ext>
            </a:extLst>
          </p:cNvPr>
          <p:cNvSpPr>
            <a:spLocks noGrp="1"/>
          </p:cNvSpPr>
          <p:nvPr>
            <p:ph type="body" idx="1"/>
          </p:nvPr>
        </p:nvSpPr>
        <p:spPr/>
        <p:txBody>
          <a:bodyPr/>
          <a:lstStyle/>
          <a:p>
            <a:r>
              <a:rPr lang="fr-CA" dirty="0"/>
              <a:t>Établir le stade permet ...</a:t>
            </a:r>
          </a:p>
        </p:txBody>
      </p:sp>
      <p:sp>
        <p:nvSpPr>
          <p:cNvPr id="4" name="Espace réservé du contenu 3">
            <a:extLst>
              <a:ext uri="{FF2B5EF4-FFF2-40B4-BE49-F238E27FC236}">
                <a16:creationId xmlns:a16="http://schemas.microsoft.com/office/drawing/2014/main" id="{A94EEB41-56FA-5C8B-6A47-54842AFCB4FD}"/>
              </a:ext>
            </a:extLst>
          </p:cNvPr>
          <p:cNvSpPr>
            <a:spLocks noGrp="1"/>
          </p:cNvSpPr>
          <p:nvPr>
            <p:ph sz="half" idx="2"/>
          </p:nvPr>
        </p:nvSpPr>
        <p:spPr/>
        <p:txBody>
          <a:bodyPr/>
          <a:lstStyle/>
          <a:p>
            <a:r>
              <a:rPr lang="fr-CA" i="1" dirty="0"/>
              <a:t>Définir sa taille </a:t>
            </a:r>
          </a:p>
          <a:p>
            <a:r>
              <a:rPr lang="fr-CA" i="1" dirty="0"/>
              <a:t>Vérifiez si elle s'est développée au-delà de son emplacement primaire</a:t>
            </a:r>
          </a:p>
          <a:p>
            <a:endParaRPr lang="fr-CA" i="1" dirty="0"/>
          </a:p>
          <a:p>
            <a:pPr marL="0" indent="0" algn="ctr">
              <a:buNone/>
            </a:pPr>
            <a:r>
              <a:rPr lang="fr-CA" b="1" i="1" dirty="0">
                <a:effectLst>
                  <a:outerShdw blurRad="38100" dist="38100" dir="2700000" algn="tl">
                    <a:srgbClr val="000000">
                      <a:alpha val="43137"/>
                    </a:srgbClr>
                  </a:outerShdw>
                </a:effectLst>
              </a:rPr>
              <a:t>Le stade se calcule de 0 à 4  </a:t>
            </a:r>
          </a:p>
          <a:p>
            <a:pPr marL="0" indent="0">
              <a:buNone/>
            </a:pPr>
            <a:endParaRPr lang="fr-CA" dirty="0"/>
          </a:p>
        </p:txBody>
      </p:sp>
      <p:sp>
        <p:nvSpPr>
          <p:cNvPr id="5" name="Espace réservé du texte 4">
            <a:extLst>
              <a:ext uri="{FF2B5EF4-FFF2-40B4-BE49-F238E27FC236}">
                <a16:creationId xmlns:a16="http://schemas.microsoft.com/office/drawing/2014/main" id="{3445AE4F-AA68-3B62-9FF9-D2EB0C765F17}"/>
              </a:ext>
            </a:extLst>
          </p:cNvPr>
          <p:cNvSpPr>
            <a:spLocks noGrp="1"/>
          </p:cNvSpPr>
          <p:nvPr>
            <p:ph type="body" sz="quarter" idx="3"/>
          </p:nvPr>
        </p:nvSpPr>
        <p:spPr/>
        <p:txBody>
          <a:bodyPr/>
          <a:lstStyle/>
          <a:p>
            <a:r>
              <a:rPr lang="fr-CA" dirty="0"/>
              <a:t>Établir le grade permet …</a:t>
            </a:r>
          </a:p>
        </p:txBody>
      </p:sp>
      <p:sp>
        <p:nvSpPr>
          <p:cNvPr id="6" name="Espace réservé du contenu 5">
            <a:extLst>
              <a:ext uri="{FF2B5EF4-FFF2-40B4-BE49-F238E27FC236}">
                <a16:creationId xmlns:a16="http://schemas.microsoft.com/office/drawing/2014/main" id="{A68F1578-9168-35EE-854F-40736E6C6CDD}"/>
              </a:ext>
            </a:extLst>
          </p:cNvPr>
          <p:cNvSpPr>
            <a:spLocks noGrp="1"/>
          </p:cNvSpPr>
          <p:nvPr>
            <p:ph sz="quarter" idx="4"/>
          </p:nvPr>
        </p:nvSpPr>
        <p:spPr>
          <a:xfrm>
            <a:off x="4497389" y="2174875"/>
            <a:ext cx="4467100" cy="2965185"/>
          </a:xfrm>
        </p:spPr>
        <p:txBody>
          <a:bodyPr/>
          <a:lstStyle/>
          <a:p>
            <a:r>
              <a:rPr lang="fr-CA" i="1" dirty="0"/>
              <a:t>Analyser l'apparence</a:t>
            </a:r>
          </a:p>
          <a:p>
            <a:r>
              <a:rPr lang="fr-CA" i="1" dirty="0"/>
              <a:t>Analyser son comportement</a:t>
            </a:r>
          </a:p>
          <a:p>
            <a:r>
              <a:rPr lang="fr-CA" i="1" dirty="0"/>
              <a:t>Avoir une idée du développement futur de celle-ci  </a:t>
            </a:r>
          </a:p>
          <a:p>
            <a:pPr marL="0" indent="0">
              <a:buNone/>
            </a:pPr>
            <a:endParaRPr lang="fr-CA" dirty="0"/>
          </a:p>
          <a:p>
            <a:pPr marL="0" indent="0" algn="ctr">
              <a:buNone/>
            </a:pPr>
            <a:r>
              <a:rPr lang="fr-CA" b="1" i="1" dirty="0">
                <a:effectLst>
                  <a:outerShdw blurRad="38100" dist="38100" dir="2700000" algn="tl">
                    <a:srgbClr val="000000">
                      <a:alpha val="43137"/>
                    </a:srgbClr>
                  </a:outerShdw>
                </a:effectLst>
              </a:rPr>
              <a:t>Le grade se calcule de 1 à 3 </a:t>
            </a:r>
          </a:p>
        </p:txBody>
      </p:sp>
      <p:pic>
        <p:nvPicPr>
          <p:cNvPr id="8" name="Image 7">
            <a:extLst>
              <a:ext uri="{FF2B5EF4-FFF2-40B4-BE49-F238E27FC236}">
                <a16:creationId xmlns:a16="http://schemas.microsoft.com/office/drawing/2014/main" id="{7B792593-042E-73BE-501E-BE66CE938B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01963" y="4798260"/>
            <a:ext cx="3390850" cy="1963124"/>
          </a:xfrm>
          <a:prstGeom prst="rect">
            <a:avLst/>
          </a:prstGeom>
        </p:spPr>
      </p:pic>
    </p:spTree>
    <p:extLst>
      <p:ext uri="{BB962C8B-B14F-4D97-AF65-F5344CB8AC3E}">
        <p14:creationId xmlns:p14="http://schemas.microsoft.com/office/powerpoint/2010/main" val="1893609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
            </p:custDataLst>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0" y="-7854"/>
            <a:ext cx="9144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FBDF3486-9822-B3B3-43D5-F9BB944AD8B9}"/>
              </a:ext>
            </a:extLst>
          </p:cNvPr>
          <p:cNvSpPr>
            <a:spLocks noGrp="1"/>
          </p:cNvSpPr>
          <p:nvPr>
            <p:ph type="title"/>
            <p:custDataLst>
              <p:tags r:id="rId3"/>
            </p:custDataLst>
          </p:nvPr>
        </p:nvSpPr>
        <p:spPr>
          <a:xfrm>
            <a:off x="3436859" y="116632"/>
            <a:ext cx="5086350" cy="739024"/>
          </a:xfrm>
        </p:spPr>
        <p:txBody>
          <a:bodyPr>
            <a:normAutofit fontScale="90000"/>
          </a:bodyPr>
          <a:lstStyle/>
          <a:p>
            <a:r>
              <a:rPr lang="fr-CA" b="1" dirty="0" err="1"/>
              <a:t>Tx</a:t>
            </a:r>
            <a:r>
              <a:rPr lang="fr-CA" b="1" dirty="0"/>
              <a:t> pour le cancer</a:t>
            </a:r>
          </a:p>
        </p:txBody>
      </p:sp>
      <p:pic>
        <p:nvPicPr>
          <p:cNvPr id="6" name="Image 5" descr="Une image contenant fleur&#10;&#10;Description générée automatiquement">
            <a:extLst>
              <a:ext uri="{FF2B5EF4-FFF2-40B4-BE49-F238E27FC236}">
                <a16:creationId xmlns:a16="http://schemas.microsoft.com/office/drawing/2014/main" id="{9D820479-A717-3DCD-EBCF-AE736873EAA4}"/>
              </a:ext>
            </a:extLst>
          </p:cNvPr>
          <p:cNvPicPr>
            <a:picLocks noChangeAspect="1"/>
          </p:cNvPicPr>
          <p:nvPr>
            <p:custDataLst>
              <p:tags r:id="rId4"/>
            </p:custDataLst>
          </p:nvPr>
        </p:nvPicPr>
        <p:blipFill rotWithShape="1">
          <a:blip r:embed="rId7">
            <a:extLst>
              <a:ext uri="{28A0092B-C50C-407E-A947-70E740481C1C}">
                <a14:useLocalDpi xmlns:a14="http://schemas.microsoft.com/office/drawing/2010/main" val="0"/>
              </a:ext>
            </a:extLst>
          </a:blip>
          <a:srcRect l="35898" r="33100" b="2"/>
          <a:stretch/>
        </p:blipFill>
        <p:spPr>
          <a:xfrm>
            <a:off x="20" y="10"/>
            <a:ext cx="281604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Espace réservé du contenu 2">
            <a:extLst>
              <a:ext uri="{FF2B5EF4-FFF2-40B4-BE49-F238E27FC236}">
                <a16:creationId xmlns:a16="http://schemas.microsoft.com/office/drawing/2014/main" id="{3AF9B3E5-CD86-1665-5B65-0CC8CDEDB527}"/>
              </a:ext>
            </a:extLst>
          </p:cNvPr>
          <p:cNvSpPr>
            <a:spLocks noGrp="1"/>
          </p:cNvSpPr>
          <p:nvPr>
            <p:ph idx="1"/>
            <p:custDataLst>
              <p:tags r:id="rId5"/>
            </p:custDataLst>
          </p:nvPr>
        </p:nvSpPr>
        <p:spPr>
          <a:xfrm>
            <a:off x="2987824" y="863510"/>
            <a:ext cx="5904656" cy="5877858"/>
          </a:xfrm>
        </p:spPr>
        <p:txBody>
          <a:bodyPr anchor="t">
            <a:normAutofit/>
          </a:bodyPr>
          <a:lstStyle/>
          <a:p>
            <a:pPr marL="0" indent="0">
              <a:lnSpc>
                <a:spcPct val="90000"/>
              </a:lnSpc>
              <a:buNone/>
            </a:pPr>
            <a:r>
              <a:rPr lang="fr-CA" sz="1600" dirty="0"/>
              <a:t>Même si les traitements ou soins dépendent du stade, du grade et du choix éclairé de la personne atteinte, certains s'appliquent à presque tous les types de cancer :</a:t>
            </a:r>
          </a:p>
          <a:p>
            <a:pPr marL="0" indent="0">
              <a:lnSpc>
                <a:spcPct val="90000"/>
              </a:lnSpc>
              <a:buNone/>
            </a:pPr>
            <a:endParaRPr lang="fr-CA" sz="1600" dirty="0"/>
          </a:p>
          <a:p>
            <a:pPr lvl="0">
              <a:lnSpc>
                <a:spcPct val="90000"/>
              </a:lnSpc>
            </a:pPr>
            <a:r>
              <a:rPr lang="fr-CA" sz="1600" b="1" u="sng" dirty="0">
                <a:effectLst>
                  <a:outerShdw blurRad="38100" dist="38100" dir="2700000" algn="tl">
                    <a:srgbClr val="000000">
                      <a:alpha val="43137"/>
                    </a:srgbClr>
                  </a:outerShdw>
                </a:effectLst>
              </a:rPr>
              <a:t>Chirurgie </a:t>
            </a:r>
          </a:p>
          <a:p>
            <a:pPr marL="0" lvl="0" indent="0">
              <a:lnSpc>
                <a:spcPct val="90000"/>
              </a:lnSpc>
              <a:buNone/>
            </a:pPr>
            <a:endParaRPr lang="fr-CA" sz="1600" dirty="0"/>
          </a:p>
          <a:p>
            <a:pPr marL="0" lvl="0" indent="0">
              <a:lnSpc>
                <a:spcPct val="90000"/>
              </a:lnSpc>
              <a:buNone/>
            </a:pPr>
            <a:r>
              <a:rPr lang="fr-CA" sz="1600" dirty="0"/>
              <a:t>Elle peut se faire par biopsie, en prophylaxie, locale, radiale ou palliative.</a:t>
            </a:r>
          </a:p>
          <a:p>
            <a:pPr marL="0" indent="0">
              <a:lnSpc>
                <a:spcPct val="90000"/>
              </a:lnSpc>
              <a:buNone/>
            </a:pPr>
            <a:r>
              <a:rPr lang="fr-CA" sz="1600" dirty="0"/>
              <a:t> </a:t>
            </a:r>
          </a:p>
          <a:p>
            <a:pPr lvl="0">
              <a:lnSpc>
                <a:spcPct val="90000"/>
              </a:lnSpc>
            </a:pPr>
            <a:r>
              <a:rPr lang="fr-CA" sz="1600" b="1" u="sng" dirty="0">
                <a:effectLst>
                  <a:outerShdw blurRad="38100" dist="38100" dir="2700000" algn="tl">
                    <a:srgbClr val="000000">
                      <a:alpha val="43137"/>
                    </a:srgbClr>
                  </a:outerShdw>
                </a:effectLst>
              </a:rPr>
              <a:t>Radiothérapie </a:t>
            </a:r>
          </a:p>
          <a:p>
            <a:pPr marL="0" lvl="0" indent="0">
              <a:lnSpc>
                <a:spcPct val="90000"/>
              </a:lnSpc>
              <a:buNone/>
            </a:pPr>
            <a:endParaRPr lang="fr-CA" sz="1600" dirty="0"/>
          </a:p>
          <a:p>
            <a:pPr marL="0" indent="0">
              <a:lnSpc>
                <a:spcPct val="90000"/>
              </a:lnSpc>
              <a:buNone/>
            </a:pPr>
            <a:r>
              <a:rPr lang="fr-CA" sz="1600" dirty="0"/>
              <a:t>Elle est un traitement par radiation pour détruire les cellules cancéreuses. Il peut y avoir des réactions locales ou systémiques.</a:t>
            </a:r>
          </a:p>
          <a:p>
            <a:pPr marL="0" indent="0">
              <a:lnSpc>
                <a:spcPct val="90000"/>
              </a:lnSpc>
              <a:buNone/>
            </a:pPr>
            <a:r>
              <a:rPr lang="fr-CA" sz="1600" dirty="0"/>
              <a:t> </a:t>
            </a:r>
          </a:p>
          <a:p>
            <a:pPr lvl="0">
              <a:lnSpc>
                <a:spcPct val="90000"/>
              </a:lnSpc>
            </a:pPr>
            <a:r>
              <a:rPr lang="fr-CA" sz="1600" b="1" u="sng" dirty="0">
                <a:effectLst>
                  <a:outerShdw blurRad="38100" dist="38100" dir="2700000" algn="tl">
                    <a:srgbClr val="000000">
                      <a:alpha val="43137"/>
                    </a:srgbClr>
                  </a:outerShdw>
                </a:effectLst>
              </a:rPr>
              <a:t>Chimiothérapie</a:t>
            </a:r>
          </a:p>
          <a:p>
            <a:pPr marL="0" indent="0">
              <a:lnSpc>
                <a:spcPct val="90000"/>
              </a:lnSpc>
              <a:buNone/>
            </a:pPr>
            <a:endParaRPr lang="fr-CA" sz="1600" dirty="0"/>
          </a:p>
          <a:p>
            <a:pPr marL="0" indent="0">
              <a:lnSpc>
                <a:spcPct val="90000"/>
              </a:lnSpc>
              <a:buNone/>
            </a:pPr>
            <a:r>
              <a:rPr lang="fr-CA" sz="1600" dirty="0"/>
              <a:t>Elle est l'administration de médicaments antinéoplasiques qui permet de détruire les cellules cancéreuses en entre avant la production cellulaire. Ce traitement est extrêmement toxique et comporte des effets secondaires systémiques très importants du genre : N, V, diarrhée ou même alopécie.</a:t>
            </a:r>
          </a:p>
        </p:txBody>
      </p:sp>
    </p:spTree>
    <p:extLst>
      <p:ext uri="{BB962C8B-B14F-4D97-AF65-F5344CB8AC3E}">
        <p14:creationId xmlns:p14="http://schemas.microsoft.com/office/powerpoint/2010/main" val="18483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1000"/>
                                        <p:tgtEl>
                                          <p:spTgt spid="3">
                                            <p:txEl>
                                              <p:pRg st="0" end="0"/>
                                            </p:txEl>
                                          </p:spTgt>
                                        </p:tgtEl>
                                      </p:cBhvr>
                                    </p:animEffect>
                                    <p:anim calcmode="lin" valueType="num">
                                      <p:cBhvr>
                                        <p:cTn id="14"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Effect transition="in" filter="fade">
                                      <p:cBhvr>
                                        <p:cTn id="48" dur="1000"/>
                                        <p:tgtEl>
                                          <p:spTgt spid="3">
                                            <p:txEl>
                                              <p:pRg st="8" end="8"/>
                                            </p:txEl>
                                          </p:spTgt>
                                        </p:tgtEl>
                                      </p:cBhvr>
                                    </p:animEffect>
                                    <p:anim calcmode="lin" valueType="num">
                                      <p:cBhvr>
                                        <p:cTn id="49"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Effect transition="in" filter="fade">
                                      <p:cBhvr>
                                        <p:cTn id="55" dur="1000"/>
                                        <p:tgtEl>
                                          <p:spTgt spid="3">
                                            <p:txEl>
                                              <p:pRg st="9" end="9"/>
                                            </p:txEl>
                                          </p:spTgt>
                                        </p:tgtEl>
                                      </p:cBhvr>
                                    </p:animEffect>
                                    <p:anim calcmode="lin" valueType="num">
                                      <p:cBhvr>
                                        <p:cTn id="56"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grpId="0" nodeType="clickEffect">
                                  <p:stCondLst>
                                    <p:cond delay="0"/>
                                  </p:stCondLst>
                                  <p:childTnLst>
                                    <p:set>
                                      <p:cBhvr>
                                        <p:cTn id="61" dur="1" fill="hold">
                                          <p:stCondLst>
                                            <p:cond delay="0"/>
                                          </p:stCondLst>
                                        </p:cTn>
                                        <p:tgtEl>
                                          <p:spTgt spid="3">
                                            <p:txEl>
                                              <p:pRg st="10" end="10"/>
                                            </p:txEl>
                                          </p:spTgt>
                                        </p:tgtEl>
                                        <p:attrNameLst>
                                          <p:attrName>style.visibility</p:attrName>
                                        </p:attrNameLst>
                                      </p:cBhvr>
                                      <p:to>
                                        <p:strVal val="visible"/>
                                      </p:to>
                                    </p:set>
                                    <p:animEffect transition="in" filter="fade">
                                      <p:cBhvr>
                                        <p:cTn id="62" dur="1000"/>
                                        <p:tgtEl>
                                          <p:spTgt spid="3">
                                            <p:txEl>
                                              <p:pRg st="10" end="10"/>
                                            </p:txEl>
                                          </p:spTgt>
                                        </p:tgtEl>
                                      </p:cBhvr>
                                    </p:animEffect>
                                    <p:anim calcmode="lin" valueType="num">
                                      <p:cBhvr>
                                        <p:cTn id="63"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64"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42" presetClass="entr" presetSubtype="0" fill="hold" grpId="0" nodeType="clickEffect">
                                  <p:stCondLst>
                                    <p:cond delay="0"/>
                                  </p:stCondLst>
                                  <p:childTnLst>
                                    <p:set>
                                      <p:cBhvr>
                                        <p:cTn id="68" dur="1" fill="hold">
                                          <p:stCondLst>
                                            <p:cond delay="0"/>
                                          </p:stCondLst>
                                        </p:cTn>
                                        <p:tgtEl>
                                          <p:spTgt spid="3">
                                            <p:txEl>
                                              <p:pRg st="12" end="12"/>
                                            </p:txEl>
                                          </p:spTgt>
                                        </p:tgtEl>
                                        <p:attrNameLst>
                                          <p:attrName>style.visibility</p:attrName>
                                        </p:attrNameLst>
                                      </p:cBhvr>
                                      <p:to>
                                        <p:strVal val="visible"/>
                                      </p:to>
                                    </p:set>
                                    <p:animEffect transition="in" filter="fade">
                                      <p:cBhvr>
                                        <p:cTn id="69" dur="1000"/>
                                        <p:tgtEl>
                                          <p:spTgt spid="3">
                                            <p:txEl>
                                              <p:pRg st="12" end="12"/>
                                            </p:txEl>
                                          </p:spTgt>
                                        </p:tgtEl>
                                      </p:cBhvr>
                                    </p:animEffect>
                                    <p:anim calcmode="lin" valueType="num">
                                      <p:cBhvr>
                                        <p:cTn id="70"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71"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4"/>
</p:tagLst>
</file>

<file path=ppt/tags/tag5.xml><?xml version="1.0" encoding="utf-8"?>
<p:tagLst xmlns:a="http://schemas.openxmlformats.org/drawingml/2006/main" xmlns:r="http://schemas.openxmlformats.org/officeDocument/2006/relationships" xmlns:p="http://schemas.openxmlformats.org/presentationml/2006/main">
  <p:tag name="NUM" val="5"/>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4"/>
</p:tagLst>
</file>

<file path=ppt/tags/tag10.xml><?xml version="1.0" encoding="utf-8"?>
<p:tagLst xmlns:a="http://schemas.openxmlformats.org/drawingml/2006/main" xmlns:r="http://schemas.openxmlformats.org/officeDocument/2006/relationships" xmlns:p="http://schemas.openxmlformats.org/presentationml/2006/main">
  <p:tag name="NUM" val="5"/>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2"/>
</p:tagLst>
</file>

<file path=ppt/tags/tag21.xml><?xml version="1.0" encoding="utf-8"?>
<p:tagLst xmlns:a="http://schemas.openxmlformats.org/drawingml/2006/main" xmlns:r="http://schemas.openxmlformats.org/officeDocument/2006/relationships" xmlns:p="http://schemas.openxmlformats.org/presentationml/2006/main">
  <p:tag name="NUM" val="3"/>
</p:tagLst>
</file>

<file path=ppt/tags/tag22.xml><?xml version="1.0" encoding="utf-8"?>
<p:tagLst xmlns:a="http://schemas.openxmlformats.org/drawingml/2006/main" xmlns:r="http://schemas.openxmlformats.org/officeDocument/2006/relationships" xmlns:p="http://schemas.openxmlformats.org/presentationml/2006/main">
  <p:tag name="NUM" val="4"/>
</p:tagLst>
</file>

<file path=ppt/tags/tag23.xml><?xml version="1.0" encoding="utf-8"?>
<p:tagLst xmlns:a="http://schemas.openxmlformats.org/drawingml/2006/main" xmlns:r="http://schemas.openxmlformats.org/officeDocument/2006/relationships" xmlns:p="http://schemas.openxmlformats.org/presentationml/2006/main">
  <p:tag name="NUM" val="5"/>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6"/>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3"/>
</p:tagLst>
</file>

<file path=ppt/tags/tag37.xml><?xml version="1.0" encoding="utf-8"?>
<p:tagLst xmlns:a="http://schemas.openxmlformats.org/drawingml/2006/main" xmlns:r="http://schemas.openxmlformats.org/officeDocument/2006/relationships" xmlns:p="http://schemas.openxmlformats.org/presentationml/2006/main">
  <p:tag name="NUM" val="4"/>
</p:tagLst>
</file>

<file path=ppt/tags/tag38.xml><?xml version="1.0" encoding="utf-8"?>
<p:tagLst xmlns:a="http://schemas.openxmlformats.org/drawingml/2006/main" xmlns:r="http://schemas.openxmlformats.org/officeDocument/2006/relationships" xmlns:p="http://schemas.openxmlformats.org/presentationml/2006/main">
  <p:tag name="NUM" val="5"/>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4"/>
</p:tagLst>
</file>

<file path=ppt/tags/tag45.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9924D1ECC420D47A2456556BC94F7370400BDF4491DEA4973499845289601F88B9F" ma:contentTypeVersion="55" ma:contentTypeDescription="Create a new document." ma:contentTypeScope="" ma:versionID="41eb558a2b826e6e4f9defd990175bec">
  <xsd:schema xmlns:xsd="http://www.w3.org/2001/XMLSchema" xmlns:xs="http://www.w3.org/2001/XMLSchema" xmlns:p="http://schemas.microsoft.com/office/2006/metadata/properties" xmlns:ns2="6d93d202-47fc-4405-873a-cab67cc5f1b2" xmlns:ns3="64acb2c5-0a2b-4bda-bd34-58e36cbb80d2" targetNamespace="http://schemas.microsoft.com/office/2006/metadata/properties" ma:root="true" ma:fieldsID="19deea0185cf7bc57eee9b90b1ba2ace" ns2:_="" ns3:_="">
    <xsd:import namespace="6d93d202-47fc-4405-873a-cab67cc5f1b2"/>
    <xsd:import namespace="64acb2c5-0a2b-4bda-bd34-58e36cbb80d2"/>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element ref="ns3:Description0" minOccurs="0"/>
                <xsd:element ref="ns3:Compon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3d202-47fc-4405-873a-cab67cc5f1b2"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dc79c007-7f28-4db9-9ba1-525d19a3279b}"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80C6DD30-196A-4C6B-B1BF-A43F3B8ACD4F}" ma:internalName="CSXSubmissionMarket" ma:readOnly="false" ma:showField="MarketName" ma:web="6d93d202-47fc-4405-873a-cab67cc5f1b2">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bb16b974-ed24-4278-8820-8e232d38904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7E2D4CA2-442A-4FDA-AA57-71B8C7B2C53C}" ma:internalName="InProjectListLookup" ma:readOnly="true" ma:showField="InProjectLis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fd9a49dc-3dbf-4047-b62d-1d587abe7b40}"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7E2D4CA2-442A-4FDA-AA57-71B8C7B2C53C}" ma:internalName="LastCompleteVersionLookup" ma:readOnly="true" ma:showField="LastComplete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7E2D4CA2-442A-4FDA-AA57-71B8C7B2C53C}" ma:internalName="LastPreviewErrorLookup" ma:readOnly="true" ma:showField="LastPreviewError"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7E2D4CA2-442A-4FDA-AA57-71B8C7B2C53C}" ma:internalName="LastPreviewResultLookup" ma:readOnly="true" ma:showField="LastPreviewResul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7E2D4CA2-442A-4FDA-AA57-71B8C7B2C53C}" ma:internalName="LastPreviewAttemptDateLookup" ma:readOnly="true" ma:showField="LastPreviewAttemptDat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7E2D4CA2-442A-4FDA-AA57-71B8C7B2C53C}" ma:internalName="LastPreviewedByLookup" ma:readOnly="true" ma:showField="LastPreviewedBy"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7E2D4CA2-442A-4FDA-AA57-71B8C7B2C53C}" ma:internalName="LastPreviewTimeLookup" ma:readOnly="true" ma:showField="LastPreviewTi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7E2D4CA2-442A-4FDA-AA57-71B8C7B2C53C}" ma:internalName="LastPreviewVersionLookup" ma:readOnly="true" ma:showField="LastPreview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7E2D4CA2-442A-4FDA-AA57-71B8C7B2C53C}" ma:internalName="LastPublishErrorLookup" ma:readOnly="true" ma:showField="LastPublishError"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7E2D4CA2-442A-4FDA-AA57-71B8C7B2C53C}" ma:internalName="LastPublishResultLookup" ma:readOnly="true" ma:showField="LastPublishResult"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7E2D4CA2-442A-4FDA-AA57-71B8C7B2C53C}" ma:internalName="LastPublishAttemptDateLookup" ma:readOnly="true" ma:showField="LastPublishAttemptDat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7E2D4CA2-442A-4FDA-AA57-71B8C7B2C53C}" ma:internalName="LastPublishedByLookup" ma:readOnly="true" ma:showField="LastPublishedBy"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7E2D4CA2-442A-4FDA-AA57-71B8C7B2C53C}" ma:internalName="LastPublishTimeLookup" ma:readOnly="true" ma:showField="LastPublishTi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7E2D4CA2-442A-4FDA-AA57-71B8C7B2C53C}" ma:internalName="LastPublishVersionLookup" ma:readOnly="true" ma:showField="LastPublishVersion"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4CDE398E-75A7-4993-8C61-2BFD31F64754}" ma:internalName="LocLastLocAttemptVersionLookup" ma:readOnly="false" ma:showField="LastLocAttemptVersion" ma:web="6d93d202-47fc-4405-873a-cab67cc5f1b2">
      <xsd:simpleType>
        <xsd:restriction base="dms:Lookup"/>
      </xsd:simpleType>
    </xsd:element>
    <xsd:element name="LocLastLocAttemptVersionTypeLookup" ma:index="72" nillable="true" ma:displayName="Loc Last Loc Attempt Version Type" ma:default="" ma:list="{4CDE398E-75A7-4993-8C61-2BFD31F64754}" ma:internalName="LocLastLocAttemptVersionTypeLookup" ma:readOnly="true" ma:showField="LastLocAttemptVersionType" ma:web="6d93d202-47fc-4405-873a-cab67cc5f1b2">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4CDE398E-75A7-4993-8C61-2BFD31F64754}" ma:internalName="LocNewPublishedVersionLookup" ma:readOnly="true" ma:showField="NewPublishedVersion" ma:web="6d93d202-47fc-4405-873a-cab67cc5f1b2">
      <xsd:simpleType>
        <xsd:restriction base="dms:Lookup"/>
      </xsd:simpleType>
    </xsd:element>
    <xsd:element name="LocOverallHandbackStatusLookup" ma:index="76" nillable="true" ma:displayName="Loc Overall Handback Status" ma:default="" ma:list="{4CDE398E-75A7-4993-8C61-2BFD31F64754}" ma:internalName="LocOverallHandbackStatusLookup" ma:readOnly="true" ma:showField="OverallHandbackStatus" ma:web="6d93d202-47fc-4405-873a-cab67cc5f1b2">
      <xsd:simpleType>
        <xsd:restriction base="dms:Lookup"/>
      </xsd:simpleType>
    </xsd:element>
    <xsd:element name="LocOverallLocStatusLookup" ma:index="77" nillable="true" ma:displayName="Loc Overall Localize Status" ma:default="" ma:list="{4CDE398E-75A7-4993-8C61-2BFD31F64754}" ma:internalName="LocOverallLocStatusLookup" ma:readOnly="true" ma:showField="OverallLocStatus" ma:web="6d93d202-47fc-4405-873a-cab67cc5f1b2">
      <xsd:simpleType>
        <xsd:restriction base="dms:Lookup"/>
      </xsd:simpleType>
    </xsd:element>
    <xsd:element name="LocOverallPreviewStatusLookup" ma:index="78" nillable="true" ma:displayName="Loc Overall Preview Status" ma:default="" ma:list="{4CDE398E-75A7-4993-8C61-2BFD31F64754}" ma:internalName="LocOverallPreviewStatusLookup" ma:readOnly="true" ma:showField="OverallPreviewStatus" ma:web="6d93d202-47fc-4405-873a-cab67cc5f1b2">
      <xsd:simpleType>
        <xsd:restriction base="dms:Lookup"/>
      </xsd:simpleType>
    </xsd:element>
    <xsd:element name="LocOverallPublishStatusLookup" ma:index="79" nillable="true" ma:displayName="Loc Overall Publish Status" ma:default="" ma:list="{4CDE398E-75A7-4993-8C61-2BFD31F64754}" ma:internalName="LocOverallPublishStatusLookup" ma:readOnly="true" ma:showField="OverallPublishStatus" ma:web="6d93d202-47fc-4405-873a-cab67cc5f1b2">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4CDE398E-75A7-4993-8C61-2BFD31F64754}" ma:internalName="LocProcessedForHandoffsLookup" ma:readOnly="true" ma:showField="ProcessedForHandoffs" ma:web="6d93d202-47fc-4405-873a-cab67cc5f1b2">
      <xsd:simpleType>
        <xsd:restriction base="dms:Lookup"/>
      </xsd:simpleType>
    </xsd:element>
    <xsd:element name="LocProcessedForMarketsLookup" ma:index="82" nillable="true" ma:displayName="Loc Processed For Markets" ma:default="" ma:list="{4CDE398E-75A7-4993-8C61-2BFD31F64754}" ma:internalName="LocProcessedForMarketsLookup" ma:readOnly="true" ma:showField="ProcessedForMarkets" ma:web="6d93d202-47fc-4405-873a-cab67cc5f1b2">
      <xsd:simpleType>
        <xsd:restriction base="dms:Lookup"/>
      </xsd:simpleType>
    </xsd:element>
    <xsd:element name="LocPublishedDependentAssetsLookup" ma:index="83" nillable="true" ma:displayName="Loc Published Dependent Assets" ma:default="" ma:list="{4CDE398E-75A7-4993-8C61-2BFD31F64754}" ma:internalName="LocPublishedDependentAssetsLookup" ma:readOnly="true" ma:showField="PublishedDependentAssets" ma:web="6d93d202-47fc-4405-873a-cab67cc5f1b2">
      <xsd:simpleType>
        <xsd:restriction base="dms:Lookup"/>
      </xsd:simpleType>
    </xsd:element>
    <xsd:element name="LocPublishedLinkedAssetsLookup" ma:index="84" nillable="true" ma:displayName="Loc Published Linked Assets" ma:default="" ma:list="{4CDE398E-75A7-4993-8C61-2BFD31F64754}" ma:internalName="LocPublishedLinkedAssetsLookup" ma:readOnly="true" ma:showField="PublishedLinkedAssets" ma:web="6d93d202-47fc-4405-873a-cab67cc5f1b2">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db560eb5-700a-4f94-8fda-b57de4261f12}"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80C6DD30-196A-4C6B-B1BF-A43F3B8ACD4F}" ma:internalName="Markets" ma:readOnly="false" ma:showField="MarketName"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7E2D4CA2-442A-4FDA-AA57-71B8C7B2C53C}" ma:internalName="NumOfRatingsLookup" ma:readOnly="true" ma:showField="NumOfRatings"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7E2D4CA2-442A-4FDA-AA57-71B8C7B2C53C}" ma:internalName="PublishStatusLookup" ma:readOnly="false" ma:showField="PublishStatus"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6e3f7319-fb8f-4449-8902-000ab73a8566}"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11d213f5-ec09-44b6-a8be-9da225be7a8d}" ma:internalName="TaxCatchAll" ma:showField="CatchAllData"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11d213f5-ec09-44b6-a8be-9da225be7a8d}" ma:internalName="TaxCatchAllLabel" ma:readOnly="true" ma:showField="CatchAllDataLabel" ma:web="6d93d202-47fc-4405-873a-cab67cc5f1b2">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4acb2c5-0a2b-4bda-bd34-58e36cbb80d2" elementFormDefault="qualified">
    <xsd:import namespace="http://schemas.microsoft.com/office/2006/documentManagement/types"/>
    <xsd:import namespace="http://schemas.microsoft.com/office/infopath/2007/PartnerControls"/>
    <xsd:element name="Description0" ma:index="134" nillable="true" ma:displayName="Description" ma:internalName="Description0">
      <xsd:simpleType>
        <xsd:restriction base="dms:Note"/>
      </xsd:simpleType>
    </xsd:element>
    <xsd:element name="Component" ma:index="135" nillable="true" ma:displayName="Component" ma:internalName="Component">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cquiredFrom xmlns="6d93d202-47fc-4405-873a-cab67cc5f1b2" xsi:nil="true"/>
    <IsSearchable xmlns="6d93d202-47fc-4405-873a-cab67cc5f1b2">true</IsSearchable>
    <EditorialStatus xmlns="6d93d202-47fc-4405-873a-cab67cc5f1b2">Complete</EditorialStatus>
    <OriginAsset xmlns="6d93d202-47fc-4405-873a-cab67cc5f1b2" xsi:nil="true"/>
    <ThumbnailAssetId xmlns="6d93d202-47fc-4405-873a-cab67cc5f1b2" xsi:nil="true"/>
    <TrustLevel xmlns="6d93d202-47fc-4405-873a-cab67cc5f1b2">3 Community New</TrustLevel>
    <MarketSpecific xmlns="6d93d202-47fc-4405-873a-cab67cc5f1b2">true</MarketSpecific>
    <TPNamespace xmlns="6d93d202-47fc-4405-873a-cab67cc5f1b2" xsi:nil="true"/>
    <DirectSourceMarket xmlns="6d93d202-47fc-4405-873a-cab67cc5f1b2">english</DirectSourceMarket>
    <MachineTranslated xmlns="6d93d202-47fc-4405-873a-cab67cc5f1b2">false</MachineTranslated>
    <PlannedPubDate xmlns="6d93d202-47fc-4405-873a-cab67cc5f1b2" xsi:nil="true"/>
    <SubmitterId xmlns="6d93d202-47fc-4405-873a-cab67cc5f1b2">9c60ae39-ee33-43c2-b863-454968d0f2cc</SubmitterId>
    <Downloads xmlns="6d93d202-47fc-4405-873a-cab67cc5f1b2">0</Downloads>
    <OriginalSourceMarket xmlns="6d93d202-47fc-4405-873a-cab67cc5f1b2">english</OriginalSourceMarket>
    <PublishTargets xmlns="6d93d202-47fc-4405-873a-cab67cc5f1b2">OfficeOnline</PublishTargets>
    <ArtSampleDocs xmlns="6d93d202-47fc-4405-873a-cab67cc5f1b2" xsi:nil="true"/>
    <ApprovalLog xmlns="6d93d202-47fc-4405-873a-cab67cc5f1b2" xsi:nil="true"/>
    <ApprovalStatus xmlns="6d93d202-47fc-4405-873a-cab67cc5f1b2">InProgress</ApprovalStatus>
    <TPComponent xmlns="6d93d202-47fc-4405-873a-cab67cc5f1b2">PPTFiles</TPComponent>
    <EditorialTags xmlns="6d93d202-47fc-4405-873a-cab67cc5f1b2" xsi:nil="true"/>
    <TPExecutable xmlns="6d93d202-47fc-4405-873a-cab67cc5f1b2" xsi:nil="true"/>
    <LastHandOff xmlns="6d93d202-47fc-4405-873a-cab67cc5f1b2" xsi:nil="true"/>
    <BusinessGroup xmlns="6d93d202-47fc-4405-873a-cab67cc5f1b2" xsi:nil="true"/>
    <TPAppVersion xmlns="6d93d202-47fc-4405-873a-cab67cc5f1b2">12</TPAppVersion>
    <VoteCount xmlns="6d93d202-47fc-4405-873a-cab67cc5f1b2" xsi:nil="true"/>
    <APAuthor xmlns="6d93d202-47fc-4405-873a-cab67cc5f1b2">
      <UserInfo>
        <DisplayName>_o14migrate</DisplayName>
        <AccountId>266</AccountId>
        <AccountType/>
      </UserInfo>
    </APAuthor>
    <TPCommandLine xmlns="6d93d202-47fc-4405-873a-cab67cc5f1b2">{PP} /n {FilePath}</TPCommandLine>
    <UACurrentWords xmlns="6d93d202-47fc-4405-873a-cab67cc5f1b2" xsi:nil="true"/>
    <AssetId xmlns="6d93d202-47fc-4405-873a-cab67cc5f1b2">TP030007474</AssetId>
    <Manager xmlns="6d93d202-47fc-4405-873a-cab67cc5f1b2" xsi:nil="true"/>
    <NumericId xmlns="6d93d202-47fc-4405-873a-cab67cc5f1b2">-1</NumericId>
    <Component xmlns="64acb2c5-0a2b-4bda-bd34-58e36cbb80d2" xsi:nil="true"/>
    <HandoffToMSDN xmlns="6d93d202-47fc-4405-873a-cab67cc5f1b2" xsi:nil="true"/>
    <Markets xmlns="6d93d202-47fc-4405-873a-cab67cc5f1b2">
      <Value>2</Value>
    </Markets>
    <UALocComments xmlns="6d93d202-47fc-4405-873a-cab67cc5f1b2" xsi:nil="true"/>
    <UALocRecommendation xmlns="6d93d202-47fc-4405-873a-cab67cc5f1b2">Localize</UALocRecommendation>
    <AssetStart xmlns="6d93d202-47fc-4405-873a-cab67cc5f1b2">2010-04-16T14:16:55+00:00</AssetStart>
    <CrawlForDependencies xmlns="6d93d202-47fc-4405-873a-cab67cc5f1b2">false</CrawlForDependencies>
    <LastModifiedDateTime xmlns="6d93d202-47fc-4405-873a-cab67cc5f1b2" xsi:nil="true"/>
    <LastPublishResultLookup xmlns="6d93d202-47fc-4405-873a-cab67cc5f1b2" xsi:nil="true"/>
    <PublishStatusLookup xmlns="6d93d202-47fc-4405-873a-cab67cc5f1b2">
      <Value>328397</Value>
      <Value>502832</Value>
    </PublishStatusLookup>
    <AverageRating xmlns="6d93d202-47fc-4405-873a-cab67cc5f1b2" xsi:nil="true"/>
    <CSXUpdate xmlns="6d93d202-47fc-4405-873a-cab67cc5f1b2">false</CSXUpdate>
    <UAProjectedTotalWords xmlns="6d93d202-47fc-4405-873a-cab67cc5f1b2" xsi:nil="true"/>
    <AssetExpire xmlns="6d93d202-47fc-4405-873a-cab67cc5f1b2">2100-01-01T00:00:00+00:00</AssetExpire>
    <AssetType xmlns="6d93d202-47fc-4405-873a-cab67cc5f1b2">TP</AssetType>
    <IntlLangReviewDate xmlns="6d93d202-47fc-4405-873a-cab67cc5f1b2" xsi:nil="true"/>
    <TPFriendlyName xmlns="6d93d202-47fc-4405-873a-cab67cc5f1b2">Thème santé - Virus</TPFriendlyName>
    <IntlLangReview xmlns="6d93d202-47fc-4405-873a-cab67cc5f1b2" xsi:nil="true"/>
    <OOCacheId xmlns="6d93d202-47fc-4405-873a-cab67cc5f1b2" xsi:nil="true"/>
    <PolicheckWords xmlns="6d93d202-47fc-4405-873a-cab67cc5f1b2" xsi:nil="true"/>
    <TemplateStatus xmlns="6d93d202-47fc-4405-873a-cab67cc5f1b2">Complete</TemplateStatus>
    <CSXSubmissionMarket xmlns="6d93d202-47fc-4405-873a-cab67cc5f1b2" xsi:nil="true"/>
    <FriendlyTitle xmlns="6d93d202-47fc-4405-873a-cab67cc5f1b2" xsi:nil="true"/>
    <TPLaunchHelpLinkType xmlns="6d93d202-47fc-4405-873a-cab67cc5f1b2" xsi:nil="true"/>
    <Providers xmlns="6d93d202-47fc-4405-873a-cab67cc5f1b2" xsi:nil="true"/>
    <SourceTitle xmlns="6d93d202-47fc-4405-873a-cab67cc5f1b2">Thème santé - Virus</SourceTitle>
    <TemplateTemplateType xmlns="6d93d202-47fc-4405-873a-cab67cc5f1b2">PowerPoint 12 Default</TemplateTemplateType>
    <TimesCloned xmlns="6d93d202-47fc-4405-873a-cab67cc5f1b2" xsi:nil="true"/>
    <ClipArtFilename xmlns="6d93d202-47fc-4405-873a-cab67cc5f1b2" xsi:nil="true"/>
    <APDescription xmlns="6d93d202-47fc-4405-873a-cab67cc5f1b2" xsi:nil="true"/>
    <TPApplication xmlns="6d93d202-47fc-4405-873a-cab67cc5f1b2">PowerPoint</TPApplication>
    <CSXHash xmlns="6d93d202-47fc-4405-873a-cab67cc5f1b2">Vv8qFzFpiVe4T7bCiBfnsJkl13s=</CSXHash>
    <PrimaryImageGen xmlns="6d93d202-47fc-4405-873a-cab67cc5f1b2">true</PrimaryImageGen>
    <ContentItem xmlns="6d93d202-47fc-4405-873a-cab67cc5f1b2" xsi:nil="true"/>
    <IsDeleted xmlns="6d93d202-47fc-4405-873a-cab67cc5f1b2">false</IsDeleted>
    <ShowIn xmlns="6d93d202-47fc-4405-873a-cab67cc5f1b2">Show everywhere</ShowIn>
    <BugNumber xmlns="6d93d202-47fc-4405-873a-cab67cc5f1b2" xsi:nil="true"/>
    <LegacyData xmlns="6d93d202-47fc-4405-873a-cab67cc5f1b2">ListingID:;Manager:;BuildStatus:Publish Passed;MockupPath:</LegacyData>
    <TPLaunchHelpLink xmlns="6d93d202-47fc-4405-873a-cab67cc5f1b2" xsi:nil="true"/>
    <Milestone xmlns="6d93d202-47fc-4405-873a-cab67cc5f1b2" xsi:nil="true"/>
    <UANotes xmlns="6d93d202-47fc-4405-873a-cab67cc5f1b2" xsi:nil="true"/>
    <Description0 xmlns="64acb2c5-0a2b-4bda-bd34-58e36cbb80d2" xsi:nil="true"/>
    <IntlLangReviewer xmlns="6d93d202-47fc-4405-873a-cab67cc5f1b2" xsi:nil="true"/>
    <IntlLocPriority xmlns="6d93d202-47fc-4405-873a-cab67cc5f1b2" xsi:nil="true"/>
    <OpenTemplate xmlns="6d93d202-47fc-4405-873a-cab67cc5f1b2">true</OpenTemplate>
    <Provider xmlns="6d93d202-47fc-4405-873a-cab67cc5f1b2" xsi:nil="true"/>
    <CSXSubmissionDate xmlns="6d93d202-47fc-4405-873a-cab67cc5f1b2">2009-10-10T07:00:00+00:00</CSXSubmissionDate>
    <TPClientViewer xmlns="6d93d202-47fc-4405-873a-cab67cc5f1b2" xsi:nil="true"/>
    <DSATActionTaken xmlns="6d93d202-47fc-4405-873a-cab67cc5f1b2" xsi:nil="true"/>
    <APEditor xmlns="6d93d202-47fc-4405-873a-cab67cc5f1b2">
      <UserInfo>
        <DisplayName>_o14migrate</DisplayName>
        <AccountId>266</AccountId>
        <AccountType/>
      </UserInfo>
    </APEditor>
    <TPInstallLocation xmlns="6d93d202-47fc-4405-873a-cab67cc5f1b2">{My Templates}</TPInstallLocation>
    <OutputCachingOn xmlns="6d93d202-47fc-4405-873a-cab67cc5f1b2">false</OutputCachingOn>
    <ParentAssetId xmlns="6d93d202-47fc-4405-873a-cab67cc5f1b2" xsi:nil="true"/>
    <LocManualTestRequired xmlns="6d93d202-47fc-4405-873a-cab67cc5f1b2">false</LocManualTestRequired>
    <LocalizationTagsTaxHTField0 xmlns="6d93d202-47fc-4405-873a-cab67cc5f1b2">
      <Terms xmlns="http://schemas.microsoft.com/office/infopath/2007/PartnerControls"/>
    </LocalizationTagsTaxHTField0>
    <CampaignTagsTaxHTField0 xmlns="6d93d202-47fc-4405-873a-cab67cc5f1b2">
      <Terms xmlns="http://schemas.microsoft.com/office/infopath/2007/PartnerControls"/>
    </CampaignTagsTaxHTField0>
    <LocLastLocAttemptVersionLookup xmlns="6d93d202-47fc-4405-873a-cab67cc5f1b2">169980</LocLastLocAttemptVersionLookup>
    <InternalTagsTaxHTField0 xmlns="6d93d202-47fc-4405-873a-cab67cc5f1b2">
      <Terms xmlns="http://schemas.microsoft.com/office/infopath/2007/PartnerControls"/>
    </InternalTagsTaxHTField0>
    <LocRecommendedHandoff xmlns="6d93d202-47fc-4405-873a-cab67cc5f1b2" xsi:nil="true"/>
    <BlockPublish xmlns="6d93d202-47fc-4405-873a-cab67cc5f1b2">false</BlockPublish>
    <LocComments xmlns="6d93d202-47fc-4405-873a-cab67cc5f1b2" xsi:nil="true"/>
    <TaxCatchAll xmlns="6d93d202-47fc-4405-873a-cab67cc5f1b2"/>
    <OriginalRelease xmlns="6d93d202-47fc-4405-873a-cab67cc5f1b2">14</OriginalRelease>
    <RecommendationsModifier xmlns="6d93d202-47fc-4405-873a-cab67cc5f1b2" xsi:nil="true"/>
    <ScenarioTagsTaxHTField0 xmlns="6d93d202-47fc-4405-873a-cab67cc5f1b2">
      <Terms xmlns="http://schemas.microsoft.com/office/infopath/2007/PartnerControls"/>
    </ScenarioTagsTaxHTField0>
    <FeatureTagsTaxHTField0 xmlns="6d93d202-47fc-4405-873a-cab67cc5f1b2">
      <Terms xmlns="http://schemas.microsoft.com/office/infopath/2007/PartnerControls"/>
    </FeatureTagsTaxHTField0>
    <LocMarketGroupTiers2 xmlns="6d93d202-47fc-4405-873a-cab67cc5f1b2" xsi:nil="true"/>
  </documentManagement>
</p:properties>
</file>

<file path=customXml/itemProps1.xml><?xml version="1.0" encoding="utf-8"?>
<ds:datastoreItem xmlns:ds="http://schemas.openxmlformats.org/officeDocument/2006/customXml" ds:itemID="{FFFAF9E5-461C-4C85-A8B1-B7E4E75B1C18}">
  <ds:schemaRefs>
    <ds:schemaRef ds:uri="http://schemas.microsoft.com/sharepoint/v3/contenttype/forms"/>
  </ds:schemaRefs>
</ds:datastoreItem>
</file>

<file path=customXml/itemProps2.xml><?xml version="1.0" encoding="utf-8"?>
<ds:datastoreItem xmlns:ds="http://schemas.openxmlformats.org/officeDocument/2006/customXml" ds:itemID="{21F61DB3-4B6B-4102-BC87-B427AD4B6E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3d202-47fc-4405-873a-cab67cc5f1b2"/>
    <ds:schemaRef ds:uri="64acb2c5-0a2b-4bda-bd34-58e36cbb8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9ED6DD-D4D8-4533-9443-1F0488F8635E}">
  <ds:schemaRefs>
    <ds:schemaRef ds:uri="http://schemas.microsoft.com/office/2006/metadata/properties"/>
    <ds:schemaRef ds:uri="http://schemas.microsoft.com/office/infopath/2007/PartnerControls"/>
    <ds:schemaRef ds:uri="6d93d202-47fc-4405-873a-cab67cc5f1b2"/>
    <ds:schemaRef ds:uri="64acb2c5-0a2b-4bda-bd34-58e36cbb80d2"/>
  </ds:schemaRefs>
</ds:datastoreItem>
</file>

<file path=docProps/app.xml><?xml version="1.0" encoding="utf-8"?>
<Properties xmlns="http://schemas.openxmlformats.org/officeDocument/2006/extended-properties" xmlns:vt="http://schemas.openxmlformats.org/officeDocument/2006/docPropsVTypes">
  <Template>Thème santé - Virus</Template>
  <TotalTime>998</TotalTime>
  <Words>564</Words>
  <Application>Microsoft Office PowerPoint</Application>
  <PresentationFormat>Affichage à l'écran (4:3)</PresentationFormat>
  <Paragraphs>89</Paragraphs>
  <Slides>11</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11</vt:i4>
      </vt:variant>
    </vt:vector>
  </HeadingPairs>
  <TitlesOfParts>
    <vt:vector size="15" baseType="lpstr">
      <vt:lpstr>Arial</vt:lpstr>
      <vt:lpstr>Calibri</vt:lpstr>
      <vt:lpstr>Wingdings</vt:lpstr>
      <vt:lpstr>Thème Office</vt:lpstr>
      <vt:lpstr>Les immunodéficiences</vt:lpstr>
      <vt:lpstr>Cours #4</vt:lpstr>
      <vt:lpstr>Que signifie immunodéficience? </vt:lpstr>
      <vt:lpstr>Infection par le VIH </vt:lpstr>
      <vt:lpstr>Le tx est complexe …</vt:lpstr>
      <vt:lpstr>Cancer</vt:lpstr>
      <vt:lpstr>Tumeurs</vt:lpstr>
      <vt:lpstr>Facteurs pouvant provoquer l'apparition de cancers </vt:lpstr>
      <vt:lpstr>Le stress … Les défenses immunitaires</vt:lpstr>
      <vt:lpstr>les cancers ….</vt:lpstr>
      <vt:lpstr>Tx pour le cancer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système immunitaire</dc:title>
  <dc:creator>Di Mattia, Stephanie</dc:creator>
  <cp:lastModifiedBy>Di Mattia, Stephanie</cp:lastModifiedBy>
  <cp:revision>9</cp:revision>
  <dcterms:created xsi:type="dcterms:W3CDTF">2023-04-21T14:12:17Z</dcterms:created>
  <dcterms:modified xsi:type="dcterms:W3CDTF">2023-05-28T19:52:22Z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0x01010069924D1ECC420D47A2456556BC94F7370400BDF4491DEA4973499845289601F88B9F</vt:lpwstr>
  </property>
  <property fmtid="{D5CDD505-2E9C-101B-9397-08002B2CF9AE}" pid="3" name="Applications">
    <vt:lpwstr>53;#PowerPoint 12</vt:lpwstr>
  </property>
  <property fmtid="{D5CDD505-2E9C-101B-9397-08002B2CF9AE}" pid="4" name="Order">
    <vt:r8>8621200</vt:r8>
  </property>
  <property fmtid="{D5CDD505-2E9C-101B-9397-08002B2CF9AE}" pid="5" name="APTrustLevel">
    <vt:r8>3</vt:r8>
  </property>
</Properties>
</file>