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7" r:id="rId2"/>
    <p:sldId id="258" r:id="rId3"/>
    <p:sldId id="264" r:id="rId4"/>
    <p:sldId id="259" r:id="rId5"/>
    <p:sldId id="266" r:id="rId6"/>
    <p:sldId id="261" r:id="rId7"/>
    <p:sldId id="262" r:id="rId8"/>
    <p:sldId id="263" r:id="rId9"/>
    <p:sldId id="26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C77C1-C88F-4B85-AE66-E16E3EEE53E1}" type="datetimeFigureOut">
              <a:rPr lang="fr-CA" smtClean="0"/>
              <a:t>2022-01-22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4B354-9627-4EEC-B9DB-7162AAB1BFF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553072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C77C1-C88F-4B85-AE66-E16E3EEE53E1}" type="datetimeFigureOut">
              <a:rPr lang="fr-CA" smtClean="0"/>
              <a:t>2022-01-22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4B354-9627-4EEC-B9DB-7162AAB1BFF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461073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C77C1-C88F-4B85-AE66-E16E3EEE53E1}" type="datetimeFigureOut">
              <a:rPr lang="fr-CA" smtClean="0"/>
              <a:t>2022-01-22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4B354-9627-4EEC-B9DB-7162AAB1BFF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928035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C77C1-C88F-4B85-AE66-E16E3EEE53E1}" type="datetimeFigureOut">
              <a:rPr lang="fr-CA" smtClean="0"/>
              <a:t>2022-01-22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4B354-9627-4EEC-B9DB-7162AAB1BFF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1496382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C77C1-C88F-4B85-AE66-E16E3EEE53E1}" type="datetimeFigureOut">
              <a:rPr lang="fr-CA" smtClean="0"/>
              <a:t>2022-01-22</a:t>
            </a:fld>
            <a:endParaRPr lang="fr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4B354-9627-4EEC-B9DB-7162AAB1BFF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872925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C77C1-C88F-4B85-AE66-E16E3EEE53E1}" type="datetimeFigureOut">
              <a:rPr lang="fr-CA" smtClean="0"/>
              <a:t>2022-01-22</a:t>
            </a:fld>
            <a:endParaRPr lang="fr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4B354-9627-4EEC-B9DB-7162AAB1BFF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217935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C77C1-C88F-4B85-AE66-E16E3EEE53E1}" type="datetimeFigureOut">
              <a:rPr lang="fr-CA" smtClean="0"/>
              <a:t>2022-01-22</a:t>
            </a:fld>
            <a:endParaRPr lang="fr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4B354-9627-4EEC-B9DB-7162AAB1BFF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719986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C77C1-C88F-4B85-AE66-E16E3EEE53E1}" type="datetimeFigureOut">
              <a:rPr lang="fr-CA" smtClean="0"/>
              <a:t>2022-01-22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4B354-9627-4EEC-B9DB-7162AAB1BFF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00280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C77C1-C88F-4B85-AE66-E16E3EEE53E1}" type="datetimeFigureOut">
              <a:rPr lang="fr-CA" smtClean="0"/>
              <a:t>2022-01-22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4B354-9627-4EEC-B9DB-7162AAB1BFF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421866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C77C1-C88F-4B85-AE66-E16E3EEE53E1}" type="datetimeFigureOut">
              <a:rPr lang="fr-CA" smtClean="0"/>
              <a:t>2022-01-22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4B354-9627-4EEC-B9DB-7162AAB1BFF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776450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C77C1-C88F-4B85-AE66-E16E3EEE53E1}" type="datetimeFigureOut">
              <a:rPr lang="fr-CA" smtClean="0"/>
              <a:t>2022-01-22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4B354-9627-4EEC-B9DB-7162AAB1BFFA}" type="slidenum">
              <a:rPr lang="fr-CA" smtClean="0"/>
              <a:t>‹N°›</a:t>
            </a:fld>
            <a:endParaRPr lang="fr-C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395036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C77C1-C88F-4B85-AE66-E16E3EEE53E1}" type="datetimeFigureOut">
              <a:rPr lang="fr-CA" smtClean="0"/>
              <a:t>2022-01-22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4B354-9627-4EEC-B9DB-7162AAB1BFF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4180466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C77C1-C88F-4B85-AE66-E16E3EEE53E1}" type="datetimeFigureOut">
              <a:rPr lang="fr-CA" smtClean="0"/>
              <a:t>2022-01-22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4B354-9627-4EEC-B9DB-7162AAB1BFFA}" type="slidenum">
              <a:rPr lang="fr-CA" smtClean="0"/>
              <a:t>‹N°›</a:t>
            </a:fld>
            <a:endParaRPr lang="fr-C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215101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C77C1-C88F-4B85-AE66-E16E3EEE53E1}" type="datetimeFigureOut">
              <a:rPr lang="fr-CA" smtClean="0"/>
              <a:t>2022-01-22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4B354-9627-4EEC-B9DB-7162AAB1BFF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8177735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C77C1-C88F-4B85-AE66-E16E3EEE53E1}" type="datetimeFigureOut">
              <a:rPr lang="fr-CA" smtClean="0"/>
              <a:t>2022-01-22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4B354-9627-4EEC-B9DB-7162AAB1BFF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6349155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C77C1-C88F-4B85-AE66-E16E3EEE53E1}" type="datetimeFigureOut">
              <a:rPr lang="fr-CA" smtClean="0"/>
              <a:t>2022-01-22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4B354-9627-4EEC-B9DB-7162AAB1BFF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5266525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C77C1-C88F-4B85-AE66-E16E3EEE53E1}" type="datetimeFigureOut">
              <a:rPr lang="fr-CA" smtClean="0"/>
              <a:t>2022-01-22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4B354-9627-4EEC-B9DB-7162AAB1BFF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707013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FC77C1-C88F-4B85-AE66-E16E3EEE53E1}" type="datetimeFigureOut">
              <a:rPr lang="fr-CA" smtClean="0"/>
              <a:t>2022-01-22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854B354-9627-4EEC-B9DB-7162AAB1BFF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0505891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fr-CA" dirty="0"/>
              <a:t>Ostéoporose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6634574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dirty="0"/>
              <a:t>Définition P.87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13"/>
          </p:nvPr>
        </p:nvSpPr>
        <p:spPr>
          <a:xfrm>
            <a:off x="106294" y="430200"/>
            <a:ext cx="11555895" cy="4799892"/>
          </a:xfrm>
        </p:spPr>
        <p:txBody>
          <a:bodyPr/>
          <a:lstStyle/>
          <a:p>
            <a:pPr marL="119062" indent="0">
              <a:buNone/>
            </a:pPr>
            <a:endParaRPr lang="fr-CA" dirty="0"/>
          </a:p>
          <a:p>
            <a:pPr marL="119062" indent="0">
              <a:buNone/>
            </a:pPr>
            <a:endParaRPr lang="fr-CA" dirty="0"/>
          </a:p>
          <a:p>
            <a:pPr marL="119062" indent="0">
              <a:buNone/>
            </a:pPr>
            <a:endParaRPr lang="fr-CA" dirty="0"/>
          </a:p>
          <a:p>
            <a:pPr marL="119062" indent="0">
              <a:buNone/>
            </a:pPr>
            <a:r>
              <a:rPr lang="fr-CA" dirty="0"/>
              <a:t>L'ostéoporose est une réduction du tissu osseux. Le taux de réabsorption de l’OS EST PLUS ÉLÈVÉ QUE LE TAUX DE FORMATION , CE QUI LE REND PROGRESSIVEMENT PORREUX ET PARTICULIÈREMNT FRAGILE</a:t>
            </a:r>
          </a:p>
          <a:p>
            <a:pPr marL="119062" indent="0">
              <a:buNone/>
            </a:pPr>
            <a:r>
              <a:rPr lang="fr-CA" dirty="0"/>
              <a:t>Cette condition entraîne une plus grande fragilité osseuse et des </a:t>
            </a:r>
            <a:r>
              <a:rPr lang="fr-CA" b="1" dirty="0">
                <a:solidFill>
                  <a:srgbClr val="00B0F0"/>
                </a:solidFill>
              </a:rPr>
              <a:t>risques de fractures</a:t>
            </a:r>
            <a:r>
              <a:rPr lang="fr-CA" dirty="0"/>
              <a:t>, particulièrement de la hanche, de la colonne vertébrale et du poignet.</a:t>
            </a:r>
          </a:p>
        </p:txBody>
      </p:sp>
      <p:pic>
        <p:nvPicPr>
          <p:cNvPr id="1026" name="Picture 2" descr="http://www.amisw.com/fr/uploads/images/Nouveau%20Look/image-page/definition_veill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334" y="4146260"/>
            <a:ext cx="1368152" cy="1263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Linda\Desktop\ECOLE\APEScompétence7\Chapitre4 musculo\Images scan\Ostéoporose-o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3013" y="3865598"/>
            <a:ext cx="1547408" cy="2128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 descr="C:\Users\Linda\Desktop\ECOLE\APEScompétence7\Chapitre4 musculo\Images scan\Ostéoporose-os sai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39100" y="3982175"/>
            <a:ext cx="1512168" cy="2098187"/>
          </a:xfrm>
          <a:prstGeom prst="rect">
            <a:avLst/>
          </a:prstGeom>
        </p:spPr>
      </p:pic>
      <p:sp>
        <p:nvSpPr>
          <p:cNvPr id="9" name="ZoneTexte 8"/>
          <p:cNvSpPr txBox="1">
            <a:spLocks noChangeArrowheads="1"/>
          </p:cNvSpPr>
          <p:nvPr/>
        </p:nvSpPr>
        <p:spPr bwMode="auto">
          <a:xfrm flipH="1">
            <a:off x="3823855" y="6042442"/>
            <a:ext cx="16717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CA" b="1" dirty="0">
                <a:latin typeface="Arial Narrow" pitchFamily="34" charset="0"/>
              </a:rPr>
              <a:t>Os sain</a:t>
            </a:r>
          </a:p>
        </p:txBody>
      </p:sp>
      <p:sp>
        <p:nvSpPr>
          <p:cNvPr id="10" name="ZoneTexte 9"/>
          <p:cNvSpPr txBox="1">
            <a:spLocks noChangeArrowheads="1"/>
          </p:cNvSpPr>
          <p:nvPr/>
        </p:nvSpPr>
        <p:spPr bwMode="auto">
          <a:xfrm>
            <a:off x="8044873" y="5989325"/>
            <a:ext cx="157941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CA" b="1" dirty="0">
                <a:latin typeface="Arial Narrow" pitchFamily="34" charset="0"/>
              </a:rPr>
              <a:t>Ostéoporose </a:t>
            </a:r>
          </a:p>
        </p:txBody>
      </p:sp>
    </p:spTree>
    <p:extLst>
      <p:ext uri="{BB962C8B-B14F-4D97-AF65-F5344CB8AC3E}">
        <p14:creationId xmlns:p14="http://schemas.microsoft.com/office/powerpoint/2010/main" val="3331132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208722"/>
            <a:ext cx="10396882" cy="705678"/>
          </a:xfrm>
        </p:spPr>
        <p:txBody>
          <a:bodyPr>
            <a:noAutofit/>
          </a:bodyPr>
          <a:lstStyle/>
          <a:p>
            <a:pPr algn="ctr"/>
            <a:r>
              <a:rPr lang="fr-CA" sz="4400" dirty="0"/>
              <a:t>Causes p.87 et facteurs de risque </a:t>
            </a:r>
            <a:r>
              <a:rPr lang="fr-CA" sz="4400" dirty="0">
                <a:solidFill>
                  <a:srgbClr val="92D050"/>
                </a:solidFill>
              </a:rPr>
              <a:t>IMP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685800" y="1219200"/>
            <a:ext cx="10394707" cy="4465983"/>
          </a:xfrm>
        </p:spPr>
        <p:txBody>
          <a:bodyPr>
            <a:normAutofit fontScale="92500" lnSpcReduction="10000"/>
          </a:bodyPr>
          <a:lstStyle/>
          <a:p>
            <a:r>
              <a:rPr lang="fr-CA" b="1" dirty="0"/>
              <a:t>L’âge: Le vieillissement </a:t>
            </a:r>
          </a:p>
          <a:p>
            <a:r>
              <a:rPr lang="fr-CA" dirty="0"/>
              <a:t>Inactivité physique </a:t>
            </a:r>
          </a:p>
          <a:p>
            <a:r>
              <a:rPr lang="fr-CA" dirty="0"/>
              <a:t>Immobilité prolongée </a:t>
            </a:r>
          </a:p>
          <a:p>
            <a:r>
              <a:rPr lang="fr-CA" b="1" dirty="0"/>
              <a:t>Déficience en ca et vit D</a:t>
            </a:r>
          </a:p>
          <a:p>
            <a:r>
              <a:rPr lang="fr-CA" dirty="0"/>
              <a:t>Tabac</a:t>
            </a:r>
          </a:p>
          <a:p>
            <a:r>
              <a:rPr lang="fr-CA" dirty="0"/>
              <a:t>Alcool</a:t>
            </a:r>
          </a:p>
          <a:p>
            <a:r>
              <a:rPr lang="fr-CA" dirty="0"/>
              <a:t>ATCD familiaux d’ostéoporose</a:t>
            </a:r>
          </a:p>
          <a:p>
            <a:r>
              <a:rPr lang="fr-CA" dirty="0"/>
              <a:t>Régime faible en calcium</a:t>
            </a:r>
            <a:endParaRPr lang="fr-CA" b="1" dirty="0"/>
          </a:p>
          <a:p>
            <a:r>
              <a:rPr lang="fr-CA" dirty="0"/>
              <a:t>Maladie intestinale causant une mauvaise absorption du ca et </a:t>
            </a:r>
            <a:r>
              <a:rPr lang="fr-CA" dirty="0" err="1"/>
              <a:t>vit.D</a:t>
            </a:r>
            <a:endParaRPr lang="fr-CA" dirty="0"/>
          </a:p>
          <a:p>
            <a:r>
              <a:rPr lang="fr-CA" dirty="0"/>
              <a:t>Les corticoïdes </a:t>
            </a:r>
          </a:p>
          <a:p>
            <a:r>
              <a:rPr lang="fr-CA" dirty="0"/>
              <a:t>Problèmes thyroïdiens </a:t>
            </a:r>
          </a:p>
          <a:p>
            <a:r>
              <a:rPr lang="fr-CA" dirty="0"/>
              <a:t>Diminution du taux d’</a:t>
            </a:r>
            <a:r>
              <a:rPr lang="fr-CA" dirty="0" err="1"/>
              <a:t>oestrogène</a:t>
            </a:r>
            <a:r>
              <a:rPr lang="fr-CA" dirty="0"/>
              <a:t> </a:t>
            </a:r>
            <a:r>
              <a:rPr lang="fr-CA" dirty="0">
                <a:sym typeface="Wingdings" panose="05000000000000000000" pitchFamily="2" charset="2"/>
              </a:rPr>
              <a:t> ménopause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4198696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dirty="0"/>
              <a:t>Statistiques p.88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fr-CA" dirty="0"/>
              <a:t>2 millions de Canadiens sont atteints d'ostéoporose.</a:t>
            </a:r>
          </a:p>
          <a:p>
            <a:r>
              <a:rPr lang="fr-CA" dirty="0"/>
              <a:t>Une femme sur quatre &gt; de 50 ans est atteinte d'ostéoporose. (ossature + petite) </a:t>
            </a:r>
          </a:p>
          <a:p>
            <a:r>
              <a:rPr lang="fr-CA" dirty="0"/>
              <a:t>Un homme sur huit &gt; de 50 ans est aussi atteint de la maladie.</a:t>
            </a:r>
          </a:p>
          <a:p>
            <a:r>
              <a:rPr lang="fr-CA" dirty="0"/>
              <a:t>La maladie peut frapper à tout âge.</a:t>
            </a:r>
          </a:p>
          <a:p>
            <a:r>
              <a:rPr lang="fr-CA" dirty="0"/>
              <a:t> Environ 25,000 fractures de la hanche au Canada chaque année. (80%)</a:t>
            </a:r>
          </a:p>
          <a:p>
            <a:pPr marL="119062" indent="0">
              <a:buNone/>
            </a:pPr>
            <a:endParaRPr lang="fr-CA" dirty="0"/>
          </a:p>
        </p:txBody>
      </p:sp>
      <p:pic>
        <p:nvPicPr>
          <p:cNvPr id="2050" name="Picture 2" descr="http://www.pascalfredette.com/wp-content/uploads/2009/11/logo-statistiqu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8469" y="327433"/>
            <a:ext cx="1595669" cy="1196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8695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dirty="0" err="1"/>
              <a:t>ExAMEN</a:t>
            </a:r>
            <a:r>
              <a:rPr lang="fr-CA" dirty="0"/>
              <a:t>. </a:t>
            </a:r>
            <a:r>
              <a:rPr lang="fr-CA" dirty="0" err="1"/>
              <a:t>Dx</a:t>
            </a:r>
            <a:r>
              <a:rPr lang="fr-CA" dirty="0"/>
              <a:t> RETOUR p.66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fr-CA" dirty="0"/>
              <a:t>Ostéodensitométrie : </a:t>
            </a:r>
            <a:r>
              <a:rPr lang="fr-CA" dirty="0" err="1"/>
              <a:t>qté</a:t>
            </a:r>
            <a:r>
              <a:rPr lang="fr-CA" dirty="0"/>
              <a:t> de matière osseuse contenue dans l’os</a:t>
            </a:r>
          </a:p>
          <a:p>
            <a:r>
              <a:rPr lang="fr-CA" dirty="0" err="1"/>
              <a:t>Rx</a:t>
            </a:r>
            <a:r>
              <a:rPr lang="fr-CA" dirty="0"/>
              <a:t> : présence de fx</a:t>
            </a:r>
          </a:p>
          <a:p>
            <a:r>
              <a:rPr lang="fr-CA" dirty="0"/>
              <a:t>PV: </a:t>
            </a:r>
            <a:r>
              <a:rPr lang="fr-CA" dirty="0" err="1"/>
              <a:t>ca,p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9991252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70114" y="0"/>
            <a:ext cx="10396882" cy="1151965"/>
          </a:xfrm>
        </p:spPr>
        <p:txBody>
          <a:bodyPr/>
          <a:lstStyle/>
          <a:p>
            <a:pPr algn="ctr"/>
            <a:r>
              <a:rPr lang="fr-CA" dirty="0"/>
              <a:t>Manifestations P88</a:t>
            </a: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200079841"/>
              </p:ext>
            </p:extLst>
          </p:nvPr>
        </p:nvGraphicFramePr>
        <p:xfrm>
          <a:off x="477078" y="1442281"/>
          <a:ext cx="10989918" cy="48463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54949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949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4985">
                <a:tc>
                  <a:txBody>
                    <a:bodyPr/>
                    <a:lstStyle/>
                    <a:p>
                      <a:pPr algn="ctr"/>
                      <a:r>
                        <a:rPr lang="fr-CA" dirty="0">
                          <a:solidFill>
                            <a:schemeClr val="tx1"/>
                          </a:solidFill>
                        </a:rPr>
                        <a:t>Manifestations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>
                          <a:solidFill>
                            <a:schemeClr val="tx1"/>
                          </a:solidFill>
                        </a:rPr>
                        <a:t>Explications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7623">
                <a:tc>
                  <a:txBody>
                    <a:bodyPr/>
                    <a:lstStyle/>
                    <a:p>
                      <a:pPr marL="342900" indent="-342900">
                        <a:buFont typeface="Wingdings" pitchFamily="2" charset="2"/>
                        <a:buChar char="§"/>
                      </a:pPr>
                      <a:r>
                        <a:rPr lang="fr-CA" sz="2400" dirty="0"/>
                        <a:t> </a:t>
                      </a:r>
                      <a:r>
                        <a:rPr lang="fr-CA" sz="2400" b="1" dirty="0"/>
                        <a:t>De la taille (2,5 et 15 cm) </a:t>
                      </a:r>
                    </a:p>
                    <a:p>
                      <a:r>
                        <a:rPr lang="fr-CA" sz="2400" dirty="0"/>
                        <a:t>Accompagnée</a:t>
                      </a:r>
                      <a:r>
                        <a:rPr lang="fr-CA" sz="2400" baseline="0" dirty="0"/>
                        <a:t> d’une cyphose</a:t>
                      </a:r>
                      <a:endParaRPr lang="fr-C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sz="2400" dirty="0"/>
                        <a:t>À cause du tassement des vertèbres, la colonne s’affaisse sur elle-même et peut dévier.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6816">
                <a:tc>
                  <a:txBody>
                    <a:bodyPr/>
                    <a:lstStyle/>
                    <a:p>
                      <a:pPr marL="342900" indent="-342900">
                        <a:buFont typeface="Wingdings" pitchFamily="2" charset="2"/>
                        <a:buChar char="§"/>
                      </a:pPr>
                      <a:r>
                        <a:rPr lang="fr-CA" sz="2400" b="1" dirty="0"/>
                        <a:t>Fracture par tassement </a:t>
                      </a:r>
                      <a:r>
                        <a:rPr lang="fr-CA" sz="2400" dirty="0"/>
                        <a:t>ou par un choc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sz="2400" dirty="0"/>
                        <a:t>Les os se brisent plus facilement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7623">
                <a:tc>
                  <a:txBody>
                    <a:bodyPr/>
                    <a:lstStyle/>
                    <a:p>
                      <a:pPr marL="342900" indent="-342900">
                        <a:buFont typeface="Wingdings" pitchFamily="2" charset="2"/>
                        <a:buChar char="§"/>
                      </a:pPr>
                      <a:r>
                        <a:rPr lang="fr-CA" sz="2400" dirty="0"/>
                        <a:t>Fatigue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sz="2400" dirty="0"/>
                        <a:t>Modification de la posture qui entraine une</a:t>
                      </a:r>
                      <a:r>
                        <a:rPr lang="fr-CA" sz="2400" baseline="0" dirty="0"/>
                        <a:t> respiration plus difficile et un manque o2</a:t>
                      </a:r>
                      <a:endParaRPr lang="fr-CA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6816">
                <a:tc>
                  <a:txBody>
                    <a:bodyPr/>
                    <a:lstStyle/>
                    <a:p>
                      <a:pPr marL="342900" indent="-342900">
                        <a:buFont typeface="Wingdings" pitchFamily="2" charset="2"/>
                        <a:buChar char="§"/>
                      </a:pPr>
                      <a:r>
                        <a:rPr lang="fr-CA" sz="2400" dirty="0"/>
                        <a:t>Dlr osseuses et musculaires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sz="2400" dirty="0"/>
                        <a:t>Causées par des fractures et déviations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6009">
                <a:tc>
                  <a:txBody>
                    <a:bodyPr/>
                    <a:lstStyle/>
                    <a:p>
                      <a:pPr marL="342900" indent="-342900">
                        <a:buFont typeface="Wingdings" pitchFamily="2" charset="2"/>
                        <a:buChar char="§"/>
                      </a:pPr>
                      <a:r>
                        <a:rPr lang="fr-CA" sz="2400" dirty="0"/>
                        <a:t>Constipation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sz="2400" dirty="0"/>
                        <a:t>Immobilité reliée aux fractures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cxnSp>
        <p:nvCxnSpPr>
          <p:cNvPr id="6" name="Connecteur droit avec flèche 5"/>
          <p:cNvCxnSpPr/>
          <p:nvPr/>
        </p:nvCxnSpPr>
        <p:spPr>
          <a:xfrm>
            <a:off x="2351584" y="2204864"/>
            <a:ext cx="0" cy="288032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 descr="http://www.gagnerdutemps.net/images/faire-des-listes-449x3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15929" cy="1442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Connecteur droit avec flèche 4"/>
          <p:cNvCxnSpPr>
            <a:cxnSpLocks/>
          </p:cNvCxnSpPr>
          <p:nvPr/>
        </p:nvCxnSpPr>
        <p:spPr>
          <a:xfrm flipH="1">
            <a:off x="798939" y="1974574"/>
            <a:ext cx="159025" cy="2302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49224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defRPr/>
            </a:pPr>
            <a:r>
              <a:rPr lang="fr-CA" dirty="0">
                <a:solidFill>
                  <a:schemeClr val="accent1">
                    <a:satMod val="150000"/>
                  </a:schemeClr>
                </a:solidFill>
                <a:latin typeface="Arial Narrow" pitchFamily="34" charset="0"/>
              </a:rPr>
              <a:t>Modification de la taille liées à l’ostéoporose </a:t>
            </a:r>
            <a:endParaRPr lang="fr-CA" dirty="0">
              <a:solidFill>
                <a:schemeClr val="accent1">
                  <a:satMod val="150000"/>
                </a:schemeClr>
              </a:solidFill>
            </a:endParaRPr>
          </a:p>
        </p:txBody>
      </p:sp>
      <p:pic>
        <p:nvPicPr>
          <p:cNvPr id="83971" name="Image 2" descr="http://www.terredisrael.com/Images/Sante/osteoporose-b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697" y="2100262"/>
            <a:ext cx="5247860" cy="3238500"/>
          </a:xfrm>
        </p:spPr>
      </p:pic>
    </p:spTree>
    <p:extLst>
      <p:ext uri="{BB962C8B-B14F-4D97-AF65-F5344CB8AC3E}">
        <p14:creationId xmlns:p14="http://schemas.microsoft.com/office/powerpoint/2010/main" val="40199264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77691" y="-202173"/>
            <a:ext cx="10396882" cy="1151965"/>
          </a:xfrm>
        </p:spPr>
        <p:txBody>
          <a:bodyPr>
            <a:normAutofit/>
          </a:bodyPr>
          <a:lstStyle/>
          <a:p>
            <a:pPr algn="ctr"/>
            <a:r>
              <a:rPr lang="fr-CA" sz="3200" dirty="0"/>
              <a:t>Soins d’assistance p.89</a:t>
            </a: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22731755"/>
              </p:ext>
            </p:extLst>
          </p:nvPr>
        </p:nvGraphicFramePr>
        <p:xfrm>
          <a:off x="377691" y="685799"/>
          <a:ext cx="11396872" cy="6226027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56984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984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6382">
                <a:tc>
                  <a:txBody>
                    <a:bodyPr/>
                    <a:lstStyle/>
                    <a:p>
                      <a:pPr algn="ctr"/>
                      <a:r>
                        <a:rPr lang="fr-CA" dirty="0">
                          <a:solidFill>
                            <a:schemeClr val="tx1"/>
                          </a:solidFill>
                        </a:rPr>
                        <a:t>Soins d’assistance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>
                          <a:solidFill>
                            <a:schemeClr val="tx1"/>
                          </a:solidFill>
                        </a:rPr>
                        <a:t>Explications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93722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fr-CA" dirty="0"/>
                        <a:t>Surveiller la posture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fr-CA" dirty="0"/>
                        <a:t>Alignement</a:t>
                      </a:r>
                      <a:r>
                        <a:rPr lang="fr-CA" baseline="0" dirty="0"/>
                        <a:t> corporelle adéquat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fr-CA" baseline="0" dirty="0"/>
                        <a:t>Supporter les membres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fr-CA" baseline="0" dirty="0"/>
                        <a:t>Massages du dos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fr-CA" b="1" baseline="0" dirty="0"/>
                        <a:t>Alterner les périodes de mouvements et de repos </a:t>
                      </a:r>
                      <a:endParaRPr lang="fr-C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fr-CA" dirty="0"/>
                        <a:t>Prévenir les contractures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fr-CA" dirty="0"/>
                        <a:t>Améliorer le confort et diminuer la dlr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8040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fr-CA" dirty="0"/>
                        <a:t>Vérifier si la personne va à</a:t>
                      </a:r>
                      <a:r>
                        <a:rPr lang="fr-CA" baseline="0" dirty="0"/>
                        <a:t> la selle quotidiennement 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/>
                        <a:t>-Éviter la constipation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9308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fr-CA" b="1" dirty="0"/>
                        <a:t>Diète</a:t>
                      </a:r>
                      <a:r>
                        <a:rPr lang="fr-CA" b="1" baseline="0" dirty="0"/>
                        <a:t> riche en fibres et en calcium et vitamine D</a:t>
                      </a:r>
                      <a:endParaRPr lang="fr-C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dirty="0"/>
                        <a:t>-Éviter la constipation et solidifier les os</a:t>
                      </a:r>
                    </a:p>
                    <a:p>
                      <a:endParaRPr lang="fr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9308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fr-CA" dirty="0"/>
                        <a:t>Exercices physiques si permis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/>
                        <a:t>-Maintenir la</a:t>
                      </a:r>
                      <a:r>
                        <a:rPr lang="fr-CA" baseline="0" dirty="0"/>
                        <a:t> masse osseuse et renforcir la musculature</a:t>
                      </a:r>
                      <a:endParaRPr lang="fr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2589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fr-CA" dirty="0"/>
                        <a:t>Environnement sécuritaire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/>
                        <a:t>-Prévenir les chutes (fractures)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2589">
                <a:tc>
                  <a:txBody>
                    <a:bodyPr/>
                    <a:lstStyle/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fr-CA" dirty="0"/>
                        <a:t>Médicaments: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fr-CA" b="1" dirty="0"/>
                        <a:t>Œstrogène : diminuer la résorption osseuse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fr-CA" b="1" dirty="0"/>
                        <a:t>Supplément calcium et vit D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fr-CA" b="1" dirty="0"/>
                        <a:t>Analgésiques non narcotiques : acétaminophène P.188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4098" name="Picture 2" descr="red, symbole, croix, infirmière, dessin animé, libr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8676" y="61819"/>
            <a:ext cx="1168013" cy="1247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4246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CA" sz="3600" dirty="0"/>
              <a:t>Prévention p.88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fr-CA" dirty="0"/>
              <a:t>Exercice physique </a:t>
            </a:r>
          </a:p>
          <a:p>
            <a:r>
              <a:rPr lang="fr-CA" dirty="0"/>
              <a:t>Régime équilibré : riche en ca+ Vit D</a:t>
            </a:r>
          </a:p>
          <a:p>
            <a:r>
              <a:rPr lang="fr-CA" dirty="0"/>
              <a:t>Profiter du soleil pour métaboliser la provitamine D</a:t>
            </a:r>
          </a:p>
        </p:txBody>
      </p:sp>
    </p:spTree>
    <p:extLst>
      <p:ext uri="{BB962C8B-B14F-4D97-AF65-F5344CB8AC3E}">
        <p14:creationId xmlns:p14="http://schemas.microsoft.com/office/powerpoint/2010/main" val="241045067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te">
  <a:themeElements>
    <a:clrScheme name="Facette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76</TotalTime>
  <Words>432</Words>
  <Application>Microsoft Office PowerPoint</Application>
  <PresentationFormat>Grand écran</PresentationFormat>
  <Paragraphs>73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5" baseType="lpstr">
      <vt:lpstr>Arial</vt:lpstr>
      <vt:lpstr>Arial Narrow</vt:lpstr>
      <vt:lpstr>Trebuchet MS</vt:lpstr>
      <vt:lpstr>Wingdings</vt:lpstr>
      <vt:lpstr>Wingdings 3</vt:lpstr>
      <vt:lpstr>Facette</vt:lpstr>
      <vt:lpstr>Ostéoporose</vt:lpstr>
      <vt:lpstr>Définition P.87</vt:lpstr>
      <vt:lpstr>Causes p.87 et facteurs de risque IMP</vt:lpstr>
      <vt:lpstr>Statistiques p.88</vt:lpstr>
      <vt:lpstr>ExAMEN. Dx RETOUR p.66</vt:lpstr>
      <vt:lpstr>Manifestations P88</vt:lpstr>
      <vt:lpstr>Modification de la taille liées à l’ostéoporose </vt:lpstr>
      <vt:lpstr>Soins d’assistance p.89</vt:lpstr>
      <vt:lpstr>Prévention p.88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Yan Ouimet-Grill</dc:creator>
  <cp:lastModifiedBy>Petit, Anne-Gabrielle</cp:lastModifiedBy>
  <cp:revision>14</cp:revision>
  <dcterms:created xsi:type="dcterms:W3CDTF">2017-03-12T17:11:23Z</dcterms:created>
  <dcterms:modified xsi:type="dcterms:W3CDTF">2022-01-22T21:18:55Z</dcterms:modified>
</cp:coreProperties>
</file>