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9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5B0B7E-4344-499E-B358-5253D1F4D5F1}" type="datetimeFigureOut">
              <a:rPr lang="fr-CA" smtClean="0"/>
              <a:t>2022-01-16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980400-7876-4EDB-B5F5-04A51369837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09904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Modifier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9EAC66-726E-478E-A6C3-4D4239C9AB77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128889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DA7FD-B8EC-4508-8522-F6C1613AB036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439831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96F3D9-A42A-44F5-A5F6-CBA6DC207193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688374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3113AC-244A-487D-9BA0-BB0EF7C097EF}" type="datetime1">
              <a:rPr lang="fr-CA" smtClean="0"/>
              <a:t>2022-01-16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97975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6175C4-BBD3-47AA-A704-3BD9A1B5F6EC}" type="datetime1">
              <a:rPr lang="fr-CA" smtClean="0"/>
              <a:t>2022-01-16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26948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AECB18-1668-4105-848B-B9C5C8D30EEE}" type="datetime1">
              <a:rPr lang="fr-CA" smtClean="0"/>
              <a:t>2022-01-16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91065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3BC2A-4A35-417C-86B9-49C98623372F}" type="datetime1">
              <a:rPr lang="fr-CA" smtClean="0"/>
              <a:t>2022-01-16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97414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8FCD48-F6DA-4B96-8FBA-F03026A68269}" type="datetime1">
              <a:rPr lang="fr-CA" smtClean="0"/>
              <a:t>2022-01-16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2696912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D4261F-8321-49CC-8114-E92BF8C52538}" type="datetime1">
              <a:rPr lang="fr-CA" smtClean="0"/>
              <a:t>2022-01-16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347854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490E34-AF97-43B9-BC64-F2E62D3D392F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79828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14B3C-16F9-46B3-86F4-8CE3D414970C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25140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r-FR"/>
              <a:t>Modifiez le style des sous-titres du masque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BB3D61-6E3A-42C7-BD3E-0C2B3885F478}" type="datetime1">
              <a:rPr lang="fr-CA" smtClean="0"/>
              <a:t>2022-01-16</a:t>
            </a:fld>
            <a:endParaRPr lang="fr-CA"/>
          </a:p>
        </p:txBody>
      </p:sp>
      <p:sp>
        <p:nvSpPr>
          <p:cNvPr id="20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Ellipse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Ellipse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31598141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430307-5728-42F4-81CB-3D8FAC2E56A0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1463992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E863F-137E-4BE9-AC8C-E8B657A01A0D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0" name="Rectangle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Ellipse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Ellipse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28359795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27E43A-4A73-4199-BACC-FDEBDE518D4C}" type="datetime1">
              <a:rPr lang="fr-CA" smtClean="0"/>
              <a:t>2022-01-16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042537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2EE32-D43C-4E5C-B2B0-082179C47C3D}" type="datetime1">
              <a:rPr lang="fr-CA" smtClean="0"/>
              <a:t>2022-01-16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4802982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71D65-EBB1-43B7-A1A3-62D4A3FCB69F}" type="datetime1">
              <a:rPr lang="fr-CA" smtClean="0"/>
              <a:t>2022-01-16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615115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4F78-668C-47E2-8151-F200AA705863}" type="datetime1">
              <a:rPr lang="fr-CA" smtClean="0"/>
              <a:t>2022-01-16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6" name="Rectangle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18484963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3D124-22CF-414A-B135-2C230FA6EBDA}" type="datetime1">
              <a:rPr lang="fr-CA" smtClean="0"/>
              <a:t>2022-01-16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0013834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FCC725-B5BE-45E2-A87E-784FBAA0D69A}" type="datetime1">
              <a:rPr lang="fr-CA" smtClean="0"/>
              <a:t>2022-01-16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marL="0" indent="0" algn="l" eaLnBrk="1" latinLnBrk="0" hangingPunct="1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fr-FR"/>
              <a:t>Cliquez sur l'icône pour ajouter une image</a:t>
            </a:r>
            <a:endParaRPr kumimoji="0" lang="en-US" dirty="0"/>
          </a:p>
        </p:txBody>
      </p:sp>
      <p:sp>
        <p:nvSpPr>
          <p:cNvPr id="9" name="Organigramme : Processus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Organigramme : Processus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9376690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3C3FB1-CF0E-4981-A0B8-353DD699F96C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9835750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/>
          <a:p>
            <a:pPr lvl="0" eaLnBrk="1" latinLnBrk="0" hangingPunct="1"/>
            <a:r>
              <a:rPr lang="fr-FR"/>
              <a:t>Modifiez les styles du texte du masque</a:t>
            </a:r>
          </a:p>
          <a:p>
            <a:pPr lvl="1" eaLnBrk="1" latinLnBrk="0" hangingPunct="1"/>
            <a:r>
              <a:rPr lang="fr-FR"/>
              <a:t>Deuxième niveau</a:t>
            </a:r>
          </a:p>
          <a:p>
            <a:pPr lvl="2" eaLnBrk="1" latinLnBrk="0" hangingPunct="1"/>
            <a:r>
              <a:rPr lang="fr-FR"/>
              <a:t>Troisième niveau</a:t>
            </a:r>
          </a:p>
          <a:p>
            <a:pPr lvl="3" eaLnBrk="1" latinLnBrk="0" hangingPunct="1"/>
            <a:r>
              <a:rPr lang="fr-FR"/>
              <a:t>Quatrième niveau</a:t>
            </a:r>
          </a:p>
          <a:p>
            <a:pPr lvl="4" eaLnBrk="1" latinLnBrk="0" hangingPunct="1"/>
            <a:r>
              <a:rPr lang="fr-FR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6A668-0149-4930-ADBC-FD38463E296C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89468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9C7B49-900F-45FB-AF66-4CE0A04C9867}" type="datetime1">
              <a:rPr lang="fr-CA" smtClean="0"/>
              <a:t>2022-01-16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D8E065-2BE6-4E40-9C70-C62A9F985809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2136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Ellipse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1" name="Bouée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Rectangle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fr-FR"/>
              <a:t>Modifiez le style du titre</a:t>
            </a:r>
            <a:endParaRPr kumimoji="0" lang="en-US"/>
          </a:p>
        </p:txBody>
      </p:sp>
      <p:sp>
        <p:nvSpPr>
          <p:cNvPr id="9" name="Espace réservé du texte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fr-FR"/>
              <a:t>Modifiez les styles du texte du masque</a:t>
            </a:r>
          </a:p>
          <a:p>
            <a:pPr lvl="1" eaLnBrk="1" latinLnBrk="0" hangingPunct="1"/>
            <a:r>
              <a:rPr kumimoji="0" lang="fr-FR"/>
              <a:t>Deuxième niveau</a:t>
            </a:r>
          </a:p>
          <a:p>
            <a:pPr lvl="2" eaLnBrk="1" latinLnBrk="0" hangingPunct="1"/>
            <a:r>
              <a:rPr kumimoji="0" lang="fr-FR"/>
              <a:t>Troisième niveau</a:t>
            </a:r>
          </a:p>
          <a:p>
            <a:pPr lvl="3" eaLnBrk="1" latinLnBrk="0" hangingPunct="1"/>
            <a:r>
              <a:rPr kumimoji="0" lang="fr-FR"/>
              <a:t>Quatrième niveau</a:t>
            </a:r>
          </a:p>
          <a:p>
            <a:pPr lvl="4" eaLnBrk="1" latinLnBrk="0" hangingPunct="1"/>
            <a:r>
              <a:rPr kumimoji="0" lang="fr-FR"/>
              <a:t>Cinquième niveau</a:t>
            </a:r>
            <a:endParaRPr kumimoji="0"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628AA88A-DCAF-489C-8B88-9D79881AD39A}" type="datetime1">
              <a:rPr lang="fr-CA" smtClean="0"/>
              <a:t>2022-01-16</a:t>
            </a:fld>
            <a:endParaRPr lang="fr-CA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r>
              <a:rPr lang="fr-CA"/>
              <a:t>Élaboré par Alexandra Fex BSc inf enseignante CFP Performance Plus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CD9297E-3E0E-4BD8-880F-BED1D2DFC850}" type="slidenum">
              <a:rPr lang="fr-CA" smtClean="0"/>
              <a:pPr/>
              <a:t>‹N°›</a:t>
            </a:fld>
            <a:endParaRPr lang="fr-CA"/>
          </a:p>
        </p:txBody>
      </p:sp>
      <p:sp>
        <p:nvSpPr>
          <p:cNvPr id="15" name="Rectangle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  <p:extLst>
      <p:ext uri="{BB962C8B-B14F-4D97-AF65-F5344CB8AC3E}">
        <p14:creationId xmlns:p14="http://schemas.microsoft.com/office/powerpoint/2010/main" val="435790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-sante.fr/myelographie/video/742" TargetMode="Externa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youtube.com/watch?v=ungQJkKNyck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http://www.e-sante.fr/scintigraphie-osseuse-expliquee-en-video/video/683" TargetMode="Externa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wmf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204107"/>
            <a:ext cx="9144000" cy="1338943"/>
          </a:xfrm>
        </p:spPr>
        <p:txBody>
          <a:bodyPr>
            <a:normAutofit fontScale="90000"/>
          </a:bodyPr>
          <a:lstStyle/>
          <a:p>
            <a:r>
              <a:rPr lang="fr-CA" dirty="0"/>
              <a:t>Évaluation </a:t>
            </a:r>
            <a:r>
              <a:rPr lang="fr-CA"/>
              <a:t>diagnostique chap.3</a:t>
            </a:r>
            <a:endParaRPr lang="fr-CA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120" y="1654392"/>
            <a:ext cx="3702857" cy="493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3649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chemeClr val="bg1"/>
                </a:solidFill>
              </a:rPr>
              <a:t>Examen physique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>
                <a:srgbClr val="C00000"/>
              </a:buClr>
              <a:buFont typeface="Wingdings" pitchFamily="2" charset="2"/>
              <a:buChar char=""/>
            </a:pPr>
            <a:endParaRPr lang="fr-CA" dirty="0"/>
          </a:p>
          <a:p>
            <a:pPr>
              <a:buClr>
                <a:srgbClr val="C00000"/>
              </a:buClr>
              <a:buFont typeface="Wingdings" pitchFamily="2" charset="2"/>
              <a:buChar char=""/>
            </a:pPr>
            <a:r>
              <a:rPr lang="fr-CA" dirty="0"/>
              <a:t> Déterminer la capacité de mouvement de la personne (amplitude, douleur, force et tonus, etc.)</a:t>
            </a:r>
          </a:p>
          <a:p>
            <a:pPr>
              <a:buClr>
                <a:srgbClr val="C00000"/>
              </a:buClr>
              <a:buFont typeface="Wingdings" pitchFamily="2" charset="2"/>
              <a:buChar char=""/>
            </a:pPr>
            <a:r>
              <a:rPr lang="fr-CA" dirty="0"/>
              <a:t>Observer sa posture ( alignement corporel, position de confort adoptée, etc.)</a:t>
            </a:r>
          </a:p>
          <a:p>
            <a:pPr>
              <a:buClr>
                <a:srgbClr val="C00000"/>
              </a:buClr>
              <a:buFont typeface="Wingdings" pitchFamily="2" charset="2"/>
              <a:buChar char=""/>
            </a:pPr>
            <a:r>
              <a:rPr lang="fr-CA" dirty="0"/>
              <a:t>Évaluer les conséquences de l’immobilité</a:t>
            </a:r>
          </a:p>
        </p:txBody>
      </p:sp>
    </p:spTree>
    <p:extLst>
      <p:ext uri="{BB962C8B-B14F-4D97-AF65-F5344CB8AC3E}">
        <p14:creationId xmlns:p14="http://schemas.microsoft.com/office/powerpoint/2010/main" val="3341207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chemeClr val="bg1"/>
                </a:solidFill>
              </a:rPr>
              <a:t>Examen de laboratoire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Clr>
                <a:srgbClr val="C00000"/>
              </a:buClr>
              <a:buSzPct val="100000"/>
              <a:buFont typeface="Webdings" pitchFamily="18" charset="2"/>
              <a:buChar char=""/>
            </a:pPr>
            <a:r>
              <a:rPr lang="fr-CA" dirty="0"/>
              <a:t> Prélèvements sanguins</a:t>
            </a:r>
          </a:p>
          <a:p>
            <a:pPr marL="82296" indent="0">
              <a:buClr>
                <a:srgbClr val="C00000"/>
              </a:buClr>
              <a:buSzPct val="100000"/>
              <a:buNone/>
            </a:pPr>
            <a:endParaRPr lang="fr-CA" dirty="0"/>
          </a:p>
          <a:p>
            <a:pPr marL="82296" indent="0">
              <a:buClr>
                <a:srgbClr val="C00000"/>
              </a:buClr>
              <a:buSzPct val="100000"/>
              <a:buNone/>
            </a:pPr>
            <a:endParaRPr lang="fr-CA" dirty="0"/>
          </a:p>
          <a:p>
            <a:pPr marL="82296" indent="0">
              <a:buClr>
                <a:srgbClr val="C00000"/>
              </a:buClr>
              <a:buSzPct val="100000"/>
              <a:buNone/>
            </a:pPr>
            <a:endParaRPr lang="fr-CA" dirty="0"/>
          </a:p>
          <a:p>
            <a:pPr marL="82296" indent="0">
              <a:buClr>
                <a:srgbClr val="C00000"/>
              </a:buClr>
              <a:buSzPct val="100000"/>
              <a:buNone/>
            </a:pPr>
            <a:endParaRPr lang="fr-CA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>
          <a:xfrm>
            <a:off x="6672064" y="1524000"/>
            <a:ext cx="3995936" cy="4663440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  <a:buFont typeface="Webdings" pitchFamily="18" charset="2"/>
              <a:buChar char="ø"/>
            </a:pPr>
            <a:r>
              <a:rPr lang="fr-CA" dirty="0"/>
              <a:t>Prélèvements urinaires</a:t>
            </a:r>
          </a:p>
          <a:p>
            <a:pPr marL="82296" indent="0" algn="ctr">
              <a:buNone/>
            </a:pPr>
            <a:endParaRPr lang="fr-CA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160" y="2636913"/>
            <a:ext cx="2448272" cy="3383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010" y="3140968"/>
            <a:ext cx="3253408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191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chemeClr val="bg1"/>
                </a:solidFill>
              </a:rPr>
              <a:t>la radiographie p66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783632" y="1447800"/>
            <a:ext cx="7776864" cy="4861520"/>
          </a:xfrm>
        </p:spPr>
        <p:txBody>
          <a:bodyPr/>
          <a:lstStyle/>
          <a:p>
            <a:pPr>
              <a:buClr>
                <a:srgbClr val="C00000"/>
              </a:buClr>
              <a:buSzPct val="100000"/>
              <a:buFont typeface="Webdings" pitchFamily="18" charset="2"/>
              <a:buChar char="ø"/>
            </a:pPr>
            <a:r>
              <a:rPr lang="fr-CA" dirty="0"/>
              <a:t> Image fixe des structures osseuses sans     préparation</a:t>
            </a:r>
          </a:p>
          <a:p>
            <a:pPr marL="82296" indent="0" algn="ctr">
              <a:buNone/>
            </a:pPr>
            <a:r>
              <a:rPr lang="fr-CA" u="sng" dirty="0"/>
              <a:t>Fracture de la clavicule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3164351"/>
            <a:ext cx="6291064" cy="3019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712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2270" y="325302"/>
            <a:ext cx="6853839" cy="116205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dirty="0">
                <a:solidFill>
                  <a:schemeClr val="bg1"/>
                </a:solidFill>
              </a:rPr>
              <a:t>L’arthrographie </a:t>
            </a:r>
            <a:r>
              <a:rPr lang="fr-CA" sz="3600" dirty="0">
                <a:solidFill>
                  <a:schemeClr val="bg1"/>
                </a:solidFill>
              </a:rPr>
              <a:t>p.66</a:t>
            </a:r>
            <a:br>
              <a:rPr lang="fr-CA" sz="4400" dirty="0">
                <a:solidFill>
                  <a:schemeClr val="bg1"/>
                </a:solidFill>
              </a:rPr>
            </a:br>
            <a:endParaRPr lang="fr-CA" sz="4400" dirty="0">
              <a:solidFill>
                <a:schemeClr val="bg1"/>
              </a:solidFill>
            </a:endParaRPr>
          </a:p>
        </p:txBody>
      </p:sp>
      <p:sp>
        <p:nvSpPr>
          <p:cNvPr id="7" name="Espace réservé du contenu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6" y="2132856"/>
            <a:ext cx="4176464" cy="40324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Espace réservé du texte 8"/>
          <p:cNvSpPr>
            <a:spLocks noGrp="1"/>
          </p:cNvSpPr>
          <p:nvPr>
            <p:ph type="body" idx="2"/>
          </p:nvPr>
        </p:nvSpPr>
        <p:spPr>
          <a:xfrm>
            <a:off x="3287688" y="1406964"/>
            <a:ext cx="5904656" cy="698500"/>
          </a:xfrm>
        </p:spPr>
        <p:txBody>
          <a:bodyPr>
            <a:normAutofit/>
          </a:bodyPr>
          <a:lstStyle/>
          <a:p>
            <a:pPr algn="ctr"/>
            <a:r>
              <a:rPr lang="fr-CA" sz="2800" dirty="0">
                <a:latin typeface="Lucida Handwriting" pitchFamily="66" charset="0"/>
              </a:rPr>
              <a:t>Hanche</a:t>
            </a:r>
          </a:p>
        </p:txBody>
      </p:sp>
    </p:spTree>
    <p:extLst>
      <p:ext uri="{BB962C8B-B14F-4D97-AF65-F5344CB8AC3E}">
        <p14:creationId xmlns:p14="http://schemas.microsoft.com/office/powerpoint/2010/main" val="6079169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54598" y="325302"/>
            <a:ext cx="8136904" cy="116205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dirty="0">
                <a:solidFill>
                  <a:schemeClr val="bg1"/>
                </a:solidFill>
              </a:rPr>
              <a:t>L’arthroscopie </a:t>
            </a:r>
            <a:r>
              <a:rPr lang="fr-CA" sz="3200" dirty="0">
                <a:solidFill>
                  <a:schemeClr val="bg1"/>
                </a:solidFill>
              </a:rPr>
              <a:t>p.67</a:t>
            </a:r>
            <a:endParaRPr lang="fr-CA" sz="4400" dirty="0">
              <a:solidFill>
                <a:schemeClr val="bg1"/>
              </a:solidFill>
            </a:endParaRP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2"/>
          </p:nvPr>
        </p:nvSpPr>
        <p:spPr>
          <a:xfrm>
            <a:off x="3863752" y="1406964"/>
            <a:ext cx="4145111" cy="698500"/>
          </a:xfrm>
        </p:spPr>
        <p:txBody>
          <a:bodyPr>
            <a:normAutofit/>
          </a:bodyPr>
          <a:lstStyle/>
          <a:p>
            <a:pPr algn="ctr"/>
            <a:r>
              <a:rPr lang="fr-CA" sz="2800" dirty="0">
                <a:latin typeface="Lucida Handwriting" pitchFamily="66" charset="0"/>
              </a:rPr>
              <a:t>Genou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7" y="2237888"/>
            <a:ext cx="4289127" cy="3874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05108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981200" y="216778"/>
            <a:ext cx="8147248" cy="1162050"/>
          </a:xfrm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dirty="0">
                <a:solidFill>
                  <a:schemeClr val="bg1"/>
                </a:solidFill>
              </a:rPr>
              <a:t>La myélographie</a:t>
            </a:r>
          </a:p>
        </p:txBody>
      </p:sp>
      <p:sp>
        <p:nvSpPr>
          <p:cNvPr id="6" name="Espace réservé du texte 5"/>
          <p:cNvSpPr>
            <a:spLocks noGrp="1"/>
          </p:cNvSpPr>
          <p:nvPr>
            <p:ph type="body" idx="2"/>
          </p:nvPr>
        </p:nvSpPr>
        <p:spPr>
          <a:xfrm>
            <a:off x="3431704" y="1406964"/>
            <a:ext cx="5644082" cy="698500"/>
          </a:xfrm>
        </p:spPr>
        <p:txBody>
          <a:bodyPr>
            <a:normAutofit/>
          </a:bodyPr>
          <a:lstStyle/>
          <a:p>
            <a:pPr algn="ctr"/>
            <a:r>
              <a:rPr lang="fr-CA" sz="2800" dirty="0">
                <a:latin typeface="Lucida Handwriting" pitchFamily="66" charset="0"/>
              </a:rPr>
              <a:t>Moelle épinière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2348881"/>
            <a:ext cx="5644082" cy="38097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 descr="C:\Users\fexa\AppData\Local\Microsoft\Windows\Temporary Internet Files\Content.IE5\FWQLRFQA\MC910221726[1]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75786" y="476672"/>
            <a:ext cx="1115616" cy="83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0223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dirty="0">
                <a:solidFill>
                  <a:schemeClr val="bg1"/>
                </a:solidFill>
              </a:rPr>
              <a:t>La tomodensitométrie (scanner ou taco)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>
                <a:latin typeface="Lucida Handwriting" pitchFamily="66" charset="0"/>
              </a:rPr>
              <a:t>La machine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2800" dirty="0">
                <a:latin typeface="Lucida Handwriting" pitchFamily="66" charset="0"/>
              </a:rPr>
              <a:t>Précisions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8" name="Espace réservé du contenu 7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pPr marL="118872" indent="0">
              <a:buNone/>
            </a:pPr>
            <a:r>
              <a:rPr lang="fr-CA" dirty="0"/>
              <a:t>Certains scans seront faits avec une injection d’un produit de contraste qui est l’iode via le soluté afin de mieux visualiser les structures.</a:t>
            </a:r>
          </a:p>
          <a:p>
            <a:pPr marL="118872" indent="0">
              <a:buNone/>
            </a:pPr>
            <a:r>
              <a:rPr lang="fr-CA" dirty="0"/>
              <a:t>Les patients allergiques à l’iode auront une préparation spéciale avant pour ne pas réagir à l’iode.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36" y="1268760"/>
            <a:ext cx="3976561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089010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chemeClr val="bg1"/>
                </a:solidFill>
              </a:rPr>
              <a:t>La résonnance magnétique (IRM)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4098" name="Picture 2" descr="C:\Users\fexa\AppData\Local\Microsoft\Windows\Temporary Internet Files\Content.IE5\FWQLRFQA\MC910221726[1]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621" y="836712"/>
            <a:ext cx="755576" cy="56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9657" y="1403394"/>
            <a:ext cx="7416823" cy="48339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66304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chemeClr val="bg1"/>
                </a:solidFill>
              </a:rPr>
              <a:t>La scintigraphie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>
              <a:buNone/>
            </a:pPr>
            <a:endParaRPr lang="fr-CA" dirty="0"/>
          </a:p>
        </p:txBody>
      </p:sp>
      <p:pic>
        <p:nvPicPr>
          <p:cNvPr id="1027" name="Picture 3" descr="C:\Users\fexa\AppData\Local\Microsoft\Windows\Temporary Internet Files\Content.IE5\FWQLRFQA\MC910221726[1]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10601" y="476673"/>
            <a:ext cx="971599" cy="728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7689" y="1484784"/>
            <a:ext cx="6894511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75148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000" b="1" dirty="0">
                <a:solidFill>
                  <a:schemeClr val="bg1"/>
                </a:solidFill>
              </a:rPr>
              <a:t>La </a:t>
            </a:r>
            <a:r>
              <a:rPr lang="fr-CA" sz="4000" b="1" dirty="0" err="1">
                <a:solidFill>
                  <a:schemeClr val="bg1"/>
                </a:solidFill>
              </a:rPr>
              <a:t>densitométrie</a:t>
            </a:r>
            <a:r>
              <a:rPr lang="fr-CA" sz="4000" b="1" dirty="0">
                <a:solidFill>
                  <a:schemeClr val="bg1"/>
                </a:solidFill>
              </a:rPr>
              <a:t> osseuse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83632" y="1488155"/>
            <a:ext cx="6696744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0777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chemeClr val="bg1"/>
                </a:solidFill>
              </a:rPr>
              <a:t>L’électromyographie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3742" y="1805691"/>
            <a:ext cx="5740571" cy="3806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5202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chemeClr val="bg1"/>
                </a:solidFill>
              </a:rPr>
              <a:t>La thermographie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Enregistrement des variations de température de la surface corporelle pour diagnostiquer certaines affections inflammatoires</a:t>
            </a:r>
          </a:p>
        </p:txBody>
      </p:sp>
    </p:spTree>
    <p:extLst>
      <p:ext uri="{BB962C8B-B14F-4D97-AF65-F5344CB8AC3E}">
        <p14:creationId xmlns:p14="http://schemas.microsoft.com/office/powerpoint/2010/main" val="26709756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75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fr-CA" sz="4400" b="1" dirty="0">
                <a:solidFill>
                  <a:schemeClr val="bg1"/>
                </a:solidFill>
              </a:rPr>
              <a:t>La biopsie osseuse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Analyse histologique d’un tissu prélevé sous anesthésie (plus souvent local)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7728" y="2780928"/>
            <a:ext cx="4342602" cy="3477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ZoneTexte 4"/>
          <p:cNvSpPr txBox="1"/>
          <p:nvPr/>
        </p:nvSpPr>
        <p:spPr>
          <a:xfrm>
            <a:off x="8544272" y="3284985"/>
            <a:ext cx="16561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sz="3200" dirty="0">
                <a:solidFill>
                  <a:prstClr val="black"/>
                </a:solidFill>
                <a:latin typeface="Gill Sans MT"/>
              </a:rPr>
              <a:t>Trocart</a:t>
            </a:r>
          </a:p>
        </p:txBody>
      </p:sp>
      <p:cxnSp>
        <p:nvCxnSpPr>
          <p:cNvPr id="7" name="Connecteur droit avec flèche 6"/>
          <p:cNvCxnSpPr>
            <a:stCxn id="5" idx="1"/>
          </p:cNvCxnSpPr>
          <p:nvPr/>
        </p:nvCxnSpPr>
        <p:spPr>
          <a:xfrm flipH="1">
            <a:off x="7464152" y="3577372"/>
            <a:ext cx="1080120" cy="57170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2559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5400" b="1" dirty="0">
                <a:solidFill>
                  <a:schemeClr val="accent4">
                    <a:lumMod val="75000"/>
                  </a:schemeClr>
                </a:solidFill>
              </a:rPr>
              <a:t>Les facteurs de risque </a:t>
            </a:r>
            <a:r>
              <a:rPr lang="fr-CA" sz="3200" b="1" dirty="0">
                <a:solidFill>
                  <a:schemeClr val="accent4">
                    <a:lumMod val="75000"/>
                  </a:schemeClr>
                </a:solidFill>
              </a:rPr>
              <a:t>p.69</a:t>
            </a:r>
            <a:endParaRPr lang="fr-CA" sz="54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35356" y="1417638"/>
            <a:ext cx="8064896" cy="4933528"/>
          </a:xfrm>
        </p:spPr>
        <p:txBody>
          <a:bodyPr>
            <a:normAutofit fontScale="85000" lnSpcReduction="10000"/>
          </a:bodyPr>
          <a:lstStyle/>
          <a:p>
            <a:r>
              <a:rPr lang="fr-CA" dirty="0"/>
              <a:t>Hérédité</a:t>
            </a:r>
          </a:p>
          <a:p>
            <a:r>
              <a:rPr lang="fr-CA" dirty="0"/>
              <a:t>Âge (ménopause = déminéralisation)</a:t>
            </a:r>
          </a:p>
          <a:p>
            <a:r>
              <a:rPr lang="fr-CA" dirty="0"/>
              <a:t>Sédentarité et immobilité (déminéralisation et </a:t>
            </a:r>
            <a:r>
              <a:rPr lang="fr-CA" dirty="0">
                <a:sym typeface="Wingdings"/>
              </a:rPr>
              <a:t> atrophie musculaire)</a:t>
            </a:r>
          </a:p>
          <a:p>
            <a:r>
              <a:rPr lang="fr-CA" dirty="0">
                <a:sym typeface="Wingdings"/>
              </a:rPr>
              <a:t> Posture (mauvaise = déformations)</a:t>
            </a:r>
          </a:p>
          <a:p>
            <a:r>
              <a:rPr lang="fr-CA" dirty="0">
                <a:sym typeface="Wingdings"/>
              </a:rPr>
              <a:t>Alimentation ( vit. D , Ca, gras et protéines)</a:t>
            </a:r>
          </a:p>
          <a:p>
            <a:r>
              <a:rPr lang="fr-CA" dirty="0">
                <a:sym typeface="Wingdings"/>
              </a:rPr>
              <a:t>Obésité (charge du squelette)</a:t>
            </a:r>
          </a:p>
          <a:p>
            <a:r>
              <a:rPr lang="fr-CA" dirty="0">
                <a:sym typeface="Wingdings"/>
              </a:rPr>
              <a:t>Alcool (absorption des nutriments)</a:t>
            </a:r>
          </a:p>
          <a:p>
            <a:r>
              <a:rPr lang="fr-CA" dirty="0">
                <a:sym typeface="Wingdings"/>
              </a:rPr>
              <a:t>Tabagisme (nutrition cellulaire)</a:t>
            </a:r>
          </a:p>
          <a:p>
            <a:r>
              <a:rPr lang="fr-CA" dirty="0">
                <a:sym typeface="Wingdings"/>
              </a:rPr>
              <a:t>Stress (dlr et problèmes de locomotion)</a:t>
            </a:r>
          </a:p>
          <a:p>
            <a:pPr marL="82296" indent="0">
              <a:buNone/>
            </a:pPr>
            <a:r>
              <a:rPr lang="fr-CA" sz="3300" dirty="0">
                <a:solidFill>
                  <a:srgbClr val="FF0000"/>
                </a:solidFill>
                <a:sym typeface="Wingdings"/>
              </a:rPr>
              <a:t>Chez la P.A.  1 jrs d’immobilité = 3 jrs réhabilitation</a:t>
            </a:r>
            <a:endParaRPr lang="fr-CA" sz="3300" dirty="0">
              <a:solidFill>
                <a:srgbClr val="FF0000"/>
              </a:solidFill>
            </a:endParaRPr>
          </a:p>
        </p:txBody>
      </p:sp>
      <p:sp>
        <p:nvSpPr>
          <p:cNvPr id="5" name="Hexagone 4"/>
          <p:cNvSpPr/>
          <p:nvPr/>
        </p:nvSpPr>
        <p:spPr>
          <a:xfrm>
            <a:off x="10903472" y="274638"/>
            <a:ext cx="1008112" cy="864096"/>
          </a:xfrm>
          <a:prstGeom prst="hexagon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A" b="1" dirty="0">
                <a:solidFill>
                  <a:schemeClr val="tx1"/>
                </a:solidFill>
              </a:rPr>
              <a:t>VIP</a:t>
            </a:r>
          </a:p>
        </p:txBody>
      </p:sp>
    </p:spTree>
    <p:extLst>
      <p:ext uri="{BB962C8B-B14F-4D97-AF65-F5344CB8AC3E}">
        <p14:creationId xmlns:p14="http://schemas.microsoft.com/office/powerpoint/2010/main" val="8658364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r-CA" sz="6000" b="1">
                <a:solidFill>
                  <a:schemeClr val="accent4">
                    <a:lumMod val="75000"/>
                  </a:schemeClr>
                </a:solidFill>
              </a:rPr>
              <a:t>L’immobilisation</a:t>
            </a:r>
            <a:r>
              <a:rPr lang="fr-CA" sz="2400" b="1">
                <a:solidFill>
                  <a:schemeClr val="accent4">
                    <a:lumMod val="75000"/>
                  </a:schemeClr>
                </a:solidFill>
              </a:rPr>
              <a:t> p.71</a:t>
            </a:r>
            <a:endParaRPr lang="fr-CA" sz="60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/>
              <a:t>Troubles de l’humeur</a:t>
            </a:r>
          </a:p>
          <a:p>
            <a:r>
              <a:rPr lang="fr-CA" dirty="0"/>
              <a:t>Modification du cycle sommeil-veille</a:t>
            </a:r>
          </a:p>
          <a:p>
            <a:r>
              <a:rPr lang="fr-CA" dirty="0"/>
              <a:t>Augmentation de la dépendance</a:t>
            </a:r>
          </a:p>
          <a:p>
            <a:r>
              <a:rPr lang="fr-CA" dirty="0"/>
              <a:t>Diminution de l’autonomie</a:t>
            </a:r>
          </a:p>
          <a:p>
            <a:r>
              <a:rPr lang="fr-CA" dirty="0"/>
              <a:t>Modification du comportement</a:t>
            </a:r>
          </a:p>
        </p:txBody>
      </p:sp>
      <p:pic>
        <p:nvPicPr>
          <p:cNvPr id="8194" name="Picture 2" descr="C:\Users\fexa\AppData\Local\Microsoft\Windows\Temporary Internet Files\Content.IE5\MJZHU67D\MC900359007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4437112"/>
            <a:ext cx="1815084" cy="12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1741516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olstice">
  <a:themeElements>
    <a:clrScheme name="Personnalisé 1">
      <a:dk1>
        <a:sysClr val="windowText" lastClr="000000"/>
      </a:dk1>
      <a:lt1>
        <a:sysClr val="window" lastClr="FFFFFF"/>
      </a:lt1>
      <a:dk2>
        <a:srgbClr val="66822D"/>
      </a:dk2>
      <a:lt2>
        <a:srgbClr val="BEEA73"/>
      </a:lt2>
      <a:accent1>
        <a:srgbClr val="C1EC76"/>
      </a:accent1>
      <a:accent2>
        <a:srgbClr val="8FE28A"/>
      </a:accent2>
      <a:accent3>
        <a:srgbClr val="F3BF45"/>
      </a:accent3>
      <a:accent4>
        <a:srgbClr val="F47E5A"/>
      </a:accent4>
      <a:accent5>
        <a:srgbClr val="EB31AB"/>
      </a:accent5>
      <a:accent6>
        <a:srgbClr val="B56FF4"/>
      </a:accent6>
      <a:hlink>
        <a:srgbClr val="408080"/>
      </a:hlink>
      <a:folHlink>
        <a:srgbClr val="5EAEAE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</TotalTime>
  <Words>286</Words>
  <Application>Microsoft Office PowerPoint</Application>
  <PresentationFormat>Grand écran</PresentationFormat>
  <Paragraphs>52</Paragraphs>
  <Slides>16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16</vt:i4>
      </vt:variant>
    </vt:vector>
  </HeadingPairs>
  <TitlesOfParts>
    <vt:vector size="27" baseType="lpstr">
      <vt:lpstr>Arial</vt:lpstr>
      <vt:lpstr>Calibri</vt:lpstr>
      <vt:lpstr>Calibri Light</vt:lpstr>
      <vt:lpstr>Gill Sans MT</vt:lpstr>
      <vt:lpstr>Lucida Handwriting</vt:lpstr>
      <vt:lpstr>Verdana</vt:lpstr>
      <vt:lpstr>Webdings</vt:lpstr>
      <vt:lpstr>Wingdings</vt:lpstr>
      <vt:lpstr>Wingdings 2</vt:lpstr>
      <vt:lpstr>Thème Office</vt:lpstr>
      <vt:lpstr>Solstice</vt:lpstr>
      <vt:lpstr>Évaluation diagnostique chap.3</vt:lpstr>
      <vt:lpstr>Examen physique</vt:lpstr>
      <vt:lpstr>Examen de laboratoire</vt:lpstr>
      <vt:lpstr>la radiographie p66</vt:lpstr>
      <vt:lpstr>L’arthrographie p.66 </vt:lpstr>
      <vt:lpstr>L’arthroscopie p.67</vt:lpstr>
      <vt:lpstr>La myélographie</vt:lpstr>
      <vt:lpstr>La tomodensitométrie (scanner ou taco)</vt:lpstr>
      <vt:lpstr>La résonnance magnétique (IRM)</vt:lpstr>
      <vt:lpstr>La scintigraphie</vt:lpstr>
      <vt:lpstr>La densitométrie osseuse</vt:lpstr>
      <vt:lpstr>L’électromyographie</vt:lpstr>
      <vt:lpstr>La thermographie</vt:lpstr>
      <vt:lpstr>La biopsie osseuse</vt:lpstr>
      <vt:lpstr>Les facteurs de risque p.69</vt:lpstr>
      <vt:lpstr>L’immobilisation p.71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Évaluation diagnostique</dc:title>
  <dc:creator>Yan Ouimet-Grill</dc:creator>
  <cp:lastModifiedBy>Petit, Anne-Gabrielle</cp:lastModifiedBy>
  <cp:revision>6</cp:revision>
  <dcterms:created xsi:type="dcterms:W3CDTF">2017-03-12T15:21:18Z</dcterms:created>
  <dcterms:modified xsi:type="dcterms:W3CDTF">2022-01-16T16:49:11Z</dcterms:modified>
</cp:coreProperties>
</file>