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6" r:id="rId4"/>
  </p:sldMasterIdLst>
  <p:notesMasterIdLst>
    <p:notesMasterId r:id="rId1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9144000" cy="5143500" type="screen16x9"/>
  <p:notesSz cx="6858000" cy="9144000"/>
  <p:embeddedFontLst>
    <p:embeddedFont>
      <p:font typeface="Exo 2" panose="020B0604020202020204" charset="0"/>
      <p:regular r:id="rId15"/>
      <p:bold r:id="rId16"/>
      <p:italic r:id="rId17"/>
      <p:boldItalic r:id="rId18"/>
    </p:embeddedFont>
    <p:embeddedFont>
      <p:font typeface="Exo 2 SemiBold" panose="020B0604020202020204" charset="0"/>
      <p:regular r:id="rId19"/>
      <p:bold r:id="rId20"/>
      <p:italic r:id="rId21"/>
      <p:boldItalic r:id="rId22"/>
    </p:embeddedFont>
    <p:embeddedFont>
      <p:font typeface="Oswald" panose="00000500000000000000" pitchFamily="2" charset="0"/>
      <p:regular r:id="rId23"/>
      <p:bold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363" autoAdjust="0"/>
  </p:normalViewPr>
  <p:slideViewPr>
    <p:cSldViewPr snapToGrid="0">
      <p:cViewPr varScale="1">
        <p:scale>
          <a:sx n="128" d="100"/>
          <a:sy n="128" d="100"/>
        </p:scale>
        <p:origin x="1134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4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7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0.fntdata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8:07:51.2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2665 100 24575,'-65'-3'0,"1"-4"0,-83-18 0,-4 0 0,113 19 0,-290-26 0,280 31 0,0 2 0,0 2 0,1 2 0,-88 20 0,-322 104 0,420-121 0,-51 5 0,49-8 0,-39 10 0,-308 60 0,215-37 0,137-29 0,14-2 0,-1 1 0,1 1 0,1 1 0,0 1 0,0 1 0,1 0 0,-23 20 0,9-7 0,28-22 0,0 0 0,0 0 0,1 1 0,0-1 0,0 1 0,0 0 0,0-1 0,0 1 0,1 1 0,0-1 0,-1 0 0,2 1 0,-1-1 0,0 1 0,1-1 0,-1 6 0,1-1 0,0 0 0,1-1 0,0 1 0,1 0 0,0 0 0,0-1 0,1 1 0,3 10 0,6 11 0,1 0 0,2-1 0,28 45 0,-41-72 0,33 69 0,-27-54 0,1 1 0,0-2 0,18 26 0,-22-37 0,0-1 0,0 0 0,0-1 0,1 1 0,-1-1 0,1 0 0,0 0 0,0 0 0,0 0 0,0-1 0,0 0 0,1 0 0,5 1 0,11 2 0,45 3 0,-16-2 0,12 1 0,1-3 0,97-6 0,-45 0 0,-47-2 0,109-18 0,-35 2 0,212-30 0,-267 43 0,-47 4 0,57-11 0,184-33 0,-118 23 0,-129 18 0,-1-1 0,37-14 0,-55 16 0,-1-2 0,0 0 0,-1-1 0,1 0 0,-2-1 0,25-19 0,-7-3 0,-2-1 0,-1-2 0,31-45 0,-33 41 0,2 2 0,56-58 0,-82 92 0,1-1 0,-1 0 0,0 0 0,0 0 0,0 0 0,0 0 0,0 0 0,-1 0 0,1 0 0,-1-1 0,0 1 0,0-1 0,0 1 0,0-1 0,-1 1 0,1-7 0,-1 2 0,-1 1 0,0-1 0,0 0 0,0 1 0,-1-1 0,0 1 0,-6-12 0,4 8 0,-2-1 0,0 2 0,0-1 0,-1 1 0,0 0 0,-1 0 0,0 1 0,0 0 0,-18-14 0,9 13-1365,2 2-5461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3T18:07:54.1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47c94205e3_1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47c94205e3_1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42c101062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42c101062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4247fbc19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4247fbc19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dirty="0"/>
              <a:t>Pendant que les élèves partagent leurs expériences, j’appel les élèves un par un a venir à un ordinateur pour vérification des questionnaires phase 2 et phase 3 (si pas fait lui donner du temps pour le faire avant la fin du retour)</a:t>
            </a: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bc9d47bcd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bc9d47bcd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Donner le droit de paroles aux élèves un par un sur ces expériences vécues pendant son stage.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L’enseignant doit garder le contrôle sur le respect et discussions constructives.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Après le tour de table l’enseignant revient sur l’importance de la bonne attitude, savoir-être etc…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pour avoir une belle carrière.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bc9d47bcd1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bc9d47bcd1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dirty="0"/>
              <a:t>Accorder un 15 à 30 minutes aux élèves qui n'ont pas fini de compléter leurs questionnaires dans Moodle.</a:t>
            </a: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32b8b90b6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132b8b90b6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400" dirty="0">
                <a:solidFill>
                  <a:srgbClr val="FF0000"/>
                </a:solidFill>
              </a:rPr>
              <a:t>Pour obtenir un relevé de notes en attendant leur diplôme </a:t>
            </a:r>
            <a:endParaRPr sz="1400" dirty="0">
              <a:solidFill>
                <a:srgbClr val="FF0000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fr" sz="1400" dirty="0"/>
              <a:t>Aller sur le site MEQ: </a:t>
            </a:r>
            <a:r>
              <a:rPr lang="fr" sz="1400" u="sng" dirty="0">
                <a:solidFill>
                  <a:srgbClr val="0097A7"/>
                </a:solidFill>
              </a:rPr>
              <a:t>http://www.education.gouv.qc.ca/en/home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fr" dirty="0"/>
              <a:t>Cliquer sur « Request for records or diplomas »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fr" dirty="0"/>
              <a:t>Cliquer sur le lien au bas de la page “Request an achievement record or secondary school diploma”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fr" dirty="0"/>
              <a:t>Cliquer sur “Formulaire en ligne”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fr" dirty="0"/>
              <a:t>Compléter le formulaire (3 pages).</a:t>
            </a: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bc9d47bcd1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bc9d47bcd1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Suite à des discussions entre le groupe d’enseignant, ont choisi un élève avec le profil de mériter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un Méritas et le remettre à la fin du retour de stage. Cela pourrait aussi être un vote secret d’élèves et enseignants.  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bc9d47bcd1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bc9d47bcd1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L’enseignant prend la parole pour le mot de la fin et souhaiter bonne carrìère aux élèves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46d7ac1b3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46d7ac1b3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Présentation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pic>
        <p:nvPicPr>
          <p:cNvPr id="11" name="Google Shape;11;p2"/>
          <p:cNvPicPr preferRelativeResize="0"/>
          <p:nvPr/>
        </p:nvPicPr>
        <p:blipFill rotWithShape="1">
          <a:blip r:embed="rId2">
            <a:alphaModFix/>
          </a:blip>
          <a:srcRect r="27933"/>
          <a:stretch/>
        </p:blipFill>
        <p:spPr>
          <a:xfrm>
            <a:off x="-53150" y="425300"/>
            <a:ext cx="9214800" cy="476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/>
          <p:nvPr/>
        </p:nvSpPr>
        <p:spPr>
          <a:xfrm rot="10800000">
            <a:off x="-58250" y="-106150"/>
            <a:ext cx="9225000" cy="1297575"/>
          </a:xfrm>
          <a:prstGeom prst="flowChartManualInput">
            <a:avLst/>
          </a:prstGeom>
          <a:solidFill>
            <a:srgbClr val="43434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" name="Google Shape;13;p2"/>
          <p:cNvGrpSpPr/>
          <p:nvPr/>
        </p:nvGrpSpPr>
        <p:grpSpPr>
          <a:xfrm>
            <a:off x="76200" y="76204"/>
            <a:ext cx="2449718" cy="819858"/>
            <a:chOff x="-58250" y="-38001"/>
            <a:chExt cx="3035209" cy="1148421"/>
          </a:xfrm>
        </p:grpSpPr>
        <p:pic>
          <p:nvPicPr>
            <p:cNvPr id="14" name="Google Shape;14;p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58250" y="-38001"/>
              <a:ext cx="2324650" cy="10201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15;p2"/>
            <p:cNvSpPr txBox="1"/>
            <p:nvPr/>
          </p:nvSpPr>
          <p:spPr>
            <a:xfrm>
              <a:off x="652259" y="596220"/>
              <a:ext cx="2324700" cy="51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 i="1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CENTRE DE FORMATION </a:t>
              </a:r>
              <a:endParaRPr sz="700" i="1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 i="1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DU TRANSPORT ROUTIER</a:t>
              </a:r>
              <a:endParaRPr sz="700" i="1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 i="1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DE SAINT-JÉRÔME</a:t>
              </a:r>
              <a:endParaRPr sz="700" i="1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</p:txBody>
        </p:sp>
      </p:grpSp>
      <p:grpSp>
        <p:nvGrpSpPr>
          <p:cNvPr id="16" name="Google Shape;16;p2"/>
          <p:cNvGrpSpPr/>
          <p:nvPr/>
        </p:nvGrpSpPr>
        <p:grpSpPr>
          <a:xfrm>
            <a:off x="3665700" y="4288500"/>
            <a:ext cx="2612400" cy="905600"/>
            <a:chOff x="3665700" y="4288500"/>
            <a:chExt cx="2612400" cy="905600"/>
          </a:xfrm>
        </p:grpSpPr>
        <p:sp>
          <p:nvSpPr>
            <p:cNvPr id="17" name="Google Shape;17;p2"/>
            <p:cNvSpPr txBox="1"/>
            <p:nvPr/>
          </p:nvSpPr>
          <p:spPr>
            <a:xfrm>
              <a:off x="3665700" y="4288500"/>
              <a:ext cx="2612400" cy="85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3600" b="1" i="1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ÇA ROULE !</a:t>
              </a:r>
              <a:endParaRPr sz="3600" b="1" i="1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endParaRPr>
            </a:p>
          </p:txBody>
        </p:sp>
        <p:sp>
          <p:nvSpPr>
            <p:cNvPr id="18" name="Google Shape;18;p2"/>
            <p:cNvSpPr txBox="1"/>
            <p:nvPr/>
          </p:nvSpPr>
          <p:spPr>
            <a:xfrm>
              <a:off x="4166850" y="4800500"/>
              <a:ext cx="16101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i="1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DEPUIS 40 ANS</a:t>
              </a:r>
              <a:endParaRPr i="1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endParaRPr>
            </a:p>
          </p:txBody>
        </p:sp>
      </p:grpSp>
      <p:grpSp>
        <p:nvGrpSpPr>
          <p:cNvPr id="19" name="Google Shape;19;p2"/>
          <p:cNvGrpSpPr/>
          <p:nvPr/>
        </p:nvGrpSpPr>
        <p:grpSpPr>
          <a:xfrm>
            <a:off x="7951650" y="177475"/>
            <a:ext cx="1069500" cy="730338"/>
            <a:chOff x="8027700" y="154187"/>
            <a:chExt cx="1069500" cy="730338"/>
          </a:xfrm>
        </p:grpSpPr>
        <p:pic>
          <p:nvPicPr>
            <p:cNvPr id="20" name="Google Shape;20;p2"/>
            <p:cNvPicPr preferRelativeResize="0"/>
            <p:nvPr/>
          </p:nvPicPr>
          <p:blipFill rotWithShape="1">
            <a:blip r:embed="rId4">
              <a:alphaModFix/>
            </a:blip>
            <a:srcRect b="29532"/>
            <a:stretch/>
          </p:blipFill>
          <p:spPr>
            <a:xfrm>
              <a:off x="8175563" y="154187"/>
              <a:ext cx="776800" cy="468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" name="Google Shape;21;p2"/>
            <p:cNvSpPr txBox="1"/>
            <p:nvPr/>
          </p:nvSpPr>
          <p:spPr>
            <a:xfrm>
              <a:off x="8027700" y="520025"/>
              <a:ext cx="1069500" cy="36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Commission scolaire</a:t>
              </a:r>
              <a:endParaRPr sz="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de la Rivière-du-Nord</a:t>
              </a:r>
              <a:endParaRPr sz="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22" name="Google Shape;22;p2"/>
          <p:cNvSpPr txBox="1">
            <a:spLocks noGrp="1"/>
          </p:cNvSpPr>
          <p:nvPr>
            <p:ph type="title"/>
          </p:nvPr>
        </p:nvSpPr>
        <p:spPr>
          <a:xfrm>
            <a:off x="5237250" y="1239725"/>
            <a:ext cx="3235200" cy="19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Oswald"/>
              <a:buNone/>
              <a:defRPr sz="3600" b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>
            <a:spLocks noGrp="1"/>
          </p:cNvSpPr>
          <p:nvPr>
            <p:ph type="title"/>
          </p:nvPr>
        </p:nvSpPr>
        <p:spPr>
          <a:xfrm>
            <a:off x="1165375" y="1055800"/>
            <a:ext cx="7011300" cy="19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pic>
        <p:nvPicPr>
          <p:cNvPr id="27" name="Google Shape;27;p3"/>
          <p:cNvPicPr preferRelativeResize="0"/>
          <p:nvPr/>
        </p:nvPicPr>
        <p:blipFill rotWithShape="1">
          <a:blip r:embed="rId2">
            <a:alphaModFix/>
          </a:blip>
          <a:srcRect t="16408" b="43715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28" name="Google Shape;28;p3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" name="Google Shape;29;p3"/>
          <p:cNvGrpSpPr/>
          <p:nvPr/>
        </p:nvGrpSpPr>
        <p:grpSpPr>
          <a:xfrm>
            <a:off x="7984380" y="4487150"/>
            <a:ext cx="1159618" cy="497834"/>
            <a:chOff x="8446489" y="24981"/>
            <a:chExt cx="1421100" cy="664044"/>
          </a:xfrm>
        </p:grpSpPr>
        <p:pic>
          <p:nvPicPr>
            <p:cNvPr id="30" name="Google Shape;30;p3"/>
            <p:cNvPicPr preferRelativeResize="0"/>
            <p:nvPr/>
          </p:nvPicPr>
          <p:blipFill rotWithShape="1">
            <a:blip r:embed="rId3">
              <a:alphaModFix/>
            </a:blip>
            <a:srcRect b="29532"/>
            <a:stretch/>
          </p:blipFill>
          <p:spPr>
            <a:xfrm>
              <a:off x="8803070" y="24981"/>
              <a:ext cx="672427" cy="40562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" name="Google Shape;31;p3"/>
            <p:cNvSpPr txBox="1"/>
            <p:nvPr/>
          </p:nvSpPr>
          <p:spPr>
            <a:xfrm>
              <a:off x="8446489" y="324525"/>
              <a:ext cx="1421100" cy="36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Commission scolaire</a:t>
              </a:r>
              <a:endParaRPr sz="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de la Rivière-du-Nord</a:t>
              </a:r>
              <a:endParaRPr sz="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32" name="Google Shape;32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3"/>
          <p:cNvSpPr txBox="1"/>
          <p:nvPr/>
        </p:nvSpPr>
        <p:spPr>
          <a:xfrm>
            <a:off x="586991" y="4795225"/>
            <a:ext cx="7362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600" i="1">
                <a:solidFill>
                  <a:srgbClr val="FFFFFF"/>
                </a:solidFill>
                <a:latin typeface="Exo 2 SemiBold"/>
                <a:ea typeface="Exo 2 SemiBold"/>
                <a:cs typeface="Exo 2 SemiBold"/>
                <a:sym typeface="Exo 2 SemiBold"/>
              </a:rPr>
              <a:t>ÇA ROULE !</a:t>
            </a:r>
            <a:endParaRPr sz="600" i="1">
              <a:solidFill>
                <a:srgbClr val="FFFFFF"/>
              </a:solidFill>
              <a:latin typeface="Exo 2 SemiBold"/>
              <a:ea typeface="Exo 2 SemiBold"/>
              <a:cs typeface="Exo 2 SemiBold"/>
              <a:sym typeface="Exo 2 SemiBold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38" name="Google Shape;38;p4"/>
          <p:cNvSpPr txBox="1">
            <a:spLocks noGrp="1"/>
          </p:cNvSpPr>
          <p:nvPr>
            <p:ph type="sldNum" idx="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pic>
        <p:nvPicPr>
          <p:cNvPr id="39" name="Google Shape;39;p4"/>
          <p:cNvPicPr preferRelativeResize="0"/>
          <p:nvPr/>
        </p:nvPicPr>
        <p:blipFill rotWithShape="1">
          <a:blip r:embed="rId2">
            <a:alphaModFix/>
          </a:blip>
          <a:srcRect t="16408" b="43715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40" name="Google Shape;40;p4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" name="Google Shape;41;p4"/>
          <p:cNvGrpSpPr/>
          <p:nvPr/>
        </p:nvGrpSpPr>
        <p:grpSpPr>
          <a:xfrm>
            <a:off x="7984380" y="4487150"/>
            <a:ext cx="1159618" cy="497834"/>
            <a:chOff x="8446489" y="24981"/>
            <a:chExt cx="1421100" cy="664044"/>
          </a:xfrm>
        </p:grpSpPr>
        <p:pic>
          <p:nvPicPr>
            <p:cNvPr id="42" name="Google Shape;42;p4"/>
            <p:cNvPicPr preferRelativeResize="0"/>
            <p:nvPr/>
          </p:nvPicPr>
          <p:blipFill rotWithShape="1">
            <a:blip r:embed="rId3">
              <a:alphaModFix/>
            </a:blip>
            <a:srcRect b="29532"/>
            <a:stretch/>
          </p:blipFill>
          <p:spPr>
            <a:xfrm>
              <a:off x="8803070" y="24981"/>
              <a:ext cx="672427" cy="40562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" name="Google Shape;43;p4"/>
            <p:cNvSpPr txBox="1"/>
            <p:nvPr/>
          </p:nvSpPr>
          <p:spPr>
            <a:xfrm>
              <a:off x="8446489" y="324525"/>
              <a:ext cx="1421100" cy="36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Commission scolaire</a:t>
              </a:r>
              <a:endParaRPr sz="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de la Rivière-du-Nord</a:t>
              </a:r>
              <a:endParaRPr sz="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44" name="Google Shape;44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4"/>
          <p:cNvSpPr txBox="1"/>
          <p:nvPr/>
        </p:nvSpPr>
        <p:spPr>
          <a:xfrm>
            <a:off x="586991" y="4795225"/>
            <a:ext cx="7362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600" i="1">
                <a:solidFill>
                  <a:srgbClr val="FFFFFF"/>
                </a:solidFill>
                <a:latin typeface="Exo 2 SemiBold"/>
                <a:ea typeface="Exo 2 SemiBold"/>
                <a:cs typeface="Exo 2 SemiBold"/>
                <a:sym typeface="Exo 2 SemiBold"/>
              </a:rPr>
              <a:t>ÇA ROULE !</a:t>
            </a:r>
            <a:endParaRPr sz="600" i="1">
              <a:solidFill>
                <a:srgbClr val="FFFFFF"/>
              </a:solidFill>
              <a:latin typeface="Exo 2 SemiBold"/>
              <a:ea typeface="Exo 2 SemiBold"/>
              <a:cs typeface="Exo 2 SemiBold"/>
              <a:sym typeface="Exo 2 SemiBold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49" name="Google Shape;49;p5"/>
          <p:cNvSpPr txBox="1">
            <a:spLocks noGrp="1"/>
          </p:cNvSpPr>
          <p:nvPr>
            <p:ph type="sldNum" idx="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pic>
        <p:nvPicPr>
          <p:cNvPr id="50" name="Google Shape;50;p5"/>
          <p:cNvPicPr preferRelativeResize="0"/>
          <p:nvPr/>
        </p:nvPicPr>
        <p:blipFill rotWithShape="1">
          <a:blip r:embed="rId2">
            <a:alphaModFix/>
          </a:blip>
          <a:srcRect t="16408" b="43715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51" name="Google Shape;51;p5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2" name="Google Shape;52;p5"/>
          <p:cNvGrpSpPr/>
          <p:nvPr/>
        </p:nvGrpSpPr>
        <p:grpSpPr>
          <a:xfrm>
            <a:off x="7984380" y="4487150"/>
            <a:ext cx="1159618" cy="497834"/>
            <a:chOff x="8446489" y="24981"/>
            <a:chExt cx="1421100" cy="664044"/>
          </a:xfrm>
        </p:grpSpPr>
        <p:pic>
          <p:nvPicPr>
            <p:cNvPr id="53" name="Google Shape;53;p5"/>
            <p:cNvPicPr preferRelativeResize="0"/>
            <p:nvPr/>
          </p:nvPicPr>
          <p:blipFill rotWithShape="1">
            <a:blip r:embed="rId3">
              <a:alphaModFix/>
            </a:blip>
            <a:srcRect b="29532"/>
            <a:stretch/>
          </p:blipFill>
          <p:spPr>
            <a:xfrm>
              <a:off x="8803070" y="24981"/>
              <a:ext cx="672427" cy="40562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" name="Google Shape;54;p5"/>
            <p:cNvSpPr txBox="1"/>
            <p:nvPr/>
          </p:nvSpPr>
          <p:spPr>
            <a:xfrm>
              <a:off x="8446489" y="324525"/>
              <a:ext cx="1421100" cy="36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Commission scolaire</a:t>
              </a:r>
              <a:endParaRPr sz="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de la Rivière-du-Nord</a:t>
              </a:r>
              <a:endParaRPr sz="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55" name="Google Shape;55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5"/>
          <p:cNvSpPr txBox="1"/>
          <p:nvPr/>
        </p:nvSpPr>
        <p:spPr>
          <a:xfrm>
            <a:off x="586991" y="4795225"/>
            <a:ext cx="7362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600" i="1">
                <a:solidFill>
                  <a:srgbClr val="FFFFFF"/>
                </a:solidFill>
                <a:latin typeface="Exo 2 SemiBold"/>
                <a:ea typeface="Exo 2 SemiBold"/>
                <a:cs typeface="Exo 2 SemiBold"/>
                <a:sym typeface="Exo 2 SemiBold"/>
              </a:rPr>
              <a:t>ÇA ROULE !</a:t>
            </a:r>
            <a:endParaRPr sz="600" i="1">
              <a:solidFill>
                <a:srgbClr val="FFFFFF"/>
              </a:solidFill>
              <a:latin typeface="Exo 2 SemiBold"/>
              <a:ea typeface="Exo 2 SemiBold"/>
              <a:cs typeface="Exo 2 SemiBold"/>
              <a:sym typeface="Exo 2 SemiBold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6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9" name="Google Shape;59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60" name="Google Shape;60;p6"/>
          <p:cNvSpPr txBox="1">
            <a:spLocks noGrp="1"/>
          </p:cNvSpPr>
          <p:nvPr>
            <p:ph type="sldNum" idx="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61" name="Google Shape;61;p6"/>
          <p:cNvSpPr txBox="1">
            <a:spLocks noGrp="1"/>
          </p:cNvSpPr>
          <p:nvPr>
            <p:ph type="sldNum" idx="3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62" name="Google Shape;62;p6"/>
          <p:cNvSpPr txBox="1">
            <a:spLocks noGrp="1"/>
          </p:cNvSpPr>
          <p:nvPr>
            <p:ph type="sldNum" idx="4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pic>
        <p:nvPicPr>
          <p:cNvPr id="63" name="Google Shape;63;p6"/>
          <p:cNvPicPr preferRelativeResize="0"/>
          <p:nvPr/>
        </p:nvPicPr>
        <p:blipFill rotWithShape="1">
          <a:blip r:embed="rId2">
            <a:alphaModFix/>
          </a:blip>
          <a:srcRect t="16408" b="43715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64" name="Google Shape;64;p6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5" name="Google Shape;65;p6"/>
          <p:cNvGrpSpPr/>
          <p:nvPr/>
        </p:nvGrpSpPr>
        <p:grpSpPr>
          <a:xfrm>
            <a:off x="7984380" y="4487150"/>
            <a:ext cx="1159618" cy="497834"/>
            <a:chOff x="8446489" y="24981"/>
            <a:chExt cx="1421100" cy="664044"/>
          </a:xfrm>
        </p:grpSpPr>
        <p:pic>
          <p:nvPicPr>
            <p:cNvPr id="66" name="Google Shape;66;p6"/>
            <p:cNvPicPr preferRelativeResize="0"/>
            <p:nvPr/>
          </p:nvPicPr>
          <p:blipFill rotWithShape="1">
            <a:blip r:embed="rId3">
              <a:alphaModFix/>
            </a:blip>
            <a:srcRect b="29532"/>
            <a:stretch/>
          </p:blipFill>
          <p:spPr>
            <a:xfrm>
              <a:off x="8803070" y="24981"/>
              <a:ext cx="672427" cy="40562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" name="Google Shape;67;p6"/>
            <p:cNvSpPr txBox="1"/>
            <p:nvPr/>
          </p:nvSpPr>
          <p:spPr>
            <a:xfrm>
              <a:off x="8446489" y="324525"/>
              <a:ext cx="1421100" cy="36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Commission scolaire</a:t>
              </a:r>
              <a:endParaRPr sz="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de la Rivière-du-Nord</a:t>
              </a:r>
              <a:endParaRPr sz="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68" name="Google Shape;68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6"/>
          <p:cNvSpPr txBox="1"/>
          <p:nvPr/>
        </p:nvSpPr>
        <p:spPr>
          <a:xfrm>
            <a:off x="586991" y="4795225"/>
            <a:ext cx="7362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600" i="1">
                <a:solidFill>
                  <a:srgbClr val="FFFFFF"/>
                </a:solidFill>
                <a:latin typeface="Exo 2 SemiBold"/>
                <a:ea typeface="Exo 2 SemiBold"/>
                <a:cs typeface="Exo 2 SemiBold"/>
                <a:sym typeface="Exo 2 SemiBold"/>
              </a:rPr>
              <a:t>ÇA ROULE !</a:t>
            </a:r>
            <a:endParaRPr sz="600" i="1">
              <a:solidFill>
                <a:srgbClr val="FFFFFF"/>
              </a:solidFill>
              <a:latin typeface="Exo 2 SemiBold"/>
              <a:ea typeface="Exo 2 SemiBold"/>
              <a:cs typeface="Exo 2 SemiBold"/>
              <a:sym typeface="Exo 2 SemiBold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73" name="Google Shape;73;p7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74" name="Google Shape;74;p7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5" name="Google Shape;75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76" name="Google Shape;76;p7"/>
          <p:cNvSpPr txBox="1">
            <a:spLocks noGrp="1"/>
          </p:cNvSpPr>
          <p:nvPr>
            <p:ph type="sldNum" idx="3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pic>
        <p:nvPicPr>
          <p:cNvPr id="77" name="Google Shape;77;p7"/>
          <p:cNvPicPr preferRelativeResize="0"/>
          <p:nvPr/>
        </p:nvPicPr>
        <p:blipFill rotWithShape="1">
          <a:blip r:embed="rId2">
            <a:alphaModFix/>
          </a:blip>
          <a:srcRect t="16408" b="43715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78" name="Google Shape;78;p7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9" name="Google Shape;79;p7"/>
          <p:cNvGrpSpPr/>
          <p:nvPr/>
        </p:nvGrpSpPr>
        <p:grpSpPr>
          <a:xfrm>
            <a:off x="7984380" y="4487150"/>
            <a:ext cx="1159618" cy="497834"/>
            <a:chOff x="8446489" y="24981"/>
            <a:chExt cx="1421100" cy="664044"/>
          </a:xfrm>
        </p:grpSpPr>
        <p:pic>
          <p:nvPicPr>
            <p:cNvPr id="80" name="Google Shape;80;p7"/>
            <p:cNvPicPr preferRelativeResize="0"/>
            <p:nvPr/>
          </p:nvPicPr>
          <p:blipFill rotWithShape="1">
            <a:blip r:embed="rId3">
              <a:alphaModFix/>
            </a:blip>
            <a:srcRect b="29532"/>
            <a:stretch/>
          </p:blipFill>
          <p:spPr>
            <a:xfrm>
              <a:off x="8803070" y="24981"/>
              <a:ext cx="672427" cy="40562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1" name="Google Shape;81;p7"/>
            <p:cNvSpPr txBox="1"/>
            <p:nvPr/>
          </p:nvSpPr>
          <p:spPr>
            <a:xfrm>
              <a:off x="8446489" y="324525"/>
              <a:ext cx="1421100" cy="36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Commission scolaire</a:t>
              </a:r>
              <a:endParaRPr sz="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de la Rivière-du-Nord</a:t>
              </a:r>
              <a:endParaRPr sz="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82" name="Google Shape;82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7"/>
          <p:cNvSpPr txBox="1"/>
          <p:nvPr/>
        </p:nvSpPr>
        <p:spPr>
          <a:xfrm>
            <a:off x="586991" y="4795225"/>
            <a:ext cx="7362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600" i="1">
                <a:solidFill>
                  <a:srgbClr val="FFFFFF"/>
                </a:solidFill>
                <a:latin typeface="Exo 2 SemiBold"/>
                <a:ea typeface="Exo 2 SemiBold"/>
                <a:cs typeface="Exo 2 SemiBold"/>
                <a:sym typeface="Exo 2 SemiBold"/>
              </a:rPr>
              <a:t>ÇA ROULE !</a:t>
            </a:r>
            <a:endParaRPr sz="600" i="1">
              <a:solidFill>
                <a:srgbClr val="FFFFFF"/>
              </a:solidFill>
              <a:latin typeface="Exo 2 SemiBold"/>
              <a:ea typeface="Exo 2 SemiBold"/>
              <a:cs typeface="Exo 2 SemiBold"/>
              <a:sym typeface="Exo 2 SemiBold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86" name="Google Shape;86;p8"/>
          <p:cNvSpPr txBox="1">
            <a:spLocks noGrp="1"/>
          </p:cNvSpPr>
          <p:nvPr>
            <p:ph type="sldNum" idx="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pic>
        <p:nvPicPr>
          <p:cNvPr id="87" name="Google Shape;87;p8"/>
          <p:cNvPicPr preferRelativeResize="0"/>
          <p:nvPr/>
        </p:nvPicPr>
        <p:blipFill rotWithShape="1">
          <a:blip r:embed="rId2">
            <a:alphaModFix/>
          </a:blip>
          <a:srcRect t="16408" b="43715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88" name="Google Shape;88;p8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9" name="Google Shape;89;p8"/>
          <p:cNvGrpSpPr/>
          <p:nvPr/>
        </p:nvGrpSpPr>
        <p:grpSpPr>
          <a:xfrm>
            <a:off x="7984380" y="4487150"/>
            <a:ext cx="1159618" cy="497834"/>
            <a:chOff x="8446489" y="24981"/>
            <a:chExt cx="1421100" cy="664044"/>
          </a:xfrm>
        </p:grpSpPr>
        <p:pic>
          <p:nvPicPr>
            <p:cNvPr id="90" name="Google Shape;90;p8"/>
            <p:cNvPicPr preferRelativeResize="0"/>
            <p:nvPr/>
          </p:nvPicPr>
          <p:blipFill rotWithShape="1">
            <a:blip r:embed="rId3">
              <a:alphaModFix/>
            </a:blip>
            <a:srcRect b="29532"/>
            <a:stretch/>
          </p:blipFill>
          <p:spPr>
            <a:xfrm>
              <a:off x="8803070" y="24981"/>
              <a:ext cx="672427" cy="40562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1" name="Google Shape;91;p8"/>
            <p:cNvSpPr txBox="1"/>
            <p:nvPr/>
          </p:nvSpPr>
          <p:spPr>
            <a:xfrm>
              <a:off x="8446489" y="324525"/>
              <a:ext cx="1421100" cy="36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Commission scolaire</a:t>
              </a:r>
              <a:endParaRPr sz="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de la Rivière-du-Nord</a:t>
              </a:r>
              <a:endParaRPr sz="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92" name="Google Shape;92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8"/>
          <p:cNvSpPr txBox="1"/>
          <p:nvPr/>
        </p:nvSpPr>
        <p:spPr>
          <a:xfrm>
            <a:off x="586991" y="4795225"/>
            <a:ext cx="7362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600" i="1">
                <a:solidFill>
                  <a:srgbClr val="FFFFFF"/>
                </a:solidFill>
                <a:latin typeface="Exo 2 SemiBold"/>
                <a:ea typeface="Exo 2 SemiBold"/>
                <a:cs typeface="Exo 2 SemiBold"/>
                <a:sym typeface="Exo 2 SemiBold"/>
              </a:rPr>
              <a:t>ÇA ROULE !</a:t>
            </a:r>
            <a:endParaRPr sz="600" i="1">
              <a:solidFill>
                <a:srgbClr val="FFFFFF"/>
              </a:solidFill>
              <a:latin typeface="Exo 2 SemiBold"/>
              <a:ea typeface="Exo 2 SemiBold"/>
              <a:cs typeface="Exo 2 SemiBold"/>
              <a:sym typeface="Exo 2 SemiBold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 2">
  <p:cSld name="CUSTOM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hyperlink" Target="https://www.education.gouv.qc.ca/en/home" TargetMode="External"/><Relationship Id="rId7" Type="http://schemas.openxmlformats.org/officeDocument/2006/relationships/customXml" Target="../ink/ink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customXml" Target="../ink/ink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0"/>
          <p:cNvSpPr txBox="1">
            <a:spLocks noGrp="1"/>
          </p:cNvSpPr>
          <p:nvPr>
            <p:ph type="title"/>
          </p:nvPr>
        </p:nvSpPr>
        <p:spPr>
          <a:xfrm>
            <a:off x="4572000" y="1239725"/>
            <a:ext cx="3900450" cy="191800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i="1" dirty="0"/>
              <a:t>Integrate into the workplace </a:t>
            </a:r>
            <a:br>
              <a:rPr lang="fr" i="1" dirty="0"/>
            </a:br>
            <a:r>
              <a:rPr lang="fr" i="1" dirty="0"/>
              <a:t>10.3</a:t>
            </a:r>
            <a:endParaRPr i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i="1" dirty="0"/>
              <a:t>Internship return</a:t>
            </a:r>
            <a:endParaRPr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"/>
          <p:cNvSpPr txBox="1">
            <a:spLocks noGrp="1"/>
          </p:cNvSpPr>
          <p:nvPr>
            <p:ph type="title"/>
          </p:nvPr>
        </p:nvSpPr>
        <p:spPr>
          <a:xfrm>
            <a:off x="1296000" y="424775"/>
            <a:ext cx="6743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600" b="1" i="1" dirty="0"/>
              <a:t>Welcoming students back form thier internships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sz="3600" b="1" i="1" dirty="0"/>
          </a:p>
        </p:txBody>
      </p:sp>
      <p:pic>
        <p:nvPicPr>
          <p:cNvPr id="106" name="Google Shape;106;p11"/>
          <p:cNvPicPr preferRelativeResize="0"/>
          <p:nvPr/>
        </p:nvPicPr>
        <p:blipFill>
          <a:blip r:embed="rId3"/>
          <a:srcRect/>
          <a:stretch/>
        </p:blipFill>
        <p:spPr>
          <a:xfrm>
            <a:off x="1296000" y="1560576"/>
            <a:ext cx="6544980" cy="2758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2"/>
          <p:cNvSpPr txBox="1">
            <a:spLocks noGrp="1"/>
          </p:cNvSpPr>
          <p:nvPr>
            <p:ph type="title"/>
          </p:nvPr>
        </p:nvSpPr>
        <p:spPr>
          <a:xfrm>
            <a:off x="860575" y="365625"/>
            <a:ext cx="7532100" cy="31629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300" b="1" i="1" dirty="0"/>
              <a:t>Sharing </a:t>
            </a:r>
            <a:r>
              <a:rPr lang="fr-CA" sz="3300" b="1" i="1" dirty="0" err="1"/>
              <a:t>experiences</a:t>
            </a:r>
            <a:endParaRPr sz="3300" b="1" i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300" b="1" i="1" dirty="0"/>
          </a:p>
          <a:p>
            <a:pPr marL="101600" lvl="0" algn="l" rtl="0">
              <a:spcBef>
                <a:spcPts val="0"/>
              </a:spcBef>
              <a:spcAft>
                <a:spcPts val="0"/>
              </a:spcAft>
              <a:buSzPts val="2000"/>
            </a:pPr>
            <a:r>
              <a:rPr lang="en-US" sz="2500" b="0" i="0" dirty="0">
                <a:solidFill>
                  <a:srgbClr val="424242"/>
                </a:solidFill>
                <a:effectLst/>
                <a:latin typeface="Segoe Sans"/>
              </a:rPr>
              <a:t>both positive and challenging (e.g., long hours, difficult tasks, learning new things).</a:t>
            </a:r>
            <a:endParaRPr sz="2500" i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436751">
            <a:off x="7319220" y="2225947"/>
            <a:ext cx="1463575" cy="165144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3"/>
          <p:cNvSpPr txBox="1">
            <a:spLocks noGrp="1"/>
          </p:cNvSpPr>
          <p:nvPr>
            <p:ph type="title"/>
          </p:nvPr>
        </p:nvSpPr>
        <p:spPr>
          <a:xfrm>
            <a:off x="421481" y="1033018"/>
            <a:ext cx="7403912" cy="23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300" b="1" i="1" dirty="0"/>
              <a:t>Respectful opinions and comments</a:t>
            </a:r>
            <a:endParaRPr sz="3300" b="1" i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i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 b="1" i="1" dirty="0"/>
              <a:t>	</a:t>
            </a:r>
            <a:r>
              <a:rPr lang="fr" sz="2500" dirty="0">
                <a:solidFill>
                  <a:srgbClr val="424242"/>
                </a:solidFill>
                <a:latin typeface="Segoe Sans"/>
              </a:rPr>
              <a:t>Importance of maintaining a positive attitude and professional behavior.</a:t>
            </a:r>
            <a:br>
              <a:rPr lang="fr" sz="2500" dirty="0">
                <a:solidFill>
                  <a:srgbClr val="424242"/>
                </a:solidFill>
                <a:latin typeface="Segoe Sans"/>
              </a:rPr>
            </a:br>
            <a:br>
              <a:rPr lang="fr" sz="2500" dirty="0">
                <a:solidFill>
                  <a:srgbClr val="424242"/>
                </a:solidFill>
                <a:latin typeface="Segoe Sans"/>
              </a:rPr>
            </a:br>
            <a:r>
              <a:rPr lang="fr" sz="2500" dirty="0">
                <a:solidFill>
                  <a:srgbClr val="424242"/>
                </a:solidFill>
                <a:latin typeface="Segoe Sans"/>
              </a:rPr>
              <a:t>Emphasis on the signifiance of good conduct of a successful career.</a:t>
            </a:r>
            <a:endParaRPr sz="2500" dirty="0">
              <a:solidFill>
                <a:srgbClr val="424242"/>
              </a:solidFill>
              <a:latin typeface="Segoe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4"/>
          <p:cNvSpPr txBox="1">
            <a:spLocks noGrp="1"/>
          </p:cNvSpPr>
          <p:nvPr>
            <p:ph type="title"/>
          </p:nvPr>
        </p:nvSpPr>
        <p:spPr>
          <a:xfrm>
            <a:off x="536448" y="1055800"/>
            <a:ext cx="7640227" cy="19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300" b="1" i="1" dirty="0" err="1"/>
              <a:t>Completion</a:t>
            </a:r>
            <a:r>
              <a:rPr lang="fr-CA" sz="3300" b="1" i="1" dirty="0"/>
              <a:t> of </a:t>
            </a:r>
            <a:r>
              <a:rPr lang="fr-CA" sz="3300" b="1" i="1" dirty="0" err="1"/>
              <a:t>evaluation</a:t>
            </a:r>
            <a:r>
              <a:rPr lang="fr-CA" sz="3300" b="1" i="1" dirty="0"/>
              <a:t> documents</a:t>
            </a:r>
            <a:endParaRPr sz="3300" b="1" i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300" b="1" i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 b="1" i="1" dirty="0"/>
              <a:t>-	Questionnaire phase 1</a:t>
            </a:r>
            <a:endParaRPr sz="2000" b="1" i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 b="1" i="1" dirty="0"/>
              <a:t>-	Questionnaire phase 2</a:t>
            </a:r>
            <a:endParaRPr sz="2000" b="1" i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 b="1" i="1" dirty="0"/>
              <a:t>-	Questionnaire phase 3</a:t>
            </a:r>
            <a:endParaRPr sz="2000" b="1" i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5"/>
          <p:cNvSpPr txBox="1"/>
          <p:nvPr/>
        </p:nvSpPr>
        <p:spPr>
          <a:xfrm>
            <a:off x="1237950" y="319175"/>
            <a:ext cx="5794500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 dirty="0">
                <a:solidFill>
                  <a:schemeClr val="hlink"/>
                </a:solidFill>
                <a:hlinkClick r:id="rId3"/>
              </a:rPr>
              <a:t>https://www.education.gouv.qc.ca/en/home</a:t>
            </a:r>
            <a:endParaRPr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F2D1578-BAF2-BE07-F3D8-7C719C8ACEF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3928"/>
          <a:stretch/>
        </p:blipFill>
        <p:spPr>
          <a:xfrm>
            <a:off x="1527903" y="719254"/>
            <a:ext cx="5357469" cy="356028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82A3BE6B-917C-7A55-4EB7-7B9AF129A4F6}"/>
                  </a:ext>
                </a:extLst>
              </p14:cNvPr>
              <p14:cNvContentPartPr/>
              <p14:nvPr/>
            </p14:nvContentPartPr>
            <p14:xfrm>
              <a:off x="5169544" y="2528460"/>
              <a:ext cx="1002240" cy="36612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82A3BE6B-917C-7A55-4EB7-7B9AF129A4F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160544" y="2519820"/>
                <a:ext cx="1019880" cy="38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CEB55C30-D8DC-570E-46FC-5F1BF42C1990}"/>
                  </a:ext>
                </a:extLst>
              </p14:cNvPr>
              <p14:cNvContentPartPr/>
              <p14:nvPr/>
            </p14:nvContentPartPr>
            <p14:xfrm>
              <a:off x="7893664" y="1435860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CEB55C30-D8DC-570E-46FC-5F1BF42C199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884664" y="1426860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6"/>
          <p:cNvSpPr txBox="1">
            <a:spLocks noGrp="1"/>
          </p:cNvSpPr>
          <p:nvPr>
            <p:ph type="title"/>
          </p:nvPr>
        </p:nvSpPr>
        <p:spPr>
          <a:xfrm>
            <a:off x="1165375" y="1055799"/>
            <a:ext cx="7011300" cy="263927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300" b="1" i="1" dirty="0"/>
              <a:t>Awards and recognition</a:t>
            </a:r>
            <a:endParaRPr sz="3300" b="1" i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300" b="1" i="1" dirty="0"/>
          </a:p>
          <a:p>
            <a:pPr marL="101600">
              <a:buSzPts val="2000"/>
            </a:pPr>
            <a:r>
              <a:rPr lang="en-US" sz="1900" b="0" i="0" dirty="0">
                <a:solidFill>
                  <a:srgbClr val="424242"/>
                </a:solidFill>
                <a:effectLst/>
                <a:latin typeface="Segoe Sans"/>
              </a:rPr>
              <a:t>Merit Awards: </a:t>
            </a:r>
            <a:br>
              <a:rPr lang="en-US" sz="1100" b="0" i="0" dirty="0">
                <a:solidFill>
                  <a:srgbClr val="424242"/>
                </a:solidFill>
                <a:effectLst/>
                <a:latin typeface="Segoe Sans"/>
              </a:rPr>
            </a:br>
            <a:r>
              <a:rPr lang="en-US" sz="1900" b="0" i="0" dirty="0">
                <a:solidFill>
                  <a:srgbClr val="424242"/>
                </a:solidFill>
                <a:effectLst/>
                <a:latin typeface="Segoe Sans"/>
              </a:rPr>
              <a:t>Respect for the code of conduct</a:t>
            </a:r>
            <a:br>
              <a:rPr lang="en-US" sz="1900" b="0" i="0" dirty="0">
                <a:solidFill>
                  <a:srgbClr val="424242"/>
                </a:solidFill>
                <a:effectLst/>
                <a:latin typeface="Segoe Sans"/>
              </a:rPr>
            </a:br>
            <a:r>
              <a:rPr lang="en-US" sz="1900" b="0" i="0" dirty="0">
                <a:solidFill>
                  <a:srgbClr val="424242"/>
                </a:solidFill>
                <a:effectLst/>
                <a:latin typeface="Segoe Sans"/>
              </a:rPr>
              <a:t> Perseverance</a:t>
            </a:r>
            <a:br>
              <a:rPr lang="en-US" sz="1900" b="0" i="0" dirty="0">
                <a:solidFill>
                  <a:srgbClr val="424242"/>
                </a:solidFill>
                <a:effectLst/>
                <a:latin typeface="Segoe Sans"/>
              </a:rPr>
            </a:br>
            <a:r>
              <a:rPr lang="en-US" sz="1900" b="0" i="0" dirty="0">
                <a:solidFill>
                  <a:srgbClr val="424242"/>
                </a:solidFill>
                <a:effectLst/>
                <a:latin typeface="Segoe Sans"/>
              </a:rPr>
              <a:t>Humanism</a:t>
            </a:r>
            <a:br>
              <a:rPr lang="en-US" sz="1900" b="0" i="0" dirty="0">
                <a:solidFill>
                  <a:srgbClr val="424242"/>
                </a:solidFill>
                <a:effectLst/>
                <a:latin typeface="Segoe Sans"/>
              </a:rPr>
            </a:br>
            <a:r>
              <a:rPr lang="en-US" sz="1900" b="0" i="0" dirty="0">
                <a:solidFill>
                  <a:srgbClr val="424242"/>
                </a:solidFill>
                <a:effectLst/>
                <a:latin typeface="Segoe Sans"/>
              </a:rPr>
              <a:t>Employability.</a:t>
            </a:r>
            <a:br>
              <a:rPr lang="en-US" sz="1900" b="0" i="0" dirty="0">
                <a:solidFill>
                  <a:srgbClr val="424242"/>
                </a:solidFill>
                <a:effectLst/>
                <a:latin typeface="Segoe Sans"/>
              </a:rPr>
            </a:br>
            <a:endParaRPr sz="1900" b="1" i="1" dirty="0"/>
          </a:p>
        </p:txBody>
      </p:sp>
      <p:pic>
        <p:nvPicPr>
          <p:cNvPr id="134" name="Google Shape;13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4150" y="1643900"/>
            <a:ext cx="1855700" cy="185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7"/>
          <p:cNvSpPr txBox="1">
            <a:spLocks noGrp="1"/>
          </p:cNvSpPr>
          <p:nvPr>
            <p:ph type="title"/>
          </p:nvPr>
        </p:nvSpPr>
        <p:spPr>
          <a:xfrm>
            <a:off x="1165375" y="1055800"/>
            <a:ext cx="7011300" cy="19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600" b="1" i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600" b="1" i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5600" b="1" i="1" dirty="0"/>
              <a:t>Closing remarks</a:t>
            </a:r>
            <a:endParaRPr sz="5600" b="1" i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1" i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300" b="1" i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000" b="1" i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8"/>
          <p:cNvSpPr txBox="1">
            <a:spLocks noGrp="1"/>
          </p:cNvSpPr>
          <p:nvPr>
            <p:ph type="title"/>
          </p:nvPr>
        </p:nvSpPr>
        <p:spPr>
          <a:xfrm>
            <a:off x="5237250" y="1239725"/>
            <a:ext cx="3235200" cy="19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5000" i="1" dirty="0"/>
              <a:t>Successful career</a:t>
            </a:r>
            <a:endParaRPr sz="5000" i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34D3B3BF34BEE4F81C2D814D19E665A" ma:contentTypeVersion="10" ma:contentTypeDescription="Crée un document." ma:contentTypeScope="" ma:versionID="f34009bdb2a7833301aca69a6776cc85">
  <xsd:schema xmlns:xsd="http://www.w3.org/2001/XMLSchema" xmlns:xs="http://www.w3.org/2001/XMLSchema" xmlns:p="http://schemas.microsoft.com/office/2006/metadata/properties" xmlns:ns2="0f222bab-544d-4591-bb95-c2ff23484fec" xmlns:ns3="f4a97e92-76cf-47e1-8045-025b32fe32b4" targetNamespace="http://schemas.microsoft.com/office/2006/metadata/properties" ma:root="true" ma:fieldsID="8494472912246f86afcb3c8f6fa33708" ns2:_="" ns3:_="">
    <xsd:import namespace="0f222bab-544d-4591-bb95-c2ff23484fec"/>
    <xsd:import namespace="f4a97e92-76cf-47e1-8045-025b32fe32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222bab-544d-4591-bb95-c2ff23484fe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a97e92-76cf-47e1-8045-025b32fe32b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9A9D260-5661-425D-AE96-483B2B2DA3A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7B59036-B7DC-4F88-98BF-63495092838A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656CE2C-B125-4880-8D37-0CC1075B858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f222bab-544d-4591-bb95-c2ff23484fec"/>
    <ds:schemaRef ds:uri="f4a97e92-76cf-47e1-8045-025b32fe32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372</Words>
  <Application>Microsoft Office PowerPoint</Application>
  <PresentationFormat>Affichage à l'écran (16:9)</PresentationFormat>
  <Paragraphs>38</Paragraphs>
  <Slides>9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6" baseType="lpstr">
      <vt:lpstr>Arial</vt:lpstr>
      <vt:lpstr>Exo 2</vt:lpstr>
      <vt:lpstr>Times New Roman</vt:lpstr>
      <vt:lpstr>Segoe Sans</vt:lpstr>
      <vt:lpstr>Exo 2 SemiBold</vt:lpstr>
      <vt:lpstr>Oswald</vt:lpstr>
      <vt:lpstr>Simple Light</vt:lpstr>
      <vt:lpstr>Integrate into the workplace  10.3 Internship return</vt:lpstr>
      <vt:lpstr>Welcoming students back form thier internships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vt:lpstr>
      <vt:lpstr>Sharing experiences  both positive and challenging (e.g., long hours, difficult tasks, learning new things).</vt:lpstr>
      <vt:lpstr>Respectful opinions and comments   Importance of maintaining a positive attitude and professional behavior.  Emphasis on the signifiance of good conduct of a successful career.</vt:lpstr>
      <vt:lpstr>Completion of evaluation documents  - Questionnaire phase 1 - Questionnaire phase 2 - Questionnaire phase 3</vt:lpstr>
      <vt:lpstr>Présentation PowerPoint</vt:lpstr>
      <vt:lpstr>Awards and recognition  Merit Awards:  Respect for the code of conduct  Perseverance Humanism Employability. </vt:lpstr>
      <vt:lpstr>  Closing remarks   </vt:lpstr>
      <vt:lpstr>Successful career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richardj</dc:creator>
  <cp:lastModifiedBy>Pelletier, Mikaël</cp:lastModifiedBy>
  <cp:revision>3</cp:revision>
  <dcterms:modified xsi:type="dcterms:W3CDTF">2025-04-23T18:29:10Z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0x010100B34D3B3BF34BEE4F81C2D814D19E665A</vt:lpwstr>
  </property>
</Properties>
</file>