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2" r:id="rId6"/>
    <p:sldId id="283" r:id="rId7"/>
    <p:sldId id="284" r:id="rId8"/>
    <p:sldId id="285" r:id="rId9"/>
    <p:sldId id="286" r:id="rId10"/>
    <p:sldId id="258" r:id="rId11"/>
    <p:sldId id="292" r:id="rId12"/>
    <p:sldId id="287" r:id="rId13"/>
    <p:sldId id="288" r:id="rId14"/>
    <p:sldId id="291" r:id="rId15"/>
    <p:sldId id="289" r:id="rId16"/>
    <p:sldId id="290" r:id="rId17"/>
    <p:sldId id="293" r:id="rId18"/>
    <p:sldId id="282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FF5050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02" autoAdjust="0"/>
    <p:restoredTop sz="94660"/>
  </p:normalViewPr>
  <p:slideViewPr>
    <p:cSldViewPr>
      <p:cViewPr varScale="1">
        <p:scale>
          <a:sx n="72" d="100"/>
          <a:sy n="72" d="100"/>
        </p:scale>
        <p:origin x="1410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F5B10F-669D-40C2-8F15-D85D07BEF177}" type="doc">
      <dgm:prSet loTypeId="urn:microsoft.com/office/officeart/2005/8/layout/process2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BF80B1A-92BF-43AD-AA9E-727E533773D8}">
      <dgm:prSet custT="1"/>
      <dgm:spPr/>
      <dgm:t>
        <a:bodyPr/>
        <a:lstStyle/>
        <a:p>
          <a:r>
            <a:rPr lang="fr-CA" sz="1900" dirty="0"/>
            <a:t>Manifestation </a:t>
          </a:r>
          <a:r>
            <a:rPr lang="fr-CA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allergique la plus grave.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9E3E872-989C-44CC-9633-B6ACB89A002B}" type="parTrans" cxnId="{DE7CCD92-71E9-403F-B502-946598C6CDED}">
      <dgm:prSet/>
      <dgm:spPr/>
      <dgm:t>
        <a:bodyPr/>
        <a:lstStyle/>
        <a:p>
          <a:endParaRPr lang="en-US"/>
        </a:p>
      </dgm:t>
    </dgm:pt>
    <dgm:pt modelId="{D59FEEA5-9C61-42BA-9EBB-A6D098785ED2}" type="sibTrans" cxnId="{DE7CCD92-71E9-403F-B502-946598C6CDED}">
      <dgm:prSet/>
      <dgm:spPr/>
      <dgm:t>
        <a:bodyPr/>
        <a:lstStyle/>
        <a:p>
          <a:endParaRPr lang="en-US"/>
        </a:p>
      </dgm:t>
    </dgm:pt>
    <dgm:pt modelId="{4BBD5ADF-B8DB-4C64-943D-8EF6A7E980A0}">
      <dgm:prSet/>
      <dgm:spPr/>
      <dgm:t>
        <a:bodyPr/>
        <a:lstStyle/>
        <a:p>
          <a:r>
            <a:rPr lang="fr-CA" dirty="0"/>
            <a:t>Immédiate et d’une grande violence, cette réaction peut survenir au 2</a:t>
          </a:r>
          <a:r>
            <a:rPr lang="fr-CA" baseline="30000" dirty="0"/>
            <a:t>ième</a:t>
          </a:r>
          <a:r>
            <a:rPr lang="fr-CA" dirty="0"/>
            <a:t> contact avec l’allergène ou à un contact suivant.</a:t>
          </a:r>
          <a:endParaRPr lang="en-US" dirty="0"/>
        </a:p>
      </dgm:t>
    </dgm:pt>
    <dgm:pt modelId="{CCB236FE-4962-4802-B695-F54193D509A2}" type="parTrans" cxnId="{D933E331-73A6-4D58-B73F-8CCCDEAF48E4}">
      <dgm:prSet/>
      <dgm:spPr/>
      <dgm:t>
        <a:bodyPr/>
        <a:lstStyle/>
        <a:p>
          <a:endParaRPr lang="en-US"/>
        </a:p>
      </dgm:t>
    </dgm:pt>
    <dgm:pt modelId="{6D5AD861-632D-4B25-8A66-2069C1E4F445}" type="sibTrans" cxnId="{D933E331-73A6-4D58-B73F-8CCCDEAF48E4}">
      <dgm:prSet/>
      <dgm:spPr/>
      <dgm:t>
        <a:bodyPr/>
        <a:lstStyle/>
        <a:p>
          <a:endParaRPr lang="en-US"/>
        </a:p>
      </dgm:t>
    </dgm:pt>
    <dgm:pt modelId="{F90BAEB4-8FCC-40AA-A775-68F9BC5238B3}" type="pres">
      <dgm:prSet presAssocID="{E1F5B10F-669D-40C2-8F15-D85D07BEF177}" presName="linearFlow" presStyleCnt="0">
        <dgm:presLayoutVars>
          <dgm:resizeHandles val="exact"/>
        </dgm:presLayoutVars>
      </dgm:prSet>
      <dgm:spPr/>
    </dgm:pt>
    <dgm:pt modelId="{B55F4BFA-1C33-4998-B8D7-C1C4E3AA69C7}" type="pres">
      <dgm:prSet presAssocID="{ABF80B1A-92BF-43AD-AA9E-727E533773D8}" presName="node" presStyleLbl="node1" presStyleIdx="0" presStyleCnt="2">
        <dgm:presLayoutVars>
          <dgm:bulletEnabled val="1"/>
        </dgm:presLayoutVars>
      </dgm:prSet>
      <dgm:spPr/>
    </dgm:pt>
    <dgm:pt modelId="{82FB9A89-B90E-43BF-9694-45BA0BFC746B}" type="pres">
      <dgm:prSet presAssocID="{D59FEEA5-9C61-42BA-9EBB-A6D098785ED2}" presName="sibTrans" presStyleLbl="sibTrans2D1" presStyleIdx="0" presStyleCnt="1"/>
      <dgm:spPr/>
    </dgm:pt>
    <dgm:pt modelId="{81596372-E30A-4057-9904-2C753FCAD90C}" type="pres">
      <dgm:prSet presAssocID="{D59FEEA5-9C61-42BA-9EBB-A6D098785ED2}" presName="connectorText" presStyleLbl="sibTrans2D1" presStyleIdx="0" presStyleCnt="1"/>
      <dgm:spPr/>
    </dgm:pt>
    <dgm:pt modelId="{03E05D99-3AC5-41D7-92FA-2E7E9DCA3796}" type="pres">
      <dgm:prSet presAssocID="{4BBD5ADF-B8DB-4C64-943D-8EF6A7E980A0}" presName="node" presStyleLbl="node1" presStyleIdx="1" presStyleCnt="2">
        <dgm:presLayoutVars>
          <dgm:bulletEnabled val="1"/>
        </dgm:presLayoutVars>
      </dgm:prSet>
      <dgm:spPr/>
    </dgm:pt>
  </dgm:ptLst>
  <dgm:cxnLst>
    <dgm:cxn modelId="{545A8918-DADA-4084-8D8C-0DF1A4F18444}" type="presOf" srcId="{E1F5B10F-669D-40C2-8F15-D85D07BEF177}" destId="{F90BAEB4-8FCC-40AA-A775-68F9BC5238B3}" srcOrd="0" destOrd="0" presId="urn:microsoft.com/office/officeart/2005/8/layout/process2"/>
    <dgm:cxn modelId="{D933E331-73A6-4D58-B73F-8CCCDEAF48E4}" srcId="{E1F5B10F-669D-40C2-8F15-D85D07BEF177}" destId="{4BBD5ADF-B8DB-4C64-943D-8EF6A7E980A0}" srcOrd="1" destOrd="0" parTransId="{CCB236FE-4962-4802-B695-F54193D509A2}" sibTransId="{6D5AD861-632D-4B25-8A66-2069C1E4F445}"/>
    <dgm:cxn modelId="{0F131A55-7707-4AAA-BDEB-8FDB6FF55814}" type="presOf" srcId="{D59FEEA5-9C61-42BA-9EBB-A6D098785ED2}" destId="{81596372-E30A-4057-9904-2C753FCAD90C}" srcOrd="1" destOrd="0" presId="urn:microsoft.com/office/officeart/2005/8/layout/process2"/>
    <dgm:cxn modelId="{402A7555-4727-4933-AECB-008EAEEBB03F}" type="presOf" srcId="{ABF80B1A-92BF-43AD-AA9E-727E533773D8}" destId="{B55F4BFA-1C33-4998-B8D7-C1C4E3AA69C7}" srcOrd="0" destOrd="0" presId="urn:microsoft.com/office/officeart/2005/8/layout/process2"/>
    <dgm:cxn modelId="{39CB7984-A7F8-443A-A9F7-055BF31D0891}" type="presOf" srcId="{4BBD5ADF-B8DB-4C64-943D-8EF6A7E980A0}" destId="{03E05D99-3AC5-41D7-92FA-2E7E9DCA3796}" srcOrd="0" destOrd="0" presId="urn:microsoft.com/office/officeart/2005/8/layout/process2"/>
    <dgm:cxn modelId="{DE7CCD92-71E9-403F-B502-946598C6CDED}" srcId="{E1F5B10F-669D-40C2-8F15-D85D07BEF177}" destId="{ABF80B1A-92BF-43AD-AA9E-727E533773D8}" srcOrd="0" destOrd="0" parTransId="{C9E3E872-989C-44CC-9633-B6ACB89A002B}" sibTransId="{D59FEEA5-9C61-42BA-9EBB-A6D098785ED2}"/>
    <dgm:cxn modelId="{73718CCD-DEEE-4682-ACB8-FACEB649DFFB}" type="presOf" srcId="{D59FEEA5-9C61-42BA-9EBB-A6D098785ED2}" destId="{82FB9A89-B90E-43BF-9694-45BA0BFC746B}" srcOrd="0" destOrd="0" presId="urn:microsoft.com/office/officeart/2005/8/layout/process2"/>
    <dgm:cxn modelId="{9DC24483-BB1A-4F6F-BA14-B6D318472867}" type="presParOf" srcId="{F90BAEB4-8FCC-40AA-A775-68F9BC5238B3}" destId="{B55F4BFA-1C33-4998-B8D7-C1C4E3AA69C7}" srcOrd="0" destOrd="0" presId="urn:microsoft.com/office/officeart/2005/8/layout/process2"/>
    <dgm:cxn modelId="{3EA42647-11C8-4BBE-8369-BC1A5EA693F1}" type="presParOf" srcId="{F90BAEB4-8FCC-40AA-A775-68F9BC5238B3}" destId="{82FB9A89-B90E-43BF-9694-45BA0BFC746B}" srcOrd="1" destOrd="0" presId="urn:microsoft.com/office/officeart/2005/8/layout/process2"/>
    <dgm:cxn modelId="{D9635FC8-2449-418E-8AEE-B39C7D37F6DE}" type="presParOf" srcId="{82FB9A89-B90E-43BF-9694-45BA0BFC746B}" destId="{81596372-E30A-4057-9904-2C753FCAD90C}" srcOrd="0" destOrd="0" presId="urn:microsoft.com/office/officeart/2005/8/layout/process2"/>
    <dgm:cxn modelId="{934471C4-93B9-4E5D-8681-E2ED8B90A0EF}" type="presParOf" srcId="{F90BAEB4-8FCC-40AA-A775-68F9BC5238B3}" destId="{03E05D99-3AC5-41D7-92FA-2E7E9DCA3796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F4BFA-1C33-4998-B8D7-C1C4E3AA69C7}">
      <dsp:nvSpPr>
        <dsp:cNvPr id="0" name=""/>
        <dsp:cNvSpPr/>
      </dsp:nvSpPr>
      <dsp:spPr>
        <a:xfrm>
          <a:off x="0" y="572"/>
          <a:ext cx="3008313" cy="18759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 dirty="0"/>
            <a:t>Manifestation </a:t>
          </a:r>
          <a:r>
            <a:rPr lang="fr-CA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allergique la plus grave.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945" y="55517"/>
        <a:ext cx="2898423" cy="1766077"/>
      </dsp:txXfrm>
    </dsp:sp>
    <dsp:sp modelId="{82FB9A89-B90E-43BF-9694-45BA0BFC746B}">
      <dsp:nvSpPr>
        <dsp:cNvPr id="0" name=""/>
        <dsp:cNvSpPr/>
      </dsp:nvSpPr>
      <dsp:spPr>
        <a:xfrm rot="5400000">
          <a:off x="1152412" y="1923438"/>
          <a:ext cx="703487" cy="84418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 rot="-5400000">
        <a:off x="1250900" y="1993787"/>
        <a:ext cx="506511" cy="492441"/>
      </dsp:txXfrm>
    </dsp:sp>
    <dsp:sp modelId="{03E05D99-3AC5-41D7-92FA-2E7E9DCA3796}">
      <dsp:nvSpPr>
        <dsp:cNvPr id="0" name=""/>
        <dsp:cNvSpPr/>
      </dsp:nvSpPr>
      <dsp:spPr>
        <a:xfrm>
          <a:off x="0" y="2814523"/>
          <a:ext cx="3008313" cy="187596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 dirty="0"/>
            <a:t>Immédiate et d’une grande violence, cette réaction peut survenir au 2</a:t>
          </a:r>
          <a:r>
            <a:rPr lang="fr-CA" sz="1900" kern="1200" baseline="30000" dirty="0"/>
            <a:t>ième</a:t>
          </a:r>
          <a:r>
            <a:rPr lang="fr-CA" sz="1900" kern="1200" dirty="0"/>
            <a:t> contact avec l’allergène ou à un contact suivant.</a:t>
          </a:r>
          <a:endParaRPr lang="en-US" sz="1900" kern="1200" dirty="0"/>
        </a:p>
      </dsp:txBody>
      <dsp:txXfrm>
        <a:off x="54945" y="2869468"/>
        <a:ext cx="2898423" cy="17660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302334-7E8B-4320-A1E2-4B05AC15A670}" type="datetimeFigureOut">
              <a:rPr lang="fr-FR" smtClean="0"/>
              <a:pPr/>
              <a:t>28/05/2023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10" Type="http://schemas.openxmlformats.org/officeDocument/2006/relationships/image" Target="../media/image1.jpeg"/><Relationship Id="rId4" Type="http://schemas.openxmlformats.org/officeDocument/2006/relationships/tags" Target="../tags/tag4.xml"/><Relationship Id="rId9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image" Target="../media/image4.jp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image" Target="../media/image3.png"/><Relationship Id="rId5" Type="http://schemas.openxmlformats.org/officeDocument/2006/relationships/tags" Target="../tags/tag18.xml"/><Relationship Id="rId10" Type="http://schemas.openxmlformats.org/officeDocument/2006/relationships/image" Target="../media/image2.png"/><Relationship Id="rId4" Type="http://schemas.openxmlformats.org/officeDocument/2006/relationships/tags" Target="../tags/tag17.xml"/><Relationship Id="rId9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image" Target="../media/image7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image" Target="../media/image6.png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image" Target="../media/image5.png"/><Relationship Id="rId5" Type="http://schemas.openxmlformats.org/officeDocument/2006/relationships/tags" Target="../tags/tag26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5.xml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tags" Target="../tags/tag33.xml"/><Relationship Id="rId7" Type="http://schemas.openxmlformats.org/officeDocument/2006/relationships/image" Target="../media/image10.gif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9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14.gif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o7F1yycSpLY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4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video" Target="https://www.youtube.com/embed/KiXEkNn_JQE?feature=oembed" TargetMode="External"/><Relationship Id="rId7" Type="http://schemas.openxmlformats.org/officeDocument/2006/relationships/image" Target="../media/image16.jpeg"/><Relationship Id="rId12" Type="http://schemas.microsoft.com/office/2007/relationships/diagramDrawing" Target="../diagrams/drawing1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slideLayout" Target="../slideLayouts/slideLayout8.xml"/><Relationship Id="rId11" Type="http://schemas.openxmlformats.org/officeDocument/2006/relationships/diagramColors" Target="../diagrams/colors1.xml"/><Relationship Id="rId5" Type="http://schemas.openxmlformats.org/officeDocument/2006/relationships/tags" Target="../tags/tag48.xml"/><Relationship Id="rId10" Type="http://schemas.openxmlformats.org/officeDocument/2006/relationships/diagramQuickStyle" Target="../diagrams/quickStyle1.xml"/><Relationship Id="rId4" Type="http://schemas.openxmlformats.org/officeDocument/2006/relationships/tags" Target="../tags/tag47.xml"/><Relationship Id="rId9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video" Target="https://www.youtube.com/embed/G9wjdjJos98?feature=oembed" TargetMode="External"/><Relationship Id="rId1" Type="http://schemas.openxmlformats.org/officeDocument/2006/relationships/tags" Target="../tags/tag49.xml"/><Relationship Id="rId5" Type="http://schemas.openxmlformats.org/officeDocument/2006/relationships/image" Target="../media/image17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19.pn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image" Target="../media/image18.png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slideLayout" Target="../slideLayouts/slideLayout5.xml"/><Relationship Id="rId5" Type="http://schemas.openxmlformats.org/officeDocument/2006/relationships/tags" Target="../tags/tag55.xml"/><Relationship Id="rId10" Type="http://schemas.openxmlformats.org/officeDocument/2006/relationships/tags" Target="../tags/tag59.xml"/><Relationship Id="rId4" Type="http://schemas.openxmlformats.org/officeDocument/2006/relationships/tags" Target="../tags/tag54.xml"/><Relationship Id="rId9" Type="http://schemas.openxmlformats.org/officeDocument/2006/relationships/video" Target="https://www.youtube.com/embed/7KpGgi6LIe0?feature=oembed" TargetMode="External"/><Relationship Id="rId1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tags" Target="../tags/tag62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image" Target="../media/image2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0" name="Rectangle 1049">
            <a:extLst>
              <a:ext uri="{FF2B5EF4-FFF2-40B4-BE49-F238E27FC236}">
                <a16:creationId xmlns:a16="http://schemas.microsoft.com/office/drawing/2014/main" id="{0DBF1ABE-8590-450D-BB49-BDDCCF3EE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1034" name="Picture 10" descr="C:\Users\Tom\AppData\Local\Microsoft\Windows\Temporary Internet Files\Content.IE5\54P6HUVA\MPj04387380000[1]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0" cstate="print"/>
          <a:srcRect r="25"/>
          <a:stretch/>
        </p:blipFill>
        <p:spPr bwMode="auto">
          <a:xfrm>
            <a:off x="1143" y="10"/>
            <a:ext cx="9141714" cy="6857990"/>
          </a:xfrm>
          <a:prstGeom prst="rect">
            <a:avLst/>
          </a:prstGeom>
          <a:noFill/>
        </p:spPr>
      </p:pic>
      <p:sp>
        <p:nvSpPr>
          <p:cNvPr id="1052" name="Freeform: Shape 1051">
            <a:extLst>
              <a:ext uri="{FF2B5EF4-FFF2-40B4-BE49-F238E27FC236}">
                <a16:creationId xmlns:a16="http://schemas.microsoft.com/office/drawing/2014/main" id="{F6DD4703-FD80-4610-ACE9-01DCD86D8C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5889" y="0"/>
            <a:ext cx="7692221" cy="6858000"/>
          </a:xfrm>
          <a:custGeom>
            <a:avLst/>
            <a:gdLst>
              <a:gd name="connsiteX0" fmla="*/ 8218354 w 9841377"/>
              <a:gd name="connsiteY0" fmla="*/ 0 h 6858000"/>
              <a:gd name="connsiteX1" fmla="*/ 5551962 w 9841377"/>
              <a:gd name="connsiteY1" fmla="*/ 0 h 6858000"/>
              <a:gd name="connsiteX2" fmla="*/ 5482342 w 9841377"/>
              <a:gd name="connsiteY2" fmla="*/ 0 h 6858000"/>
              <a:gd name="connsiteX3" fmla="*/ 4359035 w 9841377"/>
              <a:gd name="connsiteY3" fmla="*/ 0 h 6858000"/>
              <a:gd name="connsiteX4" fmla="*/ 4289415 w 9841377"/>
              <a:gd name="connsiteY4" fmla="*/ 0 h 6858000"/>
              <a:gd name="connsiteX5" fmla="*/ 1623023 w 9841377"/>
              <a:gd name="connsiteY5" fmla="*/ 0 h 6858000"/>
              <a:gd name="connsiteX6" fmla="*/ 1600899 w 9841377"/>
              <a:gd name="connsiteY6" fmla="*/ 14997 h 6858000"/>
              <a:gd name="connsiteX7" fmla="*/ 0 w 9841377"/>
              <a:gd name="connsiteY7" fmla="*/ 3621656 h 6858000"/>
              <a:gd name="connsiteX8" fmla="*/ 1874350 w 9841377"/>
              <a:gd name="connsiteY8" fmla="*/ 6374814 h 6858000"/>
              <a:gd name="connsiteX9" fmla="*/ 2390998 w 9841377"/>
              <a:gd name="connsiteY9" fmla="*/ 6780599 h 6858000"/>
              <a:gd name="connsiteX10" fmla="*/ 2502754 w 9841377"/>
              <a:gd name="connsiteY10" fmla="*/ 6858000 h 6858000"/>
              <a:gd name="connsiteX11" fmla="*/ 4289415 w 9841377"/>
              <a:gd name="connsiteY11" fmla="*/ 6858000 h 6858000"/>
              <a:gd name="connsiteX12" fmla="*/ 4359035 w 9841377"/>
              <a:gd name="connsiteY12" fmla="*/ 6858000 h 6858000"/>
              <a:gd name="connsiteX13" fmla="*/ 5482342 w 9841377"/>
              <a:gd name="connsiteY13" fmla="*/ 6858000 h 6858000"/>
              <a:gd name="connsiteX14" fmla="*/ 5551962 w 9841377"/>
              <a:gd name="connsiteY14" fmla="*/ 6858000 h 6858000"/>
              <a:gd name="connsiteX15" fmla="*/ 7338623 w 9841377"/>
              <a:gd name="connsiteY15" fmla="*/ 6858000 h 6858000"/>
              <a:gd name="connsiteX16" fmla="*/ 7450379 w 9841377"/>
              <a:gd name="connsiteY16" fmla="*/ 6780599 h 6858000"/>
              <a:gd name="connsiteX17" fmla="*/ 7967027 w 9841377"/>
              <a:gd name="connsiteY17" fmla="*/ 6374814 h 6858000"/>
              <a:gd name="connsiteX18" fmla="*/ 9841377 w 9841377"/>
              <a:gd name="connsiteY18" fmla="*/ 3621656 h 6858000"/>
              <a:gd name="connsiteX19" fmla="*/ 8240478 w 9841377"/>
              <a:gd name="connsiteY19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841377" h="6858000">
                <a:moveTo>
                  <a:pt x="8218354" y="0"/>
                </a:moveTo>
                <a:lnTo>
                  <a:pt x="5551962" y="0"/>
                </a:lnTo>
                <a:lnTo>
                  <a:pt x="5482342" y="0"/>
                </a:lnTo>
                <a:lnTo>
                  <a:pt x="4359035" y="0"/>
                </a:lnTo>
                <a:lnTo>
                  <a:pt x="4289415" y="0"/>
                </a:lnTo>
                <a:lnTo>
                  <a:pt x="1623023" y="0"/>
                </a:lnTo>
                <a:lnTo>
                  <a:pt x="1600899" y="14997"/>
                </a:lnTo>
                <a:cubicBezTo>
                  <a:pt x="573736" y="754641"/>
                  <a:pt x="0" y="2093192"/>
                  <a:pt x="0" y="3621656"/>
                </a:cubicBezTo>
                <a:cubicBezTo>
                  <a:pt x="0" y="4969131"/>
                  <a:pt x="928725" y="5602839"/>
                  <a:pt x="1874350" y="6374814"/>
                </a:cubicBezTo>
                <a:cubicBezTo>
                  <a:pt x="2046553" y="6515397"/>
                  <a:pt x="2217180" y="6653108"/>
                  <a:pt x="2390998" y="6780599"/>
                </a:cubicBezTo>
                <a:lnTo>
                  <a:pt x="2502754" y="6858000"/>
                </a:lnTo>
                <a:lnTo>
                  <a:pt x="4289415" y="6858000"/>
                </a:lnTo>
                <a:lnTo>
                  <a:pt x="4359035" y="6858000"/>
                </a:lnTo>
                <a:lnTo>
                  <a:pt x="5482342" y="6858000"/>
                </a:lnTo>
                <a:lnTo>
                  <a:pt x="5551962" y="6858000"/>
                </a:lnTo>
                <a:lnTo>
                  <a:pt x="7338623" y="6858000"/>
                </a:lnTo>
                <a:lnTo>
                  <a:pt x="7450379" y="6780599"/>
                </a:lnTo>
                <a:cubicBezTo>
                  <a:pt x="7624197" y="6653108"/>
                  <a:pt x="7794824" y="6515397"/>
                  <a:pt x="7967027" y="6374814"/>
                </a:cubicBezTo>
                <a:cubicBezTo>
                  <a:pt x="8912652" y="5602839"/>
                  <a:pt x="9841377" y="4969131"/>
                  <a:pt x="9841377" y="3621656"/>
                </a:cubicBezTo>
                <a:cubicBezTo>
                  <a:pt x="9841377" y="2093192"/>
                  <a:pt x="9267641" y="754641"/>
                  <a:pt x="8240478" y="14997"/>
                </a:cubicBezTo>
                <a:close/>
              </a:path>
            </a:pathLst>
          </a:cu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4" name="Freeform: Shape 1053">
            <a:extLst>
              <a:ext uri="{FF2B5EF4-FFF2-40B4-BE49-F238E27FC236}">
                <a16:creationId xmlns:a16="http://schemas.microsoft.com/office/drawing/2014/main" id="{9CEFCBC2-6F82-4011-8D8D-90F43DCB1D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31428" y="0"/>
            <a:ext cx="7469212" cy="6858000"/>
          </a:xfrm>
          <a:custGeom>
            <a:avLst/>
            <a:gdLst>
              <a:gd name="connsiteX0" fmla="*/ 7551973 w 9174595"/>
              <a:gd name="connsiteY0" fmla="*/ 0 h 6858000"/>
              <a:gd name="connsiteX1" fmla="*/ 5634635 w 9174595"/>
              <a:gd name="connsiteY1" fmla="*/ 0 h 6858000"/>
              <a:gd name="connsiteX2" fmla="*/ 5550590 w 9174595"/>
              <a:gd name="connsiteY2" fmla="*/ 0 h 6858000"/>
              <a:gd name="connsiteX3" fmla="*/ 5480986 w 9174595"/>
              <a:gd name="connsiteY3" fmla="*/ 0 h 6858000"/>
              <a:gd name="connsiteX4" fmla="*/ 4886240 w 9174595"/>
              <a:gd name="connsiteY4" fmla="*/ 0 h 6858000"/>
              <a:gd name="connsiteX5" fmla="*/ 4816638 w 9174595"/>
              <a:gd name="connsiteY5" fmla="*/ 0 h 6858000"/>
              <a:gd name="connsiteX6" fmla="*/ 4357958 w 9174595"/>
              <a:gd name="connsiteY6" fmla="*/ 0 h 6858000"/>
              <a:gd name="connsiteX7" fmla="*/ 4288354 w 9174595"/>
              <a:gd name="connsiteY7" fmla="*/ 0 h 6858000"/>
              <a:gd name="connsiteX8" fmla="*/ 3693608 w 9174595"/>
              <a:gd name="connsiteY8" fmla="*/ 0 h 6858000"/>
              <a:gd name="connsiteX9" fmla="*/ 3624006 w 9174595"/>
              <a:gd name="connsiteY9" fmla="*/ 0 h 6858000"/>
              <a:gd name="connsiteX10" fmla="*/ 3276448 w 9174595"/>
              <a:gd name="connsiteY10" fmla="*/ 0 h 6858000"/>
              <a:gd name="connsiteX11" fmla="*/ 1622622 w 9174595"/>
              <a:gd name="connsiteY11" fmla="*/ 0 h 6858000"/>
              <a:gd name="connsiteX12" fmla="*/ 1600504 w 9174595"/>
              <a:gd name="connsiteY12" fmla="*/ 14997 h 6858000"/>
              <a:gd name="connsiteX13" fmla="*/ 0 w 9174595"/>
              <a:gd name="connsiteY13" fmla="*/ 3621656 h 6858000"/>
              <a:gd name="connsiteX14" fmla="*/ 1873886 w 9174595"/>
              <a:gd name="connsiteY14" fmla="*/ 6374814 h 6858000"/>
              <a:gd name="connsiteX15" fmla="*/ 2390406 w 9174595"/>
              <a:gd name="connsiteY15" fmla="*/ 6780599 h 6858000"/>
              <a:gd name="connsiteX16" fmla="*/ 2502136 w 9174595"/>
              <a:gd name="connsiteY16" fmla="*/ 6858000 h 6858000"/>
              <a:gd name="connsiteX17" fmla="*/ 3276448 w 9174595"/>
              <a:gd name="connsiteY17" fmla="*/ 6858000 h 6858000"/>
              <a:gd name="connsiteX18" fmla="*/ 3624006 w 9174595"/>
              <a:gd name="connsiteY18" fmla="*/ 6858000 h 6858000"/>
              <a:gd name="connsiteX19" fmla="*/ 3693608 w 9174595"/>
              <a:gd name="connsiteY19" fmla="*/ 6858000 h 6858000"/>
              <a:gd name="connsiteX20" fmla="*/ 4288354 w 9174595"/>
              <a:gd name="connsiteY20" fmla="*/ 6858000 h 6858000"/>
              <a:gd name="connsiteX21" fmla="*/ 4357958 w 9174595"/>
              <a:gd name="connsiteY21" fmla="*/ 6858000 h 6858000"/>
              <a:gd name="connsiteX22" fmla="*/ 4816638 w 9174595"/>
              <a:gd name="connsiteY22" fmla="*/ 6858000 h 6858000"/>
              <a:gd name="connsiteX23" fmla="*/ 4886240 w 9174595"/>
              <a:gd name="connsiteY23" fmla="*/ 6858000 h 6858000"/>
              <a:gd name="connsiteX24" fmla="*/ 5480986 w 9174595"/>
              <a:gd name="connsiteY24" fmla="*/ 6858000 h 6858000"/>
              <a:gd name="connsiteX25" fmla="*/ 5550590 w 9174595"/>
              <a:gd name="connsiteY25" fmla="*/ 6858000 h 6858000"/>
              <a:gd name="connsiteX26" fmla="*/ 5634635 w 9174595"/>
              <a:gd name="connsiteY26" fmla="*/ 6858000 h 6858000"/>
              <a:gd name="connsiteX27" fmla="*/ 6672460 w 9174595"/>
              <a:gd name="connsiteY27" fmla="*/ 6858000 h 6858000"/>
              <a:gd name="connsiteX28" fmla="*/ 6784188 w 9174595"/>
              <a:gd name="connsiteY28" fmla="*/ 6780599 h 6858000"/>
              <a:gd name="connsiteX29" fmla="*/ 7300708 w 9174595"/>
              <a:gd name="connsiteY29" fmla="*/ 6374814 h 6858000"/>
              <a:gd name="connsiteX30" fmla="*/ 9174595 w 9174595"/>
              <a:gd name="connsiteY30" fmla="*/ 3621656 h 6858000"/>
              <a:gd name="connsiteX31" fmla="*/ 7574092 w 9174595"/>
              <a:gd name="connsiteY3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9174595" h="6858000">
                <a:moveTo>
                  <a:pt x="7551973" y="0"/>
                </a:moveTo>
                <a:lnTo>
                  <a:pt x="5634635" y="0"/>
                </a:lnTo>
                <a:lnTo>
                  <a:pt x="5550590" y="0"/>
                </a:lnTo>
                <a:lnTo>
                  <a:pt x="5480986" y="0"/>
                </a:lnTo>
                <a:lnTo>
                  <a:pt x="4886240" y="0"/>
                </a:lnTo>
                <a:lnTo>
                  <a:pt x="4816638" y="0"/>
                </a:lnTo>
                <a:lnTo>
                  <a:pt x="4357958" y="0"/>
                </a:lnTo>
                <a:lnTo>
                  <a:pt x="4288354" y="0"/>
                </a:lnTo>
                <a:lnTo>
                  <a:pt x="3693608" y="0"/>
                </a:lnTo>
                <a:lnTo>
                  <a:pt x="3624006" y="0"/>
                </a:lnTo>
                <a:lnTo>
                  <a:pt x="3276448" y="0"/>
                </a:lnTo>
                <a:lnTo>
                  <a:pt x="1622622" y="0"/>
                </a:lnTo>
                <a:lnTo>
                  <a:pt x="1600504" y="14997"/>
                </a:lnTo>
                <a:cubicBezTo>
                  <a:pt x="573594" y="754641"/>
                  <a:pt x="0" y="2093192"/>
                  <a:pt x="0" y="3621656"/>
                </a:cubicBezTo>
                <a:cubicBezTo>
                  <a:pt x="0" y="4969131"/>
                  <a:pt x="928496" y="5602839"/>
                  <a:pt x="1873886" y="6374814"/>
                </a:cubicBezTo>
                <a:cubicBezTo>
                  <a:pt x="2046046" y="6515397"/>
                  <a:pt x="2216632" y="6653108"/>
                  <a:pt x="2390406" y="6780599"/>
                </a:cubicBezTo>
                <a:lnTo>
                  <a:pt x="2502136" y="6858000"/>
                </a:lnTo>
                <a:lnTo>
                  <a:pt x="3276448" y="6858000"/>
                </a:lnTo>
                <a:lnTo>
                  <a:pt x="3624006" y="6858000"/>
                </a:lnTo>
                <a:lnTo>
                  <a:pt x="3693608" y="6858000"/>
                </a:lnTo>
                <a:lnTo>
                  <a:pt x="4288354" y="6858000"/>
                </a:lnTo>
                <a:lnTo>
                  <a:pt x="4357958" y="6858000"/>
                </a:lnTo>
                <a:lnTo>
                  <a:pt x="4816638" y="6858000"/>
                </a:lnTo>
                <a:lnTo>
                  <a:pt x="4886240" y="6858000"/>
                </a:lnTo>
                <a:lnTo>
                  <a:pt x="5480986" y="6858000"/>
                </a:lnTo>
                <a:lnTo>
                  <a:pt x="5550590" y="6858000"/>
                </a:lnTo>
                <a:lnTo>
                  <a:pt x="5634635" y="6858000"/>
                </a:lnTo>
                <a:lnTo>
                  <a:pt x="6672460" y="6858000"/>
                </a:lnTo>
                <a:lnTo>
                  <a:pt x="6784188" y="6780599"/>
                </a:lnTo>
                <a:cubicBezTo>
                  <a:pt x="6957963" y="6653108"/>
                  <a:pt x="7128548" y="6515397"/>
                  <a:pt x="7300708" y="6374814"/>
                </a:cubicBezTo>
                <a:cubicBezTo>
                  <a:pt x="8246100" y="5602839"/>
                  <a:pt x="9174595" y="4969131"/>
                  <a:pt x="9174595" y="3621656"/>
                </a:cubicBezTo>
                <a:cubicBezTo>
                  <a:pt x="9174595" y="2093192"/>
                  <a:pt x="8601001" y="754641"/>
                  <a:pt x="7574092" y="14997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6" name="Freeform: Shape 1055">
            <a:extLst>
              <a:ext uri="{FF2B5EF4-FFF2-40B4-BE49-F238E27FC236}">
                <a16:creationId xmlns:a16="http://schemas.microsoft.com/office/drawing/2014/main" id="{2E9DED9E-DE30-402A-B9D1-AC3C24025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5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1504" y="-35602"/>
            <a:ext cx="1864742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58" name="Freeform: Shape 1057">
            <a:extLst>
              <a:ext uri="{FF2B5EF4-FFF2-40B4-BE49-F238E27FC236}">
                <a16:creationId xmlns:a16="http://schemas.microsoft.com/office/drawing/2014/main" id="{5CCB7C65-BA06-49C5-8D3C-51F97B409D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6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1426" y="-35602"/>
            <a:ext cx="1864741" cy="6858000"/>
          </a:xfrm>
          <a:custGeom>
            <a:avLst/>
            <a:gdLst>
              <a:gd name="connsiteX0" fmla="*/ 879731 w 2521425"/>
              <a:gd name="connsiteY0" fmla="*/ 0 h 6858000"/>
              <a:gd name="connsiteX1" fmla="*/ 898402 w 2521425"/>
              <a:gd name="connsiteY1" fmla="*/ 0 h 6858000"/>
              <a:gd name="connsiteX2" fmla="*/ 920526 w 2521425"/>
              <a:gd name="connsiteY2" fmla="*/ 14997 h 6858000"/>
              <a:gd name="connsiteX3" fmla="*/ 2521425 w 2521425"/>
              <a:gd name="connsiteY3" fmla="*/ 3621656 h 6858000"/>
              <a:gd name="connsiteX4" fmla="*/ 647075 w 2521425"/>
              <a:gd name="connsiteY4" fmla="*/ 6374814 h 6858000"/>
              <a:gd name="connsiteX5" fmla="*/ 130427 w 2521425"/>
              <a:gd name="connsiteY5" fmla="*/ 6780599 h 6858000"/>
              <a:gd name="connsiteX6" fmla="*/ 18671 w 2521425"/>
              <a:gd name="connsiteY6" fmla="*/ 6858000 h 6858000"/>
              <a:gd name="connsiteX7" fmla="*/ 0 w 2521425"/>
              <a:gd name="connsiteY7" fmla="*/ 6858000 h 6858000"/>
              <a:gd name="connsiteX8" fmla="*/ 111756 w 2521425"/>
              <a:gd name="connsiteY8" fmla="*/ 6780599 h 6858000"/>
              <a:gd name="connsiteX9" fmla="*/ 628404 w 2521425"/>
              <a:gd name="connsiteY9" fmla="*/ 6374814 h 6858000"/>
              <a:gd name="connsiteX10" fmla="*/ 2502754 w 2521425"/>
              <a:gd name="connsiteY10" fmla="*/ 3621656 h 6858000"/>
              <a:gd name="connsiteX11" fmla="*/ 901855 w 2521425"/>
              <a:gd name="connsiteY11" fmla="*/ 1499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1425" h="6858000">
                <a:moveTo>
                  <a:pt x="879731" y="0"/>
                </a:moveTo>
                <a:lnTo>
                  <a:pt x="898402" y="0"/>
                </a:lnTo>
                <a:lnTo>
                  <a:pt x="920526" y="14997"/>
                </a:lnTo>
                <a:cubicBezTo>
                  <a:pt x="1947689" y="754641"/>
                  <a:pt x="2521425" y="2093192"/>
                  <a:pt x="2521425" y="3621656"/>
                </a:cubicBezTo>
                <a:cubicBezTo>
                  <a:pt x="2521425" y="4969131"/>
                  <a:pt x="1592700" y="5602839"/>
                  <a:pt x="647075" y="6374814"/>
                </a:cubicBezTo>
                <a:cubicBezTo>
                  <a:pt x="474872" y="6515397"/>
                  <a:pt x="304245" y="6653108"/>
                  <a:pt x="130427" y="6780599"/>
                </a:cubicBezTo>
                <a:lnTo>
                  <a:pt x="18671" y="6858000"/>
                </a:lnTo>
                <a:lnTo>
                  <a:pt x="0" y="6858000"/>
                </a:lnTo>
                <a:lnTo>
                  <a:pt x="111756" y="6780599"/>
                </a:lnTo>
                <a:cubicBezTo>
                  <a:pt x="285574" y="6653108"/>
                  <a:pt x="456201" y="6515397"/>
                  <a:pt x="628404" y="6374814"/>
                </a:cubicBezTo>
                <a:cubicBezTo>
                  <a:pt x="1574029" y="5602839"/>
                  <a:pt x="2502754" y="4969131"/>
                  <a:pt x="2502754" y="3621656"/>
                </a:cubicBezTo>
                <a:cubicBezTo>
                  <a:pt x="2502754" y="2093192"/>
                  <a:pt x="1929018" y="754641"/>
                  <a:pt x="901855" y="14997"/>
                </a:cubicBezTo>
                <a:close/>
              </a:path>
            </a:pathLst>
          </a:custGeom>
          <a:solidFill>
            <a:srgbClr val="FFFFFF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  <p:custDataLst>
              <p:tags r:id="rId7"/>
            </p:custDataLst>
          </p:nvPr>
        </p:nvSpPr>
        <p:spPr>
          <a:xfrm>
            <a:off x="1643062" y="1346268"/>
            <a:ext cx="5857875" cy="2661189"/>
          </a:xfrm>
        </p:spPr>
        <p:txBody>
          <a:bodyPr anchor="b">
            <a:normAutofit/>
          </a:bodyPr>
          <a:lstStyle/>
          <a:p>
            <a:r>
              <a:rPr lang="fr-FR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symptômes et les soins d’assistance généraux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8"/>
            </p:custDataLst>
          </p:nvPr>
        </p:nvSpPr>
        <p:spPr>
          <a:xfrm>
            <a:off x="1964531" y="4214191"/>
            <a:ext cx="5214937" cy="1360919"/>
          </a:xfrm>
        </p:spPr>
        <p:txBody>
          <a:bodyPr anchor="t">
            <a:normAutofit/>
          </a:bodyPr>
          <a:lstStyle/>
          <a:p>
            <a:r>
              <a:rPr lang="fr-FR"/>
              <a:t>Création DIS, modifié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FFD48BC7-DC40-47DE-87EE-9F4B6ECB9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Freeform: Shape 8">
            <a:extLst>
              <a:ext uri="{FF2B5EF4-FFF2-40B4-BE49-F238E27FC236}">
                <a16:creationId xmlns:a16="http://schemas.microsoft.com/office/drawing/2014/main" id="{E502BBC7-2C76-46F3-BC24-5985BC13D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5818" y="0"/>
            <a:ext cx="7472363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39700" sx="102000" sy="102000" algn="ctr" rotWithShape="0">
              <a:schemeClr val="bg1">
                <a:lumMod val="85000"/>
                <a:alpha val="38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Freeform: Shape 10">
            <a:extLst>
              <a:ext uri="{FF2B5EF4-FFF2-40B4-BE49-F238E27FC236}">
                <a16:creationId xmlns:a16="http://schemas.microsoft.com/office/drawing/2014/main" id="{C7F28D52-2A5F-4D23-81AE-7CB8B591C7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41248" y="0"/>
            <a:ext cx="7461504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4695F7-A937-B25C-E5CB-B8FF61424545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1143002" y="1999615"/>
            <a:ext cx="6858000" cy="276402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63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Cours</a:t>
            </a:r>
            <a:r>
              <a:rPr lang="en-US" sz="63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#3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629484E-3792-4B3D-89AD-7C8A1ED0E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5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88920" y="5524786"/>
            <a:ext cx="3566160" cy="274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4151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EFB78E-D852-6EE1-59A6-E3980DA5AB3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Évaluation diagnostique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A5F8B5-B673-1749-6D18-C3F4F3675B90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417639"/>
            <a:ext cx="4040188" cy="757236"/>
          </a:xfrm>
        </p:spPr>
        <p:txBody>
          <a:bodyPr>
            <a:normAutofit/>
          </a:bodyPr>
          <a:lstStyle/>
          <a:p>
            <a:pPr algn="ctr"/>
            <a:r>
              <a:rPr lang="fr-CA" dirty="0"/>
              <a:t>Examen physique</a:t>
            </a:r>
          </a:p>
          <a:p>
            <a:endParaRPr lang="fr-CA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829B2CD-0BAF-E5C0-1744-107E64328506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23528" y="2174875"/>
            <a:ext cx="4173860" cy="1902197"/>
          </a:xfrm>
        </p:spPr>
        <p:txBody>
          <a:bodyPr/>
          <a:lstStyle/>
          <a:p>
            <a:r>
              <a:rPr lang="fr-CA" dirty="0"/>
              <a:t>SV </a:t>
            </a:r>
            <a:r>
              <a:rPr lang="fr-CA" sz="1400" i="1" dirty="0"/>
              <a:t>(R. TA, </a:t>
            </a:r>
            <a:r>
              <a:rPr lang="fr-CA" sz="1400" i="1" dirty="0" err="1"/>
              <a:t>Pls</a:t>
            </a:r>
            <a:r>
              <a:rPr lang="fr-CA" sz="1400" i="1" dirty="0"/>
              <a:t> etc.)</a:t>
            </a:r>
          </a:p>
          <a:p>
            <a:r>
              <a:rPr lang="fr-CA" dirty="0"/>
              <a:t>État général </a:t>
            </a:r>
            <a:r>
              <a:rPr lang="fr-CA" sz="1400" i="1" dirty="0"/>
              <a:t>(anxiété, conscience, dlr etc.)</a:t>
            </a:r>
            <a:endParaRPr lang="fr-CA" dirty="0"/>
          </a:p>
          <a:p>
            <a:r>
              <a:rPr lang="fr-CA" dirty="0"/>
              <a:t>Observation du corps   </a:t>
            </a:r>
            <a:r>
              <a:rPr lang="fr-CA" sz="1400" i="1" dirty="0"/>
              <a:t>(coloration, œdème, prurit etc.)</a:t>
            </a:r>
            <a:endParaRPr lang="fr-CA" dirty="0"/>
          </a:p>
          <a:p>
            <a:pPr marL="0" indent="0">
              <a:buNone/>
            </a:pP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4EC9D6F-AEA1-6E70-C2F8-D2D331B9017E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45025" y="1417638"/>
            <a:ext cx="4041775" cy="757237"/>
          </a:xfrm>
        </p:spPr>
        <p:txBody>
          <a:bodyPr>
            <a:normAutofit/>
          </a:bodyPr>
          <a:lstStyle/>
          <a:p>
            <a:pPr algn="ctr"/>
            <a:r>
              <a:rPr lang="fr-CA" dirty="0"/>
              <a:t>Analyse laboratoire</a:t>
            </a:r>
          </a:p>
          <a:p>
            <a:pPr algn="ctr"/>
            <a:endParaRPr lang="fr-CA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EDBF819-38CA-30DF-E9F2-BC52E29C3F36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3198341"/>
          </a:xfrm>
        </p:spPr>
        <p:txBody>
          <a:bodyPr/>
          <a:lstStyle/>
          <a:p>
            <a:r>
              <a:rPr lang="fr-CA" dirty="0"/>
              <a:t>FSC</a:t>
            </a:r>
          </a:p>
          <a:p>
            <a:r>
              <a:rPr lang="fr-CA" dirty="0"/>
              <a:t>Dosage E+</a:t>
            </a:r>
          </a:p>
          <a:p>
            <a:r>
              <a:rPr lang="fr-CA" dirty="0"/>
              <a:t>Recherche anticorps / antigènes</a:t>
            </a:r>
          </a:p>
          <a:p>
            <a:r>
              <a:rPr lang="fr-CA" dirty="0"/>
              <a:t>Vitesse de sédimentation</a:t>
            </a:r>
          </a:p>
          <a:p>
            <a:r>
              <a:rPr lang="fr-CA" dirty="0"/>
              <a:t>Dosage du complément</a:t>
            </a:r>
          </a:p>
          <a:p>
            <a:r>
              <a:rPr lang="fr-CA" dirty="0"/>
              <a:t>Hémoculture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78E111C-32FF-9FA2-6C0C-828B2F9EB64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555776" y="5373216"/>
            <a:ext cx="6131024" cy="13229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A0A5AA9-7FE7-3CF8-AC93-A7FC44F8832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665912" y="1917583"/>
            <a:ext cx="1606674" cy="1089457"/>
          </a:xfrm>
          <a:prstGeom prst="rect">
            <a:avLst/>
          </a:prstGeom>
        </p:spPr>
      </p:pic>
      <p:pic>
        <p:nvPicPr>
          <p:cNvPr id="10" name="Image 9" descr="Une image contenant poupée, clipart&#10;&#10;Description générée automatiquement">
            <a:extLst>
              <a:ext uri="{FF2B5EF4-FFF2-40B4-BE49-F238E27FC236}">
                <a16:creationId xmlns:a16="http://schemas.microsoft.com/office/drawing/2014/main" id="{A44B0C09-3E2D-FC07-AE51-1DB5B3250529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249266"/>
            <a:ext cx="1762125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9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  <p:bldP spid="5" grpId="0" build="p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503425B-4DD2-7A4F-EF6E-EE1D17402BD1}"/>
              </a:ext>
            </a:extLst>
          </p:cNvPr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251520" y="716446"/>
            <a:ext cx="4040188" cy="639762"/>
          </a:xfrm>
        </p:spPr>
        <p:txBody>
          <a:bodyPr/>
          <a:lstStyle/>
          <a:p>
            <a:pPr algn="ctr"/>
            <a:r>
              <a:rPr lang="fr-CA" dirty="0"/>
              <a:t>Culture et antibiogramme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6AE1B4-C575-0F4F-A2AB-B66D5C898B1B}"/>
              </a:ext>
            </a:extLst>
          </p:cNvPr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428802" y="1453356"/>
            <a:ext cx="4040188" cy="3951288"/>
          </a:xfrm>
        </p:spPr>
        <p:txBody>
          <a:bodyPr>
            <a:normAutofit fontScale="92500" lnSpcReduction="10000"/>
          </a:bodyPr>
          <a:lstStyle/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Culture</a:t>
            </a:r>
            <a:r>
              <a:rPr lang="fr-CA" dirty="0"/>
              <a:t> : </a:t>
            </a:r>
          </a:p>
          <a:p>
            <a:pPr marL="0" indent="0">
              <a:buNone/>
            </a:pPr>
            <a:r>
              <a:rPr lang="fr-CA" dirty="0"/>
              <a:t>Permet la multiplication des microorganismes (sert à identifier le microorganisme responsable d’une infection)</a:t>
            </a:r>
          </a:p>
          <a:p>
            <a:pPr marL="0" indent="0">
              <a:buNone/>
            </a:pPr>
            <a:endParaRPr lang="fr-CA" dirty="0"/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Antibiogramme</a:t>
            </a:r>
            <a:r>
              <a:rPr lang="fr-CA" dirty="0"/>
              <a:t> : </a:t>
            </a:r>
          </a:p>
          <a:p>
            <a:pPr marL="0" indent="0">
              <a:buNone/>
            </a:pPr>
            <a:r>
              <a:rPr lang="fr-CA" dirty="0"/>
              <a:t>Détermine la sensibilité d’une bactérie à certains antibiotiques (permet d’effectuer un meilleur choix d’antibiotiques)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586E31A-B099-3D44-4C66-1FB4F24D4978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4486367" y="632550"/>
            <a:ext cx="4041775" cy="639762"/>
          </a:xfrm>
        </p:spPr>
        <p:txBody>
          <a:bodyPr/>
          <a:lstStyle/>
          <a:p>
            <a:pPr algn="ctr"/>
            <a:r>
              <a:rPr lang="fr-CA" dirty="0"/>
              <a:t>Moyens d’exploration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F161C6C-0637-4E64-0E7A-A3CDC30D4456}"/>
              </a:ext>
            </a:extLst>
          </p:cNvPr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4704052" y="1465864"/>
            <a:ext cx="4041775" cy="3951288"/>
          </a:xfrm>
        </p:spPr>
        <p:txBody>
          <a:bodyPr>
            <a:normAutofit fontScale="92500" lnSpcReduction="10000"/>
          </a:bodyPr>
          <a:lstStyle/>
          <a:p>
            <a:r>
              <a:rPr lang="fr-CA" dirty="0"/>
              <a:t>Scanner /Taco</a:t>
            </a:r>
          </a:p>
          <a:p>
            <a:r>
              <a:rPr lang="fr-CA" dirty="0"/>
              <a:t>Écho</a:t>
            </a:r>
          </a:p>
          <a:p>
            <a:r>
              <a:rPr lang="fr-CA" dirty="0"/>
              <a:t>Scintigraphie</a:t>
            </a:r>
          </a:p>
          <a:p>
            <a:r>
              <a:rPr lang="fr-CA" dirty="0"/>
              <a:t>IRM</a:t>
            </a:r>
          </a:p>
          <a:p>
            <a:r>
              <a:rPr lang="fr-CA" dirty="0"/>
              <a:t>Biopsie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96A7374-A4B6-B031-6C56-B34BB3F176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/>
          <a:stretch>
            <a:fillRect/>
          </a:stretch>
        </p:blipFill>
        <p:spPr>
          <a:xfrm rot="2490787">
            <a:off x="2643956" y="5101010"/>
            <a:ext cx="870197" cy="145335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B256C63-7796-3360-3777-5517F5F0335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007514" y="2852936"/>
            <a:ext cx="886121" cy="74265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E8E5073-0E21-8BA8-B43E-C0A04C5C34C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6948264" y="3933056"/>
            <a:ext cx="1211503" cy="74265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913EFB2-186B-3A74-A13A-BC38444300D4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21867" y="4304248"/>
            <a:ext cx="1614879" cy="128929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0794527-6DCB-6984-904C-08BA885C64E0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6861500" y="5033862"/>
            <a:ext cx="1558694" cy="119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038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 build="p"/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F2F506-D8E9-E41C-E449-69A2602FFACC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Facteurs de risque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88DE3C-E07E-5860-8752-15F28A71551C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600201"/>
            <a:ext cx="8229600" cy="197281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CA" dirty="0"/>
              <a:t>Le nombre de microorganisme rencontrés</a:t>
            </a:r>
          </a:p>
          <a:p>
            <a:pPr marL="514350" indent="-514350">
              <a:buFont typeface="+mj-lt"/>
              <a:buAutoNum type="arabicPeriod"/>
            </a:pPr>
            <a:r>
              <a:rPr lang="fr-CA" dirty="0"/>
              <a:t>La virulence des microorganismes rencontrés</a:t>
            </a:r>
          </a:p>
          <a:p>
            <a:pPr marL="514350" indent="-514350">
              <a:buFont typeface="+mj-lt"/>
              <a:buAutoNum type="arabicPeriod"/>
            </a:pPr>
            <a:r>
              <a:rPr lang="fr-CA" dirty="0"/>
              <a:t>Résistance personnelle de l’individu</a:t>
            </a:r>
          </a:p>
        </p:txBody>
      </p:sp>
      <p:pic>
        <p:nvPicPr>
          <p:cNvPr id="5" name="Image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22DE4903-F2BC-7989-E4D1-6A25F745547E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9409">
            <a:off x="6502448" y="4076345"/>
            <a:ext cx="2051720" cy="115409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2BA0E3D-CC57-2C64-BA2D-7DB6167596C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933056"/>
            <a:ext cx="1895872" cy="1706285"/>
          </a:xfrm>
          <a:prstGeom prst="rect">
            <a:avLst/>
          </a:prstGeom>
        </p:spPr>
      </p:pic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6F0A6DC6-F9D1-11B7-810E-D783EC9F990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607" y="4293096"/>
            <a:ext cx="1618609" cy="1618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48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0B929A3-028B-4A0C-00A0-45F2A8E172F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80060" y="325369"/>
            <a:ext cx="3276451" cy="1956841"/>
          </a:xfrm>
        </p:spPr>
        <p:txBody>
          <a:bodyPr anchor="b">
            <a:normAutofit/>
          </a:bodyPr>
          <a:lstStyle/>
          <a:p>
            <a:r>
              <a:rPr lang="fr-CA" sz="4000"/>
              <a:t>Manifestations cliniques</a:t>
            </a:r>
          </a:p>
        </p:txBody>
      </p:sp>
      <p:sp>
        <p:nvSpPr>
          <p:cNvPr id="18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60" y="2586994"/>
            <a:ext cx="2606040" cy="18288"/>
          </a:xfrm>
          <a:custGeom>
            <a:avLst/>
            <a:gdLst>
              <a:gd name="connsiteX0" fmla="*/ 0 w 2606040"/>
              <a:gd name="connsiteY0" fmla="*/ 0 h 18288"/>
              <a:gd name="connsiteX1" fmla="*/ 625450 w 2606040"/>
              <a:gd name="connsiteY1" fmla="*/ 0 h 18288"/>
              <a:gd name="connsiteX2" fmla="*/ 1224839 w 2606040"/>
              <a:gd name="connsiteY2" fmla="*/ 0 h 18288"/>
              <a:gd name="connsiteX3" fmla="*/ 1824228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02409 w 2606040"/>
              <a:gd name="connsiteY6" fmla="*/ 18288 h 18288"/>
              <a:gd name="connsiteX7" fmla="*/ 1276960 w 2606040"/>
              <a:gd name="connsiteY7" fmla="*/ 18288 h 18288"/>
              <a:gd name="connsiteX8" fmla="*/ 67757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  <a:gd name="connsiteX0" fmla="*/ 0 w 2606040"/>
              <a:gd name="connsiteY0" fmla="*/ 0 h 18288"/>
              <a:gd name="connsiteX1" fmla="*/ 599389 w 2606040"/>
              <a:gd name="connsiteY1" fmla="*/ 0 h 18288"/>
              <a:gd name="connsiteX2" fmla="*/ 1303020 w 2606040"/>
              <a:gd name="connsiteY2" fmla="*/ 0 h 18288"/>
              <a:gd name="connsiteX3" fmla="*/ 1876349 w 2606040"/>
              <a:gd name="connsiteY3" fmla="*/ 0 h 18288"/>
              <a:gd name="connsiteX4" fmla="*/ 2606040 w 2606040"/>
              <a:gd name="connsiteY4" fmla="*/ 0 h 18288"/>
              <a:gd name="connsiteX5" fmla="*/ 2606040 w 2606040"/>
              <a:gd name="connsiteY5" fmla="*/ 18288 h 18288"/>
              <a:gd name="connsiteX6" fmla="*/ 1980590 w 2606040"/>
              <a:gd name="connsiteY6" fmla="*/ 18288 h 18288"/>
              <a:gd name="connsiteX7" fmla="*/ 1276960 w 2606040"/>
              <a:gd name="connsiteY7" fmla="*/ 18288 h 18288"/>
              <a:gd name="connsiteX8" fmla="*/ 651510 w 2606040"/>
              <a:gd name="connsiteY8" fmla="*/ 18288 h 18288"/>
              <a:gd name="connsiteX9" fmla="*/ 0 w 2606040"/>
              <a:gd name="connsiteY9" fmla="*/ 18288 h 18288"/>
              <a:gd name="connsiteX10" fmla="*/ 0 w 260604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06040" h="18288" fill="none" extrusionOk="0">
                <a:moveTo>
                  <a:pt x="0" y="0"/>
                </a:moveTo>
                <a:cubicBezTo>
                  <a:pt x="211079" y="-22080"/>
                  <a:pt x="479378" y="-26537"/>
                  <a:pt x="625450" y="0"/>
                </a:cubicBezTo>
                <a:cubicBezTo>
                  <a:pt x="925937" y="-4758"/>
                  <a:pt x="973176" y="15739"/>
                  <a:pt x="1224839" y="0"/>
                </a:cubicBezTo>
                <a:cubicBezTo>
                  <a:pt x="1479663" y="-11328"/>
                  <a:pt x="1566636" y="18697"/>
                  <a:pt x="1824228" y="0"/>
                </a:cubicBezTo>
                <a:cubicBezTo>
                  <a:pt x="2086799" y="-72665"/>
                  <a:pt x="2306223" y="-891"/>
                  <a:pt x="2606040" y="0"/>
                </a:cubicBezTo>
                <a:cubicBezTo>
                  <a:pt x="2606645" y="4461"/>
                  <a:pt x="2607031" y="13181"/>
                  <a:pt x="2606040" y="18288"/>
                </a:cubicBezTo>
                <a:cubicBezTo>
                  <a:pt x="2260204" y="29342"/>
                  <a:pt x="2175708" y="5614"/>
                  <a:pt x="1902409" y="18288"/>
                </a:cubicBezTo>
                <a:cubicBezTo>
                  <a:pt x="1638502" y="41064"/>
                  <a:pt x="1460923" y="-16269"/>
                  <a:pt x="1276960" y="18288"/>
                </a:cubicBezTo>
                <a:cubicBezTo>
                  <a:pt x="1057717" y="14361"/>
                  <a:pt x="867956" y="2320"/>
                  <a:pt x="677570" y="18288"/>
                </a:cubicBezTo>
                <a:cubicBezTo>
                  <a:pt x="457951" y="33373"/>
                  <a:pt x="189752" y="55388"/>
                  <a:pt x="0" y="18288"/>
                </a:cubicBezTo>
                <a:cubicBezTo>
                  <a:pt x="1586" y="13022"/>
                  <a:pt x="-95" y="4569"/>
                  <a:pt x="0" y="0"/>
                </a:cubicBezTo>
                <a:close/>
              </a:path>
              <a:path w="2606040" h="18288" stroke="0" extrusionOk="0">
                <a:moveTo>
                  <a:pt x="0" y="0"/>
                </a:moveTo>
                <a:cubicBezTo>
                  <a:pt x="172759" y="3236"/>
                  <a:pt x="361166" y="-13413"/>
                  <a:pt x="599389" y="0"/>
                </a:cubicBezTo>
                <a:cubicBezTo>
                  <a:pt x="841226" y="37042"/>
                  <a:pt x="968991" y="14587"/>
                  <a:pt x="1303020" y="0"/>
                </a:cubicBezTo>
                <a:cubicBezTo>
                  <a:pt x="1643101" y="-7120"/>
                  <a:pt x="1717813" y="7213"/>
                  <a:pt x="1876349" y="0"/>
                </a:cubicBezTo>
                <a:cubicBezTo>
                  <a:pt x="2036762" y="-14138"/>
                  <a:pt x="2426397" y="-4451"/>
                  <a:pt x="2606040" y="0"/>
                </a:cubicBezTo>
                <a:cubicBezTo>
                  <a:pt x="2606314" y="8448"/>
                  <a:pt x="2606550" y="14527"/>
                  <a:pt x="2606040" y="18288"/>
                </a:cubicBezTo>
                <a:cubicBezTo>
                  <a:pt x="2344840" y="2643"/>
                  <a:pt x="2192043" y="7399"/>
                  <a:pt x="1980590" y="18288"/>
                </a:cubicBezTo>
                <a:cubicBezTo>
                  <a:pt x="1783984" y="-9745"/>
                  <a:pt x="1487673" y="45908"/>
                  <a:pt x="1276960" y="18288"/>
                </a:cubicBezTo>
                <a:cubicBezTo>
                  <a:pt x="1088134" y="-41257"/>
                  <a:pt x="877974" y="49968"/>
                  <a:pt x="651510" y="18288"/>
                </a:cubicBezTo>
                <a:cubicBezTo>
                  <a:pt x="430798" y="-27764"/>
                  <a:pt x="132889" y="-33467"/>
                  <a:pt x="0" y="18288"/>
                </a:cubicBezTo>
                <a:cubicBezTo>
                  <a:pt x="212" y="10845"/>
                  <a:pt x="-833" y="6193"/>
                  <a:pt x="0" y="0"/>
                </a:cubicBezTo>
                <a:close/>
              </a:path>
              <a:path w="2606040" h="18288" fill="none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27712" y="6878"/>
                  <a:pt x="971143" y="7084"/>
                  <a:pt x="1224839" y="0"/>
                </a:cubicBezTo>
                <a:cubicBezTo>
                  <a:pt x="1477775" y="-16815"/>
                  <a:pt x="1569904" y="19146"/>
                  <a:pt x="1824228" y="0"/>
                </a:cubicBezTo>
                <a:cubicBezTo>
                  <a:pt x="2055206" y="24867"/>
                  <a:pt x="2317192" y="-62872"/>
                  <a:pt x="2606040" y="0"/>
                </a:cubicBezTo>
                <a:cubicBezTo>
                  <a:pt x="2606166" y="3680"/>
                  <a:pt x="2606905" y="11461"/>
                  <a:pt x="2606040" y="18288"/>
                </a:cubicBezTo>
                <a:cubicBezTo>
                  <a:pt x="2234648" y="26976"/>
                  <a:pt x="2180202" y="-10361"/>
                  <a:pt x="1902409" y="18288"/>
                </a:cubicBezTo>
                <a:cubicBezTo>
                  <a:pt x="1635562" y="47194"/>
                  <a:pt x="1477339" y="4794"/>
                  <a:pt x="1276960" y="18288"/>
                </a:cubicBezTo>
                <a:cubicBezTo>
                  <a:pt x="1058094" y="66922"/>
                  <a:pt x="904206" y="-20636"/>
                  <a:pt x="677570" y="18288"/>
                </a:cubicBezTo>
                <a:cubicBezTo>
                  <a:pt x="485746" y="14713"/>
                  <a:pt x="195925" y="33005"/>
                  <a:pt x="0" y="18288"/>
                </a:cubicBezTo>
                <a:cubicBezTo>
                  <a:pt x="1168" y="12774"/>
                  <a:pt x="-229" y="374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custGeom>
                    <a:avLst/>
                    <a:gdLst>
                      <a:gd name="connsiteX0" fmla="*/ 0 w 2606040"/>
                      <a:gd name="connsiteY0" fmla="*/ 0 h 18288"/>
                      <a:gd name="connsiteX1" fmla="*/ 625450 w 2606040"/>
                      <a:gd name="connsiteY1" fmla="*/ 0 h 18288"/>
                      <a:gd name="connsiteX2" fmla="*/ 1224839 w 2606040"/>
                      <a:gd name="connsiteY2" fmla="*/ 0 h 18288"/>
                      <a:gd name="connsiteX3" fmla="*/ 1824228 w 2606040"/>
                      <a:gd name="connsiteY3" fmla="*/ 0 h 18288"/>
                      <a:gd name="connsiteX4" fmla="*/ 2606040 w 2606040"/>
                      <a:gd name="connsiteY4" fmla="*/ 0 h 18288"/>
                      <a:gd name="connsiteX5" fmla="*/ 2606040 w 2606040"/>
                      <a:gd name="connsiteY5" fmla="*/ 18288 h 18288"/>
                      <a:gd name="connsiteX6" fmla="*/ 1902409 w 2606040"/>
                      <a:gd name="connsiteY6" fmla="*/ 18288 h 18288"/>
                      <a:gd name="connsiteX7" fmla="*/ 1276960 w 2606040"/>
                      <a:gd name="connsiteY7" fmla="*/ 18288 h 18288"/>
                      <a:gd name="connsiteX8" fmla="*/ 677570 w 2606040"/>
                      <a:gd name="connsiteY8" fmla="*/ 18288 h 18288"/>
                      <a:gd name="connsiteX9" fmla="*/ 0 w 2606040"/>
                      <a:gd name="connsiteY9" fmla="*/ 18288 h 18288"/>
                      <a:gd name="connsiteX10" fmla="*/ 0 w 2606040"/>
                      <a:gd name="connsiteY10" fmla="*/ 0 h 18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606040" h="18288" fill="none" extrusionOk="0">
                        <a:moveTo>
                          <a:pt x="0" y="0"/>
                        </a:moveTo>
                        <a:cubicBezTo>
                          <a:pt x="266776" y="-600"/>
                          <a:pt x="322756" y="3201"/>
                          <a:pt x="625450" y="0"/>
                        </a:cubicBezTo>
                        <a:cubicBezTo>
                          <a:pt x="928144" y="-3201"/>
                          <a:pt x="968141" y="9269"/>
                          <a:pt x="1224839" y="0"/>
                        </a:cubicBezTo>
                        <a:cubicBezTo>
                          <a:pt x="1481537" y="-9269"/>
                          <a:pt x="1569059" y="21947"/>
                          <a:pt x="1824228" y="0"/>
                        </a:cubicBezTo>
                        <a:cubicBezTo>
                          <a:pt x="2079397" y="-21947"/>
                          <a:pt x="2326053" y="-10194"/>
                          <a:pt x="2606040" y="0"/>
                        </a:cubicBezTo>
                        <a:cubicBezTo>
                          <a:pt x="2605462" y="4771"/>
                          <a:pt x="2606793" y="12323"/>
                          <a:pt x="2606040" y="18288"/>
                        </a:cubicBezTo>
                        <a:cubicBezTo>
                          <a:pt x="2256758" y="31410"/>
                          <a:pt x="2173673" y="-12878"/>
                          <a:pt x="1902409" y="18288"/>
                        </a:cubicBezTo>
                        <a:cubicBezTo>
                          <a:pt x="1631145" y="49454"/>
                          <a:pt x="1461378" y="5466"/>
                          <a:pt x="1276960" y="18288"/>
                        </a:cubicBezTo>
                        <a:cubicBezTo>
                          <a:pt x="1092542" y="31110"/>
                          <a:pt x="890442" y="13213"/>
                          <a:pt x="677570" y="18288"/>
                        </a:cubicBezTo>
                        <a:cubicBezTo>
                          <a:pt x="464698" y="23364"/>
                          <a:pt x="187648" y="35837"/>
                          <a:pt x="0" y="18288"/>
                        </a:cubicBezTo>
                        <a:cubicBezTo>
                          <a:pt x="841" y="12879"/>
                          <a:pt x="-726" y="3977"/>
                          <a:pt x="0" y="0"/>
                        </a:cubicBezTo>
                        <a:close/>
                      </a:path>
                      <a:path w="2606040" h="18288" stroke="0" extrusionOk="0">
                        <a:moveTo>
                          <a:pt x="0" y="0"/>
                        </a:moveTo>
                        <a:cubicBezTo>
                          <a:pt x="197231" y="3803"/>
                          <a:pt x="358914" y="-9291"/>
                          <a:pt x="599389" y="0"/>
                        </a:cubicBezTo>
                        <a:cubicBezTo>
                          <a:pt x="839864" y="9291"/>
                          <a:pt x="979371" y="8509"/>
                          <a:pt x="1303020" y="0"/>
                        </a:cubicBezTo>
                        <a:cubicBezTo>
                          <a:pt x="1626669" y="-8509"/>
                          <a:pt x="1726300" y="7440"/>
                          <a:pt x="1876349" y="0"/>
                        </a:cubicBezTo>
                        <a:cubicBezTo>
                          <a:pt x="2026398" y="-7440"/>
                          <a:pt x="2430712" y="17957"/>
                          <a:pt x="2606040" y="0"/>
                        </a:cubicBezTo>
                        <a:cubicBezTo>
                          <a:pt x="2605426" y="8857"/>
                          <a:pt x="2606544" y="13619"/>
                          <a:pt x="2606040" y="18288"/>
                        </a:cubicBezTo>
                        <a:cubicBezTo>
                          <a:pt x="2393024" y="2241"/>
                          <a:pt x="2191161" y="39259"/>
                          <a:pt x="1980590" y="18288"/>
                        </a:cubicBezTo>
                        <a:cubicBezTo>
                          <a:pt x="1770019" y="-2683"/>
                          <a:pt x="1476440" y="36114"/>
                          <a:pt x="1276960" y="18288"/>
                        </a:cubicBezTo>
                        <a:cubicBezTo>
                          <a:pt x="1077480" y="463"/>
                          <a:pt x="880988" y="42125"/>
                          <a:pt x="651510" y="18288"/>
                        </a:cubicBezTo>
                        <a:cubicBezTo>
                          <a:pt x="422032" y="-5549"/>
                          <a:pt x="130744" y="-1947"/>
                          <a:pt x="0" y="18288"/>
                        </a:cubicBezTo>
                        <a:cubicBezTo>
                          <a:pt x="-487" y="10816"/>
                          <a:pt x="-839" y="6058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0DB07C-031C-29DF-F192-5F2513ED5E1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80060" y="2872899"/>
            <a:ext cx="3182691" cy="3320668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fr-CA" sz="1800"/>
              <a:t>Les manifestations cliniques sont très variées selon le trouble du système immunitaire dont les personne sont affectées. </a:t>
            </a:r>
          </a:p>
          <a:p>
            <a:pPr marL="0" indent="0">
              <a:lnSpc>
                <a:spcPct val="90000"/>
              </a:lnSpc>
              <a:buNone/>
            </a:pPr>
            <a:endParaRPr lang="fr-CA" sz="1800"/>
          </a:p>
          <a:p>
            <a:pPr marL="0" indent="0">
              <a:lnSpc>
                <a:spcPct val="90000"/>
              </a:lnSpc>
              <a:buNone/>
            </a:pPr>
            <a:r>
              <a:rPr lang="fr-CA" sz="1800"/>
              <a:t>Parmi les 14 besoins fondamentaux énumérés par Virginia Henderson, certains risquent d’être plus perturbés que d’autres selon la pathologie dont la personne est atteinte.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FC38107-CDC3-BA8F-CC5F-F14D2B074C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287"/>
          <a:stretch/>
        </p:blipFill>
        <p:spPr>
          <a:xfrm>
            <a:off x="3983776" y="10"/>
            <a:ext cx="5159081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65668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CE7A-861C-07FC-A982-6673D3FEFC7A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075584" y="692696"/>
            <a:ext cx="6992832" cy="93610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Développer</a:t>
            </a:r>
            <a:r>
              <a:rPr lang="en-US" sz="31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son </a:t>
            </a:r>
            <a:r>
              <a:rPr lang="en-US" sz="31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sens</a:t>
            </a:r>
            <a:r>
              <a:rPr lang="en-US" sz="3100" kern="12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de </a:t>
            </a:r>
            <a:r>
              <a:rPr lang="en-US" sz="3100" kern="1200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l’observation</a:t>
            </a:r>
            <a:endParaRPr lang="en-US" sz="3100" kern="12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164DA94-7392-0034-6E96-8DA23283CB8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22010" y="1844823"/>
            <a:ext cx="8498462" cy="44644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Pour assurer le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suivi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guérison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prévenir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détérioration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la zone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d'inflammation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l'infection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vous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aurez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l'occasion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d'évaluer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zone locale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d'inflammation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.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Notez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ces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signes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façon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adéquate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écoulement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degré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fonctionnelle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,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notez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température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 corps et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l'évolution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des malaises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généraux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qui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accompagnent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réaction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Douleur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Rougeur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</a:t>
            </a:r>
            <a:r>
              <a:rPr lang="en-US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Œdème</a:t>
            </a:r>
            <a:endParaRPr lang="en-US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pour Chaleur</a:t>
            </a:r>
          </a:p>
        </p:txBody>
      </p:sp>
      <p:pic>
        <p:nvPicPr>
          <p:cNvPr id="7" name="Espace réservé du contenu 6" descr="Une image contenant texte&#10;&#10;Description générée automatiquement">
            <a:extLst>
              <a:ext uri="{FF2B5EF4-FFF2-40B4-BE49-F238E27FC236}">
                <a16:creationId xmlns:a16="http://schemas.microsoft.com/office/drawing/2014/main" id="{1099BFE9-964D-25F4-9ACB-87C361DC1502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4751092"/>
            <a:ext cx="2746374" cy="1771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41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5F9D76-F4A6-DCBE-04C7-7BB381AAB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Allergie … C’est quoi ?</a:t>
            </a:r>
          </a:p>
        </p:txBody>
      </p:sp>
      <p:pic>
        <p:nvPicPr>
          <p:cNvPr id="4" name="Média en ligne 3" title="C'est quoi, une allergie ?">
            <a:hlinkClick r:id="" action="ppaction://media"/>
            <a:extLst>
              <a:ext uri="{FF2B5EF4-FFF2-40B4-BE49-F238E27FC236}">
                <a16:creationId xmlns:a16="http://schemas.microsoft.com/office/drawing/2014/main" id="{364AACAA-B0E9-4C5B-14EB-12BFBFE6E6A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27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E6C1B0-E2F0-34F5-CDB8-2896BFEE64C2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err="1"/>
              <a:t>Immunopathologies</a:t>
            </a:r>
            <a:endParaRPr lang="fr-CA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947DC9-72A8-4F82-3478-10B3D60FAD98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Allergies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7C78A7C-74D3-50D8-2FEF-CECC615F2897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dirty="0"/>
              <a:t>Réaction d’hypersensibilité inappropriée et excessive à une substance étrangère normalement inoffensive pour l’organisme.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On appelle 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allergène</a:t>
            </a:r>
            <a:r>
              <a:rPr lang="fr-CA" dirty="0"/>
              <a:t> l’antigène qui provoque une réaction d’allergie.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E5BDA69-9C10-39B5-21C6-E5059C8E8F32}"/>
              </a:ext>
            </a:extLst>
          </p:cNvPr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4650739" y="1883017"/>
            <a:ext cx="4041775" cy="3951288"/>
          </a:xfrm>
          <a:solidFill>
            <a:srgbClr val="FFCCCC"/>
          </a:solidFill>
        </p:spPr>
        <p:txBody>
          <a:bodyPr/>
          <a:lstStyle/>
          <a:p>
            <a:pPr marL="0" indent="0">
              <a:buNone/>
            </a:pPr>
            <a:r>
              <a:rPr lang="fr-CA" dirty="0"/>
              <a:t>Il existe 4 types de réactions allergiques : </a:t>
            </a:r>
          </a:p>
          <a:p>
            <a:pPr marL="0" indent="0">
              <a:buNone/>
            </a:pPr>
            <a:endParaRPr lang="fr-CA" dirty="0"/>
          </a:p>
          <a:p>
            <a:pPr>
              <a:buFont typeface="Wingdings" panose="05000000000000000000" pitchFamily="2" charset="2"/>
              <a:buChar char="Ø"/>
            </a:pPr>
            <a:r>
              <a:rPr lang="fr-CA" dirty="0"/>
              <a:t>Type 1 : </a:t>
            </a:r>
            <a:r>
              <a:rPr lang="fr-CA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Anaphylactique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/>
              <a:t>Type 2 : Cytotoxique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/>
              <a:t>Type 3 : Semi-retardée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fr-CA" dirty="0"/>
              <a:t>Type 4 : Retardée</a:t>
            </a:r>
          </a:p>
        </p:txBody>
      </p:sp>
    </p:spTree>
    <p:extLst>
      <p:ext uri="{BB962C8B-B14F-4D97-AF65-F5344CB8AC3E}">
        <p14:creationId xmlns:p14="http://schemas.microsoft.com/office/powerpoint/2010/main" val="1952472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8BBA-8B3C-E3D8-66C5-7A3E22DAB91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solidFill>
            <a:srgbClr val="FFCCCC"/>
          </a:solidFill>
        </p:spPr>
        <p:txBody>
          <a:bodyPr>
            <a:normAutofit/>
          </a:bodyPr>
          <a:lstStyle/>
          <a:p>
            <a:r>
              <a:rPr lang="fr-CA" sz="2800" dirty="0"/>
              <a:t>1. CHOC ANAPHYLACTIQUE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3BF644-430E-7331-5DE2-51F625447799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575050" y="273051"/>
            <a:ext cx="5111750" cy="2723902"/>
          </a:xfrm>
        </p:spPr>
        <p:txBody>
          <a:bodyPr/>
          <a:lstStyle/>
          <a:p>
            <a:r>
              <a:rPr lang="fr-CA" dirty="0"/>
              <a:t>Le choc anaphylactique peut évoluer sans séquelles grâce aux médicaments mais peut aussi provoquer la mort</a:t>
            </a:r>
          </a:p>
        </p:txBody>
      </p:sp>
      <p:pic>
        <p:nvPicPr>
          <p:cNvPr id="5" name="Média en ligne 4" title="Actual Live Anaphylactic Attack &amp; Use Of EPI Pen, choc anaphylactique en direct">
            <a:hlinkClick r:id="" action="ppaction://media"/>
            <a:extLst>
              <a:ext uri="{FF2B5EF4-FFF2-40B4-BE49-F238E27FC236}">
                <a16:creationId xmlns:a16="http://schemas.microsoft.com/office/drawing/2014/main" id="{6BA4893A-1F21-705F-FACF-15F085441F8A}"/>
              </a:ext>
            </a:extLst>
          </p:cNvPr>
          <p:cNvPicPr>
            <a:picLocks noRot="1" noChangeAspect="1"/>
          </p:cNvPicPr>
          <p:nvPr>
            <a:videoFile r:link="rId3"/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796136" y="2564904"/>
            <a:ext cx="2647181" cy="4020721"/>
          </a:xfrm>
          <a:prstGeom prst="rect">
            <a:avLst/>
          </a:prstGeom>
        </p:spPr>
      </p:pic>
      <p:graphicFrame>
        <p:nvGraphicFramePr>
          <p:cNvPr id="7" name="Espace réservé du texte 3">
            <a:extLst>
              <a:ext uri="{FF2B5EF4-FFF2-40B4-BE49-F238E27FC236}">
                <a16:creationId xmlns:a16="http://schemas.microsoft.com/office/drawing/2014/main" id="{3DAA9E78-14BF-7E67-B227-9E52F517D5AF}"/>
              </a:ext>
            </a:extLst>
          </p:cNvPr>
          <p:cNvGraphicFramePr/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538582665"/>
              </p:ext>
            </p:extLst>
          </p:nvPr>
        </p:nvGraphicFramePr>
        <p:xfrm>
          <a:off x="457200" y="1435100"/>
          <a:ext cx="3008313" cy="4691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571396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62B952-F542-47AF-C572-73B20F11F1EF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CA" dirty="0"/>
              <a:t>Le médicament le plus efficace est l’adrénaline</a:t>
            </a:r>
          </a:p>
        </p:txBody>
      </p:sp>
      <p:pic>
        <p:nvPicPr>
          <p:cNvPr id="4" name="Média en ligne 3" title="Les Quatre stylos auto-injectables d' ADRÉNALINE, mode d'emploi">
            <a:hlinkClick r:id="" action="ppaction://media"/>
            <a:extLst>
              <a:ext uri="{FF2B5EF4-FFF2-40B4-BE49-F238E27FC236}">
                <a16:creationId xmlns:a16="http://schemas.microsoft.com/office/drawing/2014/main" id="{30236F77-3B1E-5FB5-0505-83EAB62C95ED}"/>
              </a:ext>
            </a:extLst>
          </p:cNvPr>
          <p:cNvPicPr>
            <a:picLocks noGrp="1" noRot="1" noChangeAspect="1"/>
          </p:cNvPicPr>
          <p:nvPr>
            <p:ph idx="1"/>
            <a:videoFile r:link="rId2"/>
            <p:custDataLst>
              <p:tags r:id="rId3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66738" y="1600200"/>
            <a:ext cx="8010525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9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7C650E-8A2F-23DD-051A-073F51BECBF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CA" dirty="0"/>
              <a:t>Réactions allergiques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625D87-D84A-1C87-53AC-5F8A92979FC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Respiratoires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E811C-8C7F-014E-3010-46BBAF958268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57200" y="2174875"/>
            <a:ext cx="4040188" cy="1974205"/>
          </a:xfrm>
        </p:spPr>
        <p:txBody>
          <a:bodyPr>
            <a:normAutofit fontScale="92500" lnSpcReduction="10000"/>
          </a:bodyPr>
          <a:lstStyle/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Éternuements</a:t>
            </a:r>
          </a:p>
          <a:p>
            <a:r>
              <a:rPr lang="fr-CA" dirty="0"/>
              <a:t>Écoulement nasal</a:t>
            </a:r>
          </a:p>
          <a:p>
            <a:r>
              <a:rPr lang="fr-CA" dirty="0"/>
              <a:t>Larmoiement</a:t>
            </a:r>
          </a:p>
          <a:p>
            <a:r>
              <a:rPr lang="fr-CA" dirty="0"/>
              <a:t>Picotement du palais/nez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Dyspnée expiratoire </a:t>
            </a:r>
            <a:r>
              <a:rPr lang="fr-CA" dirty="0"/>
              <a:t>etc.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1E06E3-B66F-567A-78C8-45270E056E4F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Contact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6CD2267-CF24-2A0F-19C2-089E5A7E6EC7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45025" y="2174875"/>
            <a:ext cx="4041775" cy="1254125"/>
          </a:xfrm>
        </p:spPr>
        <p:txBody>
          <a:bodyPr>
            <a:normAutofit fontScale="92500" lnSpcReduction="10000"/>
          </a:bodyPr>
          <a:lstStyle/>
          <a:p>
            <a:r>
              <a:rPr lang="fr-CA" dirty="0"/>
              <a:t>Eczéma</a:t>
            </a:r>
          </a:p>
          <a:p>
            <a:r>
              <a:rPr lang="fr-CA" dirty="0"/>
              <a:t>Plaques rouges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Œdème localisé ou généralisé</a:t>
            </a:r>
          </a:p>
          <a:p>
            <a:endParaRPr lang="fr-C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0743C3-9D82-95DA-59F6-796F0AF5244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331640" y="4149080"/>
            <a:ext cx="2097353" cy="269012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09D1FC7-87CA-5082-EF7C-E7CD755228A5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580112" y="3349221"/>
            <a:ext cx="2022112" cy="1122742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E7F954A-F762-846E-245F-1971929A53D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087071" y="4829036"/>
            <a:ext cx="2540000" cy="1754326"/>
          </a:xfrm>
          <a:prstGeom prst="rect">
            <a:avLst/>
          </a:prstGeom>
          <a:solidFill>
            <a:srgbClr val="FFCC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CA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Urticaire et œdème de Quincke</a:t>
            </a:r>
          </a:p>
          <a:p>
            <a:pPr algn="ctr"/>
            <a:endParaRPr lang="fr-CA" dirty="0"/>
          </a:p>
          <a:p>
            <a:r>
              <a:rPr lang="fr-CA" dirty="0"/>
              <a:t>Affection qui apparait sur la peau ou les muqueuses</a:t>
            </a:r>
          </a:p>
        </p:txBody>
      </p:sp>
      <p:pic>
        <p:nvPicPr>
          <p:cNvPr id="10" name="Média en ligne 9" title="Robin Goncet : œdème de Quincke ! #short">
            <a:hlinkClick r:id="" action="ppaction://media"/>
            <a:extLst>
              <a:ext uri="{FF2B5EF4-FFF2-40B4-BE49-F238E27FC236}">
                <a16:creationId xmlns:a16="http://schemas.microsoft.com/office/drawing/2014/main" id="{5B923D3A-B28F-C0B8-8119-15A6B8647010}"/>
              </a:ext>
            </a:extLst>
          </p:cNvPr>
          <p:cNvPicPr>
            <a:picLocks noRot="1" noChangeAspect="1"/>
          </p:cNvPicPr>
          <p:nvPr>
            <a:videoFile r:link="rId9"/>
            <p:custDataLst>
              <p:tags r:id="rId10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763683" y="4895178"/>
            <a:ext cx="2097353" cy="150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4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27C650E-8A2F-23DD-051A-073F51BECBF6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Réactions allergiques type 1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625D87-D84A-1C87-53AC-5F8A92979FC5}"/>
              </a:ext>
            </a:extLst>
          </p:cNvPr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Alimentaires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3E811C-8C7F-014E-3010-46BBAF958268}"/>
              </a:ext>
            </a:extLst>
          </p:cNvPr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CA" dirty="0"/>
              <a:t>Diff à respirer (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Dyspnée</a:t>
            </a:r>
            <a:r>
              <a:rPr lang="fr-CA" dirty="0"/>
              <a:t>)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Étouffement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Urticaire </a:t>
            </a:r>
          </a:p>
          <a:p>
            <a:r>
              <a:rPr lang="fr-CA" dirty="0"/>
              <a:t>Œdème de Quincke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B1E06E3-B66F-567A-78C8-45270E056E4F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/>
        <p:txBody>
          <a:bodyPr/>
          <a:lstStyle/>
          <a:p>
            <a:pPr algn="ctr"/>
            <a:r>
              <a:rPr lang="fr-CA" dirty="0"/>
              <a:t>Médicamenteuses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6CD2267-CF24-2A0F-19C2-089E5A7E6EC7}"/>
              </a:ext>
            </a:extLst>
          </p:cNvPr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/>
        <p:txBody>
          <a:bodyPr/>
          <a:lstStyle/>
          <a:p>
            <a:r>
              <a:rPr lang="fr-CA" dirty="0"/>
              <a:t>Diff à respirer (</a:t>
            </a:r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Dyspnée</a:t>
            </a:r>
            <a:r>
              <a:rPr lang="fr-CA" dirty="0"/>
              <a:t>)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Étouffement</a:t>
            </a:r>
          </a:p>
          <a:p>
            <a:r>
              <a:rPr lang="fr-CA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Urticaire </a:t>
            </a:r>
          </a:p>
          <a:p>
            <a:r>
              <a:rPr lang="fr-CA" dirty="0"/>
              <a:t>Œdème de Quincke</a:t>
            </a:r>
          </a:p>
          <a:p>
            <a:pPr marL="0" indent="0">
              <a:buNone/>
            </a:pPr>
            <a:endParaRPr lang="fr-CA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FA3767F-7D44-8BDF-C5DF-3858A9415A00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220072" y="4379912"/>
            <a:ext cx="25717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0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6B578-6103-CCFA-6337-B01FC8AE688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fr-CA" dirty="0"/>
              <a:t>Altérations auto-immunes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5B01691-54DB-6BBB-8FDA-7EDF2E5ED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avez appris que, pour remplir leur fonction de façon adéquate, les lymphocytes t et B doivent être capables de reconnaître et d'avoir une certaine tolérance. 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certaines circonstances, le corps est incapable d'accomplir ces 2 fonctions : 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s'agit de l'auto-immunité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fr-CA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Exemple :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CA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Thyroïdite chronique </a:t>
            </a: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(inflammation chronique de la thyroïde qui entraîne une hypothyroïdie)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CA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Polyarthrite rhumatoïde </a:t>
            </a: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(inflammation de plusieurs articulations à la fois)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CA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Maladie cœliaque </a:t>
            </a: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(intolérance ou allergie au gluten qui entraîne une inflammation intestinale et une malabsorption des nutriments)</a:t>
            </a: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CA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Sclérose en plaques</a:t>
            </a: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(destruction progressive des cellules nerveuses)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fr-CA" sz="18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Lupus</a:t>
            </a:r>
            <a:r>
              <a:rPr lang="fr-C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(inflammation qui affecte le tissu conjonctif, surtout chez les femmes âgées de 20 à 40 ans, la cause de cette maladie est inconnue) </a:t>
            </a:r>
          </a:p>
          <a:p>
            <a:pPr marL="0" indent="0">
              <a:buNone/>
            </a:pP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617178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8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93C24A1-7D03-4B17-BF54-CCE3452D2617}"/>
              </a:ext>
            </a:extLst>
          </p:cNvPr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81340" y="1360481"/>
            <a:ext cx="3454005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Exercice</a:t>
            </a:r>
            <a:r>
              <a:rPr lang="en-US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CEMEQ 2.2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2F20D6CD-3C33-4056-8DB3-2AF15F525060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3"/>
            </p:custDataLst>
          </p:nvPr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0550" y="1209974"/>
            <a:ext cx="4438051" cy="4438051"/>
          </a:xfrm>
          <a:prstGeom prst="rect">
            <a:avLst/>
          </a:prstGeom>
        </p:spPr>
      </p:pic>
      <p:sp>
        <p:nvSpPr>
          <p:cNvPr id="22" name="Rectangle 10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845" y="1197769"/>
            <a:ext cx="8240309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8800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quiredFrom xmlns="6d93d202-47fc-4405-873a-cab67cc5f1b2" xsi:nil="true"/>
    <IsSearchable xmlns="6d93d202-47fc-4405-873a-cab67cc5f1b2">true</IsSearchable>
    <EditorialStatus xmlns="6d93d202-47fc-4405-873a-cab67cc5f1b2">Complete</EditorialStatus>
    <OriginAsset xmlns="6d93d202-47fc-4405-873a-cab67cc5f1b2" xsi:nil="true"/>
    <ThumbnailAssetId xmlns="6d93d202-47fc-4405-873a-cab67cc5f1b2" xsi:nil="true"/>
    <TrustLevel xmlns="6d93d202-47fc-4405-873a-cab67cc5f1b2">3 Community New</TrustLevel>
    <MarketSpecific xmlns="6d93d202-47fc-4405-873a-cab67cc5f1b2">true</MarketSpecific>
    <TPNamespace xmlns="6d93d202-47fc-4405-873a-cab67cc5f1b2" xsi:nil="true"/>
    <DirectSourceMarket xmlns="6d93d202-47fc-4405-873a-cab67cc5f1b2">english</DirectSourceMarket>
    <MachineTranslated xmlns="6d93d202-47fc-4405-873a-cab67cc5f1b2">false</MachineTranslated>
    <PlannedPubDate xmlns="6d93d202-47fc-4405-873a-cab67cc5f1b2" xsi:nil="true"/>
    <SubmitterId xmlns="6d93d202-47fc-4405-873a-cab67cc5f1b2">9c60ae39-ee33-43c2-b863-454968d0f2cc</SubmitterId>
    <Downloads xmlns="6d93d202-47fc-4405-873a-cab67cc5f1b2">0</Downloads>
    <OriginalSourceMarket xmlns="6d93d202-47fc-4405-873a-cab67cc5f1b2">english</OriginalSourceMarket>
    <PublishTargets xmlns="6d93d202-47fc-4405-873a-cab67cc5f1b2">OfficeOnline</PublishTargets>
    <ArtSampleDocs xmlns="6d93d202-47fc-4405-873a-cab67cc5f1b2" xsi:nil="true"/>
    <ApprovalLog xmlns="6d93d202-47fc-4405-873a-cab67cc5f1b2" xsi:nil="true"/>
    <ApprovalStatus xmlns="6d93d202-47fc-4405-873a-cab67cc5f1b2">InProgress</ApprovalStatus>
    <TPComponent xmlns="6d93d202-47fc-4405-873a-cab67cc5f1b2">PPTFiles</TPComponent>
    <EditorialTags xmlns="6d93d202-47fc-4405-873a-cab67cc5f1b2" xsi:nil="true"/>
    <TPExecutable xmlns="6d93d202-47fc-4405-873a-cab67cc5f1b2" xsi:nil="true"/>
    <LastHandOff xmlns="6d93d202-47fc-4405-873a-cab67cc5f1b2" xsi:nil="true"/>
    <BusinessGroup xmlns="6d93d202-47fc-4405-873a-cab67cc5f1b2" xsi:nil="true"/>
    <TPAppVersion xmlns="6d93d202-47fc-4405-873a-cab67cc5f1b2">12</TPAppVersion>
    <VoteCount xmlns="6d93d202-47fc-4405-873a-cab67cc5f1b2" xsi:nil="true"/>
    <APAuthor xmlns="6d93d202-47fc-4405-873a-cab67cc5f1b2">
      <UserInfo>
        <DisplayName>_o14migrate</DisplayName>
        <AccountId>266</AccountId>
        <AccountType/>
      </UserInfo>
    </APAuthor>
    <TPCommandLine xmlns="6d93d202-47fc-4405-873a-cab67cc5f1b2">{PP} /n {FilePath}</TPCommandLine>
    <UACurrentWords xmlns="6d93d202-47fc-4405-873a-cab67cc5f1b2" xsi:nil="true"/>
    <AssetId xmlns="6d93d202-47fc-4405-873a-cab67cc5f1b2">TP030007474</AssetId>
    <Manager xmlns="6d93d202-47fc-4405-873a-cab67cc5f1b2" xsi:nil="true"/>
    <NumericId xmlns="6d93d202-47fc-4405-873a-cab67cc5f1b2">-1</NumericId>
    <Component xmlns="64acb2c5-0a2b-4bda-bd34-58e36cbb80d2" xsi:nil="true"/>
    <HandoffToMSDN xmlns="6d93d202-47fc-4405-873a-cab67cc5f1b2" xsi:nil="true"/>
    <Markets xmlns="6d93d202-47fc-4405-873a-cab67cc5f1b2">
      <Value>2</Value>
    </Markets>
    <UALocComments xmlns="6d93d202-47fc-4405-873a-cab67cc5f1b2" xsi:nil="true"/>
    <UALocRecommendation xmlns="6d93d202-47fc-4405-873a-cab67cc5f1b2">Localize</UALocRecommendation>
    <AssetStart xmlns="6d93d202-47fc-4405-873a-cab67cc5f1b2">2010-04-16T14:16:55+00:00</AssetStart>
    <CrawlForDependencies xmlns="6d93d202-47fc-4405-873a-cab67cc5f1b2">false</CrawlForDependencies>
    <LastModifiedDateTime xmlns="6d93d202-47fc-4405-873a-cab67cc5f1b2" xsi:nil="true"/>
    <LastPublishResultLookup xmlns="6d93d202-47fc-4405-873a-cab67cc5f1b2" xsi:nil="true"/>
    <PublishStatusLookup xmlns="6d93d202-47fc-4405-873a-cab67cc5f1b2">
      <Value>328397</Value>
      <Value>502832</Value>
    </PublishStatusLookup>
    <AverageRating xmlns="6d93d202-47fc-4405-873a-cab67cc5f1b2" xsi:nil="true"/>
    <CSXUpdate xmlns="6d93d202-47fc-4405-873a-cab67cc5f1b2">false</CSXUpdate>
    <UAProjectedTotalWords xmlns="6d93d202-47fc-4405-873a-cab67cc5f1b2" xsi:nil="true"/>
    <AssetExpire xmlns="6d93d202-47fc-4405-873a-cab67cc5f1b2">2100-01-01T00:00:00+00:00</AssetExpire>
    <AssetType xmlns="6d93d202-47fc-4405-873a-cab67cc5f1b2">TP</AssetType>
    <IntlLangReviewDate xmlns="6d93d202-47fc-4405-873a-cab67cc5f1b2" xsi:nil="true"/>
    <TPFriendlyName xmlns="6d93d202-47fc-4405-873a-cab67cc5f1b2">Thème santé - Virus</TPFriendlyName>
    <IntlLangReview xmlns="6d93d202-47fc-4405-873a-cab67cc5f1b2" xsi:nil="true"/>
    <OOCacheId xmlns="6d93d202-47fc-4405-873a-cab67cc5f1b2" xsi:nil="true"/>
    <PolicheckWords xmlns="6d93d202-47fc-4405-873a-cab67cc5f1b2" xsi:nil="true"/>
    <TemplateStatus xmlns="6d93d202-47fc-4405-873a-cab67cc5f1b2">Complete</TemplateStatus>
    <CSXSubmissionMarket xmlns="6d93d202-47fc-4405-873a-cab67cc5f1b2" xsi:nil="true"/>
    <FriendlyTitle xmlns="6d93d202-47fc-4405-873a-cab67cc5f1b2" xsi:nil="true"/>
    <TPLaunchHelpLinkType xmlns="6d93d202-47fc-4405-873a-cab67cc5f1b2" xsi:nil="true"/>
    <Providers xmlns="6d93d202-47fc-4405-873a-cab67cc5f1b2" xsi:nil="true"/>
    <SourceTitle xmlns="6d93d202-47fc-4405-873a-cab67cc5f1b2">Thème santé - Virus</SourceTitle>
    <TemplateTemplateType xmlns="6d93d202-47fc-4405-873a-cab67cc5f1b2">PowerPoint 12 Default</TemplateTemplateType>
    <TimesCloned xmlns="6d93d202-47fc-4405-873a-cab67cc5f1b2" xsi:nil="true"/>
    <ClipArtFilename xmlns="6d93d202-47fc-4405-873a-cab67cc5f1b2" xsi:nil="true"/>
    <APDescription xmlns="6d93d202-47fc-4405-873a-cab67cc5f1b2" xsi:nil="true"/>
    <TPApplication xmlns="6d93d202-47fc-4405-873a-cab67cc5f1b2">PowerPoint</TPApplication>
    <CSXHash xmlns="6d93d202-47fc-4405-873a-cab67cc5f1b2">Vv8qFzFpiVe4T7bCiBfnsJkl13s=</CSXHash>
    <PrimaryImageGen xmlns="6d93d202-47fc-4405-873a-cab67cc5f1b2">true</PrimaryImageGen>
    <ContentItem xmlns="6d93d202-47fc-4405-873a-cab67cc5f1b2" xsi:nil="true"/>
    <IsDeleted xmlns="6d93d202-47fc-4405-873a-cab67cc5f1b2">false</IsDeleted>
    <ShowIn xmlns="6d93d202-47fc-4405-873a-cab67cc5f1b2">Show everywhere</ShowIn>
    <BugNumber xmlns="6d93d202-47fc-4405-873a-cab67cc5f1b2" xsi:nil="true"/>
    <LegacyData xmlns="6d93d202-47fc-4405-873a-cab67cc5f1b2">ListingID:;Manager:;BuildStatus:Publish Passed;MockupPath:</LegacyData>
    <TPLaunchHelpLink xmlns="6d93d202-47fc-4405-873a-cab67cc5f1b2" xsi:nil="true"/>
    <Milestone xmlns="6d93d202-47fc-4405-873a-cab67cc5f1b2" xsi:nil="true"/>
    <UANotes xmlns="6d93d202-47fc-4405-873a-cab67cc5f1b2" xsi:nil="true"/>
    <Description0 xmlns="64acb2c5-0a2b-4bda-bd34-58e36cbb80d2" xsi:nil="true"/>
    <IntlLangReviewer xmlns="6d93d202-47fc-4405-873a-cab67cc5f1b2" xsi:nil="true"/>
    <IntlLocPriority xmlns="6d93d202-47fc-4405-873a-cab67cc5f1b2" xsi:nil="true"/>
    <OpenTemplate xmlns="6d93d202-47fc-4405-873a-cab67cc5f1b2">true</OpenTemplate>
    <Provider xmlns="6d93d202-47fc-4405-873a-cab67cc5f1b2" xsi:nil="true"/>
    <CSXSubmissionDate xmlns="6d93d202-47fc-4405-873a-cab67cc5f1b2">2009-10-10T07:00:00+00:00</CSXSubmissionDate>
    <TPClientViewer xmlns="6d93d202-47fc-4405-873a-cab67cc5f1b2" xsi:nil="true"/>
    <DSATActionTaken xmlns="6d93d202-47fc-4405-873a-cab67cc5f1b2" xsi:nil="true"/>
    <APEditor xmlns="6d93d202-47fc-4405-873a-cab67cc5f1b2">
      <UserInfo>
        <DisplayName>_o14migrate</DisplayName>
        <AccountId>266</AccountId>
        <AccountType/>
      </UserInfo>
    </APEditor>
    <TPInstallLocation xmlns="6d93d202-47fc-4405-873a-cab67cc5f1b2">{My Templates}</TPInstallLocation>
    <OutputCachingOn xmlns="6d93d202-47fc-4405-873a-cab67cc5f1b2">false</OutputCachingOn>
    <ParentAssetId xmlns="6d93d202-47fc-4405-873a-cab67cc5f1b2" xsi:nil="true"/>
    <LocManualTestRequired xmlns="6d93d202-47fc-4405-873a-cab67cc5f1b2">false</LocManualTestRequired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169980</LocLastLocAttemptVersionLookup>
    <InternalTagsTaxHTField0 xmlns="6d93d202-47fc-4405-873a-cab67cc5f1b2">
      <Terms xmlns="http://schemas.microsoft.com/office/infopath/2007/PartnerControls"/>
    </InternalTagsTaxHTField0>
    <LocRecommendedHandoff xmlns="6d93d202-47fc-4405-873a-cab67cc5f1b2" xsi:nil="true"/>
    <BlockPublish xmlns="6d93d202-47fc-4405-873a-cab67cc5f1b2">false</BlockPublish>
    <LocComments xmlns="6d93d202-47fc-4405-873a-cab67cc5f1b2" xsi:nil="true"/>
    <TaxCatchAll xmlns="6d93d202-47fc-4405-873a-cab67cc5f1b2"/>
    <OriginalRelease xmlns="6d93d202-47fc-4405-873a-cab67cc5f1b2">14</OriginalRelease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MarketGroupTiers2 xmlns="6d93d202-47fc-4405-873a-cab67cc5f1b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FFAF9E5-461C-4C85-A8B1-B7E4E75B1C1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D9ED6DD-D4D8-4533-9443-1F0488F8635E}">
  <ds:schemaRefs>
    <ds:schemaRef ds:uri="http://schemas.microsoft.com/office/2006/metadata/properties"/>
    <ds:schemaRef ds:uri="http://schemas.microsoft.com/office/infopath/2007/PartnerControls"/>
    <ds:schemaRef ds:uri="6d93d202-47fc-4405-873a-cab67cc5f1b2"/>
    <ds:schemaRef ds:uri="64acb2c5-0a2b-4bda-bd34-58e36cbb80d2"/>
  </ds:schemaRefs>
</ds:datastoreItem>
</file>

<file path=customXml/itemProps3.xml><?xml version="1.0" encoding="utf-8"?>
<ds:datastoreItem xmlns:ds="http://schemas.openxmlformats.org/officeDocument/2006/customXml" ds:itemID="{21F61DB3-4B6B-4102-BC87-B427AD4B6E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 santé - Virus</Template>
  <TotalTime>3311</TotalTime>
  <Words>558</Words>
  <Application>Microsoft Office PowerPoint</Application>
  <PresentationFormat>Affichage à l'écran (4:3)</PresentationFormat>
  <Paragraphs>97</Paragraphs>
  <Slides>15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0" baseType="lpstr">
      <vt:lpstr>Meiryo</vt:lpstr>
      <vt:lpstr>Arial</vt:lpstr>
      <vt:lpstr>Calibri</vt:lpstr>
      <vt:lpstr>Wingdings</vt:lpstr>
      <vt:lpstr>Thème Office</vt:lpstr>
      <vt:lpstr>Les symptômes et les soins d’assistance généraux</vt:lpstr>
      <vt:lpstr>Cours #3</vt:lpstr>
      <vt:lpstr>Évaluation diagnostique</vt:lpstr>
      <vt:lpstr>Présentation PowerPoint</vt:lpstr>
      <vt:lpstr>Facteurs de risque</vt:lpstr>
      <vt:lpstr>Manifestations cliniques</vt:lpstr>
      <vt:lpstr>Développer son sens de l’observation</vt:lpstr>
      <vt:lpstr>Allergie … C’est quoi ?</vt:lpstr>
      <vt:lpstr>Immunopathologies</vt:lpstr>
      <vt:lpstr>1. CHOC ANAPHYLACTIQUE</vt:lpstr>
      <vt:lpstr>Le médicament le plus efficace est l’adrénaline</vt:lpstr>
      <vt:lpstr>Réactions allergiques</vt:lpstr>
      <vt:lpstr>Réactions allergiques type 1</vt:lpstr>
      <vt:lpstr>Altérations auto-immunes</vt:lpstr>
      <vt:lpstr>Exercice CEMEQ 2.2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système immunitaire</dc:title>
  <dc:creator>Di Mattia, Stephanie</dc:creator>
  <cp:lastModifiedBy>Di Mattia, Stephanie</cp:lastModifiedBy>
  <cp:revision>26</cp:revision>
  <dcterms:created xsi:type="dcterms:W3CDTF">2023-04-21T14:12:17Z</dcterms:created>
  <dcterms:modified xsi:type="dcterms:W3CDTF">2023-05-28T17:22:15Z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Applications">
    <vt:lpwstr>53;#PowerPoint 12</vt:lpwstr>
  </property>
  <property fmtid="{D5CDD505-2E9C-101B-9397-08002B2CF9AE}" pid="4" name="Order">
    <vt:r8>8621200</vt:r8>
  </property>
  <property fmtid="{D5CDD505-2E9C-101B-9397-08002B2CF9AE}" pid="5" name="APTrustLevel">
    <vt:r8>3</vt:r8>
  </property>
</Properties>
</file>