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2" r:id="rId6"/>
    <p:sldId id="261" r:id="rId7"/>
    <p:sldId id="266" r:id="rId8"/>
    <p:sldId id="283" r:id="rId9"/>
    <p:sldId id="268" r:id="rId10"/>
    <p:sldId id="269" r:id="rId11"/>
    <p:sldId id="270" r:id="rId12"/>
    <p:sldId id="271" r:id="rId13"/>
    <p:sldId id="273" r:id="rId14"/>
    <p:sldId id="275" r:id="rId15"/>
    <p:sldId id="276" r:id="rId16"/>
    <p:sldId id="277" r:id="rId17"/>
    <p:sldId id="278" r:id="rId18"/>
    <p:sldId id="280" r:id="rId19"/>
    <p:sldId id="279" r:id="rId20"/>
    <p:sldId id="281" r:id="rId21"/>
    <p:sldId id="282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505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>
      <p:cViewPr varScale="1">
        <p:scale>
          <a:sx n="72" d="100"/>
          <a:sy n="72" d="100"/>
        </p:scale>
        <p:origin x="12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94A15F-991F-42D0-8419-1E0389A28B7C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642AA1B-CB8C-42E7-A6E5-37730A2C22D9}">
      <dgm:prSet/>
      <dgm:spPr/>
      <dgm:t>
        <a:bodyPr/>
        <a:lstStyle/>
        <a:p>
          <a:r>
            <a:rPr lang="fr-CA" dirty="0"/>
            <a:t>Barrières physiques et chimiques superficielles</a:t>
          </a:r>
          <a:endParaRPr lang="en-US" dirty="0"/>
        </a:p>
      </dgm:t>
    </dgm:pt>
    <dgm:pt modelId="{337D1824-E8C4-4E9C-AE52-48C4598E1BBE}" type="parTrans" cxnId="{436847B1-1E2E-4B71-8200-49342A27E460}">
      <dgm:prSet/>
      <dgm:spPr/>
      <dgm:t>
        <a:bodyPr/>
        <a:lstStyle/>
        <a:p>
          <a:endParaRPr lang="en-US"/>
        </a:p>
      </dgm:t>
    </dgm:pt>
    <dgm:pt modelId="{9A9D8DB6-053B-46C9-8B32-6AA150ADD2AE}" type="sibTrans" cxnId="{436847B1-1E2E-4B71-8200-49342A27E460}">
      <dgm:prSet/>
      <dgm:spPr/>
      <dgm:t>
        <a:bodyPr/>
        <a:lstStyle/>
        <a:p>
          <a:endParaRPr lang="en-US"/>
        </a:p>
      </dgm:t>
    </dgm:pt>
    <dgm:pt modelId="{9C6F630A-66FA-4F5A-8DE1-E3EC75B47F37}">
      <dgm:prSet/>
      <dgm:spPr/>
      <dgm:t>
        <a:bodyPr/>
        <a:lstStyle/>
        <a:p>
          <a:r>
            <a:rPr lang="fr-CA" dirty="0"/>
            <a:t>Moyens de défense internes</a:t>
          </a:r>
          <a:endParaRPr lang="en-US" dirty="0"/>
        </a:p>
      </dgm:t>
    </dgm:pt>
    <dgm:pt modelId="{04DBA49C-D9B4-433F-8137-EEAA15091BAC}" type="parTrans" cxnId="{0096C864-C18E-4B27-B803-AD3FED0D81C2}">
      <dgm:prSet/>
      <dgm:spPr/>
      <dgm:t>
        <a:bodyPr/>
        <a:lstStyle/>
        <a:p>
          <a:endParaRPr lang="en-US"/>
        </a:p>
      </dgm:t>
    </dgm:pt>
    <dgm:pt modelId="{BD408CB2-A308-484F-90EF-F48BD77386FE}" type="sibTrans" cxnId="{0096C864-C18E-4B27-B803-AD3FED0D81C2}">
      <dgm:prSet/>
      <dgm:spPr/>
      <dgm:t>
        <a:bodyPr/>
        <a:lstStyle/>
        <a:p>
          <a:endParaRPr lang="en-US"/>
        </a:p>
      </dgm:t>
    </dgm:pt>
    <dgm:pt modelId="{FC215E32-BC72-4806-ACD6-503A8C49F0AF}">
      <dgm:prSet/>
      <dgm:spPr/>
      <dgm:t>
        <a:bodyPr/>
        <a:lstStyle/>
        <a:p>
          <a:r>
            <a:rPr lang="fr-CA" dirty="0"/>
            <a:t>Inflammation</a:t>
          </a:r>
          <a:endParaRPr lang="en-US" dirty="0"/>
        </a:p>
      </dgm:t>
    </dgm:pt>
    <dgm:pt modelId="{EA22AC6C-303A-4C5E-BCDF-29C1F1ACF2CD}" type="parTrans" cxnId="{4A2F6A03-F29A-451E-AC13-D6EF808E97D6}">
      <dgm:prSet/>
      <dgm:spPr/>
      <dgm:t>
        <a:bodyPr/>
        <a:lstStyle/>
        <a:p>
          <a:endParaRPr lang="en-US"/>
        </a:p>
      </dgm:t>
    </dgm:pt>
    <dgm:pt modelId="{2B60BACA-1B7E-4031-8E72-5792EAF751E1}" type="sibTrans" cxnId="{4A2F6A03-F29A-451E-AC13-D6EF808E97D6}">
      <dgm:prSet/>
      <dgm:spPr/>
      <dgm:t>
        <a:bodyPr/>
        <a:lstStyle/>
        <a:p>
          <a:endParaRPr lang="en-US"/>
        </a:p>
      </dgm:t>
    </dgm:pt>
    <dgm:pt modelId="{7EBACAB0-B140-43A1-88AA-0607D3DBC1C8}" type="pres">
      <dgm:prSet presAssocID="{F294A15F-991F-42D0-8419-1E0389A28B7C}" presName="cycle" presStyleCnt="0">
        <dgm:presLayoutVars>
          <dgm:dir/>
          <dgm:resizeHandles val="exact"/>
        </dgm:presLayoutVars>
      </dgm:prSet>
      <dgm:spPr/>
    </dgm:pt>
    <dgm:pt modelId="{0D5448D3-D5A1-46FE-9C3B-A3ECB9F85535}" type="pres">
      <dgm:prSet presAssocID="{1642AA1B-CB8C-42E7-A6E5-37730A2C22D9}" presName="node" presStyleLbl="node1" presStyleIdx="0" presStyleCnt="3">
        <dgm:presLayoutVars>
          <dgm:bulletEnabled val="1"/>
        </dgm:presLayoutVars>
      </dgm:prSet>
      <dgm:spPr/>
    </dgm:pt>
    <dgm:pt modelId="{63CB27CF-CAB3-4379-80F6-061A7B2A62F2}" type="pres">
      <dgm:prSet presAssocID="{1642AA1B-CB8C-42E7-A6E5-37730A2C22D9}" presName="spNode" presStyleCnt="0"/>
      <dgm:spPr/>
    </dgm:pt>
    <dgm:pt modelId="{79BD2C17-806E-43CA-AD48-60BE17A4D799}" type="pres">
      <dgm:prSet presAssocID="{9A9D8DB6-053B-46C9-8B32-6AA150ADD2AE}" presName="sibTrans" presStyleLbl="sibTrans1D1" presStyleIdx="0" presStyleCnt="3"/>
      <dgm:spPr/>
    </dgm:pt>
    <dgm:pt modelId="{1433CA47-42B3-4174-96B2-E3AEA8C5FC62}" type="pres">
      <dgm:prSet presAssocID="{9C6F630A-66FA-4F5A-8DE1-E3EC75B47F37}" presName="node" presStyleLbl="node1" presStyleIdx="1" presStyleCnt="3">
        <dgm:presLayoutVars>
          <dgm:bulletEnabled val="1"/>
        </dgm:presLayoutVars>
      </dgm:prSet>
      <dgm:spPr/>
    </dgm:pt>
    <dgm:pt modelId="{05A4B0E8-B58B-4A67-BFF0-A392FFAB7139}" type="pres">
      <dgm:prSet presAssocID="{9C6F630A-66FA-4F5A-8DE1-E3EC75B47F37}" presName="spNode" presStyleCnt="0"/>
      <dgm:spPr/>
    </dgm:pt>
    <dgm:pt modelId="{467DA935-97C5-4F2B-8FFA-C21360474AB1}" type="pres">
      <dgm:prSet presAssocID="{BD408CB2-A308-484F-90EF-F48BD77386FE}" presName="sibTrans" presStyleLbl="sibTrans1D1" presStyleIdx="1" presStyleCnt="3"/>
      <dgm:spPr/>
    </dgm:pt>
    <dgm:pt modelId="{C7A1B768-8173-4E03-8D3B-3D81CE493F50}" type="pres">
      <dgm:prSet presAssocID="{FC215E32-BC72-4806-ACD6-503A8C49F0AF}" presName="node" presStyleLbl="node1" presStyleIdx="2" presStyleCnt="3">
        <dgm:presLayoutVars>
          <dgm:bulletEnabled val="1"/>
        </dgm:presLayoutVars>
      </dgm:prSet>
      <dgm:spPr/>
    </dgm:pt>
    <dgm:pt modelId="{9A0FB7AA-5293-4A47-BBAD-FCFEC237E7AB}" type="pres">
      <dgm:prSet presAssocID="{FC215E32-BC72-4806-ACD6-503A8C49F0AF}" presName="spNode" presStyleCnt="0"/>
      <dgm:spPr/>
    </dgm:pt>
    <dgm:pt modelId="{1FC1AB5C-1991-49D2-B622-19CB1BA67CEE}" type="pres">
      <dgm:prSet presAssocID="{2B60BACA-1B7E-4031-8E72-5792EAF751E1}" presName="sibTrans" presStyleLbl="sibTrans1D1" presStyleIdx="2" presStyleCnt="3"/>
      <dgm:spPr/>
    </dgm:pt>
  </dgm:ptLst>
  <dgm:cxnLst>
    <dgm:cxn modelId="{4A2F6A03-F29A-451E-AC13-D6EF808E97D6}" srcId="{F294A15F-991F-42D0-8419-1E0389A28B7C}" destId="{FC215E32-BC72-4806-ACD6-503A8C49F0AF}" srcOrd="2" destOrd="0" parTransId="{EA22AC6C-303A-4C5E-BCDF-29C1F1ACF2CD}" sibTransId="{2B60BACA-1B7E-4031-8E72-5792EAF751E1}"/>
    <dgm:cxn modelId="{7F155F11-E60C-4F67-A47E-088EF1230343}" type="presOf" srcId="{2B60BACA-1B7E-4031-8E72-5792EAF751E1}" destId="{1FC1AB5C-1991-49D2-B622-19CB1BA67CEE}" srcOrd="0" destOrd="0" presId="urn:microsoft.com/office/officeart/2005/8/layout/cycle6"/>
    <dgm:cxn modelId="{0096C864-C18E-4B27-B803-AD3FED0D81C2}" srcId="{F294A15F-991F-42D0-8419-1E0389A28B7C}" destId="{9C6F630A-66FA-4F5A-8DE1-E3EC75B47F37}" srcOrd="1" destOrd="0" parTransId="{04DBA49C-D9B4-433F-8137-EEAA15091BAC}" sibTransId="{BD408CB2-A308-484F-90EF-F48BD77386FE}"/>
    <dgm:cxn modelId="{BF993759-F856-4BB3-8D80-CDB638460CC8}" type="presOf" srcId="{9C6F630A-66FA-4F5A-8DE1-E3EC75B47F37}" destId="{1433CA47-42B3-4174-96B2-E3AEA8C5FC62}" srcOrd="0" destOrd="0" presId="urn:microsoft.com/office/officeart/2005/8/layout/cycle6"/>
    <dgm:cxn modelId="{78BA828D-FF2F-4425-BAB6-2EF6B262E0C3}" type="presOf" srcId="{9A9D8DB6-053B-46C9-8B32-6AA150ADD2AE}" destId="{79BD2C17-806E-43CA-AD48-60BE17A4D799}" srcOrd="0" destOrd="0" presId="urn:microsoft.com/office/officeart/2005/8/layout/cycle6"/>
    <dgm:cxn modelId="{4B6EBDA8-8EC3-474E-9010-4893306973C9}" type="presOf" srcId="{F294A15F-991F-42D0-8419-1E0389A28B7C}" destId="{7EBACAB0-B140-43A1-88AA-0607D3DBC1C8}" srcOrd="0" destOrd="0" presId="urn:microsoft.com/office/officeart/2005/8/layout/cycle6"/>
    <dgm:cxn modelId="{436847B1-1E2E-4B71-8200-49342A27E460}" srcId="{F294A15F-991F-42D0-8419-1E0389A28B7C}" destId="{1642AA1B-CB8C-42E7-A6E5-37730A2C22D9}" srcOrd="0" destOrd="0" parTransId="{337D1824-E8C4-4E9C-AE52-48C4598E1BBE}" sibTransId="{9A9D8DB6-053B-46C9-8B32-6AA150ADD2AE}"/>
    <dgm:cxn modelId="{0BB6E0C3-1F1A-446C-84BB-330B5A94E527}" type="presOf" srcId="{BD408CB2-A308-484F-90EF-F48BD77386FE}" destId="{467DA935-97C5-4F2B-8FFA-C21360474AB1}" srcOrd="0" destOrd="0" presId="urn:microsoft.com/office/officeart/2005/8/layout/cycle6"/>
    <dgm:cxn modelId="{6FFF46E1-9C8C-4EF4-8899-B20245391775}" type="presOf" srcId="{FC215E32-BC72-4806-ACD6-503A8C49F0AF}" destId="{C7A1B768-8173-4E03-8D3B-3D81CE493F50}" srcOrd="0" destOrd="0" presId="urn:microsoft.com/office/officeart/2005/8/layout/cycle6"/>
    <dgm:cxn modelId="{D06693E1-7EBC-4C89-9825-365969F9CD45}" type="presOf" srcId="{1642AA1B-CB8C-42E7-A6E5-37730A2C22D9}" destId="{0D5448D3-D5A1-46FE-9C3B-A3ECB9F85535}" srcOrd="0" destOrd="0" presId="urn:microsoft.com/office/officeart/2005/8/layout/cycle6"/>
    <dgm:cxn modelId="{C2128250-89CF-4019-9438-0C022404E08F}" type="presParOf" srcId="{7EBACAB0-B140-43A1-88AA-0607D3DBC1C8}" destId="{0D5448D3-D5A1-46FE-9C3B-A3ECB9F85535}" srcOrd="0" destOrd="0" presId="urn:microsoft.com/office/officeart/2005/8/layout/cycle6"/>
    <dgm:cxn modelId="{3EBCBEE2-3B50-4E9A-B5D8-555E0746F472}" type="presParOf" srcId="{7EBACAB0-B140-43A1-88AA-0607D3DBC1C8}" destId="{63CB27CF-CAB3-4379-80F6-061A7B2A62F2}" srcOrd="1" destOrd="0" presId="urn:microsoft.com/office/officeart/2005/8/layout/cycle6"/>
    <dgm:cxn modelId="{AE690400-090A-4BCB-81A4-9E3172CEA73C}" type="presParOf" srcId="{7EBACAB0-B140-43A1-88AA-0607D3DBC1C8}" destId="{79BD2C17-806E-43CA-AD48-60BE17A4D799}" srcOrd="2" destOrd="0" presId="urn:microsoft.com/office/officeart/2005/8/layout/cycle6"/>
    <dgm:cxn modelId="{E721D0BA-0E15-41A0-ABF1-6B367B1C4FE9}" type="presParOf" srcId="{7EBACAB0-B140-43A1-88AA-0607D3DBC1C8}" destId="{1433CA47-42B3-4174-96B2-E3AEA8C5FC62}" srcOrd="3" destOrd="0" presId="urn:microsoft.com/office/officeart/2005/8/layout/cycle6"/>
    <dgm:cxn modelId="{4E938275-855E-4703-9411-822E70E31ED6}" type="presParOf" srcId="{7EBACAB0-B140-43A1-88AA-0607D3DBC1C8}" destId="{05A4B0E8-B58B-4A67-BFF0-A392FFAB7139}" srcOrd="4" destOrd="0" presId="urn:microsoft.com/office/officeart/2005/8/layout/cycle6"/>
    <dgm:cxn modelId="{1A8F34B1-BDFD-4672-979C-F687AC374646}" type="presParOf" srcId="{7EBACAB0-B140-43A1-88AA-0607D3DBC1C8}" destId="{467DA935-97C5-4F2B-8FFA-C21360474AB1}" srcOrd="5" destOrd="0" presId="urn:microsoft.com/office/officeart/2005/8/layout/cycle6"/>
    <dgm:cxn modelId="{16152BF8-09F4-47BC-839A-5C1B0403C278}" type="presParOf" srcId="{7EBACAB0-B140-43A1-88AA-0607D3DBC1C8}" destId="{C7A1B768-8173-4E03-8D3B-3D81CE493F50}" srcOrd="6" destOrd="0" presId="urn:microsoft.com/office/officeart/2005/8/layout/cycle6"/>
    <dgm:cxn modelId="{16B54690-4AA4-41B9-B151-4E49A6CB003F}" type="presParOf" srcId="{7EBACAB0-B140-43A1-88AA-0607D3DBC1C8}" destId="{9A0FB7AA-5293-4A47-BBAD-FCFEC237E7AB}" srcOrd="7" destOrd="0" presId="urn:microsoft.com/office/officeart/2005/8/layout/cycle6"/>
    <dgm:cxn modelId="{EAA7B9B5-755D-4CB1-BE96-EC141E4CF076}" type="presParOf" srcId="{7EBACAB0-B140-43A1-88AA-0607D3DBC1C8}" destId="{1FC1AB5C-1991-49D2-B622-19CB1BA67CEE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4E890F-386C-4C6A-AB11-43FA349063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0EAEDE-4DA5-4BB6-A475-DDB1849C9717}">
      <dgm:prSet/>
      <dgm:spPr/>
      <dgm:t>
        <a:bodyPr/>
        <a:lstStyle/>
        <a:p>
          <a:r>
            <a:rPr lang="fr-CA" b="1"/>
            <a:t>Façon active </a:t>
          </a:r>
          <a:endParaRPr lang="en-US"/>
        </a:p>
      </dgm:t>
    </dgm:pt>
    <dgm:pt modelId="{008A4A83-E2BA-4464-9BDC-71C3873D2C8D}" type="parTrans" cxnId="{E266700E-FFE8-4E64-AD55-95D0A361B9FB}">
      <dgm:prSet/>
      <dgm:spPr/>
      <dgm:t>
        <a:bodyPr/>
        <a:lstStyle/>
        <a:p>
          <a:endParaRPr lang="en-US"/>
        </a:p>
      </dgm:t>
    </dgm:pt>
    <dgm:pt modelId="{A1CC0747-7826-41A7-B5FC-8AFC6E57E252}" type="sibTrans" cxnId="{E266700E-FFE8-4E64-AD55-95D0A361B9FB}">
      <dgm:prSet/>
      <dgm:spPr/>
      <dgm:t>
        <a:bodyPr/>
        <a:lstStyle/>
        <a:p>
          <a:endParaRPr lang="en-US"/>
        </a:p>
      </dgm:t>
    </dgm:pt>
    <dgm:pt modelId="{D2D3EA8E-0E82-47F1-AB56-3F85CFACDBE2}">
      <dgm:prSet/>
      <dgm:spPr/>
      <dgm:t>
        <a:bodyPr/>
        <a:lstStyle/>
        <a:p>
          <a:r>
            <a:rPr lang="fr-CA" dirty="0"/>
            <a:t>Immunité acquise naturellement en contractant la maladie ou en étant en contact répété avec les microorganismes</a:t>
          </a:r>
          <a:endParaRPr lang="en-US" dirty="0"/>
        </a:p>
      </dgm:t>
    </dgm:pt>
    <dgm:pt modelId="{4C42A65B-841F-4BD4-999D-85BB8ECAA87A}" type="parTrans" cxnId="{95755EEF-AE55-401A-B694-FF1067BCC665}">
      <dgm:prSet/>
      <dgm:spPr/>
      <dgm:t>
        <a:bodyPr/>
        <a:lstStyle/>
        <a:p>
          <a:endParaRPr lang="en-US"/>
        </a:p>
      </dgm:t>
    </dgm:pt>
    <dgm:pt modelId="{182EA57F-9C47-43A0-9947-D21B49A42668}" type="sibTrans" cxnId="{95755EEF-AE55-401A-B694-FF1067BCC665}">
      <dgm:prSet/>
      <dgm:spPr/>
      <dgm:t>
        <a:bodyPr/>
        <a:lstStyle/>
        <a:p>
          <a:endParaRPr lang="en-US"/>
        </a:p>
      </dgm:t>
    </dgm:pt>
    <dgm:pt modelId="{E018347C-08C5-4D57-8DF7-C118A60A6EBF}">
      <dgm:prSet/>
      <dgm:spPr/>
      <dgm:t>
        <a:bodyPr/>
        <a:lstStyle/>
        <a:p>
          <a:r>
            <a:rPr lang="fr-CA"/>
            <a:t>Immunité acquise artificiellement en recevant un vaccin</a:t>
          </a:r>
          <a:endParaRPr lang="en-US"/>
        </a:p>
      </dgm:t>
    </dgm:pt>
    <dgm:pt modelId="{DFFB3E76-3CA5-42E2-9F85-1BE24043048E}" type="parTrans" cxnId="{93FFE28D-9DB4-45B3-8E1B-6276023DBC2A}">
      <dgm:prSet/>
      <dgm:spPr/>
      <dgm:t>
        <a:bodyPr/>
        <a:lstStyle/>
        <a:p>
          <a:endParaRPr lang="en-US"/>
        </a:p>
      </dgm:t>
    </dgm:pt>
    <dgm:pt modelId="{5E262C93-5E9D-4C5C-95A1-CAE282DF474A}" type="sibTrans" cxnId="{93FFE28D-9DB4-45B3-8E1B-6276023DBC2A}">
      <dgm:prSet/>
      <dgm:spPr/>
      <dgm:t>
        <a:bodyPr/>
        <a:lstStyle/>
        <a:p>
          <a:endParaRPr lang="en-US"/>
        </a:p>
      </dgm:t>
    </dgm:pt>
    <dgm:pt modelId="{890F4653-1B4C-4A62-9E6B-880ADB3408F1}">
      <dgm:prSet/>
      <dgm:spPr/>
      <dgm:t>
        <a:bodyPr/>
        <a:lstStyle/>
        <a:p>
          <a:r>
            <a:rPr lang="fr-CA" b="1" dirty="0"/>
            <a:t>Façon passive **</a:t>
          </a:r>
          <a:endParaRPr lang="en-US" dirty="0"/>
        </a:p>
      </dgm:t>
    </dgm:pt>
    <dgm:pt modelId="{F97A0DF1-7567-43BD-8F41-74412AB17F0A}" type="parTrans" cxnId="{E308BEEB-D905-44FB-B7E8-561F53D52A5B}">
      <dgm:prSet/>
      <dgm:spPr/>
      <dgm:t>
        <a:bodyPr/>
        <a:lstStyle/>
        <a:p>
          <a:endParaRPr lang="en-US"/>
        </a:p>
      </dgm:t>
    </dgm:pt>
    <dgm:pt modelId="{E00D0B0A-037D-4CFF-8642-10174FAA7EF7}" type="sibTrans" cxnId="{E308BEEB-D905-44FB-B7E8-561F53D52A5B}">
      <dgm:prSet/>
      <dgm:spPr/>
      <dgm:t>
        <a:bodyPr/>
        <a:lstStyle/>
        <a:p>
          <a:endParaRPr lang="en-US"/>
        </a:p>
      </dgm:t>
    </dgm:pt>
    <dgm:pt modelId="{FA5C7290-1248-4809-8B08-C2CB226F9224}">
      <dgm:prSet/>
      <dgm:spPr/>
      <dgm:t>
        <a:bodyPr/>
        <a:lstStyle/>
        <a:p>
          <a:r>
            <a:rPr lang="fr-CA"/>
            <a:t>Immunité acquise naturellement en recevant, au cours de la grossesse et à la naissance, anticorps maternels</a:t>
          </a:r>
          <a:endParaRPr lang="en-US"/>
        </a:p>
      </dgm:t>
    </dgm:pt>
    <dgm:pt modelId="{24708CFB-1338-4B21-BF60-B423B596D567}" type="parTrans" cxnId="{3F6AEB01-1C49-4293-9236-003B697D7312}">
      <dgm:prSet/>
      <dgm:spPr/>
      <dgm:t>
        <a:bodyPr/>
        <a:lstStyle/>
        <a:p>
          <a:endParaRPr lang="en-US"/>
        </a:p>
      </dgm:t>
    </dgm:pt>
    <dgm:pt modelId="{BDEE7588-BE33-48B3-9265-5E3DC9F6F0F1}" type="sibTrans" cxnId="{3F6AEB01-1C49-4293-9236-003B697D7312}">
      <dgm:prSet/>
      <dgm:spPr/>
      <dgm:t>
        <a:bodyPr/>
        <a:lstStyle/>
        <a:p>
          <a:endParaRPr lang="en-US"/>
        </a:p>
      </dgm:t>
    </dgm:pt>
    <dgm:pt modelId="{1A2CA94B-15DD-4096-AAA5-508EF1FF28B2}">
      <dgm:prSet/>
      <dgm:spPr/>
      <dgm:t>
        <a:bodyPr/>
        <a:lstStyle/>
        <a:p>
          <a:r>
            <a:rPr lang="fr-CA" dirty="0"/>
            <a:t>Immunité acquise artificiellement en recevant un sérum</a:t>
          </a:r>
          <a:endParaRPr lang="en-US" dirty="0"/>
        </a:p>
      </dgm:t>
    </dgm:pt>
    <dgm:pt modelId="{D7F2BDB2-7B62-4B45-8EA7-C07DE484B051}" type="parTrans" cxnId="{51DD0469-A3F7-4F7C-8212-7DA8F9160AEA}">
      <dgm:prSet/>
      <dgm:spPr/>
      <dgm:t>
        <a:bodyPr/>
        <a:lstStyle/>
        <a:p>
          <a:endParaRPr lang="en-US"/>
        </a:p>
      </dgm:t>
    </dgm:pt>
    <dgm:pt modelId="{9844642C-5F55-4411-AC9A-1325E8780CC9}" type="sibTrans" cxnId="{51DD0469-A3F7-4F7C-8212-7DA8F9160AEA}">
      <dgm:prSet/>
      <dgm:spPr/>
      <dgm:t>
        <a:bodyPr/>
        <a:lstStyle/>
        <a:p>
          <a:endParaRPr lang="en-US"/>
        </a:p>
      </dgm:t>
    </dgm:pt>
    <dgm:pt modelId="{37D73B4A-74CA-4357-8E6D-3F49DA654044}" type="pres">
      <dgm:prSet presAssocID="{2B4E890F-386C-4C6A-AB11-43FA349063EE}" presName="vert0" presStyleCnt="0">
        <dgm:presLayoutVars>
          <dgm:dir/>
          <dgm:animOne val="branch"/>
          <dgm:animLvl val="lvl"/>
        </dgm:presLayoutVars>
      </dgm:prSet>
      <dgm:spPr/>
    </dgm:pt>
    <dgm:pt modelId="{3EC247A0-ADC7-46CC-B56B-95E51A03E3A9}" type="pres">
      <dgm:prSet presAssocID="{F10EAEDE-4DA5-4BB6-A475-DDB1849C9717}" presName="thickLine" presStyleLbl="alignNode1" presStyleIdx="0" presStyleCnt="6"/>
      <dgm:spPr/>
    </dgm:pt>
    <dgm:pt modelId="{AAD3EE23-CF57-41B6-ADAB-D738DECC7294}" type="pres">
      <dgm:prSet presAssocID="{F10EAEDE-4DA5-4BB6-A475-DDB1849C9717}" presName="horz1" presStyleCnt="0"/>
      <dgm:spPr/>
    </dgm:pt>
    <dgm:pt modelId="{4EE9FC4A-23AF-44E0-9CE2-5BD6AF5A9A46}" type="pres">
      <dgm:prSet presAssocID="{F10EAEDE-4DA5-4BB6-A475-DDB1849C9717}" presName="tx1" presStyleLbl="revTx" presStyleIdx="0" presStyleCnt="6"/>
      <dgm:spPr/>
    </dgm:pt>
    <dgm:pt modelId="{2CC08D3C-904C-414A-8180-0B63BDC7A0CC}" type="pres">
      <dgm:prSet presAssocID="{F10EAEDE-4DA5-4BB6-A475-DDB1849C9717}" presName="vert1" presStyleCnt="0"/>
      <dgm:spPr/>
    </dgm:pt>
    <dgm:pt modelId="{0E646A2A-DF60-42EC-91A5-743E61AF8B6F}" type="pres">
      <dgm:prSet presAssocID="{D2D3EA8E-0E82-47F1-AB56-3F85CFACDBE2}" presName="thickLine" presStyleLbl="alignNode1" presStyleIdx="1" presStyleCnt="6"/>
      <dgm:spPr/>
    </dgm:pt>
    <dgm:pt modelId="{CB428D06-1CA9-4C25-BAAD-4CB65C2A298B}" type="pres">
      <dgm:prSet presAssocID="{D2D3EA8E-0E82-47F1-AB56-3F85CFACDBE2}" presName="horz1" presStyleCnt="0"/>
      <dgm:spPr/>
    </dgm:pt>
    <dgm:pt modelId="{2DBC3CE9-268A-4882-8DBE-BFA987B10131}" type="pres">
      <dgm:prSet presAssocID="{D2D3EA8E-0E82-47F1-AB56-3F85CFACDBE2}" presName="tx1" presStyleLbl="revTx" presStyleIdx="1" presStyleCnt="6"/>
      <dgm:spPr/>
    </dgm:pt>
    <dgm:pt modelId="{69BFDD2A-4E93-46AD-BEF8-9AD77209E9B1}" type="pres">
      <dgm:prSet presAssocID="{D2D3EA8E-0E82-47F1-AB56-3F85CFACDBE2}" presName="vert1" presStyleCnt="0"/>
      <dgm:spPr/>
    </dgm:pt>
    <dgm:pt modelId="{D8AEF2A8-FFDF-4135-AD38-483E938B78CF}" type="pres">
      <dgm:prSet presAssocID="{E018347C-08C5-4D57-8DF7-C118A60A6EBF}" presName="thickLine" presStyleLbl="alignNode1" presStyleIdx="2" presStyleCnt="6"/>
      <dgm:spPr/>
    </dgm:pt>
    <dgm:pt modelId="{86794013-5CA0-4CD8-88FB-FF6EB9FA8B2A}" type="pres">
      <dgm:prSet presAssocID="{E018347C-08C5-4D57-8DF7-C118A60A6EBF}" presName="horz1" presStyleCnt="0"/>
      <dgm:spPr/>
    </dgm:pt>
    <dgm:pt modelId="{53BDF050-00C8-4015-B8A4-73CC2B9E5EC8}" type="pres">
      <dgm:prSet presAssocID="{E018347C-08C5-4D57-8DF7-C118A60A6EBF}" presName="tx1" presStyleLbl="revTx" presStyleIdx="2" presStyleCnt="6"/>
      <dgm:spPr/>
    </dgm:pt>
    <dgm:pt modelId="{84A748B2-B0FF-4FF9-B83B-313644B73FA4}" type="pres">
      <dgm:prSet presAssocID="{E018347C-08C5-4D57-8DF7-C118A60A6EBF}" presName="vert1" presStyleCnt="0"/>
      <dgm:spPr/>
    </dgm:pt>
    <dgm:pt modelId="{652C2B0B-C4E4-4834-8D8E-8CB3497D9323}" type="pres">
      <dgm:prSet presAssocID="{890F4653-1B4C-4A62-9E6B-880ADB3408F1}" presName="thickLine" presStyleLbl="alignNode1" presStyleIdx="3" presStyleCnt="6"/>
      <dgm:spPr/>
    </dgm:pt>
    <dgm:pt modelId="{3E7E230C-9B71-477B-85A3-F842638D6735}" type="pres">
      <dgm:prSet presAssocID="{890F4653-1B4C-4A62-9E6B-880ADB3408F1}" presName="horz1" presStyleCnt="0"/>
      <dgm:spPr/>
    </dgm:pt>
    <dgm:pt modelId="{CC23FFA0-684D-4D6F-8E08-784D4F38E430}" type="pres">
      <dgm:prSet presAssocID="{890F4653-1B4C-4A62-9E6B-880ADB3408F1}" presName="tx1" presStyleLbl="revTx" presStyleIdx="3" presStyleCnt="6"/>
      <dgm:spPr/>
    </dgm:pt>
    <dgm:pt modelId="{D574F729-11ED-4F5D-B62B-690A37C98B47}" type="pres">
      <dgm:prSet presAssocID="{890F4653-1B4C-4A62-9E6B-880ADB3408F1}" presName="vert1" presStyleCnt="0"/>
      <dgm:spPr/>
    </dgm:pt>
    <dgm:pt modelId="{A1DBA8FE-47F3-4DD3-AF89-4E1048188068}" type="pres">
      <dgm:prSet presAssocID="{FA5C7290-1248-4809-8B08-C2CB226F9224}" presName="thickLine" presStyleLbl="alignNode1" presStyleIdx="4" presStyleCnt="6"/>
      <dgm:spPr/>
    </dgm:pt>
    <dgm:pt modelId="{5B9F80D0-281D-4BA9-8DA0-017371957E86}" type="pres">
      <dgm:prSet presAssocID="{FA5C7290-1248-4809-8B08-C2CB226F9224}" presName="horz1" presStyleCnt="0"/>
      <dgm:spPr/>
    </dgm:pt>
    <dgm:pt modelId="{6ECD474D-1526-4CE7-BC37-A77175ECB400}" type="pres">
      <dgm:prSet presAssocID="{FA5C7290-1248-4809-8B08-C2CB226F9224}" presName="tx1" presStyleLbl="revTx" presStyleIdx="4" presStyleCnt="6"/>
      <dgm:spPr/>
    </dgm:pt>
    <dgm:pt modelId="{DB4D867E-EB0E-4319-9A84-DC62A8D7DA08}" type="pres">
      <dgm:prSet presAssocID="{FA5C7290-1248-4809-8B08-C2CB226F9224}" presName="vert1" presStyleCnt="0"/>
      <dgm:spPr/>
    </dgm:pt>
    <dgm:pt modelId="{0AD47024-014A-48CF-88D4-78CBE5D543C1}" type="pres">
      <dgm:prSet presAssocID="{1A2CA94B-15DD-4096-AAA5-508EF1FF28B2}" presName="thickLine" presStyleLbl="alignNode1" presStyleIdx="5" presStyleCnt="6"/>
      <dgm:spPr/>
    </dgm:pt>
    <dgm:pt modelId="{81BC4CE7-A1FA-4DCD-A215-D11DDF4D1613}" type="pres">
      <dgm:prSet presAssocID="{1A2CA94B-15DD-4096-AAA5-508EF1FF28B2}" presName="horz1" presStyleCnt="0"/>
      <dgm:spPr/>
    </dgm:pt>
    <dgm:pt modelId="{4C54B584-1DED-4AA1-B5E1-A905232E08B5}" type="pres">
      <dgm:prSet presAssocID="{1A2CA94B-15DD-4096-AAA5-508EF1FF28B2}" presName="tx1" presStyleLbl="revTx" presStyleIdx="5" presStyleCnt="6"/>
      <dgm:spPr/>
    </dgm:pt>
    <dgm:pt modelId="{E0EA9ADE-47FC-4E41-B132-37E2BFEE679A}" type="pres">
      <dgm:prSet presAssocID="{1A2CA94B-15DD-4096-AAA5-508EF1FF28B2}" presName="vert1" presStyleCnt="0"/>
      <dgm:spPr/>
    </dgm:pt>
  </dgm:ptLst>
  <dgm:cxnLst>
    <dgm:cxn modelId="{E59A0B00-0DCD-489E-9D07-FF3E4C2DA7A0}" type="presOf" srcId="{890F4653-1B4C-4A62-9E6B-880ADB3408F1}" destId="{CC23FFA0-684D-4D6F-8E08-784D4F38E430}" srcOrd="0" destOrd="0" presId="urn:microsoft.com/office/officeart/2008/layout/LinedList"/>
    <dgm:cxn modelId="{3F6AEB01-1C49-4293-9236-003B697D7312}" srcId="{2B4E890F-386C-4C6A-AB11-43FA349063EE}" destId="{FA5C7290-1248-4809-8B08-C2CB226F9224}" srcOrd="4" destOrd="0" parTransId="{24708CFB-1338-4B21-BF60-B423B596D567}" sibTransId="{BDEE7588-BE33-48B3-9265-5E3DC9F6F0F1}"/>
    <dgm:cxn modelId="{E266700E-FFE8-4E64-AD55-95D0A361B9FB}" srcId="{2B4E890F-386C-4C6A-AB11-43FA349063EE}" destId="{F10EAEDE-4DA5-4BB6-A475-DDB1849C9717}" srcOrd="0" destOrd="0" parTransId="{008A4A83-E2BA-4464-9BDC-71C3873D2C8D}" sibTransId="{A1CC0747-7826-41A7-B5FC-8AFC6E57E252}"/>
    <dgm:cxn modelId="{AB91DA19-ECDC-4C3D-A9BF-0A8449124EB9}" type="presOf" srcId="{2B4E890F-386C-4C6A-AB11-43FA349063EE}" destId="{37D73B4A-74CA-4357-8E6D-3F49DA654044}" srcOrd="0" destOrd="0" presId="urn:microsoft.com/office/officeart/2008/layout/LinedList"/>
    <dgm:cxn modelId="{8CB3875C-95BC-40B7-98D6-F5642F289664}" type="presOf" srcId="{FA5C7290-1248-4809-8B08-C2CB226F9224}" destId="{6ECD474D-1526-4CE7-BC37-A77175ECB400}" srcOrd="0" destOrd="0" presId="urn:microsoft.com/office/officeart/2008/layout/LinedList"/>
    <dgm:cxn modelId="{A081425E-CB74-4899-8D20-D30AD011AAF4}" type="presOf" srcId="{D2D3EA8E-0E82-47F1-AB56-3F85CFACDBE2}" destId="{2DBC3CE9-268A-4882-8DBE-BFA987B10131}" srcOrd="0" destOrd="0" presId="urn:microsoft.com/office/officeart/2008/layout/LinedList"/>
    <dgm:cxn modelId="{917D3E5F-A0CF-4250-9FD0-EB8CACA752BE}" type="presOf" srcId="{F10EAEDE-4DA5-4BB6-A475-DDB1849C9717}" destId="{4EE9FC4A-23AF-44E0-9CE2-5BD6AF5A9A46}" srcOrd="0" destOrd="0" presId="urn:microsoft.com/office/officeart/2008/layout/LinedList"/>
    <dgm:cxn modelId="{B6D8A468-D263-4963-9CDC-FB6097AB6029}" type="presOf" srcId="{E018347C-08C5-4D57-8DF7-C118A60A6EBF}" destId="{53BDF050-00C8-4015-B8A4-73CC2B9E5EC8}" srcOrd="0" destOrd="0" presId="urn:microsoft.com/office/officeart/2008/layout/LinedList"/>
    <dgm:cxn modelId="{51DD0469-A3F7-4F7C-8212-7DA8F9160AEA}" srcId="{2B4E890F-386C-4C6A-AB11-43FA349063EE}" destId="{1A2CA94B-15DD-4096-AAA5-508EF1FF28B2}" srcOrd="5" destOrd="0" parTransId="{D7F2BDB2-7B62-4B45-8EA7-C07DE484B051}" sibTransId="{9844642C-5F55-4411-AC9A-1325E8780CC9}"/>
    <dgm:cxn modelId="{93FFE28D-9DB4-45B3-8E1B-6276023DBC2A}" srcId="{2B4E890F-386C-4C6A-AB11-43FA349063EE}" destId="{E018347C-08C5-4D57-8DF7-C118A60A6EBF}" srcOrd="2" destOrd="0" parTransId="{DFFB3E76-3CA5-42E2-9F85-1BE24043048E}" sibTransId="{5E262C93-5E9D-4C5C-95A1-CAE282DF474A}"/>
    <dgm:cxn modelId="{1D7034D1-3E84-4815-9795-955458993492}" type="presOf" srcId="{1A2CA94B-15DD-4096-AAA5-508EF1FF28B2}" destId="{4C54B584-1DED-4AA1-B5E1-A905232E08B5}" srcOrd="0" destOrd="0" presId="urn:microsoft.com/office/officeart/2008/layout/LinedList"/>
    <dgm:cxn modelId="{E308BEEB-D905-44FB-B7E8-561F53D52A5B}" srcId="{2B4E890F-386C-4C6A-AB11-43FA349063EE}" destId="{890F4653-1B4C-4A62-9E6B-880ADB3408F1}" srcOrd="3" destOrd="0" parTransId="{F97A0DF1-7567-43BD-8F41-74412AB17F0A}" sibTransId="{E00D0B0A-037D-4CFF-8642-10174FAA7EF7}"/>
    <dgm:cxn modelId="{95755EEF-AE55-401A-B694-FF1067BCC665}" srcId="{2B4E890F-386C-4C6A-AB11-43FA349063EE}" destId="{D2D3EA8E-0E82-47F1-AB56-3F85CFACDBE2}" srcOrd="1" destOrd="0" parTransId="{4C42A65B-841F-4BD4-999D-85BB8ECAA87A}" sibTransId="{182EA57F-9C47-43A0-9947-D21B49A42668}"/>
    <dgm:cxn modelId="{CD77004A-367A-4658-8B6A-E18EBB5C3D6A}" type="presParOf" srcId="{37D73B4A-74CA-4357-8E6D-3F49DA654044}" destId="{3EC247A0-ADC7-46CC-B56B-95E51A03E3A9}" srcOrd="0" destOrd="0" presId="urn:microsoft.com/office/officeart/2008/layout/LinedList"/>
    <dgm:cxn modelId="{CF432C6A-3A3E-4121-8C40-AF04C049EFF1}" type="presParOf" srcId="{37D73B4A-74CA-4357-8E6D-3F49DA654044}" destId="{AAD3EE23-CF57-41B6-ADAB-D738DECC7294}" srcOrd="1" destOrd="0" presId="urn:microsoft.com/office/officeart/2008/layout/LinedList"/>
    <dgm:cxn modelId="{6CDA6D9F-B8F7-4C8E-8E6C-48DE5476A83D}" type="presParOf" srcId="{AAD3EE23-CF57-41B6-ADAB-D738DECC7294}" destId="{4EE9FC4A-23AF-44E0-9CE2-5BD6AF5A9A46}" srcOrd="0" destOrd="0" presId="urn:microsoft.com/office/officeart/2008/layout/LinedList"/>
    <dgm:cxn modelId="{2D548D91-0C5E-4CB1-81C6-AE498FB246BC}" type="presParOf" srcId="{AAD3EE23-CF57-41B6-ADAB-D738DECC7294}" destId="{2CC08D3C-904C-414A-8180-0B63BDC7A0CC}" srcOrd="1" destOrd="0" presId="urn:microsoft.com/office/officeart/2008/layout/LinedList"/>
    <dgm:cxn modelId="{AD1CE874-2721-4E46-BBF1-9F43FDF07D24}" type="presParOf" srcId="{37D73B4A-74CA-4357-8E6D-3F49DA654044}" destId="{0E646A2A-DF60-42EC-91A5-743E61AF8B6F}" srcOrd="2" destOrd="0" presId="urn:microsoft.com/office/officeart/2008/layout/LinedList"/>
    <dgm:cxn modelId="{0640996E-E61E-49D7-829A-1CAA3A301255}" type="presParOf" srcId="{37D73B4A-74CA-4357-8E6D-3F49DA654044}" destId="{CB428D06-1CA9-4C25-BAAD-4CB65C2A298B}" srcOrd="3" destOrd="0" presId="urn:microsoft.com/office/officeart/2008/layout/LinedList"/>
    <dgm:cxn modelId="{824F9372-CD26-43E3-A41E-5E08A8525C44}" type="presParOf" srcId="{CB428D06-1CA9-4C25-BAAD-4CB65C2A298B}" destId="{2DBC3CE9-268A-4882-8DBE-BFA987B10131}" srcOrd="0" destOrd="0" presId="urn:microsoft.com/office/officeart/2008/layout/LinedList"/>
    <dgm:cxn modelId="{23F99C9C-7D0C-4070-AA8C-2B7D1425E106}" type="presParOf" srcId="{CB428D06-1CA9-4C25-BAAD-4CB65C2A298B}" destId="{69BFDD2A-4E93-46AD-BEF8-9AD77209E9B1}" srcOrd="1" destOrd="0" presId="urn:microsoft.com/office/officeart/2008/layout/LinedList"/>
    <dgm:cxn modelId="{267592BA-4811-45CC-80CB-F26651843274}" type="presParOf" srcId="{37D73B4A-74CA-4357-8E6D-3F49DA654044}" destId="{D8AEF2A8-FFDF-4135-AD38-483E938B78CF}" srcOrd="4" destOrd="0" presId="urn:microsoft.com/office/officeart/2008/layout/LinedList"/>
    <dgm:cxn modelId="{4A89635B-B777-41E3-8A77-3B696A0DB700}" type="presParOf" srcId="{37D73B4A-74CA-4357-8E6D-3F49DA654044}" destId="{86794013-5CA0-4CD8-88FB-FF6EB9FA8B2A}" srcOrd="5" destOrd="0" presId="urn:microsoft.com/office/officeart/2008/layout/LinedList"/>
    <dgm:cxn modelId="{D309330F-FD04-46D7-9795-6AF49DC0FC00}" type="presParOf" srcId="{86794013-5CA0-4CD8-88FB-FF6EB9FA8B2A}" destId="{53BDF050-00C8-4015-B8A4-73CC2B9E5EC8}" srcOrd="0" destOrd="0" presId="urn:microsoft.com/office/officeart/2008/layout/LinedList"/>
    <dgm:cxn modelId="{EF273D45-C57C-40F0-87D8-AA33FA7421CD}" type="presParOf" srcId="{86794013-5CA0-4CD8-88FB-FF6EB9FA8B2A}" destId="{84A748B2-B0FF-4FF9-B83B-313644B73FA4}" srcOrd="1" destOrd="0" presId="urn:microsoft.com/office/officeart/2008/layout/LinedList"/>
    <dgm:cxn modelId="{AE3F6940-FE7E-48F7-BC0B-FFE7966A26F4}" type="presParOf" srcId="{37D73B4A-74CA-4357-8E6D-3F49DA654044}" destId="{652C2B0B-C4E4-4834-8D8E-8CB3497D9323}" srcOrd="6" destOrd="0" presId="urn:microsoft.com/office/officeart/2008/layout/LinedList"/>
    <dgm:cxn modelId="{87C5D4CE-02CE-4702-9A16-7815F7171228}" type="presParOf" srcId="{37D73B4A-74CA-4357-8E6D-3F49DA654044}" destId="{3E7E230C-9B71-477B-85A3-F842638D6735}" srcOrd="7" destOrd="0" presId="urn:microsoft.com/office/officeart/2008/layout/LinedList"/>
    <dgm:cxn modelId="{B449141E-F3C3-490F-9860-696992CB0009}" type="presParOf" srcId="{3E7E230C-9B71-477B-85A3-F842638D6735}" destId="{CC23FFA0-684D-4D6F-8E08-784D4F38E430}" srcOrd="0" destOrd="0" presId="urn:microsoft.com/office/officeart/2008/layout/LinedList"/>
    <dgm:cxn modelId="{5C928814-5510-408F-9E53-C9A4217C545A}" type="presParOf" srcId="{3E7E230C-9B71-477B-85A3-F842638D6735}" destId="{D574F729-11ED-4F5D-B62B-690A37C98B47}" srcOrd="1" destOrd="0" presId="urn:microsoft.com/office/officeart/2008/layout/LinedList"/>
    <dgm:cxn modelId="{6D3C2B22-AC16-442C-8BC1-FE66BBEBF2B2}" type="presParOf" srcId="{37D73B4A-74CA-4357-8E6D-3F49DA654044}" destId="{A1DBA8FE-47F3-4DD3-AF89-4E1048188068}" srcOrd="8" destOrd="0" presId="urn:microsoft.com/office/officeart/2008/layout/LinedList"/>
    <dgm:cxn modelId="{54F4E58E-1005-4703-9F8C-5EBCD7E82A8D}" type="presParOf" srcId="{37D73B4A-74CA-4357-8E6D-3F49DA654044}" destId="{5B9F80D0-281D-4BA9-8DA0-017371957E86}" srcOrd="9" destOrd="0" presId="urn:microsoft.com/office/officeart/2008/layout/LinedList"/>
    <dgm:cxn modelId="{6DBCD0C1-8AAC-4335-89D0-686B7D089402}" type="presParOf" srcId="{5B9F80D0-281D-4BA9-8DA0-017371957E86}" destId="{6ECD474D-1526-4CE7-BC37-A77175ECB400}" srcOrd="0" destOrd="0" presId="urn:microsoft.com/office/officeart/2008/layout/LinedList"/>
    <dgm:cxn modelId="{AF31B1DA-1FE2-47EF-8F6F-BC99739DA7A5}" type="presParOf" srcId="{5B9F80D0-281D-4BA9-8DA0-017371957E86}" destId="{DB4D867E-EB0E-4319-9A84-DC62A8D7DA08}" srcOrd="1" destOrd="0" presId="urn:microsoft.com/office/officeart/2008/layout/LinedList"/>
    <dgm:cxn modelId="{F5EA7D59-EB65-4365-B8B8-8237DD6B656D}" type="presParOf" srcId="{37D73B4A-74CA-4357-8E6D-3F49DA654044}" destId="{0AD47024-014A-48CF-88D4-78CBE5D543C1}" srcOrd="10" destOrd="0" presId="urn:microsoft.com/office/officeart/2008/layout/LinedList"/>
    <dgm:cxn modelId="{918B0723-7AF3-4BE1-8010-3059A8857C87}" type="presParOf" srcId="{37D73B4A-74CA-4357-8E6D-3F49DA654044}" destId="{81BC4CE7-A1FA-4DCD-A215-D11DDF4D1613}" srcOrd="11" destOrd="0" presId="urn:microsoft.com/office/officeart/2008/layout/LinedList"/>
    <dgm:cxn modelId="{EE618B21-4792-4C7A-B0E6-CD936EBC87B6}" type="presParOf" srcId="{81BC4CE7-A1FA-4DCD-A215-D11DDF4D1613}" destId="{4C54B584-1DED-4AA1-B5E1-A905232E08B5}" srcOrd="0" destOrd="0" presId="urn:microsoft.com/office/officeart/2008/layout/LinedList"/>
    <dgm:cxn modelId="{A0B33EC9-047F-48CD-AA15-C2D798701443}" type="presParOf" srcId="{81BC4CE7-A1FA-4DCD-A215-D11DDF4D1613}" destId="{E0EA9ADE-47FC-4E41-B132-37E2BFEE679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448D3-D5A1-46FE-9C3B-A3ECB9F85535}">
      <dsp:nvSpPr>
        <dsp:cNvPr id="0" name=""/>
        <dsp:cNvSpPr/>
      </dsp:nvSpPr>
      <dsp:spPr>
        <a:xfrm>
          <a:off x="1467073" y="2166"/>
          <a:ext cx="1684709" cy="1095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Barrières physiques et chimiques superficielles</a:t>
          </a:r>
          <a:endParaRPr lang="en-US" sz="1500" kern="1200" dirty="0"/>
        </a:p>
      </dsp:txBody>
      <dsp:txXfrm>
        <a:off x="1520529" y="55622"/>
        <a:ext cx="1577797" cy="988149"/>
      </dsp:txXfrm>
    </dsp:sp>
    <dsp:sp modelId="{79BD2C17-806E-43CA-AD48-60BE17A4D799}">
      <dsp:nvSpPr>
        <dsp:cNvPr id="0" name=""/>
        <dsp:cNvSpPr/>
      </dsp:nvSpPr>
      <dsp:spPr>
        <a:xfrm>
          <a:off x="850238" y="549697"/>
          <a:ext cx="2918378" cy="2918378"/>
        </a:xfrm>
        <a:custGeom>
          <a:avLst/>
          <a:gdLst/>
          <a:ahLst/>
          <a:cxnLst/>
          <a:rect l="0" t="0" r="0" b="0"/>
          <a:pathLst>
            <a:path>
              <a:moveTo>
                <a:pt x="2313756" y="276417"/>
              </a:moveTo>
              <a:arcTo wR="1459189" hR="1459189" stAng="18350915" swAng="36437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3CA47-42B3-4174-96B2-E3AEA8C5FC62}">
      <dsp:nvSpPr>
        <dsp:cNvPr id="0" name=""/>
        <dsp:cNvSpPr/>
      </dsp:nvSpPr>
      <dsp:spPr>
        <a:xfrm>
          <a:off x="2730768" y="2190950"/>
          <a:ext cx="1684709" cy="1095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Moyens de défense internes</a:t>
          </a:r>
          <a:endParaRPr lang="en-US" sz="1500" kern="1200" dirty="0"/>
        </a:p>
      </dsp:txBody>
      <dsp:txXfrm>
        <a:off x="2784224" y="2244406"/>
        <a:ext cx="1577797" cy="988149"/>
      </dsp:txXfrm>
    </dsp:sp>
    <dsp:sp modelId="{467DA935-97C5-4F2B-8FFA-C21360474AB1}">
      <dsp:nvSpPr>
        <dsp:cNvPr id="0" name=""/>
        <dsp:cNvSpPr/>
      </dsp:nvSpPr>
      <dsp:spPr>
        <a:xfrm>
          <a:off x="850238" y="549697"/>
          <a:ext cx="2918378" cy="2918378"/>
        </a:xfrm>
        <a:custGeom>
          <a:avLst/>
          <a:gdLst/>
          <a:ahLst/>
          <a:cxnLst/>
          <a:rect l="0" t="0" r="0" b="0"/>
          <a:pathLst>
            <a:path>
              <a:moveTo>
                <a:pt x="2152622" y="2743082"/>
              </a:moveTo>
              <a:arcTo wR="1459189" hR="1459189" stAng="3697585" swAng="340482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1B768-8173-4E03-8D3B-3D81CE493F50}">
      <dsp:nvSpPr>
        <dsp:cNvPr id="0" name=""/>
        <dsp:cNvSpPr/>
      </dsp:nvSpPr>
      <dsp:spPr>
        <a:xfrm>
          <a:off x="203378" y="2190950"/>
          <a:ext cx="1684709" cy="10950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 dirty="0"/>
            <a:t>Inflammation</a:t>
          </a:r>
          <a:endParaRPr lang="en-US" sz="1500" kern="1200" dirty="0"/>
        </a:p>
      </dsp:txBody>
      <dsp:txXfrm>
        <a:off x="256834" y="2244406"/>
        <a:ext cx="1577797" cy="988149"/>
      </dsp:txXfrm>
    </dsp:sp>
    <dsp:sp modelId="{1FC1AB5C-1991-49D2-B622-19CB1BA67CEE}">
      <dsp:nvSpPr>
        <dsp:cNvPr id="0" name=""/>
        <dsp:cNvSpPr/>
      </dsp:nvSpPr>
      <dsp:spPr>
        <a:xfrm>
          <a:off x="850238" y="549697"/>
          <a:ext cx="2918378" cy="2918378"/>
        </a:xfrm>
        <a:custGeom>
          <a:avLst/>
          <a:gdLst/>
          <a:ahLst/>
          <a:cxnLst/>
          <a:rect l="0" t="0" r="0" b="0"/>
          <a:pathLst>
            <a:path>
              <a:moveTo>
                <a:pt x="9606" y="1626350"/>
              </a:moveTo>
              <a:arcTo wR="1459189" hR="1459189" stAng="10405314" swAng="36437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247A0-ADC7-46CC-B56B-95E51A03E3A9}">
      <dsp:nvSpPr>
        <dsp:cNvPr id="0" name=""/>
        <dsp:cNvSpPr/>
      </dsp:nvSpPr>
      <dsp:spPr>
        <a:xfrm>
          <a:off x="0" y="1993"/>
          <a:ext cx="555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E9FC4A-23AF-44E0-9CE2-5BD6AF5A9A46}">
      <dsp:nvSpPr>
        <dsp:cNvPr id="0" name=""/>
        <dsp:cNvSpPr/>
      </dsp:nvSpPr>
      <dsp:spPr>
        <a:xfrm>
          <a:off x="0" y="1993"/>
          <a:ext cx="5554960" cy="67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b="1" kern="1200"/>
            <a:t>Façon active </a:t>
          </a:r>
          <a:endParaRPr lang="en-US" sz="1700" kern="1200"/>
        </a:p>
      </dsp:txBody>
      <dsp:txXfrm>
        <a:off x="0" y="1993"/>
        <a:ext cx="5554960" cy="679800"/>
      </dsp:txXfrm>
    </dsp:sp>
    <dsp:sp modelId="{0E646A2A-DF60-42EC-91A5-743E61AF8B6F}">
      <dsp:nvSpPr>
        <dsp:cNvPr id="0" name=""/>
        <dsp:cNvSpPr/>
      </dsp:nvSpPr>
      <dsp:spPr>
        <a:xfrm>
          <a:off x="0" y="681794"/>
          <a:ext cx="555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C3CE9-268A-4882-8DBE-BFA987B10131}">
      <dsp:nvSpPr>
        <dsp:cNvPr id="0" name=""/>
        <dsp:cNvSpPr/>
      </dsp:nvSpPr>
      <dsp:spPr>
        <a:xfrm>
          <a:off x="0" y="681794"/>
          <a:ext cx="5554960" cy="67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Immunité acquise naturellement en contractant la maladie ou en étant en contact répété avec les microorganismes</a:t>
          </a:r>
          <a:endParaRPr lang="en-US" sz="1700" kern="1200" dirty="0"/>
        </a:p>
      </dsp:txBody>
      <dsp:txXfrm>
        <a:off x="0" y="681794"/>
        <a:ext cx="5554960" cy="679800"/>
      </dsp:txXfrm>
    </dsp:sp>
    <dsp:sp modelId="{D8AEF2A8-FFDF-4135-AD38-483E938B78CF}">
      <dsp:nvSpPr>
        <dsp:cNvPr id="0" name=""/>
        <dsp:cNvSpPr/>
      </dsp:nvSpPr>
      <dsp:spPr>
        <a:xfrm>
          <a:off x="0" y="1361595"/>
          <a:ext cx="555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BDF050-00C8-4015-B8A4-73CC2B9E5EC8}">
      <dsp:nvSpPr>
        <dsp:cNvPr id="0" name=""/>
        <dsp:cNvSpPr/>
      </dsp:nvSpPr>
      <dsp:spPr>
        <a:xfrm>
          <a:off x="0" y="1361595"/>
          <a:ext cx="5554960" cy="67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/>
            <a:t>Immunité acquise artificiellement en recevant un vaccin</a:t>
          </a:r>
          <a:endParaRPr lang="en-US" sz="1700" kern="1200"/>
        </a:p>
      </dsp:txBody>
      <dsp:txXfrm>
        <a:off x="0" y="1361595"/>
        <a:ext cx="5554960" cy="679800"/>
      </dsp:txXfrm>
    </dsp:sp>
    <dsp:sp modelId="{652C2B0B-C4E4-4834-8D8E-8CB3497D9323}">
      <dsp:nvSpPr>
        <dsp:cNvPr id="0" name=""/>
        <dsp:cNvSpPr/>
      </dsp:nvSpPr>
      <dsp:spPr>
        <a:xfrm>
          <a:off x="0" y="2041396"/>
          <a:ext cx="555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23FFA0-684D-4D6F-8E08-784D4F38E430}">
      <dsp:nvSpPr>
        <dsp:cNvPr id="0" name=""/>
        <dsp:cNvSpPr/>
      </dsp:nvSpPr>
      <dsp:spPr>
        <a:xfrm>
          <a:off x="0" y="2041395"/>
          <a:ext cx="5554960" cy="67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b="1" kern="1200" dirty="0"/>
            <a:t>Façon passive **</a:t>
          </a:r>
          <a:endParaRPr lang="en-US" sz="1700" kern="1200" dirty="0"/>
        </a:p>
      </dsp:txBody>
      <dsp:txXfrm>
        <a:off x="0" y="2041395"/>
        <a:ext cx="5554960" cy="679800"/>
      </dsp:txXfrm>
    </dsp:sp>
    <dsp:sp modelId="{A1DBA8FE-47F3-4DD3-AF89-4E1048188068}">
      <dsp:nvSpPr>
        <dsp:cNvPr id="0" name=""/>
        <dsp:cNvSpPr/>
      </dsp:nvSpPr>
      <dsp:spPr>
        <a:xfrm>
          <a:off x="0" y="2721196"/>
          <a:ext cx="555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CD474D-1526-4CE7-BC37-A77175ECB400}">
      <dsp:nvSpPr>
        <dsp:cNvPr id="0" name=""/>
        <dsp:cNvSpPr/>
      </dsp:nvSpPr>
      <dsp:spPr>
        <a:xfrm>
          <a:off x="0" y="2721196"/>
          <a:ext cx="5554960" cy="67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/>
            <a:t>Immunité acquise naturellement en recevant, au cours de la grossesse et à la naissance, anticorps maternels</a:t>
          </a:r>
          <a:endParaRPr lang="en-US" sz="1700" kern="1200"/>
        </a:p>
      </dsp:txBody>
      <dsp:txXfrm>
        <a:off x="0" y="2721196"/>
        <a:ext cx="5554960" cy="679800"/>
      </dsp:txXfrm>
    </dsp:sp>
    <dsp:sp modelId="{0AD47024-014A-48CF-88D4-78CBE5D543C1}">
      <dsp:nvSpPr>
        <dsp:cNvPr id="0" name=""/>
        <dsp:cNvSpPr/>
      </dsp:nvSpPr>
      <dsp:spPr>
        <a:xfrm>
          <a:off x="0" y="3400997"/>
          <a:ext cx="555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4B584-1DED-4AA1-B5E1-A905232E08B5}">
      <dsp:nvSpPr>
        <dsp:cNvPr id="0" name=""/>
        <dsp:cNvSpPr/>
      </dsp:nvSpPr>
      <dsp:spPr>
        <a:xfrm>
          <a:off x="0" y="3400997"/>
          <a:ext cx="5554960" cy="67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Immunité acquise artificiellement en recevant un sérum</a:t>
          </a:r>
          <a:endParaRPr lang="en-US" sz="1700" kern="1200" dirty="0"/>
        </a:p>
      </dsp:txBody>
      <dsp:txXfrm>
        <a:off x="0" y="3400997"/>
        <a:ext cx="5554960" cy="679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02334-7E8B-4320-A1E2-4B05AC15A670}" type="datetimeFigureOut">
              <a:rPr lang="fr-FR" smtClean="0"/>
              <a:pPr/>
              <a:t>26/05/2023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tags" Target="../tags/tag13.xml"/><Relationship Id="rId7" Type="http://schemas.openxmlformats.org/officeDocument/2006/relationships/diagramLayout" Target="../diagrams/layout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diagramData" Target="../diagrams/data1.xml"/><Relationship Id="rId5" Type="http://schemas.openxmlformats.org/officeDocument/2006/relationships/slideLayout" Target="../slideLayouts/slideLayout8.xml"/><Relationship Id="rId10" Type="http://schemas.microsoft.com/office/2007/relationships/diagramDrawing" Target="../diagrams/drawing1.xml"/><Relationship Id="rId4" Type="http://schemas.openxmlformats.org/officeDocument/2006/relationships/tags" Target="../tags/tag14.xml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tags" Target="../tags/tag17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gif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8.xml"/><Relationship Id="rId11" Type="http://schemas.microsoft.com/office/2007/relationships/diagramDrawing" Target="../diagrams/drawing2.xml"/><Relationship Id="rId5" Type="http://schemas.openxmlformats.org/officeDocument/2006/relationships/tags" Target="../tags/tag19.xml"/><Relationship Id="rId10" Type="http://schemas.openxmlformats.org/officeDocument/2006/relationships/diagramColors" Target="../diagrams/colors2.xml"/><Relationship Id="rId4" Type="http://schemas.openxmlformats.org/officeDocument/2006/relationships/tags" Target="../tags/tag18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tags" Target="../tags/tag27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6.gif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41.xml"/><Relationship Id="rId7" Type="http://schemas.openxmlformats.org/officeDocument/2006/relationships/tags" Target="../tags/tag44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video" Target="https://www.youtube.com/embed/kt7RsW4IQ9s?feature=oembed" TargetMode="Externa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10" Type="http://schemas.openxmlformats.org/officeDocument/2006/relationships/image" Target="../media/image8.png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5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61.xml"/><Relationship Id="rId7" Type="http://schemas.openxmlformats.org/officeDocument/2006/relationships/tags" Target="../tags/tag62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66.xml"/><Relationship Id="rId7" Type="http://schemas.openxmlformats.org/officeDocument/2006/relationships/tags" Target="../tags/tag69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video" Target="https://www.youtube.com/embed/phYppRaLCOY?feature=oembed" TargetMode="Externa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9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9" Type="http://schemas.openxmlformats.org/officeDocument/2006/relationships/image" Target="../media/image1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82.xml"/><Relationship Id="rId7" Type="http://schemas.openxmlformats.org/officeDocument/2006/relationships/image" Target="../media/image14.jpe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3.xml"/><Relationship Id="rId4" Type="http://schemas.openxmlformats.org/officeDocument/2006/relationships/video" Target="https://www.youtube.com/embed/VukjuWQzyAU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03504" y="5116529"/>
            <a:ext cx="7944130" cy="1000655"/>
          </a:xfrm>
        </p:spPr>
        <p:txBody>
          <a:bodyPr anchor="t">
            <a:normAutofit/>
          </a:bodyPr>
          <a:lstStyle/>
          <a:p>
            <a:pPr algn="l"/>
            <a:r>
              <a:rPr lang="fr-FR" sz="35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système immunitaire</a:t>
            </a:r>
          </a:p>
        </p:txBody>
      </p:sp>
      <p:pic>
        <p:nvPicPr>
          <p:cNvPr id="1034" name="Picture 10" descr="C:\Users\Tom\AppData\Local\Microsoft\Windows\Temporary Internet Files\Content.IE5\54P6HUVA\MPj04387380000[1]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7" cstate="print"/>
          <a:srcRect t="21379" b="17358"/>
          <a:stretch/>
        </p:blipFill>
        <p:spPr bwMode="auto">
          <a:xfrm>
            <a:off x="20" y="10"/>
            <a:ext cx="9143980" cy="4201449"/>
          </a:xfrm>
          <a:prstGeom prst="rect">
            <a:avLst/>
          </a:prstGeom>
          <a:noFill/>
        </p:spPr>
      </p:pic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41813"/>
            <a:ext cx="9141713" cy="1828800"/>
            <a:chOff x="-305" y="3144820"/>
            <a:chExt cx="9182100" cy="1551136"/>
          </a:xfrm>
        </p:grpSpPr>
        <p:sp useBgFill="1"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603504" y="4580785"/>
            <a:ext cx="7062673" cy="484374"/>
          </a:xfrm>
        </p:spPr>
        <p:txBody>
          <a:bodyPr anchor="b">
            <a:normAutofit/>
          </a:bodyPr>
          <a:lstStyle/>
          <a:p>
            <a:pPr algn="l"/>
            <a:r>
              <a:rPr lang="fr-FR" sz="1700">
                <a:solidFill>
                  <a:schemeClr val="tx2"/>
                </a:solidFill>
              </a:rPr>
              <a:t>Création DIS, modifié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4695F7-A937-B25C-E5CB-B8FF6142454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43002" y="1999615"/>
            <a:ext cx="6858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Cours #2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15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93E20-E27C-AE90-B740-6616B753CC3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Les mécanismes de défense de l’organisme </a:t>
            </a:r>
          </a:p>
        </p:txBody>
      </p:sp>
      <p:graphicFrame>
        <p:nvGraphicFramePr>
          <p:cNvPr id="7" name="Espace réservé du contenu 2">
            <a:extLst>
              <a:ext uri="{FF2B5EF4-FFF2-40B4-BE49-F238E27FC236}">
                <a16:creationId xmlns:a16="http://schemas.microsoft.com/office/drawing/2014/main" id="{7D1948E4-2FC8-1BE6-CBFE-32D979DF60AF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2"/>
            </p:custDataLst>
          </p:nvPr>
        </p:nvGraphicFramePr>
        <p:xfrm>
          <a:off x="4139952" y="1340768"/>
          <a:ext cx="461885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B1C882-9DA2-4817-1357-33F4D2A421A3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628800"/>
            <a:ext cx="3008313" cy="4032448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fr-CA" sz="5100" u="sng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 spécifiques</a:t>
            </a:r>
          </a:p>
          <a:p>
            <a:pPr algn="ctr"/>
            <a:endParaRPr lang="fr-CA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A" sz="4800" dirty="0">
                <a:latin typeface="Arial" panose="020B0604020202020204" pitchFamily="34" charset="0"/>
                <a:cs typeface="Arial" panose="020B0604020202020204" pitchFamily="34" charset="0"/>
              </a:rPr>
              <a:t>Dès la naissance , l'organisme possède des mécanismes de défense non spécifiques qui permettent de résister à plusieurs agents agresseurs et de repousser la maladie.</a:t>
            </a:r>
          </a:p>
          <a:p>
            <a:endParaRPr lang="fr-CA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1A64E4-0FAF-36B5-FAAF-B8A1E439A4E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57200" y="5301208"/>
            <a:ext cx="8301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La fièvre (</a:t>
            </a:r>
            <a:r>
              <a:rPr lang="fr-CA" b="1" i="1" dirty="0"/>
              <a:t>hyperthermie</a:t>
            </a:r>
            <a:r>
              <a:rPr lang="fr-CA" dirty="0"/>
              <a:t>) est une élévation anormale de la température du corps qui survient au moment d'une infection et d'une réaction inflammatoire.</a:t>
            </a:r>
          </a:p>
          <a:p>
            <a:pPr algn="ctr"/>
            <a:endParaRPr lang="fr-CA" dirty="0"/>
          </a:p>
          <a:p>
            <a:pPr algn="ctr"/>
            <a:r>
              <a:rPr lang="fr-CA" dirty="0"/>
              <a:t>L'acronyme </a:t>
            </a:r>
            <a:r>
              <a:rPr lang="fr-CA" b="1" dirty="0"/>
              <a:t>DROC</a:t>
            </a:r>
            <a:r>
              <a:rPr lang="fr-CA" dirty="0"/>
              <a:t>  vous aidera à mémoriser les éléments à observer. </a:t>
            </a:r>
          </a:p>
        </p:txBody>
      </p:sp>
    </p:spTree>
    <p:extLst>
      <p:ext uri="{BB962C8B-B14F-4D97-AF65-F5344CB8AC3E}">
        <p14:creationId xmlns:p14="http://schemas.microsoft.com/office/powerpoint/2010/main" val="401349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93E20-E27C-AE90-B740-6616B753CC3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46679" y="313471"/>
            <a:ext cx="3008313" cy="1162050"/>
          </a:xfrm>
        </p:spPr>
        <p:txBody>
          <a:bodyPr/>
          <a:lstStyle/>
          <a:p>
            <a:r>
              <a:rPr lang="fr-CA" dirty="0"/>
              <a:t>Les mécanismes de défense de l’organisme </a:t>
            </a:r>
          </a:p>
        </p:txBody>
      </p:sp>
      <p:graphicFrame>
        <p:nvGraphicFramePr>
          <p:cNvPr id="1028" name="Espace réservé du contenu 2">
            <a:extLst>
              <a:ext uri="{FF2B5EF4-FFF2-40B4-BE49-F238E27FC236}">
                <a16:creationId xmlns:a16="http://schemas.microsoft.com/office/drawing/2014/main" id="{CC56ACFA-C6B0-5373-9745-C0E2E40543EF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7485239"/>
              </p:ext>
            </p:extLst>
          </p:nvPr>
        </p:nvGraphicFramePr>
        <p:xfrm>
          <a:off x="3131840" y="354320"/>
          <a:ext cx="5554960" cy="4082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B1C882-9DA2-4817-1357-33F4D2A421A3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39482" y="1642159"/>
            <a:ext cx="2359686" cy="4082792"/>
          </a:xfrm>
        </p:spPr>
        <p:txBody>
          <a:bodyPr>
            <a:noAutofit/>
          </a:bodyPr>
          <a:lstStyle/>
          <a:p>
            <a:pPr algn="ctr"/>
            <a:r>
              <a:rPr lang="fr-CA" sz="2600" u="sng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Spécifiques</a:t>
            </a:r>
          </a:p>
          <a:p>
            <a:r>
              <a:rPr lang="fr-CA" sz="2400" dirty="0">
                <a:latin typeface="Arial" panose="020B0604020202020204" pitchFamily="34" charset="0"/>
                <a:cs typeface="Arial" panose="020B0604020202020204" pitchFamily="34" charset="0"/>
              </a:rPr>
              <a:t>La résistance spécifique , eau immunité et la capacité de l'organisme à se défendre contre des agents envahisseurs spécifiques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2926A3A-A1A5-6A9D-7A84-83AD91D7D0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31640" y="5958328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L’immunité acquise de façon passive ** agit rapidement, mais elle est de courte durée</a:t>
            </a:r>
          </a:p>
        </p:txBody>
      </p:sp>
      <p:pic>
        <p:nvPicPr>
          <p:cNvPr id="1026" name="Picture 2" descr="Bacteria Under Microscope Gif - Micropedia">
            <a:extLst>
              <a:ext uri="{FF2B5EF4-FFF2-40B4-BE49-F238E27FC236}">
                <a16:creationId xmlns:a16="http://schemas.microsoft.com/office/drawing/2014/main" id="{EB6BA445-1FC2-ED9D-6319-5FF516EC146D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834" y="4365104"/>
            <a:ext cx="2143662" cy="118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40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28" grpId="0">
        <p:bldAsOne/>
      </p:bldGraphic>
      <p:bldP spid="4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22BD7-2D11-51A9-FF36-46EBA94DE89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>
                <a:solidFill>
                  <a:srgbClr val="0070C0"/>
                </a:solidFill>
              </a:rPr>
              <a:t>Vaccin vs Sérum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6E5B0D-64EC-7A9D-AE54-CD4DE6C52B6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fr-FR" dirty="0"/>
              <a:t>Le </a:t>
            </a:r>
            <a:r>
              <a:rPr lang="fr-FR" dirty="0">
                <a:solidFill>
                  <a:srgbClr val="0070C0"/>
                </a:solidFill>
              </a:rPr>
              <a:t>vaccin</a:t>
            </a:r>
            <a:r>
              <a:rPr lang="fr-FR" dirty="0"/>
              <a:t> est administré à des fins préventives car il </a:t>
            </a:r>
            <a:r>
              <a:rPr lang="fr-FR" i="1" u="sng" dirty="0"/>
              <a:t>aide l’organisme à produire des anticorps contre une maladie en vue d’une immunisation</a:t>
            </a:r>
            <a:r>
              <a:rPr lang="fr-FR" dirty="0"/>
              <a:t>. Les vaccins contiennent souvent le microbe ou le virus de la maladie qu’il est censé prévenir. Le vaccin agit lentement.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Le </a:t>
            </a:r>
            <a:r>
              <a:rPr lang="fr-FR" dirty="0">
                <a:solidFill>
                  <a:srgbClr val="0070C0"/>
                </a:solidFill>
              </a:rPr>
              <a:t>sérum</a:t>
            </a:r>
            <a:r>
              <a:rPr lang="fr-FR" dirty="0"/>
              <a:t> est un liquide que l’on extrait du sang, constitué de substances organiques et minérales. Il est </a:t>
            </a:r>
            <a:r>
              <a:rPr lang="fr-FR" i="1" u="sng" dirty="0"/>
              <a:t>administré en vue de la guérison d’une maladie</a:t>
            </a:r>
            <a:r>
              <a:rPr lang="fr-FR" dirty="0"/>
              <a:t>, d’un virus ou d’une bactérie qui a déjà contaminé l’organisme, il agit rapidement et guérit la maladie ou l’infection immédiatement.</a:t>
            </a:r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peut donc dire que la différence entre un vaccin et un sérum, c'est que le premier est utilisé à des fins préventives, l'autre est plus curatif</a:t>
            </a:r>
            <a:endParaRPr lang="fr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964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D2B89D-29D1-3F1F-A30A-FBC64A9EE98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fr-CA" sz="3100"/>
              <a:t>Barrières physiques &amp; chimiques superficielles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AB0B668C-6051-18C3-01A9-019DF728F86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/>
          <a:srcRect t="10321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945C20-08F9-A3B4-8DB4-FA6AA845DEFF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r>
              <a:rPr lang="fr-CA" sz="1600" dirty="0"/>
              <a:t>Le corps humain se protège grâce à des barrières qui l’empêchent de pénétrer.</a:t>
            </a:r>
          </a:p>
          <a:p>
            <a:pPr marL="0" indent="0">
              <a:buNone/>
            </a:pPr>
            <a:endParaRPr lang="fr-CA" sz="1600" dirty="0"/>
          </a:p>
          <a:p>
            <a:r>
              <a:rPr lang="fr-CA" sz="1600" dirty="0"/>
              <a:t>Cette première ligne de défense est constituée par la peau, les muqueuses et les substances chimiques qui s’y retrouvent.</a:t>
            </a:r>
          </a:p>
        </p:txBody>
      </p:sp>
    </p:spTree>
    <p:extLst>
      <p:ext uri="{BB962C8B-B14F-4D97-AF65-F5344CB8AC3E}">
        <p14:creationId xmlns:p14="http://schemas.microsoft.com/office/powerpoint/2010/main" val="291737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5C9EA-930B-B39E-0A2F-52F1A96855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rgbClr val="FFCCCC"/>
          </a:solidFill>
        </p:spPr>
        <p:txBody>
          <a:bodyPr/>
          <a:lstStyle/>
          <a:p>
            <a:r>
              <a:rPr lang="fr-CA" dirty="0"/>
              <a:t>Barrières physiques &amp; chimiques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A21C12-688F-4D71-055D-6AF99CA9C53A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Peau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70A56C-C269-5698-682A-E53F39098A85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2508251"/>
          </a:xfrm>
        </p:spPr>
        <p:txBody>
          <a:bodyPr>
            <a:normAutofit fontScale="70000" lnSpcReduction="20000"/>
          </a:bodyPr>
          <a:lstStyle/>
          <a:p>
            <a:r>
              <a:rPr lang="fr-CA" dirty="0"/>
              <a:t>Saine et intacte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Plusieurs couches de cellules résistantes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Protégée par le sébum sécrété par les glandes sébacées, ce qui lui garde sa souplesse et retient les débris cellulaires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EDC772-0FED-8795-0BEC-BB8D9A505FF3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Muqueuses et leurs sécrétions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C797D3-BD84-EADB-3AA9-C6DFF72C3171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A" dirty="0"/>
              <a:t>Le mucus lubrifie  et emprisonne les substances étrangères et les microorganismes, pour les empêcher d’aller plus loin</a:t>
            </a:r>
          </a:p>
          <a:p>
            <a:endParaRPr lang="fr-CA" dirty="0"/>
          </a:p>
          <a:p>
            <a:r>
              <a:rPr lang="fr-CA" dirty="0"/>
              <a:t>La salive protège les dents et la bouche</a:t>
            </a:r>
          </a:p>
          <a:p>
            <a:endParaRPr lang="fr-CA" dirty="0"/>
          </a:p>
          <a:p>
            <a:pPr marL="0" indent="0" algn="just">
              <a:buNone/>
            </a:pPr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fr-C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lysozyme</a:t>
            </a:r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 une substance antibactérienne contenue dans la sueur, les larmes, la salive, les sécrétions nasales et les cils qui repoussent les poussières et les microorganismes</a:t>
            </a:r>
          </a:p>
          <a:p>
            <a:endParaRPr lang="fr-CA" dirty="0"/>
          </a:p>
          <a:p>
            <a:r>
              <a:rPr lang="fr-CA" dirty="0"/>
              <a:t>Les larmes nettoient les yeux en diluant</a:t>
            </a:r>
          </a:p>
        </p:txBody>
      </p:sp>
      <p:pic>
        <p:nvPicPr>
          <p:cNvPr id="10" name="Image 9" descr="Une image contenant personne, intérieur, garçon, jeune&#10;&#10;Description générée automatiquement">
            <a:extLst>
              <a:ext uri="{FF2B5EF4-FFF2-40B4-BE49-F238E27FC236}">
                <a16:creationId xmlns:a16="http://schemas.microsoft.com/office/drawing/2014/main" id="{0B60BDB6-FC51-1F59-68A5-70CACBA2EAC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869160"/>
            <a:ext cx="2624901" cy="14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0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8660121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6FF0B8-130D-F0CB-E9B5-152A574C5F3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21622" y="1587981"/>
            <a:ext cx="5810032" cy="364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C0E96-DBE8-8DCC-62BA-E6E1CCDE258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rgbClr val="FFCCCC"/>
          </a:solidFill>
        </p:spPr>
        <p:txBody>
          <a:bodyPr/>
          <a:lstStyle/>
          <a:p>
            <a:r>
              <a:rPr lang="fr-CA" dirty="0"/>
              <a:t>Moyens de défense internes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A0DBCE-550B-22E7-E29C-16657E0D333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Phagocytes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6F8082-28A2-D20F-B70D-A46B4A407C63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CA" dirty="0"/>
              <a:t>Les phagocytes, aussi appelés «</a:t>
            </a:r>
            <a:r>
              <a:rPr lang="fr-CA" b="1" dirty="0"/>
              <a:t> macrophagocytes </a:t>
            </a:r>
            <a:r>
              <a:rPr lang="fr-CA" dirty="0"/>
              <a:t>» ou « </a:t>
            </a:r>
            <a:r>
              <a:rPr lang="fr-CA" b="1" dirty="0"/>
              <a:t>macrophages</a:t>
            </a:r>
            <a:r>
              <a:rPr lang="fr-CA" dirty="0"/>
              <a:t> », sont de gros leucocytes ou GB qui circulent de façon continue dans l’espace interstitiel de tissus et avalent et détruisent les débris cellulaires ou les microorganismes.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C’est ce que l’on nomme : </a:t>
            </a:r>
          </a:p>
          <a:p>
            <a:pPr marL="0" indent="0" algn="ctr">
              <a:buNone/>
            </a:pPr>
            <a:r>
              <a:rPr lang="fr-CA" dirty="0"/>
              <a:t>La </a:t>
            </a: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phagocytose</a:t>
            </a:r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7D72F0F0-2E03-20FC-D01A-6E705F63DA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05" y="2652712"/>
            <a:ext cx="2995613" cy="29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8496" y="323519"/>
            <a:ext cx="3242924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3CE0FE-5D6D-5E4C-8C26-0AEEF345744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21969" y="806364"/>
            <a:ext cx="2515977" cy="28474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phagocytose et son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processus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…</a:t>
            </a:r>
          </a:p>
        </p:txBody>
      </p:sp>
      <p:pic>
        <p:nvPicPr>
          <p:cNvPr id="3" name="Média en ligne 2" title="Les étapes de la phagocytose">
            <a:hlinkClick r:id="" action="ppaction://media"/>
            <a:extLst>
              <a:ext uri="{FF2B5EF4-FFF2-40B4-BE49-F238E27FC236}">
                <a16:creationId xmlns:a16="http://schemas.microsoft.com/office/drawing/2014/main" id="{4C94610F-2B50-D980-02AE-BF4234A11D37}"/>
              </a:ext>
            </a:extLst>
          </p:cNvPr>
          <p:cNvPicPr>
            <a:picLocks noRot="1" noChangeAspect="1"/>
          </p:cNvPicPr>
          <p:nvPr>
            <a:videoFile r:link="rId6"/>
            <p:custDataLst>
              <p:tags r:id="rId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72418" y="1843937"/>
            <a:ext cx="4203477" cy="31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4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onnsiteX0" fmla="*/ 0 w 7886700"/>
              <a:gd name="connsiteY0" fmla="*/ 0 h 5416094"/>
              <a:gd name="connsiteX1" fmla="*/ 578358 w 7886700"/>
              <a:gd name="connsiteY1" fmla="*/ 0 h 5416094"/>
              <a:gd name="connsiteX2" fmla="*/ 998982 w 7886700"/>
              <a:gd name="connsiteY2" fmla="*/ 0 h 5416094"/>
              <a:gd name="connsiteX3" fmla="*/ 1813941 w 7886700"/>
              <a:gd name="connsiteY3" fmla="*/ 0 h 5416094"/>
              <a:gd name="connsiteX4" fmla="*/ 2392299 w 7886700"/>
              <a:gd name="connsiteY4" fmla="*/ 0 h 5416094"/>
              <a:gd name="connsiteX5" fmla="*/ 2970657 w 7886700"/>
              <a:gd name="connsiteY5" fmla="*/ 0 h 5416094"/>
              <a:gd name="connsiteX6" fmla="*/ 3785616 w 7886700"/>
              <a:gd name="connsiteY6" fmla="*/ 0 h 5416094"/>
              <a:gd name="connsiteX7" fmla="*/ 4285107 w 7886700"/>
              <a:gd name="connsiteY7" fmla="*/ 0 h 5416094"/>
              <a:gd name="connsiteX8" fmla="*/ 5100066 w 7886700"/>
              <a:gd name="connsiteY8" fmla="*/ 0 h 5416094"/>
              <a:gd name="connsiteX9" fmla="*/ 5915025 w 7886700"/>
              <a:gd name="connsiteY9" fmla="*/ 0 h 5416094"/>
              <a:gd name="connsiteX10" fmla="*/ 6572250 w 7886700"/>
              <a:gd name="connsiteY10" fmla="*/ 0 h 5416094"/>
              <a:gd name="connsiteX11" fmla="*/ 7886700 w 7886700"/>
              <a:gd name="connsiteY11" fmla="*/ 0 h 5416094"/>
              <a:gd name="connsiteX12" fmla="*/ 7886700 w 7886700"/>
              <a:gd name="connsiteY12" fmla="*/ 622851 h 5416094"/>
              <a:gd name="connsiteX13" fmla="*/ 7886700 w 7886700"/>
              <a:gd name="connsiteY13" fmla="*/ 1137380 h 5416094"/>
              <a:gd name="connsiteX14" fmla="*/ 7886700 w 7886700"/>
              <a:gd name="connsiteY14" fmla="*/ 1814391 h 5416094"/>
              <a:gd name="connsiteX15" fmla="*/ 7886700 w 7886700"/>
              <a:gd name="connsiteY15" fmla="*/ 2491403 h 5416094"/>
              <a:gd name="connsiteX16" fmla="*/ 7886700 w 7886700"/>
              <a:gd name="connsiteY16" fmla="*/ 3168415 h 5416094"/>
              <a:gd name="connsiteX17" fmla="*/ 7886700 w 7886700"/>
              <a:gd name="connsiteY17" fmla="*/ 3899588 h 5416094"/>
              <a:gd name="connsiteX18" fmla="*/ 7886700 w 7886700"/>
              <a:gd name="connsiteY18" fmla="*/ 4630760 h 5416094"/>
              <a:gd name="connsiteX19" fmla="*/ 7886700 w 7886700"/>
              <a:gd name="connsiteY19" fmla="*/ 5416094 h 5416094"/>
              <a:gd name="connsiteX20" fmla="*/ 7466076 w 7886700"/>
              <a:gd name="connsiteY20" fmla="*/ 5416094 h 5416094"/>
              <a:gd name="connsiteX21" fmla="*/ 6651117 w 7886700"/>
              <a:gd name="connsiteY21" fmla="*/ 5416094 h 5416094"/>
              <a:gd name="connsiteX22" fmla="*/ 5993892 w 7886700"/>
              <a:gd name="connsiteY22" fmla="*/ 5416094 h 5416094"/>
              <a:gd name="connsiteX23" fmla="*/ 5494401 w 7886700"/>
              <a:gd name="connsiteY23" fmla="*/ 5416094 h 5416094"/>
              <a:gd name="connsiteX24" fmla="*/ 4837176 w 7886700"/>
              <a:gd name="connsiteY24" fmla="*/ 5416094 h 5416094"/>
              <a:gd name="connsiteX25" fmla="*/ 4416552 w 7886700"/>
              <a:gd name="connsiteY25" fmla="*/ 5416094 h 5416094"/>
              <a:gd name="connsiteX26" fmla="*/ 3995928 w 7886700"/>
              <a:gd name="connsiteY26" fmla="*/ 5416094 h 5416094"/>
              <a:gd name="connsiteX27" fmla="*/ 3338703 w 7886700"/>
              <a:gd name="connsiteY27" fmla="*/ 5416094 h 5416094"/>
              <a:gd name="connsiteX28" fmla="*/ 2839212 w 7886700"/>
              <a:gd name="connsiteY28" fmla="*/ 5416094 h 5416094"/>
              <a:gd name="connsiteX29" fmla="*/ 2103120 w 7886700"/>
              <a:gd name="connsiteY29" fmla="*/ 5416094 h 5416094"/>
              <a:gd name="connsiteX30" fmla="*/ 1603629 w 7886700"/>
              <a:gd name="connsiteY30" fmla="*/ 5416094 h 5416094"/>
              <a:gd name="connsiteX31" fmla="*/ 867537 w 7886700"/>
              <a:gd name="connsiteY31" fmla="*/ 5416094 h 5416094"/>
              <a:gd name="connsiteX32" fmla="*/ 0 w 7886700"/>
              <a:gd name="connsiteY32" fmla="*/ 5416094 h 5416094"/>
              <a:gd name="connsiteX33" fmla="*/ 0 w 7886700"/>
              <a:gd name="connsiteY33" fmla="*/ 4684921 h 5416094"/>
              <a:gd name="connsiteX34" fmla="*/ 0 w 7886700"/>
              <a:gd name="connsiteY34" fmla="*/ 3953749 h 5416094"/>
              <a:gd name="connsiteX35" fmla="*/ 0 w 7886700"/>
              <a:gd name="connsiteY35" fmla="*/ 3168415 h 5416094"/>
              <a:gd name="connsiteX36" fmla="*/ 0 w 7886700"/>
              <a:gd name="connsiteY36" fmla="*/ 2545564 h 5416094"/>
              <a:gd name="connsiteX37" fmla="*/ 0 w 7886700"/>
              <a:gd name="connsiteY37" fmla="*/ 1760231 h 5416094"/>
              <a:gd name="connsiteX38" fmla="*/ 0 w 7886700"/>
              <a:gd name="connsiteY38" fmla="*/ 1191541 h 5416094"/>
              <a:gd name="connsiteX39" fmla="*/ 0 w 7886700"/>
              <a:gd name="connsiteY39" fmla="*/ 677012 h 5416094"/>
              <a:gd name="connsiteX40" fmla="*/ 0 w 7886700"/>
              <a:gd name="connsiteY4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39873" y="-36890"/>
                  <a:pt x="289244" y="-9562"/>
                  <a:pt x="578358" y="0"/>
                </a:cubicBezTo>
                <a:cubicBezTo>
                  <a:pt x="847064" y="24657"/>
                  <a:pt x="880681" y="-4887"/>
                  <a:pt x="998982" y="0"/>
                </a:cubicBezTo>
                <a:cubicBezTo>
                  <a:pt x="1105496" y="8991"/>
                  <a:pt x="1621733" y="-31737"/>
                  <a:pt x="1813941" y="0"/>
                </a:cubicBezTo>
                <a:cubicBezTo>
                  <a:pt x="1973330" y="19047"/>
                  <a:pt x="2194836" y="27334"/>
                  <a:pt x="2392299" y="0"/>
                </a:cubicBezTo>
                <a:cubicBezTo>
                  <a:pt x="2647282" y="-14327"/>
                  <a:pt x="2792350" y="-29596"/>
                  <a:pt x="2970657" y="0"/>
                </a:cubicBezTo>
                <a:cubicBezTo>
                  <a:pt x="3147904" y="21045"/>
                  <a:pt x="3587221" y="27684"/>
                  <a:pt x="3785616" y="0"/>
                </a:cubicBezTo>
                <a:cubicBezTo>
                  <a:pt x="3970964" y="-52390"/>
                  <a:pt x="4115919" y="38588"/>
                  <a:pt x="4285107" y="0"/>
                </a:cubicBezTo>
                <a:cubicBezTo>
                  <a:pt x="4447779" y="-2110"/>
                  <a:pt x="4724122" y="-2905"/>
                  <a:pt x="5100066" y="0"/>
                </a:cubicBezTo>
                <a:cubicBezTo>
                  <a:pt x="5460611" y="1474"/>
                  <a:pt x="5711040" y="11734"/>
                  <a:pt x="5915025" y="0"/>
                </a:cubicBezTo>
                <a:cubicBezTo>
                  <a:pt x="6130646" y="788"/>
                  <a:pt x="6309484" y="37469"/>
                  <a:pt x="6572250" y="0"/>
                </a:cubicBezTo>
                <a:cubicBezTo>
                  <a:pt x="6867825" y="19129"/>
                  <a:pt x="7346334" y="77623"/>
                  <a:pt x="7886700" y="0"/>
                </a:cubicBezTo>
                <a:cubicBezTo>
                  <a:pt x="7921292" y="250253"/>
                  <a:pt x="7885085" y="350918"/>
                  <a:pt x="7886700" y="622851"/>
                </a:cubicBezTo>
                <a:cubicBezTo>
                  <a:pt x="7891037" y="863445"/>
                  <a:pt x="7896513" y="880863"/>
                  <a:pt x="7886700" y="1137380"/>
                </a:cubicBezTo>
                <a:cubicBezTo>
                  <a:pt x="7848199" y="1390882"/>
                  <a:pt x="7850084" y="1481865"/>
                  <a:pt x="7886700" y="1814391"/>
                </a:cubicBezTo>
                <a:cubicBezTo>
                  <a:pt x="7914914" y="2114801"/>
                  <a:pt x="7876514" y="2290034"/>
                  <a:pt x="7886700" y="2491403"/>
                </a:cubicBezTo>
                <a:cubicBezTo>
                  <a:pt x="7860421" y="2730042"/>
                  <a:pt x="7935302" y="2970567"/>
                  <a:pt x="7886700" y="3168415"/>
                </a:cubicBezTo>
                <a:cubicBezTo>
                  <a:pt x="7872903" y="3427641"/>
                  <a:pt x="7902616" y="3535292"/>
                  <a:pt x="7886700" y="3899588"/>
                </a:cubicBezTo>
                <a:cubicBezTo>
                  <a:pt x="7873378" y="4266585"/>
                  <a:pt x="7896651" y="4438558"/>
                  <a:pt x="7886700" y="4630760"/>
                </a:cubicBezTo>
                <a:cubicBezTo>
                  <a:pt x="7875991" y="4843491"/>
                  <a:pt x="7861317" y="5204020"/>
                  <a:pt x="7886700" y="5416094"/>
                </a:cubicBezTo>
                <a:cubicBezTo>
                  <a:pt x="7693930" y="5418977"/>
                  <a:pt x="7589762" y="5415014"/>
                  <a:pt x="7466076" y="5416094"/>
                </a:cubicBezTo>
                <a:cubicBezTo>
                  <a:pt x="7353704" y="5436401"/>
                  <a:pt x="6825827" y="5440774"/>
                  <a:pt x="6651117" y="5416094"/>
                </a:cubicBezTo>
                <a:cubicBezTo>
                  <a:pt x="6465509" y="5418892"/>
                  <a:pt x="6151767" y="5433550"/>
                  <a:pt x="5993892" y="5416094"/>
                </a:cubicBezTo>
                <a:cubicBezTo>
                  <a:pt x="5847447" y="5391015"/>
                  <a:pt x="5686891" y="5398705"/>
                  <a:pt x="5494401" y="5416094"/>
                </a:cubicBezTo>
                <a:cubicBezTo>
                  <a:pt x="5328106" y="5425870"/>
                  <a:pt x="5021736" y="5443480"/>
                  <a:pt x="4837176" y="5416094"/>
                </a:cubicBezTo>
                <a:cubicBezTo>
                  <a:pt x="4635356" y="5394384"/>
                  <a:pt x="4544001" y="5404023"/>
                  <a:pt x="4416552" y="5416094"/>
                </a:cubicBezTo>
                <a:cubicBezTo>
                  <a:pt x="4292970" y="5412667"/>
                  <a:pt x="4202046" y="5389835"/>
                  <a:pt x="3995928" y="5416094"/>
                </a:cubicBezTo>
                <a:cubicBezTo>
                  <a:pt x="3784996" y="5430801"/>
                  <a:pt x="3527611" y="5369833"/>
                  <a:pt x="3338703" y="5416094"/>
                </a:cubicBezTo>
                <a:cubicBezTo>
                  <a:pt x="3144794" y="5458636"/>
                  <a:pt x="2967928" y="5418629"/>
                  <a:pt x="2839212" y="5416094"/>
                </a:cubicBezTo>
                <a:cubicBezTo>
                  <a:pt x="2725210" y="5428339"/>
                  <a:pt x="2252076" y="5423466"/>
                  <a:pt x="2103120" y="5416094"/>
                </a:cubicBezTo>
                <a:cubicBezTo>
                  <a:pt x="1978909" y="5450285"/>
                  <a:pt x="1801161" y="5407672"/>
                  <a:pt x="1603629" y="5416094"/>
                </a:cubicBezTo>
                <a:cubicBezTo>
                  <a:pt x="1421672" y="5419493"/>
                  <a:pt x="1050243" y="5442158"/>
                  <a:pt x="867537" y="5416094"/>
                </a:cubicBezTo>
                <a:cubicBezTo>
                  <a:pt x="706773" y="5412112"/>
                  <a:pt x="210463" y="5420499"/>
                  <a:pt x="0" y="5416094"/>
                </a:cubicBezTo>
                <a:cubicBezTo>
                  <a:pt x="5900" y="5172647"/>
                  <a:pt x="-60077" y="4935206"/>
                  <a:pt x="0" y="4684921"/>
                </a:cubicBezTo>
                <a:cubicBezTo>
                  <a:pt x="5207" y="4424508"/>
                  <a:pt x="-18202" y="4114010"/>
                  <a:pt x="0" y="3953749"/>
                </a:cubicBezTo>
                <a:cubicBezTo>
                  <a:pt x="49519" y="3783233"/>
                  <a:pt x="34464" y="3425313"/>
                  <a:pt x="0" y="3168415"/>
                </a:cubicBezTo>
                <a:cubicBezTo>
                  <a:pt x="-54225" y="2910622"/>
                  <a:pt x="1049" y="2830191"/>
                  <a:pt x="0" y="2545564"/>
                </a:cubicBezTo>
                <a:cubicBezTo>
                  <a:pt x="-14962" y="2263203"/>
                  <a:pt x="24933" y="1989633"/>
                  <a:pt x="0" y="1760231"/>
                </a:cubicBezTo>
                <a:cubicBezTo>
                  <a:pt x="-10050" y="1539318"/>
                  <a:pt x="43364" y="1391654"/>
                  <a:pt x="0" y="1191541"/>
                </a:cubicBezTo>
                <a:cubicBezTo>
                  <a:pt x="-26023" y="999746"/>
                  <a:pt x="-17864" y="813951"/>
                  <a:pt x="0" y="677012"/>
                </a:cubicBezTo>
                <a:cubicBezTo>
                  <a:pt x="21524" y="463086"/>
                  <a:pt x="9223" y="250147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86700"/>
                      <a:gd name="connsiteY0" fmla="*/ 0 h 5416094"/>
                      <a:gd name="connsiteX1" fmla="*/ 578358 w 7886700"/>
                      <a:gd name="connsiteY1" fmla="*/ 0 h 5416094"/>
                      <a:gd name="connsiteX2" fmla="*/ 998982 w 7886700"/>
                      <a:gd name="connsiteY2" fmla="*/ 0 h 5416094"/>
                      <a:gd name="connsiteX3" fmla="*/ 1813941 w 7886700"/>
                      <a:gd name="connsiteY3" fmla="*/ 0 h 5416094"/>
                      <a:gd name="connsiteX4" fmla="*/ 2392299 w 7886700"/>
                      <a:gd name="connsiteY4" fmla="*/ 0 h 5416094"/>
                      <a:gd name="connsiteX5" fmla="*/ 2970657 w 7886700"/>
                      <a:gd name="connsiteY5" fmla="*/ 0 h 5416094"/>
                      <a:gd name="connsiteX6" fmla="*/ 3785616 w 7886700"/>
                      <a:gd name="connsiteY6" fmla="*/ 0 h 5416094"/>
                      <a:gd name="connsiteX7" fmla="*/ 4285107 w 7886700"/>
                      <a:gd name="connsiteY7" fmla="*/ 0 h 5416094"/>
                      <a:gd name="connsiteX8" fmla="*/ 5100066 w 7886700"/>
                      <a:gd name="connsiteY8" fmla="*/ 0 h 5416094"/>
                      <a:gd name="connsiteX9" fmla="*/ 5915025 w 7886700"/>
                      <a:gd name="connsiteY9" fmla="*/ 0 h 5416094"/>
                      <a:gd name="connsiteX10" fmla="*/ 6572250 w 7886700"/>
                      <a:gd name="connsiteY10" fmla="*/ 0 h 5416094"/>
                      <a:gd name="connsiteX11" fmla="*/ 7886700 w 7886700"/>
                      <a:gd name="connsiteY11" fmla="*/ 0 h 5416094"/>
                      <a:gd name="connsiteX12" fmla="*/ 7886700 w 7886700"/>
                      <a:gd name="connsiteY12" fmla="*/ 622851 h 5416094"/>
                      <a:gd name="connsiteX13" fmla="*/ 7886700 w 7886700"/>
                      <a:gd name="connsiteY13" fmla="*/ 1137380 h 5416094"/>
                      <a:gd name="connsiteX14" fmla="*/ 7886700 w 7886700"/>
                      <a:gd name="connsiteY14" fmla="*/ 1814391 h 5416094"/>
                      <a:gd name="connsiteX15" fmla="*/ 7886700 w 7886700"/>
                      <a:gd name="connsiteY15" fmla="*/ 2491403 h 5416094"/>
                      <a:gd name="connsiteX16" fmla="*/ 7886700 w 7886700"/>
                      <a:gd name="connsiteY16" fmla="*/ 3168415 h 5416094"/>
                      <a:gd name="connsiteX17" fmla="*/ 7886700 w 7886700"/>
                      <a:gd name="connsiteY17" fmla="*/ 3899588 h 5416094"/>
                      <a:gd name="connsiteX18" fmla="*/ 7886700 w 7886700"/>
                      <a:gd name="connsiteY18" fmla="*/ 4630760 h 5416094"/>
                      <a:gd name="connsiteX19" fmla="*/ 7886700 w 7886700"/>
                      <a:gd name="connsiteY19" fmla="*/ 5416094 h 5416094"/>
                      <a:gd name="connsiteX20" fmla="*/ 7466076 w 7886700"/>
                      <a:gd name="connsiteY20" fmla="*/ 5416094 h 5416094"/>
                      <a:gd name="connsiteX21" fmla="*/ 6651117 w 7886700"/>
                      <a:gd name="connsiteY21" fmla="*/ 5416094 h 5416094"/>
                      <a:gd name="connsiteX22" fmla="*/ 5993892 w 7886700"/>
                      <a:gd name="connsiteY22" fmla="*/ 5416094 h 5416094"/>
                      <a:gd name="connsiteX23" fmla="*/ 5494401 w 7886700"/>
                      <a:gd name="connsiteY23" fmla="*/ 5416094 h 5416094"/>
                      <a:gd name="connsiteX24" fmla="*/ 4837176 w 7886700"/>
                      <a:gd name="connsiteY24" fmla="*/ 5416094 h 5416094"/>
                      <a:gd name="connsiteX25" fmla="*/ 4416552 w 7886700"/>
                      <a:gd name="connsiteY25" fmla="*/ 5416094 h 5416094"/>
                      <a:gd name="connsiteX26" fmla="*/ 3995928 w 7886700"/>
                      <a:gd name="connsiteY26" fmla="*/ 5416094 h 5416094"/>
                      <a:gd name="connsiteX27" fmla="*/ 3338703 w 7886700"/>
                      <a:gd name="connsiteY27" fmla="*/ 5416094 h 5416094"/>
                      <a:gd name="connsiteX28" fmla="*/ 2839212 w 7886700"/>
                      <a:gd name="connsiteY28" fmla="*/ 5416094 h 5416094"/>
                      <a:gd name="connsiteX29" fmla="*/ 2103120 w 7886700"/>
                      <a:gd name="connsiteY29" fmla="*/ 5416094 h 5416094"/>
                      <a:gd name="connsiteX30" fmla="*/ 1603629 w 7886700"/>
                      <a:gd name="connsiteY30" fmla="*/ 5416094 h 5416094"/>
                      <a:gd name="connsiteX31" fmla="*/ 867537 w 7886700"/>
                      <a:gd name="connsiteY31" fmla="*/ 5416094 h 5416094"/>
                      <a:gd name="connsiteX32" fmla="*/ 0 w 7886700"/>
                      <a:gd name="connsiteY32" fmla="*/ 5416094 h 5416094"/>
                      <a:gd name="connsiteX33" fmla="*/ 0 w 7886700"/>
                      <a:gd name="connsiteY33" fmla="*/ 4684921 h 5416094"/>
                      <a:gd name="connsiteX34" fmla="*/ 0 w 7886700"/>
                      <a:gd name="connsiteY34" fmla="*/ 3953749 h 5416094"/>
                      <a:gd name="connsiteX35" fmla="*/ 0 w 7886700"/>
                      <a:gd name="connsiteY35" fmla="*/ 3168415 h 5416094"/>
                      <a:gd name="connsiteX36" fmla="*/ 0 w 7886700"/>
                      <a:gd name="connsiteY36" fmla="*/ 2545564 h 5416094"/>
                      <a:gd name="connsiteX37" fmla="*/ 0 w 7886700"/>
                      <a:gd name="connsiteY37" fmla="*/ 1760231 h 5416094"/>
                      <a:gd name="connsiteX38" fmla="*/ 0 w 7886700"/>
                      <a:gd name="connsiteY38" fmla="*/ 1191541 h 5416094"/>
                      <a:gd name="connsiteX39" fmla="*/ 0 w 7886700"/>
                      <a:gd name="connsiteY39" fmla="*/ 677012 h 5416094"/>
                      <a:gd name="connsiteX40" fmla="*/ 0 w 7886700"/>
                      <a:gd name="connsiteY40" fmla="*/ 0 h 5416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7886700" h="5416094" extrusionOk="0">
                        <a:moveTo>
                          <a:pt x="0" y="0"/>
                        </a:moveTo>
                        <a:cubicBezTo>
                          <a:pt x="165412" y="-21137"/>
                          <a:pt x="322344" y="-21985"/>
                          <a:pt x="578358" y="0"/>
                        </a:cubicBezTo>
                        <a:cubicBezTo>
                          <a:pt x="834372" y="21985"/>
                          <a:pt x="888520" y="-5136"/>
                          <a:pt x="998982" y="0"/>
                        </a:cubicBezTo>
                        <a:cubicBezTo>
                          <a:pt x="1109444" y="5136"/>
                          <a:pt x="1622600" y="-36529"/>
                          <a:pt x="1813941" y="0"/>
                        </a:cubicBezTo>
                        <a:cubicBezTo>
                          <a:pt x="2005282" y="36529"/>
                          <a:pt x="2177619" y="19108"/>
                          <a:pt x="2392299" y="0"/>
                        </a:cubicBezTo>
                        <a:cubicBezTo>
                          <a:pt x="2606979" y="-19108"/>
                          <a:pt x="2788556" y="-21788"/>
                          <a:pt x="2970657" y="0"/>
                        </a:cubicBezTo>
                        <a:cubicBezTo>
                          <a:pt x="3152758" y="21788"/>
                          <a:pt x="3596738" y="18723"/>
                          <a:pt x="3785616" y="0"/>
                        </a:cubicBezTo>
                        <a:cubicBezTo>
                          <a:pt x="3974494" y="-18723"/>
                          <a:pt x="4136501" y="9985"/>
                          <a:pt x="4285107" y="0"/>
                        </a:cubicBezTo>
                        <a:cubicBezTo>
                          <a:pt x="4433713" y="-9985"/>
                          <a:pt x="4710656" y="-6143"/>
                          <a:pt x="5100066" y="0"/>
                        </a:cubicBezTo>
                        <a:cubicBezTo>
                          <a:pt x="5489476" y="6143"/>
                          <a:pt x="5703885" y="5883"/>
                          <a:pt x="5915025" y="0"/>
                        </a:cubicBezTo>
                        <a:cubicBezTo>
                          <a:pt x="6126165" y="-5883"/>
                          <a:pt x="6308797" y="30350"/>
                          <a:pt x="6572250" y="0"/>
                        </a:cubicBezTo>
                        <a:cubicBezTo>
                          <a:pt x="6835703" y="-30350"/>
                          <a:pt x="7286910" y="4832"/>
                          <a:pt x="7886700" y="0"/>
                        </a:cubicBezTo>
                        <a:cubicBezTo>
                          <a:pt x="7917044" y="253972"/>
                          <a:pt x="7878280" y="382927"/>
                          <a:pt x="7886700" y="622851"/>
                        </a:cubicBezTo>
                        <a:cubicBezTo>
                          <a:pt x="7895120" y="862775"/>
                          <a:pt x="7898095" y="881954"/>
                          <a:pt x="7886700" y="1137380"/>
                        </a:cubicBezTo>
                        <a:cubicBezTo>
                          <a:pt x="7875305" y="1392806"/>
                          <a:pt x="7859449" y="1500954"/>
                          <a:pt x="7886700" y="1814391"/>
                        </a:cubicBezTo>
                        <a:cubicBezTo>
                          <a:pt x="7913951" y="2127828"/>
                          <a:pt x="7899710" y="2276490"/>
                          <a:pt x="7886700" y="2491403"/>
                        </a:cubicBezTo>
                        <a:cubicBezTo>
                          <a:pt x="7873690" y="2706316"/>
                          <a:pt x="7899048" y="2943627"/>
                          <a:pt x="7886700" y="3168415"/>
                        </a:cubicBezTo>
                        <a:cubicBezTo>
                          <a:pt x="7874352" y="3393203"/>
                          <a:pt x="7895759" y="3539359"/>
                          <a:pt x="7886700" y="3899588"/>
                        </a:cubicBezTo>
                        <a:cubicBezTo>
                          <a:pt x="7877641" y="4259817"/>
                          <a:pt x="7907485" y="4437980"/>
                          <a:pt x="7886700" y="4630760"/>
                        </a:cubicBezTo>
                        <a:cubicBezTo>
                          <a:pt x="7865915" y="4823540"/>
                          <a:pt x="7871525" y="5198637"/>
                          <a:pt x="7886700" y="5416094"/>
                        </a:cubicBezTo>
                        <a:cubicBezTo>
                          <a:pt x="7691680" y="5431844"/>
                          <a:pt x="7601555" y="5415681"/>
                          <a:pt x="7466076" y="5416094"/>
                        </a:cubicBezTo>
                        <a:cubicBezTo>
                          <a:pt x="7330597" y="5416507"/>
                          <a:pt x="6831360" y="5424066"/>
                          <a:pt x="6651117" y="5416094"/>
                        </a:cubicBezTo>
                        <a:cubicBezTo>
                          <a:pt x="6470874" y="5408122"/>
                          <a:pt x="6162822" y="5448218"/>
                          <a:pt x="5993892" y="5416094"/>
                        </a:cubicBezTo>
                        <a:cubicBezTo>
                          <a:pt x="5824963" y="5383970"/>
                          <a:pt x="5688089" y="5423575"/>
                          <a:pt x="5494401" y="5416094"/>
                        </a:cubicBezTo>
                        <a:cubicBezTo>
                          <a:pt x="5300713" y="5408613"/>
                          <a:pt x="5038344" y="5439836"/>
                          <a:pt x="4837176" y="5416094"/>
                        </a:cubicBezTo>
                        <a:cubicBezTo>
                          <a:pt x="4636008" y="5392352"/>
                          <a:pt x="4547230" y="5414191"/>
                          <a:pt x="4416552" y="5416094"/>
                        </a:cubicBezTo>
                        <a:cubicBezTo>
                          <a:pt x="4285874" y="5417997"/>
                          <a:pt x="4197467" y="5397786"/>
                          <a:pt x="3995928" y="5416094"/>
                        </a:cubicBezTo>
                        <a:cubicBezTo>
                          <a:pt x="3794389" y="5434402"/>
                          <a:pt x="3512175" y="5385012"/>
                          <a:pt x="3338703" y="5416094"/>
                        </a:cubicBezTo>
                        <a:cubicBezTo>
                          <a:pt x="3165232" y="5447176"/>
                          <a:pt x="2961841" y="5402137"/>
                          <a:pt x="2839212" y="5416094"/>
                        </a:cubicBezTo>
                        <a:cubicBezTo>
                          <a:pt x="2716583" y="5430051"/>
                          <a:pt x="2260631" y="5391454"/>
                          <a:pt x="2103120" y="5416094"/>
                        </a:cubicBezTo>
                        <a:cubicBezTo>
                          <a:pt x="1945609" y="5440734"/>
                          <a:pt x="1802870" y="5413244"/>
                          <a:pt x="1603629" y="5416094"/>
                        </a:cubicBezTo>
                        <a:cubicBezTo>
                          <a:pt x="1404388" y="5418944"/>
                          <a:pt x="1036615" y="5428037"/>
                          <a:pt x="867537" y="5416094"/>
                        </a:cubicBezTo>
                        <a:cubicBezTo>
                          <a:pt x="698459" y="5404151"/>
                          <a:pt x="196765" y="5387017"/>
                          <a:pt x="0" y="5416094"/>
                        </a:cubicBezTo>
                        <a:cubicBezTo>
                          <a:pt x="-7913" y="5158982"/>
                          <a:pt x="-32352" y="4972281"/>
                          <a:pt x="0" y="4684921"/>
                        </a:cubicBezTo>
                        <a:cubicBezTo>
                          <a:pt x="32352" y="4397561"/>
                          <a:pt x="-36146" y="4109983"/>
                          <a:pt x="0" y="3953749"/>
                        </a:cubicBezTo>
                        <a:cubicBezTo>
                          <a:pt x="36146" y="3797515"/>
                          <a:pt x="38942" y="3433311"/>
                          <a:pt x="0" y="3168415"/>
                        </a:cubicBezTo>
                        <a:cubicBezTo>
                          <a:pt x="-38942" y="2903519"/>
                          <a:pt x="-264" y="2810505"/>
                          <a:pt x="0" y="2545564"/>
                        </a:cubicBezTo>
                        <a:cubicBezTo>
                          <a:pt x="264" y="2280623"/>
                          <a:pt x="20689" y="1994225"/>
                          <a:pt x="0" y="1760231"/>
                        </a:cubicBezTo>
                        <a:cubicBezTo>
                          <a:pt x="-20689" y="1526237"/>
                          <a:pt x="16073" y="1386976"/>
                          <a:pt x="0" y="1191541"/>
                        </a:cubicBezTo>
                        <a:cubicBezTo>
                          <a:pt x="-16073" y="996106"/>
                          <a:pt x="-16965" y="844858"/>
                          <a:pt x="0" y="677012"/>
                        </a:cubicBezTo>
                        <a:cubicBezTo>
                          <a:pt x="16965" y="509166"/>
                          <a:pt x="85" y="27716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1707" y="914400"/>
            <a:ext cx="6623436" cy="49688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1707" y="914401"/>
            <a:ext cx="2834913" cy="2894331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606DB5-C471-829A-DE2D-8754E015E8C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687182" y="1402566"/>
            <a:ext cx="1749916" cy="14687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658368">
              <a:lnSpc>
                <a:spcPct val="90000"/>
              </a:lnSpc>
            </a:pPr>
            <a:r>
              <a:rPr lang="en-US" sz="2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Cellules </a:t>
            </a:r>
            <a:r>
              <a:rPr lang="en-US" sz="20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tueuses</a:t>
            </a:r>
            <a:r>
              <a:rPr lang="en-US" sz="20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000" b="1" kern="12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naturelles</a:t>
            </a:r>
            <a:endParaRPr lang="en-US" sz="20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849B81-70CC-10FE-51E9-8C14ADFE6314}"/>
              </a:ext>
            </a:extLst>
          </p:cNvPr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3523394" y="2853726"/>
            <a:ext cx="2231423" cy="3222939"/>
          </a:xfrm>
        </p:spPr>
        <p:txBody>
          <a:bodyPr>
            <a:noAutofit/>
          </a:bodyPr>
          <a:lstStyle/>
          <a:p>
            <a:pPr marL="0" indent="0" defTabSz="342351">
              <a:lnSpc>
                <a:spcPct val="90000"/>
              </a:lnSpc>
              <a:buNone/>
            </a:pPr>
            <a:r>
              <a:rPr lang="fr-CA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</a:t>
            </a:r>
            <a:r>
              <a:rPr lang="fr-CA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NK (</a:t>
            </a:r>
            <a:r>
              <a:rPr lang="fr-CA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Natural Killer) font partie de la famille des lymphocytes</a:t>
            </a:r>
          </a:p>
          <a:p>
            <a:pPr marL="0" indent="0" defTabSz="342351">
              <a:lnSpc>
                <a:spcPct val="90000"/>
              </a:lnSpc>
              <a:buNone/>
            </a:pPr>
            <a:endParaRPr lang="fr-CA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defTabSz="342351">
              <a:lnSpc>
                <a:spcPct val="90000"/>
              </a:lnSpc>
              <a:buNone/>
            </a:pPr>
            <a:r>
              <a:rPr lang="fr-CA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 s’agit d’une autre catégorie de GB qui se lient directement à l’agent agresseur pour en provoquer aussitôt la destruction</a:t>
            </a:r>
            <a:endParaRPr lang="fr-CA" sz="18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D850FC-32E6-055F-FEB9-826DB14BF2A1}"/>
              </a:ext>
            </a:extLst>
          </p:cNvPr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5851689" y="1103245"/>
            <a:ext cx="2458929" cy="4779973"/>
          </a:xfrm>
        </p:spPr>
        <p:txBody>
          <a:bodyPr>
            <a:normAutofit/>
          </a:bodyPr>
          <a:lstStyle/>
          <a:p>
            <a:pPr marL="0" indent="0" defTabSz="342351">
              <a:lnSpc>
                <a:spcPct val="90000"/>
              </a:lnSpc>
              <a:buNone/>
            </a:pPr>
            <a:endParaRPr lang="fr-CA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28382" indent="-128382" defTabSz="34235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fr-CA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N’utilise pas la phagocytose, mais sécrètent certaines molécules qui s’insèrent dans la membrane cytoplasmique pour les détruire</a:t>
            </a:r>
          </a:p>
          <a:p>
            <a:pPr marL="128382" indent="-128382" defTabSz="34235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fr-CA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 sont pas sélectives et peuvent détruire plusieurs types de cellules infectieuses ou cancéreuses</a:t>
            </a:r>
          </a:p>
          <a:p>
            <a:pPr marL="128382" indent="-128382" defTabSz="34235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fr-CA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Peuvent, par la sécrétion de certaines substances chimiques, augmenter la réaction inflammatoire</a:t>
            </a:r>
            <a:endParaRPr lang="fr-CA" sz="17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7EE48A-FDFF-28C9-FC1D-65F8577DF43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518284" y="4181388"/>
            <a:ext cx="1549635" cy="142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876E3-A77F-E2B6-AC52-61E39688B33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Les protéines antimicrobiennes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D08B0B-E880-409D-0DC5-14799F3A35B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rot="20774752">
            <a:off x="501088" y="1741335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>
                <a:solidFill>
                  <a:srgbClr val="FF5050"/>
                </a:solidFill>
              </a:rPr>
              <a:t>S’oppose à la croissance des microorganisme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C8A2E8-2890-AA0C-2B39-A297510A685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644008" y="1700808"/>
            <a:ext cx="37444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CA" b="1" dirty="0"/>
              <a:t>Interféron</a:t>
            </a:r>
            <a:r>
              <a:rPr lang="fr-CA" dirty="0"/>
              <a:t> :</a:t>
            </a:r>
          </a:p>
          <a:p>
            <a:r>
              <a:rPr lang="fr-CA" dirty="0"/>
              <a:t>Sécrété par les lymphocytes, phagocytes et les tissus infectés</a:t>
            </a:r>
          </a:p>
          <a:p>
            <a:endParaRPr lang="fr-CA" dirty="0"/>
          </a:p>
          <a:p>
            <a:pPr marL="285750" indent="-285750">
              <a:buFontTx/>
              <a:buChar char="-"/>
            </a:pPr>
            <a:r>
              <a:rPr lang="fr-CA" b="1" dirty="0"/>
              <a:t>Complément</a:t>
            </a:r>
            <a:r>
              <a:rPr lang="fr-CA" dirty="0"/>
              <a:t> :</a:t>
            </a:r>
          </a:p>
          <a:p>
            <a:r>
              <a:rPr lang="fr-CA" dirty="0"/>
              <a:t>Protéines présentes dans le sang, élimine certains microorganismes et intervient pour accroitre l’efficacité des mécanismes de défense</a:t>
            </a:r>
          </a:p>
          <a:p>
            <a:endParaRPr lang="fr-CA" dirty="0"/>
          </a:p>
          <a:p>
            <a:pPr marL="285750" indent="-285750">
              <a:buFontTx/>
              <a:buChar char="-"/>
            </a:pPr>
            <a:r>
              <a:rPr lang="fr-CA" b="1" dirty="0"/>
              <a:t>Transferrine</a:t>
            </a:r>
            <a:r>
              <a:rPr lang="fr-CA" dirty="0"/>
              <a:t> :</a:t>
            </a:r>
          </a:p>
          <a:p>
            <a:r>
              <a:rPr lang="fr-CA" dirty="0"/>
              <a:t>Se lie au fer de façon à réduire la qté disponible pour les organismes qui en ont besoin pour se nourrir. Cela les empêche de se développer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5C0C3D-1858-CE0E-CFF9-38D2935F1FE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41148" y="3090625"/>
            <a:ext cx="2857500" cy="2857500"/>
          </a:xfrm>
          <a:prstGeom prst="rect">
            <a:avLst/>
          </a:prstGeom>
        </p:spPr>
      </p:pic>
      <p:sp>
        <p:nvSpPr>
          <p:cNvPr id="6" name="Flèche : haut 5">
            <a:extLst>
              <a:ext uri="{FF2B5EF4-FFF2-40B4-BE49-F238E27FC236}">
                <a16:creationId xmlns:a16="http://schemas.microsoft.com/office/drawing/2014/main" id="{8A91369A-CF41-D2AB-4A57-5A70BCCB29F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5205603">
            <a:off x="6476594" y="1376772"/>
            <a:ext cx="432048" cy="648072"/>
          </a:xfrm>
          <a:prstGeom prst="up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BFE9BE-C65A-3F6E-DDF7-55BE8A9AE60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079620" y="1174592"/>
            <a:ext cx="1676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Protège contre les inf. virales</a:t>
            </a:r>
          </a:p>
        </p:txBody>
      </p:sp>
    </p:spTree>
    <p:extLst>
      <p:ext uri="{BB962C8B-B14F-4D97-AF65-F5344CB8AC3E}">
        <p14:creationId xmlns:p14="http://schemas.microsoft.com/office/powerpoint/2010/main" val="149837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3925AD-93D0-B88A-BDAD-6AA1A3D6FBF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r>
              <a:rPr lang="fr-CA" dirty="0"/>
              <a:t>inflammation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E1A4545-1CBA-6DBB-2D1C-A43CAC47B36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7200" y="1700808"/>
            <a:ext cx="4906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Ensemble de réactions de l’organisme provoquées par une agression, qu’elle qu’en soit la nature.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DC0FD6-7D7A-6D9E-9EC5-F08D0EAF568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57200" y="2708920"/>
            <a:ext cx="5194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On parle d’infection quand il s’agit de la pénétration dans l’organisme d’un agent pathogène vivant, capable de s’y multiplier, de causer des maladies et d’être transmis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FE2150F-3443-A240-6AC6-3BB3476427C2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457200" y="4271030"/>
                <a:ext cx="8130595" cy="2031325"/>
              </a:xfrm>
              <a:prstGeom prst="rect">
                <a:avLst/>
              </a:prstGeom>
              <a:solidFill>
                <a:srgbClr val="FFCCCC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/>
                  <a:t>La réaction inflammatoire,  se déroule en 3 étapes </a:t>
                </a:r>
              </a:p>
              <a:p>
                <a:endParaRPr lang="fr-CA" dirty="0"/>
              </a:p>
              <a:p>
                <a:pPr marL="285750" indent="-285750">
                  <a:buFontTx/>
                  <a:buChar char="-"/>
                </a:pPr>
                <a:r>
                  <a:rPr lang="fr-C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Vasodilatation</a:t>
                </a:r>
                <a:r>
                  <a:rPr lang="fr-CA" dirty="0"/>
                  <a:t> et augmentation de la perméabilité des capillaires (les mastocytes libèrent dans le sang de l’histamine. L’histamine </a:t>
                </a:r>
                <a14:m>
                  <m:oMath xmlns:m="http://schemas.openxmlformats.org/officeDocument/2006/math">
                    <m:r>
                      <a:rPr lang="fr-C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fr-CA" dirty="0"/>
                  <a:t> la perméabilité des capillaires ce qui permet entre autres à l’anticorps de traverser la paroi capillaire)</a:t>
                </a:r>
              </a:p>
              <a:p>
                <a:pPr marL="285750" indent="-285750">
                  <a:buFontTx/>
                  <a:buChar char="-"/>
                </a:pPr>
                <a:r>
                  <a:rPr lang="fr-C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Migration </a:t>
                </a:r>
                <a:r>
                  <a:rPr lang="fr-CA" dirty="0"/>
                  <a:t>des leucocytes</a:t>
                </a:r>
              </a:p>
              <a:p>
                <a:pPr marL="285750" indent="-285750">
                  <a:buFontTx/>
                  <a:buChar char="-"/>
                </a:pPr>
                <a:r>
                  <a:rPr lang="fr-CA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Réparation</a:t>
                </a:r>
                <a:r>
                  <a:rPr lang="fr-CA" dirty="0"/>
                  <a:t> tissulaire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FE2150F-3443-A240-6AC6-3BB347642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457200" y="4271030"/>
                <a:ext cx="8130595" cy="2031325"/>
              </a:xfrm>
              <a:prstGeom prst="rect">
                <a:avLst/>
              </a:prstGeom>
              <a:blipFill>
                <a:blip r:embed="rId8"/>
                <a:stretch>
                  <a:fillRect l="-675" t="-1802" b="-5105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9C70D30A-8F46-2AAD-9DBB-FAD9C9B4DCA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46102" y="1417638"/>
            <a:ext cx="2441693" cy="203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0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E4E56C-527F-F0FC-19B0-FE834102675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Inflammation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B8381E-7A7B-C073-6A8C-9AB42756D9B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Manifestations cliniques </a:t>
            </a:r>
            <a:r>
              <a:rPr lang="fr-CA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locales</a:t>
            </a:r>
            <a:r>
              <a:rPr lang="fr-CA" dirty="0"/>
              <a:t> de l’inflammation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08365A-193B-AEFB-3FB4-43315D0BB9B8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750069"/>
          </a:xfrm>
        </p:spPr>
        <p:txBody>
          <a:bodyPr/>
          <a:lstStyle/>
          <a:p>
            <a:r>
              <a:rPr lang="fr-CA" dirty="0"/>
              <a:t>D R O C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14D5E6-CB8D-35CF-9A67-554A20F0C6DA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Manifestations cliniques générales ou </a:t>
            </a:r>
            <a:r>
              <a:rPr lang="fr-CA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systémiques</a:t>
            </a:r>
            <a:r>
              <a:rPr lang="fr-CA" dirty="0"/>
              <a:t> de l’infection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AF76EA-0D18-D373-4684-F9BFEFF579E1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639762"/>
          </a:xfrm>
        </p:spPr>
        <p:txBody>
          <a:bodyPr/>
          <a:lstStyle/>
          <a:p>
            <a:r>
              <a:rPr lang="fr-CA" dirty="0"/>
              <a:t>Fièvre</a:t>
            </a:r>
          </a:p>
        </p:txBody>
      </p:sp>
      <p:pic>
        <p:nvPicPr>
          <p:cNvPr id="7" name="Média en ligne 6" title="Au coeur des organes : La réaction inflammatoire">
            <a:hlinkClick r:id="" action="ppaction://media"/>
            <a:extLst>
              <a:ext uri="{FF2B5EF4-FFF2-40B4-BE49-F238E27FC236}">
                <a16:creationId xmlns:a16="http://schemas.microsoft.com/office/drawing/2014/main" id="{BF5B6500-CBD6-2B13-BBCF-3FD8CD8438D1}"/>
              </a:ext>
            </a:extLst>
          </p:cNvPr>
          <p:cNvPicPr>
            <a:picLocks noRot="1" noChangeAspect="1"/>
          </p:cNvPicPr>
          <p:nvPr>
            <a:videoFile r:link="rId6"/>
            <p:custDataLst>
              <p:tags r:id="rId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961559" y="3208227"/>
            <a:ext cx="5220881" cy="2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0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E89908-9D4B-624C-3DEA-00354E01B84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Mécanisme de défense spécifiques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337486A-B83C-1AEA-1AD2-256FAA731396}"/>
                  </a:ext>
                </a:extLst>
              </p:cNvPr>
              <p:cNvSpPr>
                <a:spLocks noGrp="1"/>
              </p:cNvSpPr>
              <p:nvPr>
                <p:ph idx="1"/>
                <p:custDataLst>
                  <p:tags r:id="rId2"/>
                </p:custDataLst>
              </p:nvPr>
            </p:nvSpPr>
            <p:spPr/>
            <p:txBody>
              <a:bodyPr/>
              <a:lstStyle/>
              <a:p>
                <a:r>
                  <a:rPr lang="fr-CA" dirty="0"/>
                  <a:t>Les lymphocytes T et B sont responsables de la réponse immunitaire. Elle peut se faire de deux façons :</a:t>
                </a:r>
              </a:p>
              <a:p>
                <a:pPr marL="0" indent="0">
                  <a:buNone/>
                </a:pPr>
                <a:endParaRPr lang="fr-CA" dirty="0"/>
              </a:p>
              <a:p>
                <a:pPr>
                  <a:buFontTx/>
                  <a:buChar char="-"/>
                </a:pPr>
                <a:r>
                  <a:rPr lang="fr-C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Immunité cellulaire</a:t>
                </a:r>
              </a:p>
              <a:p>
                <a:pPr marL="0" indent="0">
                  <a:buNone/>
                </a:pPr>
                <a:r>
                  <a:rPr lang="fr-CA" sz="1800" dirty="0"/>
                  <a:t>Élimination directe de l'antigène par un groupe de Lymphocytes T </a:t>
                </a:r>
              </a:p>
              <a:p>
                <a:pPr marL="0" indent="0">
                  <a:buNone/>
                </a:pPr>
                <a:r>
                  <a:rPr lang="fr-CA" sz="1800" dirty="0"/>
                  <a:t>(</a:t>
                </a:r>
                <a:r>
                  <a:rPr lang="fr-CA" sz="1800" i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détecte antigène, se sont les patrouilleurs</a:t>
                </a:r>
                <a:r>
                  <a:rPr lang="fr-CA" sz="1800" dirty="0"/>
                  <a:t>) </a:t>
                </a:r>
              </a:p>
              <a:p>
                <a:pPr>
                  <a:buFontTx/>
                  <a:buChar char="-"/>
                </a:pPr>
                <a:r>
                  <a:rPr lang="fr-CA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Immunité humorale</a:t>
                </a:r>
              </a:p>
              <a:p>
                <a:pPr marL="0" indent="0">
                  <a:buNone/>
                </a:pPr>
                <a:r>
                  <a:rPr lang="fr-CA" sz="1800" dirty="0"/>
                  <a:t>Exécutée par les lymphocytes B (</a:t>
                </a:r>
                <a14:m>
                  <m:oMath xmlns:m="http://schemas.openxmlformats.org/officeDocument/2006/math">
                    <m:r>
                      <a:rPr lang="fr-CA" sz="180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fr-CA" sz="1800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𝑎𝑛𝑡𝑖𝑐𝑜𝑟𝑝𝑠</m:t>
                    </m:r>
                    <m:r>
                      <a:rPr lang="fr-CA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fr-CA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sz="1800" dirty="0"/>
                  <a:t> activés , par la présence d’un antigène spécifique</a:t>
                </a:r>
              </a:p>
            </p:txBody>
          </p:sp>
        </mc:Choice>
        <mc:Fallback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337486A-B83C-1AEA-1AD2-256FAA7313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2"/>
                </p:custDataLst>
              </p:nvPr>
            </p:nvSpPr>
            <p:spPr>
              <a:blipFill>
                <a:blip r:embed="rId5"/>
                <a:stretch>
                  <a:fillRect l="-3218" t="-1354" r="-441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6E007D-FC9F-4B16-38D5-9939E36AAFFF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772816"/>
            <a:ext cx="3008313" cy="4353347"/>
          </a:xfrm>
        </p:spPr>
        <p:txBody>
          <a:bodyPr>
            <a:normAutofit/>
          </a:bodyPr>
          <a:lstStyle/>
          <a:p>
            <a:r>
              <a:rPr lang="fr-CA" sz="1800" dirty="0"/>
              <a:t>Résistance spécifique ou immunité, est la capacité de l’organisme à se défendre contre les agents envahisseurs.</a:t>
            </a:r>
          </a:p>
          <a:p>
            <a:endParaRPr lang="fr-CA" sz="1800" dirty="0"/>
          </a:p>
          <a:p>
            <a:r>
              <a:rPr lang="fr-CA" sz="1800" dirty="0"/>
              <a:t>On appelle </a:t>
            </a:r>
            <a:r>
              <a:rPr lang="fr-CA" sz="1800" b="1" dirty="0"/>
              <a:t>antigène</a:t>
            </a:r>
            <a:r>
              <a:rPr lang="fr-CA" sz="1800" dirty="0"/>
              <a:t> l’agent agresseur.</a:t>
            </a:r>
          </a:p>
          <a:p>
            <a:endParaRPr lang="fr-CA" sz="1800" dirty="0"/>
          </a:p>
          <a:p>
            <a:r>
              <a:rPr lang="fr-CA" sz="1800" dirty="0"/>
              <a:t>Un anticorps attrape l’antigène et le neutralise. Ils font partie des protéines appelées </a:t>
            </a:r>
            <a:r>
              <a:rPr lang="fr-CA" sz="1800" b="1" dirty="0"/>
              <a:t>globulines</a:t>
            </a:r>
            <a:r>
              <a:rPr lang="fr-CA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07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9FAA03-51F9-8E90-7C7D-8CDBB1C23FF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Mécanismes de défense spécifiques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F1282B-AC16-C439-C247-937508C134B2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Façon ACTIVE 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F4547DB-43FA-DB1F-D051-91BF0D2DAAD8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CA" b="1" dirty="0"/>
              <a:t>Immunité acquise naturellement</a:t>
            </a:r>
            <a:r>
              <a:rPr lang="fr-CA" dirty="0"/>
              <a:t> </a:t>
            </a:r>
          </a:p>
          <a:p>
            <a:pPr marL="0" indent="0">
              <a:buNone/>
            </a:pPr>
            <a:r>
              <a:rPr lang="fr-CA" dirty="0"/>
              <a:t>(en contractant la maladie ou en étant en contact répété)</a:t>
            </a:r>
          </a:p>
          <a:p>
            <a:endParaRPr lang="fr-CA" dirty="0"/>
          </a:p>
          <a:p>
            <a:r>
              <a:rPr lang="fr-CA" b="1" dirty="0"/>
              <a:t>Immunité acquise artificiellement </a:t>
            </a:r>
          </a:p>
          <a:p>
            <a:pPr marL="0" indent="0">
              <a:buNone/>
            </a:pPr>
            <a:r>
              <a:rPr lang="fr-CA" dirty="0"/>
              <a:t>(en recevant un sérum)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841E67-F975-7FF2-0EAB-8924254540D0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Façon PASSIVE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8E973AC-C717-7947-6C06-E8E89372BE20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fr-CA" b="1" dirty="0"/>
              <a:t>Immunité acquise naturellement</a:t>
            </a:r>
          </a:p>
          <a:p>
            <a:pPr marL="0" indent="0">
              <a:buNone/>
            </a:pPr>
            <a:r>
              <a:rPr lang="fr-CA" dirty="0"/>
              <a:t>(reçu à la naissance, allaitement) </a:t>
            </a:r>
          </a:p>
          <a:p>
            <a:pPr marL="0" indent="0">
              <a:buNone/>
            </a:pPr>
            <a:r>
              <a:rPr lang="fr-CA" dirty="0"/>
              <a:t> </a:t>
            </a:r>
          </a:p>
          <a:p>
            <a:r>
              <a:rPr lang="fr-CA" b="1" dirty="0"/>
              <a:t>Immunité acquise artificiellement</a:t>
            </a:r>
          </a:p>
          <a:p>
            <a:pPr marL="0" indent="0">
              <a:buNone/>
            </a:pPr>
            <a:r>
              <a:rPr lang="fr-CA" dirty="0"/>
              <a:t>(en recevant un sérum)</a:t>
            </a:r>
          </a:p>
          <a:p>
            <a:endParaRPr lang="fr-CA" dirty="0"/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373C0720-44EA-E218-E8E7-95923B4F3C8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3517983">
            <a:off x="3645030" y="1377594"/>
            <a:ext cx="249714" cy="639762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9B4E97F-6BCE-E99D-BD94-115E3E5F85DE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095290" y="1248304"/>
                <a:ext cx="13412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fr-CA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𝑎𝑛𝑡𝑖𝑐𝑜𝑟𝑝𝑠</m:t>
                      </m:r>
                    </m:oMath>
                  </m:oMathPara>
                </a14:m>
                <a:endParaRPr lang="fr-CA"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9B4E97F-6BCE-E99D-BD94-115E3E5F8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290" y="1248304"/>
                <a:ext cx="1341213" cy="369332"/>
              </a:xfrm>
              <a:prstGeom prst="rect">
                <a:avLst/>
              </a:prstGeom>
              <a:blipFill>
                <a:blip r:embed="rId9"/>
                <a:stretch>
                  <a:fillRect r="-1818" b="-1333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69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0AC6F4-C8E4-5E5F-565C-297E48C4627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49" y="1174819"/>
            <a:ext cx="3620096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49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sentinelles</a:t>
            </a:r>
            <a:r>
              <a:rPr lang="en-US" sz="4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du corps</a:t>
            </a:r>
            <a:br>
              <a:rPr lang="en-US" sz="4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« </a:t>
            </a:r>
            <a:r>
              <a:rPr lang="en-US" sz="49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Exercice</a:t>
            </a:r>
            <a:r>
              <a:rPr lang="en-US" sz="49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»</a:t>
            </a:r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9523617D-D84A-4054-95AA-9F89131D5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72000" y="841376"/>
            <a:ext cx="3945732" cy="4707593"/>
            <a:chOff x="6096000" y="841376"/>
            <a:chExt cx="5260976" cy="4707593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B43C5D0-A5EA-4427-B537-1D236BB7AF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1" y="841376"/>
              <a:ext cx="5260975" cy="4707593"/>
              <a:chOff x="6096001" y="841376"/>
              <a:chExt cx="5260975" cy="4707593"/>
            </a:xfrm>
          </p:grpSpPr>
          <p:sp>
            <p:nvSpPr>
              <p:cNvPr id="21" name="Freeform: Shape 15">
                <a:extLst>
                  <a:ext uri="{FF2B5EF4-FFF2-40B4-BE49-F238E27FC236}">
                    <a16:creationId xmlns:a16="http://schemas.microsoft.com/office/drawing/2014/main" id="{70FA4045-2CBD-47E7-B0D7-2F5619C9AC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16">
                <a:extLst>
                  <a:ext uri="{FF2B5EF4-FFF2-40B4-BE49-F238E27FC236}">
                    <a16:creationId xmlns:a16="http://schemas.microsoft.com/office/drawing/2014/main" id="{41DFCB8A-0C16-4BF4-89D1-2A93FDA13D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EC88587-B5AF-448E-9735-D9A2946AE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0" y="4138312"/>
              <a:ext cx="5260975" cy="1410656"/>
              <a:chOff x="6096000" y="4138312"/>
              <a:chExt cx="5260975" cy="1410656"/>
            </a:xfrm>
          </p:grpSpPr>
          <p:sp>
            <p:nvSpPr>
              <p:cNvPr id="23" name="Freeform: Shape 13">
                <a:extLst>
                  <a:ext uri="{FF2B5EF4-FFF2-40B4-BE49-F238E27FC236}">
                    <a16:creationId xmlns:a16="http://schemas.microsoft.com/office/drawing/2014/main" id="{686A5CBB-E03B-4019-8BCD-78975D39E4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14">
                <a:extLst>
                  <a:ext uri="{FF2B5EF4-FFF2-40B4-BE49-F238E27FC236}">
                    <a16:creationId xmlns:a16="http://schemas.microsoft.com/office/drawing/2014/main" id="{94993204-9792-4E61-A83C-73D4379E2B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blipFill dpi="0" rotWithShape="1">
                <a:blip r:embed="rId7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Média en ligne 3" title="Il était une fois… la Vie 🌱- Les sentinelles du corps 🧘">
            <a:hlinkClick r:id="" action="ppaction://media"/>
            <a:extLst>
              <a:ext uri="{FF2B5EF4-FFF2-40B4-BE49-F238E27FC236}">
                <a16:creationId xmlns:a16="http://schemas.microsoft.com/office/drawing/2014/main" id="{53CE95D2-ABB3-70D2-C054-B4B309B6E41E}"/>
              </a:ext>
            </a:extLst>
          </p:cNvPr>
          <p:cNvPicPr>
            <a:picLocks noGrp="1" noRot="1" noChangeAspect="1"/>
          </p:cNvPicPr>
          <p:nvPr>
            <p:ph idx="1"/>
            <a:videoFile r:link="rId4"/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906449" y="1956801"/>
            <a:ext cx="3276834" cy="185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3C24A1-7D03-4B17-BF54-CCE3452D261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70622" y="1628800"/>
            <a:ext cx="3454005" cy="280831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Exercice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CEMEQ 1.2</a:t>
            </a:r>
            <a:b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Moodle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F20D6CD-3C33-4056-8DB3-2AF15F525060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0550" y="1209974"/>
            <a:ext cx="4438051" cy="4438051"/>
          </a:xfrm>
          <a:prstGeom prst="rect">
            <a:avLst/>
          </a:prstGeom>
        </p:spPr>
      </p:pic>
      <p:sp>
        <p:nvSpPr>
          <p:cNvPr id="22" name="Rectangle 10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845" y="1197769"/>
            <a:ext cx="8240309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800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quiredFrom xmlns="6d93d202-47fc-4405-873a-cab67cc5f1b2" xsi:nil="true"/>
    <IsSearchable xmlns="6d93d202-47fc-4405-873a-cab67cc5f1b2">true</IsSearchable>
    <EditorialStatus xmlns="6d93d202-47fc-4405-873a-cab67cc5f1b2">Complete</EditorialStatus>
    <OriginAsset xmlns="6d93d202-47fc-4405-873a-cab67cc5f1b2" xsi:nil="true"/>
    <ThumbnailAssetId xmlns="6d93d202-47fc-4405-873a-cab67cc5f1b2" xsi:nil="true"/>
    <TrustLevel xmlns="6d93d202-47fc-4405-873a-cab67cc5f1b2">3 Community New</TrustLevel>
    <MarketSpecific xmlns="6d93d202-47fc-4405-873a-cab67cc5f1b2">true</MarketSpecific>
    <TPNamespace xmlns="6d93d202-47fc-4405-873a-cab67cc5f1b2" xsi:nil="true"/>
    <DirectSourceMarket xmlns="6d93d202-47fc-4405-873a-cab67cc5f1b2">english</DirectSourceMarket>
    <MachineTranslated xmlns="6d93d202-47fc-4405-873a-cab67cc5f1b2">false</MachineTranslated>
    <PlannedPubDate xmlns="6d93d202-47fc-4405-873a-cab67cc5f1b2" xsi:nil="true"/>
    <SubmitterId xmlns="6d93d202-47fc-4405-873a-cab67cc5f1b2">9c60ae39-ee33-43c2-b863-454968d0f2cc</SubmitterId>
    <Downloads xmlns="6d93d202-47fc-4405-873a-cab67cc5f1b2">0</Downloads>
    <OriginalSourceMarket xmlns="6d93d202-47fc-4405-873a-cab67cc5f1b2">english</OriginalSourceMarket>
    <PublishTargets xmlns="6d93d202-47fc-4405-873a-cab67cc5f1b2">OfficeOnline</PublishTargets>
    <ArtSampleDocs xmlns="6d93d202-47fc-4405-873a-cab67cc5f1b2" xsi:nil="true"/>
    <ApprovalLog xmlns="6d93d202-47fc-4405-873a-cab67cc5f1b2" xsi:nil="true"/>
    <ApprovalStatus xmlns="6d93d202-47fc-4405-873a-cab67cc5f1b2">InProgress</ApprovalStatus>
    <TPComponent xmlns="6d93d202-47fc-4405-873a-cab67cc5f1b2">PPTFiles</TPComponent>
    <EditorialTags xmlns="6d93d202-47fc-4405-873a-cab67cc5f1b2" xsi:nil="true"/>
    <TPExecutable xmlns="6d93d202-47fc-4405-873a-cab67cc5f1b2" xsi:nil="true"/>
    <LastHandOff xmlns="6d93d202-47fc-4405-873a-cab67cc5f1b2" xsi:nil="true"/>
    <BusinessGroup xmlns="6d93d202-47fc-4405-873a-cab67cc5f1b2" xsi:nil="true"/>
    <TPAppVersion xmlns="6d93d202-47fc-4405-873a-cab67cc5f1b2">12</TPAppVersion>
    <VoteCount xmlns="6d93d202-47fc-4405-873a-cab67cc5f1b2" xsi:nil="true"/>
    <APAuthor xmlns="6d93d202-47fc-4405-873a-cab67cc5f1b2">
      <UserInfo>
        <DisplayName>_o14migrate</DisplayName>
        <AccountId>266</AccountId>
        <AccountType/>
      </UserInfo>
    </APAuthor>
    <TPCommandLine xmlns="6d93d202-47fc-4405-873a-cab67cc5f1b2">{PP} /n {FilePath}</TPCommandLine>
    <UACurrentWords xmlns="6d93d202-47fc-4405-873a-cab67cc5f1b2" xsi:nil="true"/>
    <AssetId xmlns="6d93d202-47fc-4405-873a-cab67cc5f1b2">TP030007474</AssetId>
    <Manager xmlns="6d93d202-47fc-4405-873a-cab67cc5f1b2" xsi:nil="true"/>
    <NumericId xmlns="6d93d202-47fc-4405-873a-cab67cc5f1b2">-1</NumericId>
    <Component xmlns="64acb2c5-0a2b-4bda-bd34-58e36cbb80d2" xsi:nil="true"/>
    <HandoffToMSDN xmlns="6d93d202-47fc-4405-873a-cab67cc5f1b2" xsi:nil="true"/>
    <Markets xmlns="6d93d202-47fc-4405-873a-cab67cc5f1b2">
      <Value>2</Value>
    </Markets>
    <UALocComments xmlns="6d93d202-47fc-4405-873a-cab67cc5f1b2" xsi:nil="true"/>
    <UALocRecommendation xmlns="6d93d202-47fc-4405-873a-cab67cc5f1b2">Localize</UALocRecommendation>
    <AssetStart xmlns="6d93d202-47fc-4405-873a-cab67cc5f1b2">2010-04-16T14:16:55+00:00</AssetStart>
    <CrawlForDependencies xmlns="6d93d202-47fc-4405-873a-cab67cc5f1b2">false</CrawlForDependencies>
    <LastModifiedDateTime xmlns="6d93d202-47fc-4405-873a-cab67cc5f1b2" xsi:nil="true"/>
    <LastPublishResultLookup xmlns="6d93d202-47fc-4405-873a-cab67cc5f1b2" xsi:nil="true"/>
    <PublishStatusLookup xmlns="6d93d202-47fc-4405-873a-cab67cc5f1b2">
      <Value>328397</Value>
      <Value>502832</Value>
    </PublishStatusLookup>
    <AverageRating xmlns="6d93d202-47fc-4405-873a-cab67cc5f1b2" xsi:nil="true"/>
    <CSXUpdate xmlns="6d93d202-47fc-4405-873a-cab67cc5f1b2">false</CSXUpdate>
    <UAProjectedTotalWords xmlns="6d93d202-47fc-4405-873a-cab67cc5f1b2" xsi:nil="true"/>
    <AssetExpire xmlns="6d93d202-47fc-4405-873a-cab67cc5f1b2">2100-01-01T00:00:00+00:00</AssetExpire>
    <AssetType xmlns="6d93d202-47fc-4405-873a-cab67cc5f1b2">TP</AssetType>
    <IntlLangReviewDate xmlns="6d93d202-47fc-4405-873a-cab67cc5f1b2" xsi:nil="true"/>
    <TPFriendlyName xmlns="6d93d202-47fc-4405-873a-cab67cc5f1b2">Thème santé - Virus</TPFriendlyName>
    <IntlLangReview xmlns="6d93d202-47fc-4405-873a-cab67cc5f1b2" xsi:nil="true"/>
    <OOCacheId xmlns="6d93d202-47fc-4405-873a-cab67cc5f1b2" xsi:nil="true"/>
    <PolicheckWords xmlns="6d93d202-47fc-4405-873a-cab67cc5f1b2" xsi:nil="true"/>
    <TemplateStatus xmlns="6d93d202-47fc-4405-873a-cab67cc5f1b2">Complete</TemplateStatus>
    <CSXSubmissionMarket xmlns="6d93d202-47fc-4405-873a-cab67cc5f1b2" xsi:nil="true"/>
    <FriendlyTitle xmlns="6d93d202-47fc-4405-873a-cab67cc5f1b2" xsi:nil="true"/>
    <TPLaunchHelpLinkType xmlns="6d93d202-47fc-4405-873a-cab67cc5f1b2" xsi:nil="true"/>
    <Providers xmlns="6d93d202-47fc-4405-873a-cab67cc5f1b2" xsi:nil="true"/>
    <SourceTitle xmlns="6d93d202-47fc-4405-873a-cab67cc5f1b2">Thème santé - Virus</SourceTitle>
    <TemplateTemplateType xmlns="6d93d202-47fc-4405-873a-cab67cc5f1b2">PowerPoint 12 Default</TemplateTemplateType>
    <TimesCloned xmlns="6d93d202-47fc-4405-873a-cab67cc5f1b2" xsi:nil="true"/>
    <ClipArtFilename xmlns="6d93d202-47fc-4405-873a-cab67cc5f1b2" xsi:nil="true"/>
    <APDescription xmlns="6d93d202-47fc-4405-873a-cab67cc5f1b2" xsi:nil="true"/>
    <TPApplication xmlns="6d93d202-47fc-4405-873a-cab67cc5f1b2">PowerPoint</TPApplication>
    <CSXHash xmlns="6d93d202-47fc-4405-873a-cab67cc5f1b2">Vv8qFzFpiVe4T7bCiBfnsJkl13s=</CSXHash>
    <PrimaryImageGen xmlns="6d93d202-47fc-4405-873a-cab67cc5f1b2">true</PrimaryImageGen>
    <ContentItem xmlns="6d93d202-47fc-4405-873a-cab67cc5f1b2" xsi:nil="true"/>
    <IsDeleted xmlns="6d93d202-47fc-4405-873a-cab67cc5f1b2">false</IsDeleted>
    <ShowIn xmlns="6d93d202-47fc-4405-873a-cab67cc5f1b2">Show everywhere</ShowIn>
    <BugNumber xmlns="6d93d202-47fc-4405-873a-cab67cc5f1b2" xsi:nil="true"/>
    <LegacyData xmlns="6d93d202-47fc-4405-873a-cab67cc5f1b2">ListingID:;Manager:;BuildStatus:Publish Passed;MockupPath:</LegacyData>
    <TPLaunchHelpLink xmlns="6d93d202-47fc-4405-873a-cab67cc5f1b2" xsi:nil="true"/>
    <Milestone xmlns="6d93d202-47fc-4405-873a-cab67cc5f1b2" xsi:nil="true"/>
    <UANotes xmlns="6d93d202-47fc-4405-873a-cab67cc5f1b2" xsi:nil="true"/>
    <Description0 xmlns="64acb2c5-0a2b-4bda-bd34-58e36cbb80d2" xsi:nil="true"/>
    <IntlLangReviewer xmlns="6d93d202-47fc-4405-873a-cab67cc5f1b2" xsi:nil="true"/>
    <IntlLocPriority xmlns="6d93d202-47fc-4405-873a-cab67cc5f1b2" xsi:nil="true"/>
    <OpenTemplate xmlns="6d93d202-47fc-4405-873a-cab67cc5f1b2">true</OpenTemplate>
    <Provider xmlns="6d93d202-47fc-4405-873a-cab67cc5f1b2" xsi:nil="true"/>
    <CSXSubmissionDate xmlns="6d93d202-47fc-4405-873a-cab67cc5f1b2">2009-10-10T07:00:00+00:00</CSXSubmissionDate>
    <TPClientViewer xmlns="6d93d202-47fc-4405-873a-cab67cc5f1b2" xsi:nil="true"/>
    <DSATActionTaken xmlns="6d93d202-47fc-4405-873a-cab67cc5f1b2" xsi:nil="true"/>
    <APEditor xmlns="6d93d202-47fc-4405-873a-cab67cc5f1b2">
      <UserInfo>
        <DisplayName>_o14migrate</DisplayName>
        <AccountId>266</AccountId>
        <AccountType/>
      </UserInfo>
    </APEditor>
    <TPInstallLocation xmlns="6d93d202-47fc-4405-873a-cab67cc5f1b2">{My Templates}</TPInstallLocation>
    <OutputCachingOn xmlns="6d93d202-47fc-4405-873a-cab67cc5f1b2">false</OutputCachingOn>
    <ParentAssetId xmlns="6d93d202-47fc-4405-873a-cab67cc5f1b2" xsi:nil="true"/>
    <LocManualTestRequired xmlns="6d93d202-47fc-4405-873a-cab67cc5f1b2">false</LocManualTestRequired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169980</LocLastLocAttemptVersionLookup>
    <InternalTagsTaxHTField0 xmlns="6d93d202-47fc-4405-873a-cab67cc5f1b2">
      <Terms xmlns="http://schemas.microsoft.com/office/infopath/2007/PartnerControls"/>
    </InternalTagsTaxHTField0>
    <LocRecommendedHandoff xmlns="6d93d202-47fc-4405-873a-cab67cc5f1b2" xsi:nil="true"/>
    <BlockPublish xmlns="6d93d202-47fc-4405-873a-cab67cc5f1b2">false</BlockPublish>
    <LocComments xmlns="6d93d202-47fc-4405-873a-cab67cc5f1b2" xsi:nil="true"/>
    <TaxCatchAll xmlns="6d93d202-47fc-4405-873a-cab67cc5f1b2"/>
    <OriginalRelease xmlns="6d93d202-47fc-4405-873a-cab67cc5f1b2">14</OriginalRelease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MarketGroupTiers2 xmlns="6d93d202-47fc-4405-873a-cab67cc5f1b2" xsi:nil="true"/>
  </documentManagement>
</p:properties>
</file>

<file path=customXml/itemProps1.xml><?xml version="1.0" encoding="utf-8"?>
<ds:datastoreItem xmlns:ds="http://schemas.openxmlformats.org/officeDocument/2006/customXml" ds:itemID="{FFFAF9E5-461C-4C85-A8B1-B7E4E75B1C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F61DB3-4B6B-4102-BC87-B427AD4B6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9ED6DD-D4D8-4533-9443-1F0488F8635E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santé - Virus</Template>
  <TotalTime>1726</TotalTime>
  <Words>961</Words>
  <Application>Microsoft Office PowerPoint</Application>
  <PresentationFormat>Affichage à l'écran (4:3)</PresentationFormat>
  <Paragraphs>116</Paragraphs>
  <Slides>18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Thème Office</vt:lpstr>
      <vt:lpstr>Le système immunitaire</vt:lpstr>
      <vt:lpstr>Cours #2</vt:lpstr>
      <vt:lpstr>Les mécanismes de défense de l’organisme </vt:lpstr>
      <vt:lpstr>Les mécanismes de défense de l’organisme </vt:lpstr>
      <vt:lpstr>Vaccin vs Sérum</vt:lpstr>
      <vt:lpstr>Barrières physiques &amp; chimiques superficielles</vt:lpstr>
      <vt:lpstr>Barrières physiques &amp; chimiques</vt:lpstr>
      <vt:lpstr>Présentation PowerPoint</vt:lpstr>
      <vt:lpstr>Moyens de défense internes</vt:lpstr>
      <vt:lpstr>La phagocytose et son processus …</vt:lpstr>
      <vt:lpstr>Cellules tueuses naturelles</vt:lpstr>
      <vt:lpstr>Les protéines antimicrobiennes</vt:lpstr>
      <vt:lpstr>inflammation</vt:lpstr>
      <vt:lpstr>Inflammation</vt:lpstr>
      <vt:lpstr>Mécanisme de défense spécifiques</vt:lpstr>
      <vt:lpstr>Mécanismes de défense spécifiques</vt:lpstr>
      <vt:lpstr>Les sentinelles du corps « Exercice »</vt:lpstr>
      <vt:lpstr>Exercice    CEMEQ 1.2 Moodle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système immunitaire</dc:title>
  <dc:creator>Di Mattia, Stephanie</dc:creator>
  <cp:lastModifiedBy>Di Mattia, Stephanie</cp:lastModifiedBy>
  <cp:revision>18</cp:revision>
  <dcterms:created xsi:type="dcterms:W3CDTF">2023-04-21T14:12:17Z</dcterms:created>
  <dcterms:modified xsi:type="dcterms:W3CDTF">2023-05-26T15:31:15Z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Applications">
    <vt:lpwstr>53;#PowerPoint 12</vt:lpwstr>
  </property>
  <property fmtid="{D5CDD505-2E9C-101B-9397-08002B2CF9AE}" pid="4" name="Order">
    <vt:r8>8621200</vt:r8>
  </property>
  <property fmtid="{D5CDD505-2E9C-101B-9397-08002B2CF9AE}" pid="5" name="APTrustLevel">
    <vt:r8>3</vt:r8>
  </property>
</Properties>
</file>