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9C39CE-6778-4912-A000-C7C7AB12D5E5}" v="1" dt="2023-04-19T18:54:56.4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lduc, Karole-anne" userId="7ec06f55-c6e3-436a-8239-95fc4e9050c7" providerId="ADAL" clId="{A49C39CE-6778-4912-A000-C7C7AB12D5E5}"/>
    <pc:docChg chg="custSel delSld modSld">
      <pc:chgData name="bolduc, Karole-anne" userId="7ec06f55-c6e3-436a-8239-95fc4e9050c7" providerId="ADAL" clId="{A49C39CE-6778-4912-A000-C7C7AB12D5E5}" dt="2023-04-19T18:54:56.515" v="10" actId="27636"/>
      <pc:docMkLst>
        <pc:docMk/>
      </pc:docMkLst>
      <pc:sldChg chg="modSp mod modAnim">
        <pc:chgData name="bolduc, Karole-anne" userId="7ec06f55-c6e3-436a-8239-95fc4e9050c7" providerId="ADAL" clId="{A49C39CE-6778-4912-A000-C7C7AB12D5E5}" dt="2023-04-19T18:54:56.515" v="10" actId="27636"/>
        <pc:sldMkLst>
          <pc:docMk/>
          <pc:sldMk cId="779621638" sldId="256"/>
        </pc:sldMkLst>
        <pc:spChg chg="mod">
          <ac:chgData name="bolduc, Karole-anne" userId="7ec06f55-c6e3-436a-8239-95fc4e9050c7" providerId="ADAL" clId="{A49C39CE-6778-4912-A000-C7C7AB12D5E5}" dt="2023-04-19T18:54:56.515" v="10" actId="27636"/>
          <ac:spMkLst>
            <pc:docMk/>
            <pc:sldMk cId="779621638" sldId="256"/>
            <ac:spMk id="3" creationId="{8B5504D5-A7FE-4238-BE94-F685168911A1}"/>
          </ac:spMkLst>
        </pc:spChg>
      </pc:sldChg>
      <pc:sldChg chg="del">
        <pc:chgData name="bolduc, Karole-anne" userId="7ec06f55-c6e3-436a-8239-95fc4e9050c7" providerId="ADAL" clId="{A49C39CE-6778-4912-A000-C7C7AB12D5E5}" dt="2023-04-19T18:54:16.992" v="0" actId="47"/>
        <pc:sldMkLst>
          <pc:docMk/>
          <pc:sldMk cId="1482355892" sldId="263"/>
        </pc:sldMkLst>
      </pc:sldChg>
      <pc:sldChg chg="del">
        <pc:chgData name="bolduc, Karole-anne" userId="7ec06f55-c6e3-436a-8239-95fc4e9050c7" providerId="ADAL" clId="{A49C39CE-6778-4912-A000-C7C7AB12D5E5}" dt="2023-04-19T18:54:20.370" v="2" actId="47"/>
        <pc:sldMkLst>
          <pc:docMk/>
          <pc:sldMk cId="1657068803" sldId="264"/>
        </pc:sldMkLst>
      </pc:sldChg>
      <pc:sldChg chg="del">
        <pc:chgData name="bolduc, Karole-anne" userId="7ec06f55-c6e3-436a-8239-95fc4e9050c7" providerId="ADAL" clId="{A49C39CE-6778-4912-A000-C7C7AB12D5E5}" dt="2023-04-19T18:54:19.277" v="1" actId="47"/>
        <pc:sldMkLst>
          <pc:docMk/>
          <pc:sldMk cId="347276819" sldId="265"/>
        </pc:sldMkLst>
      </pc:sldChg>
      <pc:sldChg chg="del">
        <pc:chgData name="bolduc, Karole-anne" userId="7ec06f55-c6e3-436a-8239-95fc4e9050c7" providerId="ADAL" clId="{A49C39CE-6778-4912-A000-C7C7AB12D5E5}" dt="2023-04-19T18:54:21.185" v="3" actId="47"/>
        <pc:sldMkLst>
          <pc:docMk/>
          <pc:sldMk cId="1395860104" sldId="266"/>
        </pc:sldMkLst>
      </pc:sldChg>
      <pc:sldChg chg="del">
        <pc:chgData name="bolduc, Karole-anne" userId="7ec06f55-c6e3-436a-8239-95fc4e9050c7" providerId="ADAL" clId="{A49C39CE-6778-4912-A000-C7C7AB12D5E5}" dt="2023-04-19T18:54:21.947" v="4" actId="47"/>
        <pc:sldMkLst>
          <pc:docMk/>
          <pc:sldMk cId="4055626742" sldId="267"/>
        </pc:sldMkLst>
      </pc:sldChg>
      <pc:sldChg chg="del">
        <pc:chgData name="bolduc, Karole-anne" userId="7ec06f55-c6e3-436a-8239-95fc4e9050c7" providerId="ADAL" clId="{A49C39CE-6778-4912-A000-C7C7AB12D5E5}" dt="2023-04-19T18:54:22.653" v="5" actId="47"/>
        <pc:sldMkLst>
          <pc:docMk/>
          <pc:sldMk cId="2401705949" sldId="268"/>
        </pc:sldMkLst>
      </pc:sldChg>
      <pc:sldChg chg="del">
        <pc:chgData name="bolduc, Karole-anne" userId="7ec06f55-c6e3-436a-8239-95fc4e9050c7" providerId="ADAL" clId="{A49C39CE-6778-4912-A000-C7C7AB12D5E5}" dt="2023-04-19T18:54:23.330" v="6" actId="47"/>
        <pc:sldMkLst>
          <pc:docMk/>
          <pc:sldMk cId="2767552458" sldId="269"/>
        </pc:sldMkLst>
      </pc:sldChg>
      <pc:sldChg chg="del">
        <pc:chgData name="bolduc, Karole-anne" userId="7ec06f55-c6e3-436a-8239-95fc4e9050c7" providerId="ADAL" clId="{A49C39CE-6778-4912-A000-C7C7AB12D5E5}" dt="2023-04-19T18:54:24.257" v="7" actId="47"/>
        <pc:sldMkLst>
          <pc:docMk/>
          <pc:sldMk cId="2996106708" sldId="270"/>
        </pc:sldMkLst>
      </pc:sldChg>
      <pc:sldChg chg="del">
        <pc:chgData name="bolduc, Karole-anne" userId="7ec06f55-c6e3-436a-8239-95fc4e9050c7" providerId="ADAL" clId="{A49C39CE-6778-4912-A000-C7C7AB12D5E5}" dt="2023-04-19T18:54:25.707" v="8" actId="47"/>
        <pc:sldMkLst>
          <pc:docMk/>
          <pc:sldMk cId="2368776187" sldId="27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7A3070-2B7B-4735-B1F5-81B66973495C}" type="datetimeFigureOut">
              <a:rPr lang="fr-CA" smtClean="0"/>
              <a:t>2023-04-19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102F8-51BD-441D-8C46-B1C3690F254F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00917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102F8-51BD-441D-8C46-B1C3690F254F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12914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102F8-51BD-441D-8C46-B1C3690F254F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96232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102F8-51BD-441D-8C46-B1C3690F254F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81835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B102F8-51BD-441D-8C46-B1C3690F254F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0865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48B07-2C06-4CF2-8E91-F7385E71E2CB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069D4-B020-4602-B87C-B094679675DF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C11EA-3D59-4DFE-9385-0A032B3191AF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936D4-0671-4B70-A95D-BFBC9A35DA5B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DD67DAC-232D-4042-B5C0-E64770A42A28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CD2C-79BD-4B90-B3FA-E3B19B3FF97B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9FDB6-7A26-4DBB-9BB0-088C0534314D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7C72F-E0F0-449A-A903-6D7865ED3EFA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1207D-C9F3-42EA-960B-DC9955B358C7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827A6-8947-4115-8D9E-E89B1EC0518D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60A6F-F31A-4CA3-B222-0B3C224FF998}" type="datetimeFigureOut">
              <a:rPr lang="en-US" dirty="0"/>
              <a:t>4/19/2023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648A1663-7765-4EF4-B97F-A02E70C6265E}" type="datetimeFigureOut">
              <a:rPr lang="en-US" dirty="0"/>
              <a:t>4/19/2023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naturozenmaroc.com/les-types-les-plus-courants-de-dystrophie-musculaire-duchenne-beckers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omfcanada.ngo/quest-ce-que-la-fibromyalgie/?lang=fr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FB3CA5-DC38-4288-B27A-D4ED6E6780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/>
              <a:t>Altérations des muscles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B5504D5-A7FE-4238-BE94-F685168911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4389119"/>
            <a:ext cx="3664077" cy="2173606"/>
          </a:xfrm>
        </p:spPr>
        <p:txBody>
          <a:bodyPr>
            <a:normAutofit/>
          </a:bodyPr>
          <a:lstStyle/>
          <a:p>
            <a:r>
              <a:rPr lang="fr-CA" dirty="0"/>
              <a:t>Atrophie musculaire</a:t>
            </a:r>
          </a:p>
          <a:p>
            <a:r>
              <a:rPr lang="fr-CA" dirty="0"/>
              <a:t>Dystrophies musculaires</a:t>
            </a:r>
          </a:p>
          <a:p>
            <a:r>
              <a:rPr lang="fr-CA"/>
              <a:t>Fibromyalgie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77962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7C4D8-2E87-4899-9A35-79A419DA3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001486"/>
          </a:xfrm>
        </p:spPr>
        <p:txBody>
          <a:bodyPr/>
          <a:lstStyle/>
          <a:p>
            <a:r>
              <a:rPr lang="fr-CA" dirty="0"/>
              <a:t>Atrophie musculaire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285C5-CCE5-440A-B0F6-928350D8F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090057"/>
            <a:ext cx="3200400" cy="3624943"/>
          </a:xfrm>
        </p:spPr>
        <p:txBody>
          <a:bodyPr>
            <a:normAutofit/>
          </a:bodyPr>
          <a:lstStyle/>
          <a:p>
            <a:r>
              <a:rPr lang="fr-CA" sz="2400" dirty="0"/>
              <a:t>Défaut de nutrition du tissu musculaire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4D7BD65-8329-43ED-AE73-EEA17F0C2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Causes probables:</a:t>
            </a:r>
          </a:p>
          <a:p>
            <a:pPr lvl="1"/>
            <a:r>
              <a:rPr lang="fr-CA" sz="2000" dirty="0"/>
              <a:t>Trouble du métabolisme de la cellule musculaire</a:t>
            </a:r>
          </a:p>
          <a:p>
            <a:pPr lvl="1"/>
            <a:r>
              <a:rPr lang="fr-CA" sz="2000" dirty="0"/>
              <a:t>Immobilisation prolongée et diminution des activités musculaires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53D0F9-0BE3-4A2A-9587-E4C90B7DB302}"/>
              </a:ext>
            </a:extLst>
          </p:cNvPr>
          <p:cNvSpPr txBox="1"/>
          <p:nvPr/>
        </p:nvSpPr>
        <p:spPr>
          <a:xfrm>
            <a:off x="8549640" y="5562599"/>
            <a:ext cx="3337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p.151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291E6A5-555F-4A43-BF39-949737A5D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328" y="3032488"/>
            <a:ext cx="5901439" cy="31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6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DC890D-09C9-438D-839E-8A847C4BC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/>
              <a:t>Atrophie musculaire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E54479-9C0A-480E-A769-992796E67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400" dirty="0"/>
              <a:t>Manifestations cliniques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24204F-8B60-4C99-9208-60B3B86FDF5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r-CA" dirty="0"/>
              <a:t>Faiblesse musculaire</a:t>
            </a:r>
          </a:p>
          <a:p>
            <a:r>
              <a:rPr lang="fr-CA" dirty="0"/>
              <a:t>Contractibilité déficiente</a:t>
            </a:r>
          </a:p>
          <a:p>
            <a:r>
              <a:rPr lang="fr-CA" dirty="0"/>
              <a:t>Diminution de l’endurance à l’effort</a:t>
            </a:r>
          </a:p>
          <a:p>
            <a:r>
              <a:rPr lang="fr-CA" dirty="0"/>
              <a:t>Diminution de la masse musculaire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C2D9DC5-D792-4FEB-882A-D10A42E3A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400" dirty="0"/>
              <a:t>Explications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CE286D7-D232-4518-8A9E-EECA6A43158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CA" dirty="0"/>
              <a:t>Malnutrition du muscle</a:t>
            </a:r>
          </a:p>
          <a:p>
            <a:endParaRPr lang="fr-CA" dirty="0"/>
          </a:p>
          <a:p>
            <a:endParaRPr lang="fr-CA" dirty="0"/>
          </a:p>
          <a:p>
            <a:r>
              <a:rPr lang="fr-CA" dirty="0"/>
              <a:t>Lorsque le muscle se contractent peu, il est remplacé par du tissu fibreux</a:t>
            </a:r>
          </a:p>
        </p:txBody>
      </p:sp>
    </p:spTree>
    <p:extLst>
      <p:ext uri="{BB962C8B-B14F-4D97-AF65-F5344CB8AC3E}">
        <p14:creationId xmlns:p14="http://schemas.microsoft.com/office/powerpoint/2010/main" val="312895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7C4D8-2E87-4899-9A35-79A419DA3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001486"/>
          </a:xfrm>
        </p:spPr>
        <p:txBody>
          <a:bodyPr/>
          <a:lstStyle/>
          <a:p>
            <a:r>
              <a:rPr lang="fr-CA" dirty="0"/>
              <a:t>Dystrophies musculaires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285C5-CCE5-440A-B0F6-928350D8F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090057"/>
            <a:ext cx="3200400" cy="3624943"/>
          </a:xfrm>
        </p:spPr>
        <p:txBody>
          <a:bodyPr>
            <a:normAutofit/>
          </a:bodyPr>
          <a:lstStyle/>
          <a:p>
            <a:r>
              <a:rPr lang="fr-CA" sz="2400" dirty="0"/>
              <a:t>Troubles musculaires chroniques</a:t>
            </a:r>
          </a:p>
          <a:p>
            <a:endParaRPr lang="fr-CA" sz="2400" dirty="0"/>
          </a:p>
          <a:p>
            <a:r>
              <a:rPr lang="fr-CA" sz="2400" dirty="0"/>
              <a:t>Atrophie et affaiblissement progressif des muscles striés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4D7BD65-8329-43ED-AE73-EEA17F0C2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Causes probables:</a:t>
            </a:r>
          </a:p>
          <a:p>
            <a:pPr lvl="1"/>
            <a:r>
              <a:rPr lang="fr-CA" sz="2000" dirty="0"/>
              <a:t>Hérédité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53D0F9-0BE3-4A2A-9587-E4C90B7DB302}"/>
              </a:ext>
            </a:extLst>
          </p:cNvPr>
          <p:cNvSpPr txBox="1"/>
          <p:nvPr/>
        </p:nvSpPr>
        <p:spPr>
          <a:xfrm>
            <a:off x="8549640" y="5562599"/>
            <a:ext cx="3337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p.152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291E6A5-555F-4A43-BF39-949737A5D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243328" y="3245691"/>
            <a:ext cx="5901439" cy="271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0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DC890D-09C9-438D-839E-8A847C4BC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/>
              <a:t>Dystrophies musculaires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E54479-9C0A-480E-A769-992796E67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400" dirty="0"/>
              <a:t>Manifestations cliniques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24204F-8B60-4C99-9208-60B3B86FD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4223657"/>
          </a:xfrm>
        </p:spPr>
        <p:txBody>
          <a:bodyPr>
            <a:normAutofit/>
          </a:bodyPr>
          <a:lstStyle/>
          <a:p>
            <a:r>
              <a:rPr lang="fr-CA" dirty="0"/>
              <a:t>Difficulté à bouger</a:t>
            </a:r>
          </a:p>
          <a:p>
            <a:r>
              <a:rPr lang="fr-CA" dirty="0"/>
              <a:t>Gonflements des mollets</a:t>
            </a:r>
          </a:p>
          <a:p>
            <a:r>
              <a:rPr lang="fr-CA" dirty="0"/>
              <a:t>Chutes fréquentes</a:t>
            </a:r>
          </a:p>
          <a:p>
            <a:r>
              <a:rPr lang="fr-CA" dirty="0"/>
              <a:t>Difficulté respiratoire</a:t>
            </a:r>
          </a:p>
          <a:p>
            <a:r>
              <a:rPr lang="fr-CA" dirty="0"/>
              <a:t>Difficulté de préhension</a:t>
            </a:r>
          </a:p>
          <a:p>
            <a:r>
              <a:rPr lang="fr-CA" dirty="0"/>
              <a:t>Faiblesse musculaire</a:t>
            </a:r>
          </a:p>
          <a:p>
            <a:r>
              <a:rPr lang="fr-CA" dirty="0"/>
              <a:t>Différentes complications</a:t>
            </a:r>
          </a:p>
          <a:p>
            <a:pPr lvl="1"/>
            <a:r>
              <a:rPr lang="fr-CA" dirty="0"/>
              <a:t>Cataracte</a:t>
            </a:r>
          </a:p>
          <a:p>
            <a:pPr lvl="1"/>
            <a:r>
              <a:rPr lang="fr-CA" dirty="0"/>
              <a:t>Calvitie précoce</a:t>
            </a:r>
          </a:p>
          <a:p>
            <a:pPr lvl="1"/>
            <a:r>
              <a:rPr lang="fr-CA" dirty="0"/>
              <a:t>Arythmies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C2D9DC5-D792-4FEB-882A-D10A42E3A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400" dirty="0"/>
              <a:t>Explications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CE286D7-D232-4518-8A9E-EECA6A4315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64224" y="2743199"/>
            <a:ext cx="4754880" cy="3842657"/>
          </a:xfrm>
        </p:spPr>
        <p:txBody>
          <a:bodyPr>
            <a:normAutofit/>
          </a:bodyPr>
          <a:lstStyle/>
          <a:p>
            <a:r>
              <a:rPr lang="fr-CA" dirty="0"/>
              <a:t>Atrophie progressive des cellules musculaires</a:t>
            </a:r>
          </a:p>
          <a:p>
            <a:r>
              <a:rPr lang="fr-CA" dirty="0"/>
              <a:t>Semblent plus gros car ne peuvent pas se contracter</a:t>
            </a:r>
          </a:p>
          <a:p>
            <a:r>
              <a:rPr lang="fr-CA" dirty="0"/>
              <a:t>Muscles respiratoires atteints</a:t>
            </a:r>
          </a:p>
          <a:p>
            <a:r>
              <a:rPr lang="fr-CA" dirty="0"/>
              <a:t>Relâchement des muscles difficile</a:t>
            </a:r>
          </a:p>
          <a:p>
            <a:endParaRPr lang="fr-CA" dirty="0"/>
          </a:p>
          <a:p>
            <a:r>
              <a:rPr lang="fr-CA" dirty="0"/>
              <a:t>Autres organes touchés au fil de la progression de la maladie</a:t>
            </a:r>
          </a:p>
        </p:txBody>
      </p:sp>
    </p:spTree>
    <p:extLst>
      <p:ext uri="{BB962C8B-B14F-4D97-AF65-F5344CB8AC3E}">
        <p14:creationId xmlns:p14="http://schemas.microsoft.com/office/powerpoint/2010/main" val="3906261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F291E6A5-555F-4A43-BF39-949737A5D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44030" y="1242369"/>
            <a:ext cx="4861570" cy="532031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867C4D8-2E87-4899-9A35-79A419DA3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653143"/>
          </a:xfrm>
        </p:spPr>
        <p:txBody>
          <a:bodyPr/>
          <a:lstStyle/>
          <a:p>
            <a:r>
              <a:rPr lang="fr-CA" dirty="0"/>
              <a:t>Fibromyalgie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7D285C5-CCE5-440A-B0F6-928350D8F5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49640" y="2090057"/>
            <a:ext cx="3200400" cy="3624943"/>
          </a:xfrm>
        </p:spPr>
        <p:txBody>
          <a:bodyPr>
            <a:normAutofit/>
          </a:bodyPr>
          <a:lstStyle/>
          <a:p>
            <a:r>
              <a:rPr lang="fr-CA" sz="2400" dirty="0"/>
              <a:t>Ensemble de symptômes</a:t>
            </a:r>
          </a:p>
          <a:p>
            <a:endParaRPr lang="fr-CA" sz="2400" dirty="0"/>
          </a:p>
          <a:p>
            <a:r>
              <a:rPr lang="fr-CA" sz="2400" dirty="0"/>
              <a:t>Très difficile à diagnostiquer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4D7BD65-8329-43ED-AE73-EEA17F0C2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sz="2400" dirty="0"/>
              <a:t>Causes probables:</a:t>
            </a:r>
          </a:p>
          <a:p>
            <a:pPr lvl="1"/>
            <a:r>
              <a:rPr lang="fr-CA" sz="2000" dirty="0"/>
              <a:t>Inconnues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53D0F9-0BE3-4A2A-9587-E4C90B7DB302}"/>
              </a:ext>
            </a:extLst>
          </p:cNvPr>
          <p:cNvSpPr txBox="1"/>
          <p:nvPr/>
        </p:nvSpPr>
        <p:spPr>
          <a:xfrm>
            <a:off x="8549640" y="5562599"/>
            <a:ext cx="3337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 err="1"/>
              <a:t>Cemeq</a:t>
            </a:r>
            <a:r>
              <a:rPr lang="fr-CA" dirty="0"/>
              <a:t> p.153</a:t>
            </a:r>
          </a:p>
        </p:txBody>
      </p:sp>
      <p:sp>
        <p:nvSpPr>
          <p:cNvPr id="3" name="Étoile : 12 branches 2">
            <a:extLst>
              <a:ext uri="{FF2B5EF4-FFF2-40B4-BE49-F238E27FC236}">
                <a16:creationId xmlns:a16="http://schemas.microsoft.com/office/drawing/2014/main" id="{065D4FD8-D941-4A29-B060-F3BFE3105E55}"/>
              </a:ext>
            </a:extLst>
          </p:cNvPr>
          <p:cNvSpPr/>
          <p:nvPr/>
        </p:nvSpPr>
        <p:spPr>
          <a:xfrm>
            <a:off x="4637314" y="685800"/>
            <a:ext cx="6204857" cy="5671457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BA15AF-A962-419C-9350-FB92DEDD18D8}"/>
              </a:ext>
            </a:extLst>
          </p:cNvPr>
          <p:cNvSpPr txBox="1"/>
          <p:nvPr/>
        </p:nvSpPr>
        <p:spPr>
          <a:xfrm>
            <a:off x="6226629" y="1905000"/>
            <a:ext cx="306977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Souvent relié à la dépression</a:t>
            </a:r>
          </a:p>
          <a:p>
            <a:endParaRPr lang="fr-CA" sz="2000" dirty="0"/>
          </a:p>
          <a:p>
            <a:r>
              <a:rPr lang="fr-CA" sz="2000" dirty="0"/>
              <a:t>Certains facteurs prédisposent à la maladie tel que le stress physique et psychologique.</a:t>
            </a:r>
          </a:p>
          <a:p>
            <a:endParaRPr lang="fr-CA" sz="2000" dirty="0"/>
          </a:p>
          <a:p>
            <a:r>
              <a:rPr lang="fr-CA" sz="2000" dirty="0"/>
              <a:t>Ne semble pas se guérir et évolue par poussées</a:t>
            </a:r>
          </a:p>
        </p:txBody>
      </p:sp>
    </p:spTree>
    <p:extLst>
      <p:ext uri="{BB962C8B-B14F-4D97-AF65-F5344CB8AC3E}">
        <p14:creationId xmlns:p14="http://schemas.microsoft.com/office/powerpoint/2010/main" val="208147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DC890D-09C9-438D-839E-8A847C4BC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A" dirty="0"/>
              <a:t>Fibromyalgie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E54479-9C0A-480E-A769-992796E67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400" dirty="0"/>
              <a:t>Manifestations cliniques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124204F-8B60-4C99-9208-60B3B86FD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69848" y="2743199"/>
            <a:ext cx="4754880" cy="3461657"/>
          </a:xfrm>
        </p:spPr>
        <p:txBody>
          <a:bodyPr/>
          <a:lstStyle/>
          <a:p>
            <a:r>
              <a:rPr lang="fr-CA" dirty="0"/>
              <a:t>Douleur diffuse</a:t>
            </a:r>
          </a:p>
          <a:p>
            <a:r>
              <a:rPr lang="fr-CA" dirty="0"/>
              <a:t>Fatigue constante</a:t>
            </a:r>
          </a:p>
          <a:p>
            <a:r>
              <a:rPr lang="fr-CA" dirty="0"/>
              <a:t>Troubles de la mémoire et de concentration</a:t>
            </a:r>
          </a:p>
          <a:p>
            <a:r>
              <a:rPr lang="fr-CA" dirty="0"/>
              <a:t>Trouble du sommeil </a:t>
            </a:r>
          </a:p>
          <a:p>
            <a:r>
              <a:rPr lang="fr-CA" dirty="0"/>
              <a:t>Vertiges</a:t>
            </a:r>
          </a:p>
          <a:p>
            <a:r>
              <a:rPr lang="fr-CA" dirty="0"/>
              <a:t>Céphalée/migraine</a:t>
            </a:r>
          </a:p>
          <a:p>
            <a:r>
              <a:rPr lang="fr-CA" dirty="0"/>
              <a:t>Œdème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C2D9DC5-D792-4FEB-882A-D10A42E3A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2400" dirty="0"/>
              <a:t>Conseils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CE286D7-D232-4518-8A9E-EECA6A43158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fr-CA" dirty="0"/>
              <a:t>Exercice régulier</a:t>
            </a:r>
          </a:p>
          <a:p>
            <a:r>
              <a:rPr lang="fr-CA" dirty="0"/>
              <a:t>Alternance entre le repos et les activités</a:t>
            </a:r>
          </a:p>
          <a:p>
            <a:r>
              <a:rPr lang="fr-CA" dirty="0"/>
              <a:t>Détente et méditation</a:t>
            </a:r>
          </a:p>
          <a:p>
            <a:r>
              <a:rPr lang="fr-CA" dirty="0"/>
              <a:t>Cycle circadien normal et régulier</a:t>
            </a:r>
          </a:p>
          <a:p>
            <a:r>
              <a:rPr lang="fr-CA" dirty="0"/>
              <a:t>Aide psychologique au besoin</a:t>
            </a:r>
          </a:p>
        </p:txBody>
      </p:sp>
    </p:spTree>
    <p:extLst>
      <p:ext uri="{BB962C8B-B14F-4D97-AF65-F5344CB8AC3E}">
        <p14:creationId xmlns:p14="http://schemas.microsoft.com/office/powerpoint/2010/main" val="107039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de bois]]</Template>
  <TotalTime>2932</TotalTime>
  <Words>243</Words>
  <Application>Microsoft Office PowerPoint</Application>
  <PresentationFormat>Grand écran</PresentationFormat>
  <Paragraphs>78</Paragraphs>
  <Slides>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Wingdings</vt:lpstr>
      <vt:lpstr>Type de bois</vt:lpstr>
      <vt:lpstr>Altérations des muscles</vt:lpstr>
      <vt:lpstr>Atrophie musculaire</vt:lpstr>
      <vt:lpstr>Atrophie musculaire</vt:lpstr>
      <vt:lpstr>Dystrophies musculaires</vt:lpstr>
      <vt:lpstr>Dystrophies musculaires</vt:lpstr>
      <vt:lpstr>Fibromyalgie</vt:lpstr>
      <vt:lpstr>Fibromyalgie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Altérations des muscles</dc:title>
  <dc:creator>bolduc, Karole-anne</dc:creator>
  <cp:lastModifiedBy>bolduc, Karole-anne</cp:lastModifiedBy>
  <cp:revision>11</cp:revision>
  <dcterms:created xsi:type="dcterms:W3CDTF">2021-01-26T19:31:21Z</dcterms:created>
  <dcterms:modified xsi:type="dcterms:W3CDTF">2023-04-19T18:55:02Z</dcterms:modified>
</cp:coreProperties>
</file>