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6" r:id="rId4"/>
  </p:sldMasterIdLst>
  <p:notesMasterIdLst>
    <p:notesMasterId r:id="rId1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5143500" type="screen16x9"/>
  <p:notesSz cx="6858000" cy="9144000"/>
  <p:embeddedFontLst>
    <p:embeddedFont>
      <p:font typeface="Exo 2" panose="020B0604020202020204" charset="0"/>
      <p:regular r:id="rId17"/>
      <p:bold r:id="rId18"/>
      <p:italic r:id="rId19"/>
      <p:boldItalic r:id="rId20"/>
    </p:embeddedFont>
    <p:embeddedFont>
      <p:font typeface="Exo 2 SemiBold" panose="020B0604020202020204" charset="0"/>
      <p:regular r:id="rId21"/>
      <p:bold r:id="rId22"/>
      <p:italic r:id="rId23"/>
      <p:boldItalic r:id="rId24"/>
    </p:embeddedFont>
    <p:embeddedFont>
      <p:font typeface="Oswald" panose="00000500000000000000" pitchFamily="2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ain Lévesque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4" d="100"/>
          <a:sy n="134" d="100"/>
        </p:scale>
        <p:origin x="95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4-01-09T15:20:01.686" idx="1">
    <p:pos x="113" y="138"/>
    <p:text>Optionnel: Copie permis conduire
Recherche détaillé (avec photo) de 3 employeurs avec descriptif de la compagnie, type de transport et véhicules, salaire, les avantages, les services, les horaire,  les valeurs, etc. 
Ceci a pour but que si l'élève ne peut pas faire son stage avec le premier employeur à la dernière minute, il aura 2 autres options en main.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7c94205e3_1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47c94205e3_1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42c101062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42c101062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Expliquer que la compétence 10 est d’une durée de 90 heures, 9 heures théoriques et 81 heures de stage. Les heures sont très importantes et l’élève doit être présent (sinon l’absence doit être motivé et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récupérer la leçon ou les heures de stage manqué.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bd86ddf75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bd86ddf75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conditions doivent être respecté, sinon ils sont des règles de verdicts, favorisé le camion semi-remorque. Camion porteur dernier recours.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bd86ddf75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bd86ddf75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il est primordial d’avoir de la rigueur dans votre (responsable de stage) suivi avec le superviseur de stage de l’entreprise.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bd86ddf75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bd86ddf75a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d86ddf75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bd86ddf75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Vous pouvez élaborer si vous voulez spécifier d'autres choses.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4247fbc19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4247fbc19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bd86ddf75a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bd86ddf75a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bd86ddf75a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bd86ddf75a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L’entente de stage et lettre aux employeurs des nouveautés sont en hyperlien sur le plan de leçon.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plumitif est accepté par le majorité des employeurs et les élèves peuvent l’obtenir dans un palais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de justice gratuitement. L’antécédent criminelles est émis par les groupes policiers et il est très dispendieux.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De plus, vous pouvez demander aux élèves de faire une recherche sur 3 employeurs pour lequelle il aimerait travailler et faire une description des employeurs.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bd86ddf75a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bd86ddf75a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0000"/>
                </a:solidFill>
              </a:rPr>
              <a:t>Très important de faire signer le cahier d’évaluation avant que les élèves partent.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46d7ac1b3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46d7ac1b3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ge Présentation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r="27933"/>
          <a:stretch/>
        </p:blipFill>
        <p:spPr>
          <a:xfrm>
            <a:off x="-53150" y="425300"/>
            <a:ext cx="9214800" cy="47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 rot="10800000">
            <a:off x="-58250" y="-106150"/>
            <a:ext cx="9225000" cy="1297575"/>
          </a:xfrm>
          <a:prstGeom prst="flowChartManualInput">
            <a:avLst/>
          </a:prstGeom>
          <a:solidFill>
            <a:srgbClr val="43434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76200" y="76204"/>
            <a:ext cx="2449718" cy="819858"/>
            <a:chOff x="-58250" y="-38001"/>
            <a:chExt cx="3035209" cy="1148421"/>
          </a:xfrm>
        </p:grpSpPr>
        <p:pic>
          <p:nvPicPr>
            <p:cNvPr id="14" name="Google Shape;14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58250" y="-38001"/>
              <a:ext cx="2324650" cy="1020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15;p2"/>
            <p:cNvSpPr txBox="1"/>
            <p:nvPr/>
          </p:nvSpPr>
          <p:spPr>
            <a:xfrm>
              <a:off x="652259" y="596220"/>
              <a:ext cx="2324700" cy="51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 i="1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CENTRE DE FORMATION </a:t>
              </a:r>
              <a:endParaRPr sz="700" i="1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 i="1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DU TRANSPORT ROUTIER</a:t>
              </a:r>
              <a:endParaRPr sz="700" i="1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 i="1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DE SAINT-JÉRÔME</a:t>
              </a:r>
              <a:endParaRPr sz="700" i="1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</p:grpSp>
      <p:grpSp>
        <p:nvGrpSpPr>
          <p:cNvPr id="16" name="Google Shape;16;p2"/>
          <p:cNvGrpSpPr/>
          <p:nvPr/>
        </p:nvGrpSpPr>
        <p:grpSpPr>
          <a:xfrm>
            <a:off x="3665700" y="4288500"/>
            <a:ext cx="2612400" cy="905600"/>
            <a:chOff x="3665700" y="4288500"/>
            <a:chExt cx="2612400" cy="905600"/>
          </a:xfrm>
        </p:grpSpPr>
        <p:sp>
          <p:nvSpPr>
            <p:cNvPr id="17" name="Google Shape;17;p2"/>
            <p:cNvSpPr txBox="1"/>
            <p:nvPr/>
          </p:nvSpPr>
          <p:spPr>
            <a:xfrm>
              <a:off x="3665700" y="4288500"/>
              <a:ext cx="2612400" cy="85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3600" b="1" i="1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ÇA ROULE !</a:t>
              </a:r>
              <a:endParaRPr sz="3600" b="1" i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  <p:sp>
          <p:nvSpPr>
            <p:cNvPr id="18" name="Google Shape;18;p2"/>
            <p:cNvSpPr txBox="1"/>
            <p:nvPr/>
          </p:nvSpPr>
          <p:spPr>
            <a:xfrm>
              <a:off x="4166850" y="4800500"/>
              <a:ext cx="16101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i="1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DEPUIS 40 ANS</a:t>
              </a:r>
              <a:endParaRPr i="1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  <p:grpSp>
        <p:nvGrpSpPr>
          <p:cNvPr id="19" name="Google Shape;19;p2"/>
          <p:cNvGrpSpPr/>
          <p:nvPr/>
        </p:nvGrpSpPr>
        <p:grpSpPr>
          <a:xfrm>
            <a:off x="7951650" y="177475"/>
            <a:ext cx="1069500" cy="730338"/>
            <a:chOff x="8027700" y="154187"/>
            <a:chExt cx="1069500" cy="730338"/>
          </a:xfrm>
        </p:grpSpPr>
        <p:pic>
          <p:nvPicPr>
            <p:cNvPr id="20" name="Google Shape;20;p2"/>
            <p:cNvPicPr preferRelativeResize="0"/>
            <p:nvPr/>
          </p:nvPicPr>
          <p:blipFill rotWithShape="1">
            <a:blip r:embed="rId4">
              <a:alphaModFix/>
            </a:blip>
            <a:srcRect b="29532"/>
            <a:stretch/>
          </p:blipFill>
          <p:spPr>
            <a:xfrm>
              <a:off x="8175563" y="154187"/>
              <a:ext cx="776800" cy="468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" name="Google Shape;21;p2"/>
            <p:cNvSpPr txBox="1"/>
            <p:nvPr/>
          </p:nvSpPr>
          <p:spPr>
            <a:xfrm>
              <a:off x="8027700" y="520025"/>
              <a:ext cx="1069500" cy="36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Commission scolaire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 la Rivière-du-Nord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2" name="Google Shape;22;p2"/>
          <p:cNvSpPr txBox="1">
            <a:spLocks noGrp="1"/>
          </p:cNvSpPr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swald"/>
              <a:buNone/>
              <a:defRPr sz="3600" b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>
            <a:off x="1165375" y="1055800"/>
            <a:ext cx="7011300" cy="19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27" name="Google Shape;27;p3"/>
          <p:cNvPicPr preferRelativeResize="0"/>
          <p:nvPr/>
        </p:nvPicPr>
        <p:blipFill rotWithShape="1">
          <a:blip r:embed="rId2">
            <a:alphaModFix/>
          </a:blip>
          <a:srcRect t="16408" b="43715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28" name="Google Shape;28;p3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" name="Google Shape;29;p3"/>
          <p:cNvGrpSpPr/>
          <p:nvPr/>
        </p:nvGrpSpPr>
        <p:grpSpPr>
          <a:xfrm>
            <a:off x="7984380" y="4487150"/>
            <a:ext cx="1159618" cy="497834"/>
            <a:chOff x="8446489" y="24981"/>
            <a:chExt cx="1421100" cy="664044"/>
          </a:xfrm>
        </p:grpSpPr>
        <p:pic>
          <p:nvPicPr>
            <p:cNvPr id="30" name="Google Shape;30;p3"/>
            <p:cNvPicPr preferRelativeResize="0"/>
            <p:nvPr/>
          </p:nvPicPr>
          <p:blipFill rotWithShape="1">
            <a:blip r:embed="rId3">
              <a:alphaModFix/>
            </a:blip>
            <a:srcRect b="29532"/>
            <a:stretch/>
          </p:blipFill>
          <p:spPr>
            <a:xfrm>
              <a:off x="8803070" y="24981"/>
              <a:ext cx="672427" cy="405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" name="Google Shape;31;p3"/>
            <p:cNvSpPr txBox="1"/>
            <p:nvPr/>
          </p:nvSpPr>
          <p:spPr>
            <a:xfrm>
              <a:off x="8446489" y="324525"/>
              <a:ext cx="1421100" cy="36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Commission scolaire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 la Rivière-du-Nord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32" name="Google Shape;32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3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i="1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sz="600" i="1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sldNum" idx="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39" name="Google Shape;39;p4"/>
          <p:cNvPicPr preferRelativeResize="0"/>
          <p:nvPr/>
        </p:nvPicPr>
        <p:blipFill rotWithShape="1">
          <a:blip r:embed="rId2">
            <a:alphaModFix/>
          </a:blip>
          <a:srcRect t="16408" b="43715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40" name="Google Shape;40;p4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" name="Google Shape;41;p4"/>
          <p:cNvGrpSpPr/>
          <p:nvPr/>
        </p:nvGrpSpPr>
        <p:grpSpPr>
          <a:xfrm>
            <a:off x="7984380" y="4487150"/>
            <a:ext cx="1159618" cy="497834"/>
            <a:chOff x="8446489" y="24981"/>
            <a:chExt cx="1421100" cy="664044"/>
          </a:xfrm>
        </p:grpSpPr>
        <p:pic>
          <p:nvPicPr>
            <p:cNvPr id="42" name="Google Shape;42;p4"/>
            <p:cNvPicPr preferRelativeResize="0"/>
            <p:nvPr/>
          </p:nvPicPr>
          <p:blipFill rotWithShape="1">
            <a:blip r:embed="rId3">
              <a:alphaModFix/>
            </a:blip>
            <a:srcRect b="29532"/>
            <a:stretch/>
          </p:blipFill>
          <p:spPr>
            <a:xfrm>
              <a:off x="8803070" y="24981"/>
              <a:ext cx="672427" cy="405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4"/>
            <p:cNvSpPr txBox="1"/>
            <p:nvPr/>
          </p:nvSpPr>
          <p:spPr>
            <a:xfrm>
              <a:off x="8446489" y="324525"/>
              <a:ext cx="1421100" cy="36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Commission scolaire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 la Rivière-du-Nord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44" name="Google Shape;44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4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i="1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sz="600" i="1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sldNum" idx="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50" name="Google Shape;50;p5"/>
          <p:cNvPicPr preferRelativeResize="0"/>
          <p:nvPr/>
        </p:nvPicPr>
        <p:blipFill rotWithShape="1">
          <a:blip r:embed="rId2">
            <a:alphaModFix/>
          </a:blip>
          <a:srcRect t="16408" b="43715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51" name="Google Shape;51;p5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" name="Google Shape;52;p5"/>
          <p:cNvGrpSpPr/>
          <p:nvPr/>
        </p:nvGrpSpPr>
        <p:grpSpPr>
          <a:xfrm>
            <a:off x="7984380" y="4487150"/>
            <a:ext cx="1159618" cy="497834"/>
            <a:chOff x="8446489" y="24981"/>
            <a:chExt cx="1421100" cy="664044"/>
          </a:xfrm>
        </p:grpSpPr>
        <p:pic>
          <p:nvPicPr>
            <p:cNvPr id="53" name="Google Shape;53;p5"/>
            <p:cNvPicPr preferRelativeResize="0"/>
            <p:nvPr/>
          </p:nvPicPr>
          <p:blipFill rotWithShape="1">
            <a:blip r:embed="rId3">
              <a:alphaModFix/>
            </a:blip>
            <a:srcRect b="29532"/>
            <a:stretch/>
          </p:blipFill>
          <p:spPr>
            <a:xfrm>
              <a:off x="8803070" y="24981"/>
              <a:ext cx="672427" cy="405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5"/>
            <p:cNvSpPr txBox="1"/>
            <p:nvPr/>
          </p:nvSpPr>
          <p:spPr>
            <a:xfrm>
              <a:off x="8446489" y="324525"/>
              <a:ext cx="1421100" cy="36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Commission scolaire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 la Rivière-du-Nord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55" name="Google Shape;55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5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i="1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sz="600" i="1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9" name="Google Shape;5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sldNum" idx="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3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62" name="Google Shape;62;p6"/>
          <p:cNvSpPr txBox="1">
            <a:spLocks noGrp="1"/>
          </p:cNvSpPr>
          <p:nvPr>
            <p:ph type="sldNum" idx="4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63" name="Google Shape;63;p6"/>
          <p:cNvPicPr preferRelativeResize="0"/>
          <p:nvPr/>
        </p:nvPicPr>
        <p:blipFill rotWithShape="1">
          <a:blip r:embed="rId2">
            <a:alphaModFix/>
          </a:blip>
          <a:srcRect t="16408" b="43715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64" name="Google Shape;64;p6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" name="Google Shape;65;p6"/>
          <p:cNvGrpSpPr/>
          <p:nvPr/>
        </p:nvGrpSpPr>
        <p:grpSpPr>
          <a:xfrm>
            <a:off x="7984380" y="4487150"/>
            <a:ext cx="1159618" cy="497834"/>
            <a:chOff x="8446489" y="24981"/>
            <a:chExt cx="1421100" cy="664044"/>
          </a:xfrm>
        </p:grpSpPr>
        <p:pic>
          <p:nvPicPr>
            <p:cNvPr id="66" name="Google Shape;66;p6"/>
            <p:cNvPicPr preferRelativeResize="0"/>
            <p:nvPr/>
          </p:nvPicPr>
          <p:blipFill rotWithShape="1">
            <a:blip r:embed="rId3">
              <a:alphaModFix/>
            </a:blip>
            <a:srcRect b="29532"/>
            <a:stretch/>
          </p:blipFill>
          <p:spPr>
            <a:xfrm>
              <a:off x="8803070" y="24981"/>
              <a:ext cx="672427" cy="405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67;p6"/>
            <p:cNvSpPr txBox="1"/>
            <p:nvPr/>
          </p:nvSpPr>
          <p:spPr>
            <a:xfrm>
              <a:off x="8446489" y="324525"/>
              <a:ext cx="1421100" cy="36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Commission scolaire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 la Rivière-du-Nord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68" name="Google Shape;68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6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i="1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sz="600" i="1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3" name="Google Shape;73;p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3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77" name="Google Shape;77;p7"/>
          <p:cNvPicPr preferRelativeResize="0"/>
          <p:nvPr/>
        </p:nvPicPr>
        <p:blipFill rotWithShape="1">
          <a:blip r:embed="rId2">
            <a:alphaModFix/>
          </a:blip>
          <a:srcRect t="16408" b="43715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78" name="Google Shape;78;p7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" name="Google Shape;79;p7"/>
          <p:cNvGrpSpPr/>
          <p:nvPr/>
        </p:nvGrpSpPr>
        <p:grpSpPr>
          <a:xfrm>
            <a:off x="7984380" y="4487150"/>
            <a:ext cx="1159618" cy="497834"/>
            <a:chOff x="8446489" y="24981"/>
            <a:chExt cx="1421100" cy="664044"/>
          </a:xfrm>
        </p:grpSpPr>
        <p:pic>
          <p:nvPicPr>
            <p:cNvPr id="80" name="Google Shape;80;p7"/>
            <p:cNvPicPr preferRelativeResize="0"/>
            <p:nvPr/>
          </p:nvPicPr>
          <p:blipFill rotWithShape="1">
            <a:blip r:embed="rId3">
              <a:alphaModFix/>
            </a:blip>
            <a:srcRect b="29532"/>
            <a:stretch/>
          </p:blipFill>
          <p:spPr>
            <a:xfrm>
              <a:off x="8803070" y="24981"/>
              <a:ext cx="672427" cy="405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" name="Google Shape;81;p7"/>
            <p:cNvSpPr txBox="1"/>
            <p:nvPr/>
          </p:nvSpPr>
          <p:spPr>
            <a:xfrm>
              <a:off x="8446489" y="324525"/>
              <a:ext cx="1421100" cy="36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Commission scolaire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 la Rivière-du-Nord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82" name="Google Shape;82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7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i="1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sz="600" i="1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86" name="Google Shape;86;p8"/>
          <p:cNvSpPr txBox="1">
            <a:spLocks noGrp="1"/>
          </p:cNvSpPr>
          <p:nvPr>
            <p:ph type="sldNum" idx="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pic>
        <p:nvPicPr>
          <p:cNvPr id="87" name="Google Shape;87;p8"/>
          <p:cNvPicPr preferRelativeResize="0"/>
          <p:nvPr/>
        </p:nvPicPr>
        <p:blipFill rotWithShape="1">
          <a:blip r:embed="rId2">
            <a:alphaModFix/>
          </a:blip>
          <a:srcRect t="16408" b="43715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88" name="Google Shape;88;p8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9" name="Google Shape;89;p8"/>
          <p:cNvGrpSpPr/>
          <p:nvPr/>
        </p:nvGrpSpPr>
        <p:grpSpPr>
          <a:xfrm>
            <a:off x="7984380" y="4487150"/>
            <a:ext cx="1159618" cy="497834"/>
            <a:chOff x="8446489" y="24981"/>
            <a:chExt cx="1421100" cy="664044"/>
          </a:xfrm>
        </p:grpSpPr>
        <p:pic>
          <p:nvPicPr>
            <p:cNvPr id="90" name="Google Shape;90;p8"/>
            <p:cNvPicPr preferRelativeResize="0"/>
            <p:nvPr/>
          </p:nvPicPr>
          <p:blipFill rotWithShape="1">
            <a:blip r:embed="rId3">
              <a:alphaModFix/>
            </a:blip>
            <a:srcRect b="29532"/>
            <a:stretch/>
          </p:blipFill>
          <p:spPr>
            <a:xfrm>
              <a:off x="8803070" y="24981"/>
              <a:ext cx="672427" cy="405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" name="Google Shape;91;p8"/>
            <p:cNvSpPr txBox="1"/>
            <p:nvPr/>
          </p:nvSpPr>
          <p:spPr>
            <a:xfrm>
              <a:off x="8446489" y="324525"/>
              <a:ext cx="1421100" cy="36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Commission scolaire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700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 la Rivière-du-Nord</a:t>
              </a:r>
              <a:endParaRPr sz="7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92" name="Google Shape;92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8"/>
          <p:cNvSpPr txBox="1"/>
          <p:nvPr/>
        </p:nvSpPr>
        <p:spPr>
          <a:xfrm>
            <a:off x="586991" y="4795225"/>
            <a:ext cx="736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i="1">
                <a:solidFill>
                  <a:srgbClr val="FFFFFF"/>
                </a:solidFill>
                <a:latin typeface="Exo 2 SemiBold"/>
                <a:ea typeface="Exo 2 SemiBold"/>
                <a:cs typeface="Exo 2 SemiBold"/>
                <a:sym typeface="Exo 2 SemiBold"/>
              </a:rPr>
              <a:t>ÇA ROULE !</a:t>
            </a:r>
            <a:endParaRPr sz="600" i="1">
              <a:solidFill>
                <a:srgbClr val="FFFFFF"/>
              </a:solidFill>
              <a:latin typeface="Exo 2 SemiBold"/>
              <a:ea typeface="Exo 2 SemiBold"/>
              <a:cs typeface="Exo 2 SemiBold"/>
              <a:sym typeface="Exo 2 SemiBol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 2">
  <p:cSld name="CUSTOM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0"/>
          <p:cNvSpPr txBox="1">
            <a:spLocks noGrp="1"/>
          </p:cNvSpPr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/>
              <a:t>Integrate into the workplace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/>
              <a:t>10.1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"/>
          <p:cNvSpPr txBox="1">
            <a:spLocks noGrp="1"/>
          </p:cNvSpPr>
          <p:nvPr>
            <p:ph type="title"/>
          </p:nvPr>
        </p:nvSpPr>
        <p:spPr>
          <a:xfrm>
            <a:off x="237700" y="2340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100" b="1" i="1" dirty="0"/>
              <a:t>DURATION OF INTERNSHIP</a:t>
            </a:r>
            <a:endParaRPr sz="3100" b="1" i="1" dirty="0"/>
          </a:p>
        </p:txBody>
      </p:sp>
      <p:sp>
        <p:nvSpPr>
          <p:cNvPr id="106" name="Google Shape;106;p1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•"/>
            </a:pPr>
            <a:r>
              <a:rPr lang="fr" sz="2100" i="1" dirty="0"/>
              <a:t>81 hours in company</a:t>
            </a:r>
            <a:endParaRPr sz="2100" i="1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•"/>
            </a:pPr>
            <a:r>
              <a:rPr lang="fr" sz="2100" i="1" dirty="0"/>
              <a:t>6 hours in class (preparation)</a:t>
            </a:r>
            <a:endParaRPr sz="2100" i="1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•"/>
            </a:pPr>
            <a:r>
              <a:rPr lang="fr" sz="2100" i="1" dirty="0"/>
              <a:t>3 hours for internship return </a:t>
            </a:r>
          </a:p>
          <a:p>
            <a:pPr marL="7620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fr" sz="2100" i="1" dirty="0"/>
              <a:t>     meeting</a:t>
            </a:r>
            <a:endParaRPr sz="2100" i="1" dirty="0"/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 panose="020B0604020202020204" pitchFamily="34" charset="0"/>
              <a:buChar char="•"/>
            </a:pPr>
            <a:r>
              <a:rPr lang="fr" sz="2100" i="1" dirty="0"/>
              <a:t>The date of intership are those                                       in the schedule group.</a:t>
            </a:r>
            <a:endParaRPr sz="2100" i="1" dirty="0"/>
          </a:p>
        </p:txBody>
      </p:sp>
      <p:pic>
        <p:nvPicPr>
          <p:cNvPr id="107" name="Google Shape;107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7350" y="806700"/>
            <a:ext cx="3232325" cy="127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1100" y="2000413"/>
            <a:ext cx="1657775" cy="131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73933" y="3463550"/>
            <a:ext cx="1656192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2"/>
          <p:cNvSpPr txBox="1">
            <a:spLocks noGrp="1"/>
          </p:cNvSpPr>
          <p:nvPr>
            <p:ph type="title"/>
          </p:nvPr>
        </p:nvSpPr>
        <p:spPr>
          <a:xfrm>
            <a:off x="311700" y="146000"/>
            <a:ext cx="8520600" cy="37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100" b="1" i="1" dirty="0"/>
              <a:t>Evaluation conditions</a:t>
            </a:r>
            <a:endParaRPr sz="3100" b="1" i="1" dirty="0"/>
          </a:p>
        </p:txBody>
      </p:sp>
      <p:sp>
        <p:nvSpPr>
          <p:cNvPr id="115" name="Google Shape;115;p12"/>
          <p:cNvSpPr txBox="1">
            <a:spLocks noGrp="1"/>
          </p:cNvSpPr>
          <p:nvPr>
            <p:ph type="body" idx="1"/>
          </p:nvPr>
        </p:nvSpPr>
        <p:spPr>
          <a:xfrm>
            <a:off x="311700" y="793625"/>
            <a:ext cx="8520600" cy="40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Arial" panose="020B0604020202020204" pitchFamily="34" charset="0"/>
              <a:buChar char="•"/>
            </a:pPr>
            <a:r>
              <a:rPr lang="fr" sz="2100" i="1" dirty="0"/>
              <a:t>Perform activities related to road transport with semi-trailer trucks and carriers with a net weight of more than 4500 kg.</a:t>
            </a:r>
            <a:endParaRPr sz="2100" i="1" dirty="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Arial" panose="020B0604020202020204" pitchFamily="34" charset="0"/>
              <a:buChar char="•"/>
            </a:pPr>
            <a:r>
              <a:rPr lang="fr" sz="2100" i="1" dirty="0"/>
              <a:t>Follow company rules and current regulations.</a:t>
            </a:r>
            <a:endParaRPr sz="2100" b="1" i="1" dirty="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Arial" panose="020B0604020202020204" pitchFamily="34" charset="0"/>
              <a:buChar char="•"/>
            </a:pPr>
            <a:r>
              <a:rPr lang="fr" sz="2100" i="1" dirty="0"/>
              <a:t>Adhere to work schedules.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Arial" panose="020B0604020202020204" pitchFamily="34" charset="0"/>
              <a:buChar char="•"/>
            </a:pPr>
            <a:r>
              <a:rPr lang="fr" sz="2100" i="1" dirty="0"/>
              <a:t>Respect ethical guidelines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Font typeface="Arial" panose="020B0604020202020204" pitchFamily="34" charset="0"/>
              <a:buChar char="•"/>
            </a:pPr>
            <a:r>
              <a:rPr lang="fr" sz="2100" i="1" dirty="0"/>
              <a:t>Produce an internship report (3 questionnaires to be completed)</a:t>
            </a:r>
            <a:endParaRPr sz="2100" i="1" dirty="0"/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Arial" panose="020B0604020202020204" pitchFamily="34" charset="0"/>
              <a:buChar char="•"/>
            </a:pPr>
            <a:r>
              <a:rPr lang="fr" sz="2100" i="1" dirty="0"/>
              <a:t>Participate in evaluations (e.g., mandatory internshi feedback, present in class or online) </a:t>
            </a:r>
            <a:endParaRPr sz="2100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3"/>
          <p:cNvSpPr txBox="1">
            <a:spLocks noGrp="1"/>
          </p:cNvSpPr>
          <p:nvPr>
            <p:ph type="title"/>
          </p:nvPr>
        </p:nvSpPr>
        <p:spPr>
          <a:xfrm>
            <a:off x="483450" y="4047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100" b="1" i="1" dirty="0"/>
              <a:t>Role of the supervisor in a company</a:t>
            </a:r>
            <a:endParaRPr sz="3100" b="1" i="1" dirty="0"/>
          </a:p>
        </p:txBody>
      </p:sp>
      <p:sp>
        <p:nvSpPr>
          <p:cNvPr id="121" name="Google Shape;121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1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Arial" panose="020B0604020202020204" pitchFamily="34" charset="0"/>
              <a:buChar char="•"/>
            </a:pPr>
            <a:r>
              <a:rPr lang="fr" sz="2500" i="1" dirty="0"/>
              <a:t>Supervise you during your internship</a:t>
            </a:r>
            <a:endParaRPr sz="2500" i="1" dirty="0"/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Arial" panose="020B0604020202020204" pitchFamily="34" charset="0"/>
              <a:buChar char="•"/>
            </a:pPr>
            <a:r>
              <a:rPr lang="fr" sz="2500" i="1" dirty="0"/>
              <a:t>Check you attendance, attitude and adherence to rules</a:t>
            </a: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Arial" panose="020B0604020202020204" pitchFamily="34" charset="0"/>
              <a:buChar char="•"/>
            </a:pPr>
            <a:r>
              <a:rPr lang="fr" sz="2500" i="1" dirty="0"/>
              <a:t>Track your hours and activities during the internship</a:t>
            </a: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Arial" panose="020B0604020202020204" pitchFamily="34" charset="0"/>
              <a:buChar char="•"/>
            </a:pPr>
            <a:r>
              <a:rPr lang="fr" sz="2500" i="1" dirty="0"/>
              <a:t>Maintain continuous contact with your internship supervisor</a:t>
            </a:r>
            <a:endParaRPr sz="2500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4"/>
          <p:cNvSpPr txBox="1">
            <a:spLocks noGrp="1"/>
          </p:cNvSpPr>
          <p:nvPr>
            <p:ph type="title"/>
          </p:nvPr>
        </p:nvSpPr>
        <p:spPr>
          <a:xfrm>
            <a:off x="311700" y="432833"/>
            <a:ext cx="896112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 i="1" dirty="0"/>
              <a:t>Role of the Supervisor in a Company, Continued</a:t>
            </a:r>
            <a:endParaRPr b="1" i="1" dirty="0"/>
          </a:p>
        </p:txBody>
      </p:sp>
      <p:sp>
        <p:nvSpPr>
          <p:cNvPr id="127" name="Google Shape;127;p14"/>
          <p:cNvSpPr txBox="1">
            <a:spLocks noGrp="1"/>
          </p:cNvSpPr>
          <p:nvPr>
            <p:ph type="body" idx="1"/>
          </p:nvPr>
        </p:nvSpPr>
        <p:spPr>
          <a:xfrm>
            <a:off x="311700" y="1391700"/>
            <a:ext cx="8520600" cy="261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500" i="1" dirty="0"/>
              <a:t>Make you experience activities related to road transport.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i="1" dirty="0"/>
              <a:t>Inform you of specific risks related to their types of transport.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i="1" dirty="0"/>
              <a:t>Inform you about your new work environment</a:t>
            </a: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Char char="-"/>
            </a:pPr>
            <a:endParaRPr sz="2500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5"/>
          <p:cNvSpPr txBox="1">
            <a:spLocks noGrp="1"/>
          </p:cNvSpPr>
          <p:nvPr>
            <p:ph type="title"/>
          </p:nvPr>
        </p:nvSpPr>
        <p:spPr>
          <a:xfrm>
            <a:off x="1165140" y="40844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100" b="1" i="1" dirty="0"/>
              <a:t>Role of the internship teacher</a:t>
            </a:r>
            <a:endParaRPr sz="3100" b="1" i="1" dirty="0"/>
          </a:p>
        </p:txBody>
      </p:sp>
      <p:sp>
        <p:nvSpPr>
          <p:cNvPr id="133" name="Google Shape;133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1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500" i="1" dirty="0"/>
              <a:t>Guide you in your internship searches.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i="1" dirty="0"/>
              <a:t>Provide information about companies.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i="1" dirty="0"/>
              <a:t>Help you make an informed choice according to your needs for your new company.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i="1" dirty="0"/>
              <a:t>Follow up on your activities during your internship with the company supervisor (attendance, respect, attitude, etc.).</a:t>
            </a: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Char char="-"/>
            </a:pPr>
            <a:endParaRPr sz="2500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6"/>
          <p:cNvSpPr txBox="1">
            <a:spLocks noGrp="1"/>
          </p:cNvSpPr>
          <p:nvPr>
            <p:ph type="title"/>
          </p:nvPr>
        </p:nvSpPr>
        <p:spPr>
          <a:xfrm rot="147">
            <a:off x="1187408" y="662177"/>
            <a:ext cx="7011300" cy="96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/>
              <a:t> </a:t>
            </a:r>
            <a:r>
              <a:rPr lang="fr" b="1" i="1" dirty="0"/>
              <a:t>Role of the student</a:t>
            </a:r>
            <a:endParaRPr sz="1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 i="1" dirty="0"/>
              <a:t>(responsability)</a:t>
            </a:r>
            <a:endParaRPr sz="1800" b="1" i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9" name="Google Shape;139;p16"/>
          <p:cNvSpPr txBox="1"/>
          <p:nvPr/>
        </p:nvSpPr>
        <p:spPr>
          <a:xfrm>
            <a:off x="515408" y="1400515"/>
            <a:ext cx="8355300" cy="33318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500" i="1" dirty="0">
                <a:solidFill>
                  <a:schemeClr val="dk2"/>
                </a:solidFill>
              </a:rPr>
              <a:t>List transport companies in your region.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i="1" dirty="0">
                <a:solidFill>
                  <a:schemeClr val="dk2"/>
                </a:solidFill>
              </a:rPr>
              <a:t>Take steps to be accepted as an intern.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i="1" dirty="0">
                <a:solidFill>
                  <a:schemeClr val="dk2"/>
                </a:solidFill>
              </a:rPr>
              <a:t>Learn about the internship modalities.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i="1" dirty="0">
                <a:solidFill>
                  <a:schemeClr val="dk2"/>
                </a:solidFill>
              </a:rPr>
              <a:t>You must be proactive in your efforts, it is your responsibility!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i="1" dirty="0">
                <a:solidFill>
                  <a:schemeClr val="dk2"/>
                </a:solidFill>
              </a:rPr>
              <a:t>The internship agreement must be authorized by your supervisor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7"/>
          <p:cNvSpPr txBox="1">
            <a:spLocks noGrp="1"/>
          </p:cNvSpPr>
          <p:nvPr>
            <p:ph type="title"/>
          </p:nvPr>
        </p:nvSpPr>
        <p:spPr>
          <a:xfrm>
            <a:off x="119600" y="278300"/>
            <a:ext cx="8592300" cy="394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</a:pPr>
            <a:r>
              <a:rPr lang="en-US" b="1" i="1" dirty="0"/>
              <a:t>   Behavior to Adopt in the Company</a:t>
            </a:r>
            <a:r>
              <a:rPr lang="fr" sz="2500" i="1" dirty="0"/>
              <a:t>I</a:t>
            </a:r>
            <a:br>
              <a:rPr lang="fr" sz="2500" i="1" dirty="0"/>
            </a:br>
            <a:br>
              <a:rPr lang="fr" sz="2500" i="1" dirty="0"/>
            </a:br>
            <a:r>
              <a:rPr lang="fr" sz="2200" i="1" dirty="0">
                <a:solidFill>
                  <a:schemeClr val="dk2"/>
                </a:solidFill>
              </a:rPr>
              <a:t>Initiative, autonomy, courtesy </a:t>
            </a:r>
            <a:endParaRPr sz="2200" i="1" dirty="0">
              <a:solidFill>
                <a:schemeClr val="dk2"/>
              </a:solidFill>
            </a:endParaRPr>
          </a:p>
          <a:p>
            <a:pPr algn="l"/>
            <a:r>
              <a:rPr lang="en-US" sz="2200" i="1" dirty="0">
                <a:solidFill>
                  <a:schemeClr val="dk2"/>
                </a:solidFill>
              </a:rPr>
              <a:t>Punctuality and attendance.</a:t>
            </a:r>
            <a:br>
              <a:rPr lang="en-US" sz="2200" i="1" dirty="0">
                <a:solidFill>
                  <a:schemeClr val="dk2"/>
                </a:solidFill>
              </a:rPr>
            </a:br>
            <a:r>
              <a:rPr lang="en-US" sz="2200" i="1" dirty="0">
                <a:solidFill>
                  <a:schemeClr val="dk2"/>
                </a:solidFill>
              </a:rPr>
              <a:t>Sense of responsibility, concern for appearance and personal cleanliness.</a:t>
            </a:r>
            <a:br>
              <a:rPr lang="en-US" sz="2200" i="1" dirty="0">
                <a:solidFill>
                  <a:schemeClr val="dk2"/>
                </a:solidFill>
              </a:rPr>
            </a:br>
            <a:r>
              <a:rPr lang="en-US" sz="2200" i="1" dirty="0">
                <a:solidFill>
                  <a:schemeClr val="dk2"/>
                </a:solidFill>
              </a:rPr>
              <a:t>Sociability, good judgment, desire to improve.</a:t>
            </a:r>
            <a:br>
              <a:rPr lang="en-US" sz="2200" i="1" dirty="0">
                <a:solidFill>
                  <a:schemeClr val="dk2"/>
                </a:solidFill>
              </a:rPr>
            </a:br>
            <a:r>
              <a:rPr lang="en-US" sz="2200" i="1" dirty="0">
                <a:solidFill>
                  <a:schemeClr val="dk2"/>
                </a:solidFill>
              </a:rPr>
              <a:t>Self-control at all times and in all circumstances.</a:t>
            </a:r>
            <a:br>
              <a:rPr lang="en-US" sz="2200" i="1" dirty="0">
                <a:solidFill>
                  <a:schemeClr val="dk2"/>
                </a:solidFill>
              </a:rPr>
            </a:br>
            <a:r>
              <a:rPr lang="en-US" sz="2200" i="1" dirty="0">
                <a:solidFill>
                  <a:schemeClr val="dk2"/>
                </a:solidFill>
              </a:rPr>
              <a:t>Resourcefulness, professional efficiency.</a:t>
            </a:r>
            <a:br>
              <a:rPr lang="en-US" sz="2200" i="1" dirty="0">
                <a:solidFill>
                  <a:schemeClr val="dk2"/>
                </a:solidFill>
              </a:rPr>
            </a:br>
            <a:r>
              <a:rPr lang="en-US" sz="2200" i="1" dirty="0">
                <a:solidFill>
                  <a:schemeClr val="dk2"/>
                </a:solidFill>
              </a:rPr>
              <a:t>Respect for health and safety.</a:t>
            </a:r>
            <a:br>
              <a:rPr lang="en-US" sz="2200" i="1" dirty="0">
                <a:solidFill>
                  <a:schemeClr val="dk2"/>
                </a:solidFill>
              </a:rPr>
            </a:br>
            <a:r>
              <a:rPr lang="en-US" sz="2200" i="1" dirty="0">
                <a:solidFill>
                  <a:schemeClr val="dk2"/>
                </a:solidFill>
              </a:rPr>
              <a:t>Interest in your profession</a:t>
            </a:r>
            <a:r>
              <a:rPr lang="en-US" sz="2500" i="1" dirty="0">
                <a:solidFill>
                  <a:schemeClr val="dk2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8"/>
          <p:cNvSpPr txBox="1">
            <a:spLocks noGrp="1"/>
          </p:cNvSpPr>
          <p:nvPr>
            <p:ph type="title"/>
          </p:nvPr>
        </p:nvSpPr>
        <p:spPr>
          <a:xfrm>
            <a:off x="179425" y="219300"/>
            <a:ext cx="8831400" cy="40671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900" b="1" i="1" dirty="0"/>
              <a:t>Portfolio development</a:t>
            </a:r>
            <a:endParaRPr sz="3900" b="1" i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400" b="1" i="1" dirty="0">
              <a:solidFill>
                <a:srgbClr val="FF0000"/>
              </a:solidFill>
            </a:endParaRPr>
          </a:p>
          <a:p>
            <a:pPr algn="l">
              <a:buClr>
                <a:schemeClr val="tx1">
                  <a:lumMod val="75000"/>
                  <a:lumOff val="25000"/>
                </a:schemeClr>
              </a:buClr>
              <a:buSzPct val="100000"/>
            </a:pPr>
            <a:r>
              <a:rPr lang="en-US" sz="2100" b="0" i="0" dirty="0">
                <a:solidFill>
                  <a:srgbClr val="424242"/>
                </a:solidFill>
                <a:effectLst/>
                <a:latin typeface="+mj-lt"/>
              </a:rPr>
              <a:t>   </a:t>
            </a:r>
            <a:r>
              <a:rPr lang="en-US" sz="2100" i="1" dirty="0">
                <a:solidFill>
                  <a:schemeClr val="dk2"/>
                </a:solidFill>
              </a:rPr>
              <a:t>Internship agreement (letter to employers about new developments).</a:t>
            </a:r>
            <a:br>
              <a:rPr lang="en-US" sz="2100" i="1" dirty="0">
                <a:solidFill>
                  <a:schemeClr val="dk2"/>
                </a:solidFill>
              </a:rPr>
            </a:br>
            <a:br>
              <a:rPr lang="en-US" sz="2100" i="1" dirty="0">
                <a:solidFill>
                  <a:schemeClr val="dk2"/>
                </a:solidFill>
              </a:rPr>
            </a:br>
            <a:r>
              <a:rPr lang="en-US" sz="2100" i="1" dirty="0">
                <a:solidFill>
                  <a:schemeClr val="dk2"/>
                </a:solidFill>
              </a:rPr>
              <a:t>   Curriculum vitae (1.5 pages).</a:t>
            </a:r>
            <a:br>
              <a:rPr lang="en-US" sz="2100" i="1" dirty="0">
                <a:solidFill>
                  <a:schemeClr val="dk2"/>
                </a:solidFill>
              </a:rPr>
            </a:br>
            <a:br>
              <a:rPr lang="en-US" sz="2100" i="1" dirty="0">
                <a:solidFill>
                  <a:schemeClr val="dk2"/>
                </a:solidFill>
              </a:rPr>
            </a:br>
            <a:r>
              <a:rPr lang="en-US" sz="2100" i="1" dirty="0">
                <a:solidFill>
                  <a:schemeClr val="dk2"/>
                </a:solidFill>
              </a:rPr>
              <a:t>   Driving record (recent).</a:t>
            </a:r>
            <a:br>
              <a:rPr lang="en-US" sz="2100" i="1" dirty="0">
                <a:solidFill>
                  <a:schemeClr val="dk2"/>
                </a:solidFill>
              </a:rPr>
            </a:br>
            <a:br>
              <a:rPr lang="en-US" sz="2100" i="1" dirty="0">
                <a:solidFill>
                  <a:schemeClr val="dk2"/>
                </a:solidFill>
              </a:rPr>
            </a:br>
            <a:r>
              <a:rPr lang="en-US" sz="2100" i="1" dirty="0">
                <a:solidFill>
                  <a:schemeClr val="dk2"/>
                </a:solidFill>
              </a:rPr>
              <a:t>   Criminal record (ledger is free and accepted).</a:t>
            </a:r>
            <a:br>
              <a:rPr lang="en-US" sz="2100" i="1" dirty="0">
                <a:solidFill>
                  <a:schemeClr val="dk2"/>
                </a:solidFill>
              </a:rPr>
            </a:br>
            <a:br>
              <a:rPr lang="en-US" sz="2100" i="1" dirty="0">
                <a:solidFill>
                  <a:schemeClr val="dk2"/>
                </a:solidFill>
              </a:rPr>
            </a:br>
            <a:r>
              <a:rPr lang="en-US" sz="2100" i="1" dirty="0">
                <a:solidFill>
                  <a:schemeClr val="dk2"/>
                </a:solidFill>
              </a:rPr>
              <a:t>   Optional: Copy of driver's license.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"/>
          <p:cNvSpPr txBox="1">
            <a:spLocks noGrp="1"/>
          </p:cNvSpPr>
          <p:nvPr>
            <p:ph type="title"/>
          </p:nvPr>
        </p:nvSpPr>
        <p:spPr>
          <a:xfrm>
            <a:off x="1165375" y="1055800"/>
            <a:ext cx="7011300" cy="263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6400" b="1" i="1" dirty="0">
                <a:solidFill>
                  <a:srgbClr val="FF0000"/>
                </a:solidFill>
              </a:rPr>
              <a:t>Good end of formation</a:t>
            </a:r>
            <a:endParaRPr sz="6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0"/>
          <p:cNvSpPr txBox="1">
            <a:spLocks noGrp="1"/>
          </p:cNvSpPr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/>
              <a:t>Integrate into the workplace 10.1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4D3B3BF34BEE4F81C2D814D19E665A" ma:contentTypeVersion="10" ma:contentTypeDescription="Crée un document." ma:contentTypeScope="" ma:versionID="f34009bdb2a7833301aca69a6776cc85">
  <xsd:schema xmlns:xsd="http://www.w3.org/2001/XMLSchema" xmlns:xs="http://www.w3.org/2001/XMLSchema" xmlns:p="http://schemas.microsoft.com/office/2006/metadata/properties" xmlns:ns2="0f222bab-544d-4591-bb95-c2ff23484fec" xmlns:ns3="f4a97e92-76cf-47e1-8045-025b32fe32b4" targetNamespace="http://schemas.microsoft.com/office/2006/metadata/properties" ma:root="true" ma:fieldsID="8494472912246f86afcb3c8f6fa33708" ns2:_="" ns3:_="">
    <xsd:import namespace="0f222bab-544d-4591-bb95-c2ff23484fec"/>
    <xsd:import namespace="f4a97e92-76cf-47e1-8045-025b32fe32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222bab-544d-4591-bb95-c2ff23484f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a97e92-76cf-47e1-8045-025b32fe32b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4690B59-5ACA-40A5-947C-42E42BB1EC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222bab-544d-4591-bb95-c2ff23484fec"/>
    <ds:schemaRef ds:uri="f4a97e92-76cf-47e1-8045-025b32fe32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EBD7D58-0A77-4DBB-A09A-C5EC04069D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8968AF-A2BF-46D6-B8BA-803C281DA8D1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4078</TotalTime>
  <Words>612</Words>
  <Application>Microsoft Office PowerPoint</Application>
  <PresentationFormat>Affichage à l'écran (16:9)</PresentationFormat>
  <Paragraphs>53</Paragraphs>
  <Slides>11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Exo 2</vt:lpstr>
      <vt:lpstr>Times New Roman</vt:lpstr>
      <vt:lpstr>Exo 2 SemiBold</vt:lpstr>
      <vt:lpstr>Oswald</vt:lpstr>
      <vt:lpstr>Simple Light</vt:lpstr>
      <vt:lpstr>Integrate into the workplace 10.1</vt:lpstr>
      <vt:lpstr>DURATION OF INTERNSHIP</vt:lpstr>
      <vt:lpstr>Evaluation conditions</vt:lpstr>
      <vt:lpstr>Role of the supervisor in a company</vt:lpstr>
      <vt:lpstr>Role of the Supervisor in a Company, Continued</vt:lpstr>
      <vt:lpstr>Role of the internship teacher</vt:lpstr>
      <vt:lpstr> Role of the student (responsability)  </vt:lpstr>
      <vt:lpstr>   Behavior to Adopt in the CompanyI  Initiative, autonomy, courtesy  Punctuality and attendance. Sense of responsibility, concern for appearance and personal cleanliness. Sociability, good judgment, desire to improve. Self-control at all times and in all circumstances. Resourcefulness, professional efficiency. Respect for health and safety. Interest in your profession.</vt:lpstr>
      <vt:lpstr>Portfolio development     Internship agreement (letter to employers about new developments).     Curriculum vitae (1.5 pages).     Driving record (recent).     Criminal record (ledger is free and accepted).     Optional: Copy of driver's license.</vt:lpstr>
      <vt:lpstr>Good end of formation</vt:lpstr>
      <vt:lpstr>Integrate into the workplace 10.1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Pelletier, Mikaël</dc:creator>
  <cp:lastModifiedBy>Pelletier, Mikaël</cp:lastModifiedBy>
  <cp:revision>5</cp:revision>
  <dcterms:modified xsi:type="dcterms:W3CDTF">2025-04-23T17:27:14Z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0x010100B34D3B3BF34BEE4F81C2D814D19E665A</vt:lpwstr>
  </property>
</Properties>
</file>