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Exo 2 SemiBold"/>
      <p:regular r:id="rId11"/>
      <p:bold r:id="rId12"/>
      <p:italic r:id="rId13"/>
      <p:boldItalic r:id="rId14"/>
    </p:embeddedFont>
    <p:embeddedFont>
      <p:font typeface="Exo 2"/>
      <p:regular r:id="rId15"/>
      <p:bold r:id="rId16"/>
      <p:italic r:id="rId17"/>
      <p:boldItalic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font" Target="fonts/Exo2SemiBold-regular.fntdata"/><Relationship Id="rId10" Type="http://schemas.openxmlformats.org/officeDocument/2006/relationships/slide" Target="slides/slide5.xml"/><Relationship Id="rId13" Type="http://schemas.openxmlformats.org/officeDocument/2006/relationships/font" Target="fonts/Exo2SemiBold-italic.fntdata"/><Relationship Id="rId12" Type="http://schemas.openxmlformats.org/officeDocument/2006/relationships/font" Target="fonts/Exo2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Exo2-regular.fntdata"/><Relationship Id="rId14" Type="http://schemas.openxmlformats.org/officeDocument/2006/relationships/font" Target="fonts/Exo2SemiBold-boldItalic.fntdata"/><Relationship Id="rId17" Type="http://schemas.openxmlformats.org/officeDocument/2006/relationships/font" Target="fonts/Exo2-italic.fntdata"/><Relationship Id="rId16" Type="http://schemas.openxmlformats.org/officeDocument/2006/relationships/font" Target="fonts/Exo2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font" Target="fonts/Exo2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62eb56fe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62eb56fe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3665700" y="4288500"/>
            <a:ext cx="2612400" cy="905600"/>
            <a:chOff x="3665700" y="4288500"/>
            <a:chExt cx="2612400" cy="905600"/>
          </a:xfrm>
        </p:grpSpPr>
        <p:sp>
          <p:nvSpPr>
            <p:cNvPr id="17" name="Google Shape;17;p2"/>
            <p:cNvSpPr txBox="1"/>
            <p:nvPr/>
          </p:nvSpPr>
          <p:spPr>
            <a:xfrm>
              <a:off x="3665700" y="4288500"/>
              <a:ext cx="2612400" cy="85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ÇA ROULE !</a:t>
              </a:r>
              <a:endParaRPr b="1" i="1" sz="36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8" name="Google Shape;18;p2"/>
            <p:cNvSpPr txBox="1"/>
            <p:nvPr/>
          </p:nvSpPr>
          <p:spPr>
            <a:xfrm>
              <a:off x="4166850" y="4800500"/>
              <a:ext cx="16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S5NCE 1976</a:t>
              </a:r>
              <a:endParaRPr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sp>
        <p:nvSpPr>
          <p:cNvPr id="19" name="Google Shape;19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20" name="Google Shape;2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5275" y="76203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4" name="Google Shape;24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6" name="Google Shape;26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" name="Google Shape;2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600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i="1" sz="600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  <p:pic>
        <p:nvPicPr>
          <p:cNvPr id="29" name="Google Shape;2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4" name="Google Shape;34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6" name="Google Shape;36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600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i="1" sz="600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  <p:pic>
        <p:nvPicPr>
          <p:cNvPr id="39" name="Google Shape;3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5" name="Google Shape;45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" name="Google Shape;4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600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i="1" sz="600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2" name="Google Shape;52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3" name="Google Shape;53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" name="Google Shape;54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5" name="Google Shape;55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6" name="Google Shape;56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600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i="1" sz="600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  <p:pic>
        <p:nvPicPr>
          <p:cNvPr id="59" name="Google Shape;5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8" name="Google Shape;68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600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i="1" sz="600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  <p:pic>
        <p:nvPicPr>
          <p:cNvPr id="71" name="Google Shape;7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4" name="Google Shape;74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76" name="Google Shape;76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600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i="1" sz="600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  <p:pic>
        <p:nvPicPr>
          <p:cNvPr id="79" name="Google Shape;79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Competency 1 The Workplace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1.4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943775" y="4946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Different types of Workplace</a:t>
            </a:r>
            <a:endParaRPr b="1"/>
          </a:p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Self employed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Be employed by a company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Large company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Small or medium company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Family </a:t>
            </a:r>
            <a:r>
              <a:rPr b="1" lang="fr"/>
              <a:t>business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Union or not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Provincial or federal jurisdiction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In regions or </a:t>
            </a:r>
            <a:r>
              <a:rPr b="1" lang="fr"/>
              <a:t>urban</a:t>
            </a:r>
            <a:r>
              <a:rPr b="1" lang="fr"/>
              <a:t> areas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Seasonal, etc.</a:t>
            </a:r>
            <a:endParaRPr b="1"/>
          </a:p>
        </p:txBody>
      </p:sp>
      <p:pic>
        <p:nvPicPr>
          <p:cNvPr id="93" name="Google Shape;9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250" y="0"/>
            <a:ext cx="3475150" cy="428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"/>
          <p:cNvSpPr txBox="1"/>
          <p:nvPr>
            <p:ph type="title"/>
          </p:nvPr>
        </p:nvSpPr>
        <p:spPr>
          <a:xfrm>
            <a:off x="1165375" y="148725"/>
            <a:ext cx="70113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     Several workplaces to choose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 txBox="1"/>
          <p:nvPr/>
        </p:nvSpPr>
        <p:spPr>
          <a:xfrm>
            <a:off x="351775" y="1028700"/>
            <a:ext cx="8638500" cy="3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i="1" lang="fr" sz="2400"/>
              <a:t>Provincial and interprovincial companies</a:t>
            </a:r>
            <a:r>
              <a:rPr b="1" i="1" lang="fr" sz="2400"/>
              <a:t>;</a:t>
            </a:r>
            <a:r>
              <a:rPr i="1" lang="fr" sz="2400"/>
              <a:t> </a:t>
            </a:r>
            <a:endParaRPr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2400"/>
              <a:t>Shorter trips, single driver and more hometime.</a:t>
            </a:r>
            <a:endParaRPr i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i="1" lang="fr" sz="2400"/>
              <a:t>Long distance</a:t>
            </a:r>
            <a:endParaRPr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2400"/>
              <a:t>Trips of several kilometers, sleeping in the truck.</a:t>
            </a:r>
            <a:r>
              <a:rPr lang="fr" sz="2400"/>
              <a:t>(solo or team)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i="1" lang="fr" sz="2400"/>
              <a:t>Manufacturing or distribution company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Transports its own products, pre-established routes.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i="1" lang="fr" sz="2400"/>
              <a:t>C</a:t>
            </a:r>
            <a:r>
              <a:rPr b="1" i="1" lang="fr" sz="2400"/>
              <a:t>onstruction company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Bulk, cement, transport of materials. 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/>
          </a:p>
        </p:txBody>
      </p:sp>
      <p:sp>
        <p:nvSpPr>
          <p:cNvPr id="100" name="Google Shape;100;p12"/>
          <p:cNvSpPr/>
          <p:nvPr/>
        </p:nvSpPr>
        <p:spPr>
          <a:xfrm>
            <a:off x="54325" y="328425"/>
            <a:ext cx="1189800" cy="594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2"/>
          <p:cNvSpPr/>
          <p:nvPr/>
        </p:nvSpPr>
        <p:spPr>
          <a:xfrm>
            <a:off x="7857775" y="328425"/>
            <a:ext cx="1189800" cy="594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POSSIBILITIES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OF AVANCEMENT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198300" y="1598825"/>
            <a:ext cx="2640000" cy="21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545325" y="1239725"/>
            <a:ext cx="8390700" cy="35940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fr" sz="2400"/>
              <a:t>TRUCK DRIVER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fr" sz="2400"/>
              <a:t>INSTRUCTOR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fr" sz="2400"/>
              <a:t>SUPERVISOR OF DRIVERS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fr" sz="2400"/>
              <a:t>FLEET MANAGER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fr" sz="2400"/>
              <a:t>SAFETY DEPARTMENT MANAGER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fr" sz="2400"/>
              <a:t>TEACHER AT CFTR</a:t>
            </a:r>
            <a:endParaRPr b="1"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Opportunities</a:t>
            </a:r>
            <a:r>
              <a:rPr b="1" lang="fr" sz="2400"/>
              <a:t> for advancement</a:t>
            </a:r>
            <a:endParaRPr b="1"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are numerous. It’s up to you!</a:t>
            </a:r>
            <a:endParaRPr b="1"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pic>
        <p:nvPicPr>
          <p:cNvPr id="114" name="Google Shape;11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1425" y="1431700"/>
            <a:ext cx="2565550" cy="321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