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6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5143500" cx="9144000"/>
  <p:notesSz cx="6858000" cy="9144000"/>
  <p:embeddedFontLst>
    <p:embeddedFont>
      <p:font typeface="Exo 2"/>
      <p:regular r:id="rId12"/>
      <p:bold r:id="rId13"/>
      <p:italic r:id="rId14"/>
      <p:boldItalic r:id="rId15"/>
    </p:embeddedFont>
    <p:embeddedFont>
      <p:font typeface="Oswald"/>
      <p:regular r:id="rId16"/>
      <p:bold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Exo2-bold.fntdata"/><Relationship Id="rId12" Type="http://schemas.openxmlformats.org/officeDocument/2006/relationships/font" Target="fonts/Exo2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Exo2-boldItalic.fntdata"/><Relationship Id="rId14" Type="http://schemas.openxmlformats.org/officeDocument/2006/relationships/font" Target="fonts/Exo2-italic.fntdata"/><Relationship Id="rId17" Type="http://schemas.openxmlformats.org/officeDocument/2006/relationships/font" Target="fonts/Oswald-bold.fntdata"/><Relationship Id="rId16" Type="http://schemas.openxmlformats.org/officeDocument/2006/relationships/font" Target="fonts/Oswald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47c94205e3_1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47c94205e3_1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42c101062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42c101062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4787752ea1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4787752ea1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61ffcaf8d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61ffcaf8d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62f5b8f7e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62f5b8f7e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63def08dc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63def08dc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jpg"/><Relationship Id="rId3" Type="http://schemas.openxmlformats.org/officeDocument/2006/relationships/image" Target="../media/image7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jpg"/><Relationship Id="rId3" Type="http://schemas.openxmlformats.org/officeDocument/2006/relationships/image" Target="../media/image7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jpg"/><Relationship Id="rId3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jpg"/><Relationship Id="rId3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jpg"/><Relationship Id="rId3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jpg"/><Relationship Id="rId3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jpg"/><Relationship Id="rId3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Slide anglais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11" name="Google Shape;11;p2"/>
          <p:cNvPicPr preferRelativeResize="0"/>
          <p:nvPr/>
        </p:nvPicPr>
        <p:blipFill rotWithShape="1">
          <a:blip r:embed="rId2">
            <a:alphaModFix/>
          </a:blip>
          <a:srcRect b="0" l="0" r="27933" t="0"/>
          <a:stretch/>
        </p:blipFill>
        <p:spPr>
          <a:xfrm>
            <a:off x="-53150" y="425300"/>
            <a:ext cx="9214800" cy="47688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2"/>
          <p:cNvSpPr/>
          <p:nvPr/>
        </p:nvSpPr>
        <p:spPr>
          <a:xfrm rot="10800000">
            <a:off x="-58250" y="-106150"/>
            <a:ext cx="9225000" cy="1297575"/>
          </a:xfrm>
          <a:prstGeom prst="flowChartManualInpu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3" name="Google Shape;13;p2"/>
          <p:cNvGrpSpPr/>
          <p:nvPr/>
        </p:nvGrpSpPr>
        <p:grpSpPr>
          <a:xfrm>
            <a:off x="76200" y="76204"/>
            <a:ext cx="2449718" cy="819858"/>
            <a:chOff x="-58250" y="-38001"/>
            <a:chExt cx="3035209" cy="1148421"/>
          </a:xfrm>
        </p:grpSpPr>
        <p:pic>
          <p:nvPicPr>
            <p:cNvPr id="14" name="Google Shape;14;p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-58250" y="-38001"/>
              <a:ext cx="2324650" cy="102017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" name="Google Shape;15;p2"/>
            <p:cNvSpPr txBox="1"/>
            <p:nvPr/>
          </p:nvSpPr>
          <p:spPr>
            <a:xfrm>
              <a:off x="652259" y="596220"/>
              <a:ext cx="2324700" cy="514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fr" sz="700">
                  <a:solidFill>
                    <a:srgbClr val="FFFFFF"/>
                  </a:solidFill>
                  <a:latin typeface="Exo 2"/>
                  <a:ea typeface="Exo 2"/>
                  <a:cs typeface="Exo 2"/>
                  <a:sym typeface="Exo 2"/>
                </a:rPr>
                <a:t>CENTRE DE FORMATION </a:t>
              </a:r>
              <a:endParaRPr i="1" sz="700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fr" sz="700">
                  <a:solidFill>
                    <a:srgbClr val="FFFFFF"/>
                  </a:solidFill>
                  <a:latin typeface="Exo 2"/>
                  <a:ea typeface="Exo 2"/>
                  <a:cs typeface="Exo 2"/>
                  <a:sym typeface="Exo 2"/>
                </a:rPr>
                <a:t>DU TRANSPORT ROUTIER</a:t>
              </a:r>
              <a:endParaRPr i="1" sz="700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fr" sz="700">
                  <a:solidFill>
                    <a:srgbClr val="FFFFFF"/>
                  </a:solidFill>
                  <a:latin typeface="Exo 2"/>
                  <a:ea typeface="Exo 2"/>
                  <a:cs typeface="Exo 2"/>
                  <a:sym typeface="Exo 2"/>
                </a:rPr>
                <a:t>DE SAINT-JÉRÔME</a:t>
              </a:r>
              <a:endParaRPr i="1" sz="700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endParaRPr>
            </a:p>
          </p:txBody>
        </p:sp>
      </p:grpSp>
      <p:sp>
        <p:nvSpPr>
          <p:cNvPr id="16" name="Google Shape;16;p2"/>
          <p:cNvSpPr txBox="1"/>
          <p:nvPr>
            <p:ph type="title"/>
          </p:nvPr>
        </p:nvSpPr>
        <p:spPr>
          <a:xfrm>
            <a:off x="5237250" y="1239725"/>
            <a:ext cx="32352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Oswald"/>
              <a:buNone/>
              <a:defRPr b="1" sz="360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1165375" y="1055800"/>
            <a:ext cx="70113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20" name="Google Shape;20;p3"/>
          <p:cNvSpPr txBox="1"/>
          <p:nvPr>
            <p:ph idx="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21" name="Google Shape;21;p3"/>
          <p:cNvPicPr preferRelativeResize="0"/>
          <p:nvPr/>
        </p:nvPicPr>
        <p:blipFill rotWithShape="1">
          <a:blip r:embed="rId2">
            <a:alphaModFix/>
          </a:blip>
          <a:srcRect b="43715" l="0" r="0" t="16408"/>
          <a:stretch/>
        </p:blipFill>
        <p:spPr>
          <a:xfrm>
            <a:off x="-25" y="4281450"/>
            <a:ext cx="9144000" cy="909225"/>
          </a:xfrm>
          <a:prstGeom prst="flowChartManualInput">
            <a:avLst/>
          </a:prstGeom>
          <a:noFill/>
          <a:ln>
            <a:noFill/>
          </a:ln>
        </p:spPr>
      </p:pic>
      <p:sp>
        <p:nvSpPr>
          <p:cNvPr id="22" name="Google Shape;22;p3"/>
          <p:cNvSpPr/>
          <p:nvPr/>
        </p:nvSpPr>
        <p:spPr>
          <a:xfrm>
            <a:off x="-19375" y="4281450"/>
            <a:ext cx="9163375" cy="909225"/>
          </a:xfrm>
          <a:prstGeom prst="flowChartManualInput">
            <a:avLst/>
          </a:prstGeom>
          <a:solidFill>
            <a:srgbClr val="000000">
              <a:alpha val="5647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" name="Google Shape;23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5571" y="4583675"/>
            <a:ext cx="896855" cy="39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" type="body"/>
          </p:nvPr>
        </p:nvSpPr>
        <p:spPr>
          <a:xfrm>
            <a:off x="311700" y="1152475"/>
            <a:ext cx="8520600" cy="301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28" name="Google Shape;28;p4"/>
          <p:cNvSpPr txBox="1"/>
          <p:nvPr>
            <p:ph idx="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29" name="Google Shape;29;p4"/>
          <p:cNvPicPr preferRelativeResize="0"/>
          <p:nvPr/>
        </p:nvPicPr>
        <p:blipFill rotWithShape="1">
          <a:blip r:embed="rId2">
            <a:alphaModFix/>
          </a:blip>
          <a:srcRect b="43715" l="0" r="0" t="16408"/>
          <a:stretch/>
        </p:blipFill>
        <p:spPr>
          <a:xfrm>
            <a:off x="-25" y="4281450"/>
            <a:ext cx="9144000" cy="909225"/>
          </a:xfrm>
          <a:prstGeom prst="flowChartManualInput">
            <a:avLst/>
          </a:prstGeom>
          <a:noFill/>
          <a:ln>
            <a:noFill/>
          </a:ln>
        </p:spPr>
      </p:pic>
      <p:sp>
        <p:nvSpPr>
          <p:cNvPr id="30" name="Google Shape;30;p4"/>
          <p:cNvSpPr/>
          <p:nvPr/>
        </p:nvSpPr>
        <p:spPr>
          <a:xfrm>
            <a:off x="-19375" y="4281450"/>
            <a:ext cx="9163375" cy="909225"/>
          </a:xfrm>
          <a:prstGeom prst="flowChartManualInput">
            <a:avLst/>
          </a:prstGeom>
          <a:solidFill>
            <a:srgbClr val="000000">
              <a:alpha val="5647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1" name="Google Shape;31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5571" y="4583675"/>
            <a:ext cx="896855" cy="39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32;p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89675" y="4460403"/>
            <a:ext cx="1493674" cy="640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36" name="Google Shape;36;p5"/>
          <p:cNvSpPr txBox="1"/>
          <p:nvPr>
            <p:ph idx="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37" name="Google Shape;37;p5"/>
          <p:cNvPicPr preferRelativeResize="0"/>
          <p:nvPr/>
        </p:nvPicPr>
        <p:blipFill rotWithShape="1">
          <a:blip r:embed="rId2">
            <a:alphaModFix/>
          </a:blip>
          <a:srcRect b="43715" l="0" r="0" t="16408"/>
          <a:stretch/>
        </p:blipFill>
        <p:spPr>
          <a:xfrm>
            <a:off x="-25" y="4281450"/>
            <a:ext cx="9144000" cy="909225"/>
          </a:xfrm>
          <a:prstGeom prst="flowChartManualInput">
            <a:avLst/>
          </a:prstGeom>
          <a:noFill/>
          <a:ln>
            <a:noFill/>
          </a:ln>
        </p:spPr>
      </p:pic>
      <p:sp>
        <p:nvSpPr>
          <p:cNvPr id="38" name="Google Shape;38;p5"/>
          <p:cNvSpPr/>
          <p:nvPr/>
        </p:nvSpPr>
        <p:spPr>
          <a:xfrm>
            <a:off x="-19375" y="4281450"/>
            <a:ext cx="9163375" cy="909225"/>
          </a:xfrm>
          <a:prstGeom prst="flowChartManualInput">
            <a:avLst/>
          </a:prstGeom>
          <a:solidFill>
            <a:srgbClr val="000000">
              <a:alpha val="5647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9" name="Google Shape;39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5571" y="4583675"/>
            <a:ext cx="896855" cy="39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" name="Google Shape;40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89675" y="4460403"/>
            <a:ext cx="1493674" cy="640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6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3" name="Google Shape;43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44" name="Google Shape;44;p6"/>
          <p:cNvSpPr txBox="1"/>
          <p:nvPr>
            <p:ph idx="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45" name="Google Shape;45;p6"/>
          <p:cNvSpPr txBox="1"/>
          <p:nvPr>
            <p:ph idx="3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46" name="Google Shape;46;p6"/>
          <p:cNvSpPr txBox="1"/>
          <p:nvPr>
            <p:ph idx="4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47" name="Google Shape;47;p6"/>
          <p:cNvPicPr preferRelativeResize="0"/>
          <p:nvPr/>
        </p:nvPicPr>
        <p:blipFill rotWithShape="1">
          <a:blip r:embed="rId2">
            <a:alphaModFix/>
          </a:blip>
          <a:srcRect b="43715" l="0" r="0" t="16408"/>
          <a:stretch/>
        </p:blipFill>
        <p:spPr>
          <a:xfrm>
            <a:off x="-25" y="4281450"/>
            <a:ext cx="9144000" cy="909225"/>
          </a:xfrm>
          <a:prstGeom prst="flowChartManualInput">
            <a:avLst/>
          </a:prstGeom>
          <a:noFill/>
          <a:ln>
            <a:noFill/>
          </a:ln>
        </p:spPr>
      </p:pic>
      <p:sp>
        <p:nvSpPr>
          <p:cNvPr id="48" name="Google Shape;48;p6"/>
          <p:cNvSpPr/>
          <p:nvPr/>
        </p:nvSpPr>
        <p:spPr>
          <a:xfrm>
            <a:off x="-19375" y="4281450"/>
            <a:ext cx="9163375" cy="909225"/>
          </a:xfrm>
          <a:prstGeom prst="flowChartManualInput">
            <a:avLst/>
          </a:prstGeom>
          <a:solidFill>
            <a:srgbClr val="000000">
              <a:alpha val="5647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9" name="Google Shape;49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5571" y="4583675"/>
            <a:ext cx="896855" cy="39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" name="Google Shape;50;p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89675" y="4460403"/>
            <a:ext cx="1493674" cy="640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7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7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54" name="Google Shape;54;p7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5" name="Google Shape;55;p7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57" name="Google Shape;57;p7"/>
          <p:cNvSpPr txBox="1"/>
          <p:nvPr>
            <p:ph idx="3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58" name="Google Shape;58;p7"/>
          <p:cNvPicPr preferRelativeResize="0"/>
          <p:nvPr/>
        </p:nvPicPr>
        <p:blipFill rotWithShape="1">
          <a:blip r:embed="rId2">
            <a:alphaModFix/>
          </a:blip>
          <a:srcRect b="43715" l="0" r="0" t="16408"/>
          <a:stretch/>
        </p:blipFill>
        <p:spPr>
          <a:xfrm>
            <a:off x="-25" y="4281450"/>
            <a:ext cx="9144000" cy="909225"/>
          </a:xfrm>
          <a:prstGeom prst="flowChartManualInput">
            <a:avLst/>
          </a:prstGeom>
          <a:noFill/>
          <a:ln>
            <a:noFill/>
          </a:ln>
        </p:spPr>
      </p:pic>
      <p:sp>
        <p:nvSpPr>
          <p:cNvPr id="59" name="Google Shape;59;p7"/>
          <p:cNvSpPr/>
          <p:nvPr/>
        </p:nvSpPr>
        <p:spPr>
          <a:xfrm>
            <a:off x="-19375" y="4281450"/>
            <a:ext cx="9163375" cy="909225"/>
          </a:xfrm>
          <a:prstGeom prst="flowChartManualInput">
            <a:avLst/>
          </a:prstGeom>
          <a:solidFill>
            <a:srgbClr val="000000">
              <a:alpha val="5647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0" name="Google Shape;60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5571" y="4583675"/>
            <a:ext cx="896855" cy="39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89675" y="4460403"/>
            <a:ext cx="1493674" cy="640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64" name="Google Shape;64;p8"/>
          <p:cNvSpPr txBox="1"/>
          <p:nvPr>
            <p:ph idx="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65" name="Google Shape;65;p8"/>
          <p:cNvPicPr preferRelativeResize="0"/>
          <p:nvPr/>
        </p:nvPicPr>
        <p:blipFill rotWithShape="1">
          <a:blip r:embed="rId2">
            <a:alphaModFix/>
          </a:blip>
          <a:srcRect b="43715" l="0" r="0" t="16408"/>
          <a:stretch/>
        </p:blipFill>
        <p:spPr>
          <a:xfrm>
            <a:off x="-25" y="4281450"/>
            <a:ext cx="9144000" cy="909225"/>
          </a:xfrm>
          <a:prstGeom prst="flowChartManualInput">
            <a:avLst/>
          </a:prstGeom>
          <a:noFill/>
          <a:ln>
            <a:noFill/>
          </a:ln>
        </p:spPr>
      </p:pic>
      <p:sp>
        <p:nvSpPr>
          <p:cNvPr id="66" name="Google Shape;66;p8"/>
          <p:cNvSpPr/>
          <p:nvPr/>
        </p:nvSpPr>
        <p:spPr>
          <a:xfrm>
            <a:off x="-19375" y="4281450"/>
            <a:ext cx="9163375" cy="909225"/>
          </a:xfrm>
          <a:prstGeom prst="flowChartManualInput">
            <a:avLst/>
          </a:prstGeom>
          <a:solidFill>
            <a:srgbClr val="000000">
              <a:alpha val="5647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7" name="Google Shape;67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5571" y="4583675"/>
            <a:ext cx="896855" cy="39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89675" y="4460403"/>
            <a:ext cx="1493674" cy="640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de 2">
  <p:cSld name="CUSTOM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</p:sldLayoutIdLst>
  <mc:AlternateContent>
    <mc:Choice Requires="p14">
      <p:transition spd="slow" p14:dur="1000">
        <p:fade thruBlk="1"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0"/>
          <p:cNvSpPr txBox="1"/>
          <p:nvPr>
            <p:ph type="title"/>
          </p:nvPr>
        </p:nvSpPr>
        <p:spPr>
          <a:xfrm>
            <a:off x="3276800" y="1248950"/>
            <a:ext cx="6888000" cy="1824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COMPETENCY 1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LESSON 1.1.3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TYPES OF TRANSPORTS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AND SALARY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/>
              <a:t> TYPES OF TRANSPORT ?</a:t>
            </a:r>
            <a:endParaRPr b="1"/>
          </a:p>
        </p:txBody>
      </p:sp>
      <p:sp>
        <p:nvSpPr>
          <p:cNvPr id="81" name="Google Shape;81;p11"/>
          <p:cNvSpPr txBox="1"/>
          <p:nvPr>
            <p:ph idx="1" type="body"/>
          </p:nvPr>
        </p:nvSpPr>
        <p:spPr>
          <a:xfrm>
            <a:off x="311700" y="1152475"/>
            <a:ext cx="8520600" cy="301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Char char="❏"/>
            </a:pPr>
            <a:r>
              <a:rPr b="1" lang="fr">
                <a:solidFill>
                  <a:srgbClr val="FF0000"/>
                </a:solidFill>
              </a:rPr>
              <a:t>LONG DISTANCE- SOLO OR TEAM </a:t>
            </a:r>
            <a:endParaRPr b="1">
              <a:solidFill>
                <a:srgbClr val="FF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Char char="❏"/>
            </a:pPr>
            <a:r>
              <a:rPr b="1" lang="fr">
                <a:solidFill>
                  <a:srgbClr val="FF0000"/>
                </a:solidFill>
              </a:rPr>
              <a:t>LONG DISTANCE : CANADA-U.S.A- MEXICO</a:t>
            </a:r>
            <a:endParaRPr b="1">
              <a:solidFill>
                <a:srgbClr val="FF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Char char="❏"/>
            </a:pPr>
            <a:r>
              <a:rPr b="1" lang="fr">
                <a:solidFill>
                  <a:srgbClr val="FF0000"/>
                </a:solidFill>
              </a:rPr>
              <a:t>REGIONAL</a:t>
            </a:r>
            <a:endParaRPr b="1">
              <a:solidFill>
                <a:srgbClr val="FF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Char char="❏"/>
            </a:pPr>
            <a:r>
              <a:rPr b="1" lang="fr">
                <a:solidFill>
                  <a:srgbClr val="FF0000"/>
                </a:solidFill>
              </a:rPr>
              <a:t>LOCAL</a:t>
            </a:r>
            <a:endParaRPr b="1">
              <a:solidFill>
                <a:srgbClr val="FF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Char char="❏"/>
            </a:pPr>
            <a:r>
              <a:rPr b="1" lang="fr">
                <a:solidFill>
                  <a:srgbClr val="FF0000"/>
                </a:solidFill>
              </a:rPr>
              <a:t>REFRIGERATED</a:t>
            </a:r>
            <a:endParaRPr b="1">
              <a:solidFill>
                <a:srgbClr val="FF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Char char="❏"/>
            </a:pPr>
            <a:r>
              <a:rPr b="1" lang="fr">
                <a:solidFill>
                  <a:srgbClr val="FF0000"/>
                </a:solidFill>
              </a:rPr>
              <a:t>TANKER</a:t>
            </a:r>
            <a:endParaRPr b="1">
              <a:solidFill>
                <a:srgbClr val="FF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Char char="❏"/>
            </a:pPr>
            <a:r>
              <a:rPr b="1" lang="fr">
                <a:solidFill>
                  <a:srgbClr val="FF0000"/>
                </a:solidFill>
              </a:rPr>
              <a:t>DRY BOX</a:t>
            </a:r>
            <a:endParaRPr b="1">
              <a:solidFill>
                <a:srgbClr val="FF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Char char="❏"/>
            </a:pPr>
            <a:r>
              <a:rPr b="1" lang="fr">
                <a:solidFill>
                  <a:srgbClr val="FF0000"/>
                </a:solidFill>
              </a:rPr>
              <a:t>FLATBED</a:t>
            </a:r>
            <a:endParaRPr b="1">
              <a:solidFill>
                <a:srgbClr val="FF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Char char="❏"/>
            </a:pPr>
            <a:r>
              <a:rPr b="1" lang="fr">
                <a:solidFill>
                  <a:srgbClr val="FF0000"/>
                </a:solidFill>
              </a:rPr>
              <a:t>BULK ( DUMP TRUCK )</a:t>
            </a:r>
            <a:endParaRPr b="1">
              <a:solidFill>
                <a:srgbClr val="FF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Char char="❏"/>
            </a:pPr>
            <a:r>
              <a:rPr b="1" lang="fr">
                <a:solidFill>
                  <a:srgbClr val="FF0000"/>
                </a:solidFill>
              </a:rPr>
              <a:t>ETC.</a:t>
            </a:r>
            <a:endParaRPr b="1">
              <a:solidFill>
                <a:srgbClr val="FF0000"/>
              </a:solidFill>
            </a:endParaRPr>
          </a:p>
        </p:txBody>
      </p:sp>
      <p:pic>
        <p:nvPicPr>
          <p:cNvPr id="82" name="Google Shape;82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62775" y="2087225"/>
            <a:ext cx="4881228" cy="22749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rgbClr val="1155CC"/>
                </a:solidFill>
              </a:rPr>
              <a:t>WHAT IS THE SALARY OF A TRUCK DRIVER?</a:t>
            </a:r>
            <a:endParaRPr b="1">
              <a:solidFill>
                <a:srgbClr val="1155CC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1155CC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</p:txBody>
      </p:sp>
      <p:pic>
        <p:nvPicPr>
          <p:cNvPr id="88" name="Google Shape;88;p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04600" y="1126450"/>
            <a:ext cx="2474100" cy="3117475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2"/>
          <p:cNvSpPr txBox="1"/>
          <p:nvPr/>
        </p:nvSpPr>
        <p:spPr>
          <a:xfrm>
            <a:off x="341750" y="1039925"/>
            <a:ext cx="5912400" cy="362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fr" sz="2400">
                <a:solidFill>
                  <a:schemeClr val="dk1"/>
                </a:solidFill>
              </a:rPr>
              <a:t>Hourly rate</a:t>
            </a:r>
            <a:r>
              <a:rPr lang="fr" sz="2400">
                <a:solidFill>
                  <a:schemeClr val="dk1"/>
                </a:solidFill>
              </a:rPr>
              <a:t> : $20.00 or more (est.)</a:t>
            </a:r>
            <a:endParaRPr sz="2400">
              <a:solidFill>
                <a:schemeClr val="dk1"/>
              </a:solidFill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fr" sz="2400">
                <a:solidFill>
                  <a:schemeClr val="dk1"/>
                </a:solidFill>
              </a:rPr>
              <a:t>Millage rate : 40¢ or more (est.)</a:t>
            </a:r>
            <a:endParaRPr sz="2400">
              <a:solidFill>
                <a:schemeClr val="dk1"/>
              </a:solidFill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fr" sz="2400">
                <a:solidFill>
                  <a:schemeClr val="dk1"/>
                </a:solidFill>
              </a:rPr>
              <a:t>Pickup and drop pay ?</a:t>
            </a:r>
            <a:endParaRPr sz="2400">
              <a:solidFill>
                <a:schemeClr val="dk1"/>
              </a:solidFill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fr" sz="2400">
                <a:solidFill>
                  <a:schemeClr val="dk1"/>
                </a:solidFill>
              </a:rPr>
              <a:t>Waiting time</a:t>
            </a:r>
            <a:endParaRPr sz="2400">
              <a:solidFill>
                <a:schemeClr val="dk1"/>
              </a:solidFill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fr" sz="2400">
                <a:solidFill>
                  <a:schemeClr val="dk1"/>
                </a:solidFill>
              </a:rPr>
              <a:t>Border crossings</a:t>
            </a:r>
            <a:endParaRPr sz="2400">
              <a:solidFill>
                <a:schemeClr val="dk1"/>
              </a:solidFill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fr" sz="2400">
                <a:solidFill>
                  <a:schemeClr val="dk1"/>
                </a:solidFill>
              </a:rPr>
              <a:t>Lay over </a:t>
            </a:r>
            <a:endParaRPr sz="2400">
              <a:solidFill>
                <a:schemeClr val="dk1"/>
              </a:solidFill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fr" sz="2400">
                <a:solidFill>
                  <a:schemeClr val="dk1"/>
                </a:solidFill>
              </a:rPr>
              <a:t>Bonus : safety, economie, others. </a:t>
            </a:r>
            <a:endParaRPr sz="24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3"/>
          <p:cNvSpPr txBox="1"/>
          <p:nvPr>
            <p:ph type="title"/>
          </p:nvPr>
        </p:nvSpPr>
        <p:spPr>
          <a:xfrm>
            <a:off x="311700" y="445025"/>
            <a:ext cx="8520600" cy="94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latin typeface="Impact"/>
                <a:ea typeface="Impact"/>
                <a:cs typeface="Impact"/>
                <a:sym typeface="Impact"/>
              </a:rPr>
              <a:t>Example of a Job Offer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(Flat bed 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latin typeface="Impact"/>
                <a:ea typeface="Impact"/>
                <a:cs typeface="Impact"/>
                <a:sym typeface="Impact"/>
              </a:rPr>
              <a:t>Transport 2 axles</a:t>
            </a:r>
            <a:endParaRPr sz="2400"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First three months : 0.46¢/ mille -</a:t>
            </a:r>
            <a:r>
              <a:rPr lang="fr" sz="1800"/>
              <a:t> </a:t>
            </a:r>
            <a:r>
              <a:rPr lang="fr" sz="1800"/>
              <a:t>$25 / drop - $25  / pick-up - $30 /</a:t>
            </a:r>
            <a:r>
              <a:rPr lang="fr" sz="1800"/>
              <a:t>tarps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After 3 months: 0.50¢/ mille 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latin typeface="Impact"/>
                <a:ea typeface="Impact"/>
                <a:cs typeface="Impact"/>
                <a:sym typeface="Impact"/>
              </a:rPr>
              <a:t>Transport 4 axles</a:t>
            </a:r>
            <a:endParaRPr sz="2400"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First three months : 0.47¢/mille - $30 / drop - $30 / pick-up - $30 / tarps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After 3 months: 0.51¢/mille - 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latin typeface="Impact"/>
                <a:ea typeface="Impact"/>
                <a:cs typeface="Impact"/>
                <a:sym typeface="Impact"/>
              </a:rPr>
              <a:t>Local</a:t>
            </a:r>
            <a:endParaRPr sz="2400"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$20.00 / hour first 3 months / $22.50 after 3 months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(the most advantageous salary for the driver, by hour or by the mile)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FF0000"/>
                </a:solidFill>
              </a:rPr>
              <a:t>Insurance after 6 months of service.</a:t>
            </a:r>
            <a:endParaRPr sz="1800">
              <a:solidFill>
                <a:srgbClr val="FF0000"/>
              </a:solidFill>
            </a:endParaRPr>
          </a:p>
        </p:txBody>
      </p:sp>
      <p:pic>
        <p:nvPicPr>
          <p:cNvPr id="95" name="Google Shape;9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85550" y="873300"/>
            <a:ext cx="1358450" cy="2249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/>
              <a:t>$$ ANOTHER EXAMPLE OF SALARY $$</a:t>
            </a:r>
            <a:endParaRPr b="1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Long Haul Professional Driver</a:t>
            </a:r>
            <a:endParaRPr sz="1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CAN / USA</a:t>
            </a:r>
            <a:endParaRPr sz="1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fr" sz="2400"/>
              <a:t>50¢ / mile or more - 2500 miles / week </a:t>
            </a:r>
            <a:r>
              <a:rPr lang="fr" sz="2400"/>
              <a:t>guaranteed</a:t>
            </a:r>
            <a:r>
              <a:rPr lang="fr" sz="2400"/>
              <a:t> 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fr" sz="2400"/>
              <a:t>Bonuses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fr" sz="2400"/>
              <a:t>Drops and Pickups </a:t>
            </a:r>
            <a:r>
              <a:rPr lang="fr" sz="2400"/>
              <a:t>$20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fr" sz="2400"/>
              <a:t>Paid Switches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fr" sz="2400"/>
              <a:t>Collective Insurance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fr" sz="2400"/>
              <a:t>Waiting Time paid after 1 hour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fr" sz="2400"/>
              <a:t>11 Statutory Holidays paid</a:t>
            </a:r>
            <a:endParaRPr sz="2400"/>
          </a:p>
        </p:txBody>
      </p:sp>
      <p:pic>
        <p:nvPicPr>
          <p:cNvPr id="101" name="Google Shape;10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37200" y="2209475"/>
            <a:ext cx="3701600" cy="2139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5"/>
          <p:cNvSpPr txBox="1"/>
          <p:nvPr>
            <p:ph type="title"/>
          </p:nvPr>
        </p:nvSpPr>
        <p:spPr>
          <a:xfrm>
            <a:off x="311700" y="467225"/>
            <a:ext cx="8520600" cy="572700"/>
          </a:xfrm>
          <a:prstGeom prst="rect">
            <a:avLst/>
          </a:prstGeom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fr"/>
              <a:t>The annual salary...not always easy to know!</a:t>
            </a:r>
            <a:endParaRPr i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/>
              <a:t>According to different studies, the annual salary is between</a:t>
            </a:r>
            <a:r>
              <a:rPr lang="fr" sz="2400"/>
              <a:t> $42 500 and $67 000 for a long distance driver.</a:t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/>
              <a:t>(</a:t>
            </a:r>
            <a:r>
              <a:rPr lang="fr" sz="1800"/>
              <a:t>salary based on 10</a:t>
            </a:r>
            <a:r>
              <a:rPr lang="fr" sz="1800"/>
              <a:t>0 000 miles / year)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/>
              <a:t>The salary for a local driver would be $ 56 000.</a:t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/>
              <a:t>(</a:t>
            </a:r>
            <a:r>
              <a:rPr lang="fr" sz="1800"/>
              <a:t>salary based on 52.5 hours / week)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  <p:pic>
        <p:nvPicPr>
          <p:cNvPr id="107" name="Google Shape;107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90250" y="2227600"/>
            <a:ext cx="2411825" cy="206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