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  <p:sldMasterId id="2147484052" r:id="rId2"/>
    <p:sldMasterId id="2147484064" r:id="rId3"/>
  </p:sldMasterIdLst>
  <p:notesMasterIdLst>
    <p:notesMasterId r:id="rId46"/>
  </p:notesMasterIdLst>
  <p:sldIdLst>
    <p:sldId id="256" r:id="rId4"/>
    <p:sldId id="451" r:id="rId5"/>
    <p:sldId id="452" r:id="rId6"/>
    <p:sldId id="453" r:id="rId7"/>
    <p:sldId id="454" r:id="rId8"/>
    <p:sldId id="455" r:id="rId9"/>
    <p:sldId id="457" r:id="rId10"/>
    <p:sldId id="456" r:id="rId11"/>
    <p:sldId id="464" r:id="rId12"/>
    <p:sldId id="458" r:id="rId13"/>
    <p:sldId id="459" r:id="rId14"/>
    <p:sldId id="486" r:id="rId15"/>
    <p:sldId id="460" r:id="rId16"/>
    <p:sldId id="461" r:id="rId17"/>
    <p:sldId id="448" r:id="rId18"/>
    <p:sldId id="273" r:id="rId19"/>
    <p:sldId id="275" r:id="rId20"/>
    <p:sldId id="465" r:id="rId21"/>
    <p:sldId id="270" r:id="rId22"/>
    <p:sldId id="463" r:id="rId23"/>
    <p:sldId id="466" r:id="rId24"/>
    <p:sldId id="467" r:id="rId25"/>
    <p:sldId id="468" r:id="rId26"/>
    <p:sldId id="477" r:id="rId27"/>
    <p:sldId id="470" r:id="rId28"/>
    <p:sldId id="480" r:id="rId29"/>
    <p:sldId id="478" r:id="rId30"/>
    <p:sldId id="479" r:id="rId31"/>
    <p:sldId id="471" r:id="rId32"/>
    <p:sldId id="481" r:id="rId33"/>
    <p:sldId id="482" r:id="rId34"/>
    <p:sldId id="483" r:id="rId35"/>
    <p:sldId id="484" r:id="rId36"/>
    <p:sldId id="474" r:id="rId37"/>
    <p:sldId id="348" r:id="rId38"/>
    <p:sldId id="485" r:id="rId39"/>
    <p:sldId id="356" r:id="rId40"/>
    <p:sldId id="357" r:id="rId41"/>
    <p:sldId id="282" r:id="rId42"/>
    <p:sldId id="354" r:id="rId43"/>
    <p:sldId id="285" r:id="rId44"/>
    <p:sldId id="355" r:id="rId45"/>
  </p:sldIdLst>
  <p:sldSz cx="9144000" cy="6858000" type="screen4x3"/>
  <p:notesSz cx="6881813" cy="92964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0318"/>
    <a:srgbClr val="0099F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65" autoAdjust="0"/>
    <p:restoredTop sz="80964" autoAdjust="0"/>
  </p:normalViewPr>
  <p:slideViewPr>
    <p:cSldViewPr>
      <p:cViewPr varScale="1">
        <p:scale>
          <a:sx n="54" d="100"/>
          <a:sy n="54" d="100"/>
        </p:scale>
        <p:origin x="150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6E4BEB-5239-441E-9F54-66EB3CD2A101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CA"/>
        </a:p>
      </dgm:t>
    </dgm:pt>
    <dgm:pt modelId="{F23BE22C-0C8B-4D78-B2B1-3F8E4900A767}">
      <dgm:prSet phldrT="[Texte]"/>
      <dgm:spPr>
        <a:solidFill>
          <a:srgbClr val="00B0F0"/>
        </a:solidFill>
      </dgm:spPr>
      <dgm:t>
        <a:bodyPr/>
        <a:lstStyle/>
        <a:p>
          <a:r>
            <a:rPr lang="fr-CA" dirty="0"/>
            <a:t>2 types de tissus conjonctifs</a:t>
          </a:r>
        </a:p>
      </dgm:t>
    </dgm:pt>
    <dgm:pt modelId="{E6781980-77D8-43F5-B5FA-E1B3F0860241}" type="parTrans" cxnId="{1911B07E-3D53-404C-BFB0-CD1329B65870}">
      <dgm:prSet/>
      <dgm:spPr/>
      <dgm:t>
        <a:bodyPr/>
        <a:lstStyle/>
        <a:p>
          <a:endParaRPr lang="fr-CA"/>
        </a:p>
      </dgm:t>
    </dgm:pt>
    <dgm:pt modelId="{41FDA323-F321-4D27-B7BE-316EFFDF8CF0}" type="sibTrans" cxnId="{1911B07E-3D53-404C-BFB0-CD1329B65870}">
      <dgm:prSet/>
      <dgm:spPr/>
      <dgm:t>
        <a:bodyPr/>
        <a:lstStyle/>
        <a:p>
          <a:endParaRPr lang="fr-CA"/>
        </a:p>
      </dgm:t>
    </dgm:pt>
    <dgm:pt modelId="{E2720E04-B5AA-4D98-A071-78F043C86CE4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fr-CA" dirty="0"/>
            <a:t>Tissu cartilagineux</a:t>
          </a:r>
        </a:p>
      </dgm:t>
    </dgm:pt>
    <dgm:pt modelId="{C2188F7A-D107-4A7E-974F-A5731F540296}" type="parTrans" cxnId="{A1CDC3A2-D04D-4EA5-81A9-972D1577F273}">
      <dgm:prSet/>
      <dgm:spPr/>
      <dgm:t>
        <a:bodyPr/>
        <a:lstStyle/>
        <a:p>
          <a:endParaRPr lang="fr-CA"/>
        </a:p>
      </dgm:t>
    </dgm:pt>
    <dgm:pt modelId="{3006150B-E069-4DEA-8B43-D9C4F9DAA85C}" type="sibTrans" cxnId="{A1CDC3A2-D04D-4EA5-81A9-972D1577F273}">
      <dgm:prSet/>
      <dgm:spPr/>
      <dgm:t>
        <a:bodyPr/>
        <a:lstStyle/>
        <a:p>
          <a:endParaRPr lang="fr-CA"/>
        </a:p>
      </dgm:t>
    </dgm:pt>
    <dgm:pt modelId="{3F96499C-0A1A-4B0D-99EC-4CC4204918FD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fr-CA" dirty="0"/>
            <a:t>Tissu osseux</a:t>
          </a:r>
        </a:p>
      </dgm:t>
    </dgm:pt>
    <dgm:pt modelId="{4E0C6954-2CD2-4567-BA10-E2BDDCD3C109}" type="parTrans" cxnId="{EA7F4441-76EE-4A51-9BF3-9647426D2A5B}">
      <dgm:prSet/>
      <dgm:spPr/>
      <dgm:t>
        <a:bodyPr/>
        <a:lstStyle/>
        <a:p>
          <a:endParaRPr lang="fr-CA"/>
        </a:p>
      </dgm:t>
    </dgm:pt>
    <dgm:pt modelId="{E6CABE6B-4486-4961-9586-42E3AD2417D1}" type="sibTrans" cxnId="{EA7F4441-76EE-4A51-9BF3-9647426D2A5B}">
      <dgm:prSet/>
      <dgm:spPr/>
      <dgm:t>
        <a:bodyPr/>
        <a:lstStyle/>
        <a:p>
          <a:endParaRPr lang="fr-CA"/>
        </a:p>
      </dgm:t>
    </dgm:pt>
    <dgm:pt modelId="{C391E797-45C3-4A10-A5B9-78FE046090A8}" type="pres">
      <dgm:prSet presAssocID="{F06E4BEB-5239-441E-9F54-66EB3CD2A10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5C3B3FB-A844-4AD2-A356-D41DD17DB48C}" type="pres">
      <dgm:prSet presAssocID="{F23BE22C-0C8B-4D78-B2B1-3F8E4900A767}" presName="centerShape" presStyleLbl="node0" presStyleIdx="0" presStyleCnt="1" custScaleX="179641" custLinFactNeighborX="1385" custLinFactNeighborY="7770"/>
      <dgm:spPr/>
    </dgm:pt>
    <dgm:pt modelId="{104AC9D2-3E71-4E31-A9A0-FE35ABB272EB}" type="pres">
      <dgm:prSet presAssocID="{C2188F7A-D107-4A7E-974F-A5731F540296}" presName="parTrans" presStyleLbl="bgSibTrans2D1" presStyleIdx="0" presStyleCnt="2"/>
      <dgm:spPr/>
    </dgm:pt>
    <dgm:pt modelId="{EA5EC49E-EC59-4433-A143-45386BC00D3B}" type="pres">
      <dgm:prSet presAssocID="{E2720E04-B5AA-4D98-A071-78F043C86CE4}" presName="node" presStyleLbl="node1" presStyleIdx="0" presStyleCnt="2">
        <dgm:presLayoutVars>
          <dgm:bulletEnabled val="1"/>
        </dgm:presLayoutVars>
      </dgm:prSet>
      <dgm:spPr/>
    </dgm:pt>
    <dgm:pt modelId="{119FF917-0D33-48CE-957D-FF415D2A2489}" type="pres">
      <dgm:prSet presAssocID="{4E0C6954-2CD2-4567-BA10-E2BDDCD3C109}" presName="parTrans" presStyleLbl="bgSibTrans2D1" presStyleIdx="1" presStyleCnt="2"/>
      <dgm:spPr/>
    </dgm:pt>
    <dgm:pt modelId="{B7442753-328B-456A-AA31-08E363AA79F4}" type="pres">
      <dgm:prSet presAssocID="{3F96499C-0A1A-4B0D-99EC-4CC4204918FD}" presName="node" presStyleLbl="node1" presStyleIdx="1" presStyleCnt="2">
        <dgm:presLayoutVars>
          <dgm:bulletEnabled val="1"/>
        </dgm:presLayoutVars>
      </dgm:prSet>
      <dgm:spPr/>
    </dgm:pt>
  </dgm:ptLst>
  <dgm:cxnLst>
    <dgm:cxn modelId="{8669E51A-706D-4F84-B9B7-BAADB4AEE995}" type="presOf" srcId="{F06E4BEB-5239-441E-9F54-66EB3CD2A101}" destId="{C391E797-45C3-4A10-A5B9-78FE046090A8}" srcOrd="0" destOrd="0" presId="urn:microsoft.com/office/officeart/2005/8/layout/radial4"/>
    <dgm:cxn modelId="{DBBC131F-2B4C-4CEE-BD8F-242E7072D01C}" type="presOf" srcId="{3F96499C-0A1A-4B0D-99EC-4CC4204918FD}" destId="{B7442753-328B-456A-AA31-08E363AA79F4}" srcOrd="0" destOrd="0" presId="urn:microsoft.com/office/officeart/2005/8/layout/radial4"/>
    <dgm:cxn modelId="{EA7F4441-76EE-4A51-9BF3-9647426D2A5B}" srcId="{F23BE22C-0C8B-4D78-B2B1-3F8E4900A767}" destId="{3F96499C-0A1A-4B0D-99EC-4CC4204918FD}" srcOrd="1" destOrd="0" parTransId="{4E0C6954-2CD2-4567-BA10-E2BDDCD3C109}" sibTransId="{E6CABE6B-4486-4961-9586-42E3AD2417D1}"/>
    <dgm:cxn modelId="{24DF5C6C-8AB6-4720-9943-4D5DCCDDBD6D}" type="presOf" srcId="{C2188F7A-D107-4A7E-974F-A5731F540296}" destId="{104AC9D2-3E71-4E31-A9A0-FE35ABB272EB}" srcOrd="0" destOrd="0" presId="urn:microsoft.com/office/officeart/2005/8/layout/radial4"/>
    <dgm:cxn modelId="{DE75CF7A-29A4-4AC2-9C13-4BD596E0C2F5}" type="presOf" srcId="{E2720E04-B5AA-4D98-A071-78F043C86CE4}" destId="{EA5EC49E-EC59-4433-A143-45386BC00D3B}" srcOrd="0" destOrd="0" presId="urn:microsoft.com/office/officeart/2005/8/layout/radial4"/>
    <dgm:cxn modelId="{1911B07E-3D53-404C-BFB0-CD1329B65870}" srcId="{F06E4BEB-5239-441E-9F54-66EB3CD2A101}" destId="{F23BE22C-0C8B-4D78-B2B1-3F8E4900A767}" srcOrd="0" destOrd="0" parTransId="{E6781980-77D8-43F5-B5FA-E1B3F0860241}" sibTransId="{41FDA323-F321-4D27-B7BE-316EFFDF8CF0}"/>
    <dgm:cxn modelId="{D4ADB09F-91F5-446D-955A-65F91AE8A788}" type="presOf" srcId="{F23BE22C-0C8B-4D78-B2B1-3F8E4900A767}" destId="{95C3B3FB-A844-4AD2-A356-D41DD17DB48C}" srcOrd="0" destOrd="0" presId="urn:microsoft.com/office/officeart/2005/8/layout/radial4"/>
    <dgm:cxn modelId="{A1CDC3A2-D04D-4EA5-81A9-972D1577F273}" srcId="{F23BE22C-0C8B-4D78-B2B1-3F8E4900A767}" destId="{E2720E04-B5AA-4D98-A071-78F043C86CE4}" srcOrd="0" destOrd="0" parTransId="{C2188F7A-D107-4A7E-974F-A5731F540296}" sibTransId="{3006150B-E069-4DEA-8B43-D9C4F9DAA85C}"/>
    <dgm:cxn modelId="{A19D76F7-7A1C-454E-A6A2-EAC4CAA5C76C}" type="presOf" srcId="{4E0C6954-2CD2-4567-BA10-E2BDDCD3C109}" destId="{119FF917-0D33-48CE-957D-FF415D2A2489}" srcOrd="0" destOrd="0" presId="urn:microsoft.com/office/officeart/2005/8/layout/radial4"/>
    <dgm:cxn modelId="{9133495B-965F-477E-8E35-90DB53CA04CD}" type="presParOf" srcId="{C391E797-45C3-4A10-A5B9-78FE046090A8}" destId="{95C3B3FB-A844-4AD2-A356-D41DD17DB48C}" srcOrd="0" destOrd="0" presId="urn:microsoft.com/office/officeart/2005/8/layout/radial4"/>
    <dgm:cxn modelId="{8E491CCE-A9AF-4051-AF1B-098A65EEEB79}" type="presParOf" srcId="{C391E797-45C3-4A10-A5B9-78FE046090A8}" destId="{104AC9D2-3E71-4E31-A9A0-FE35ABB272EB}" srcOrd="1" destOrd="0" presId="urn:microsoft.com/office/officeart/2005/8/layout/radial4"/>
    <dgm:cxn modelId="{EDABB168-829D-4234-B322-F9291B31BBCF}" type="presParOf" srcId="{C391E797-45C3-4A10-A5B9-78FE046090A8}" destId="{EA5EC49E-EC59-4433-A143-45386BC00D3B}" srcOrd="2" destOrd="0" presId="urn:microsoft.com/office/officeart/2005/8/layout/radial4"/>
    <dgm:cxn modelId="{57D54B78-B39D-40F0-BBB6-93CF51D5E8A4}" type="presParOf" srcId="{C391E797-45C3-4A10-A5B9-78FE046090A8}" destId="{119FF917-0D33-48CE-957D-FF415D2A2489}" srcOrd="3" destOrd="0" presId="urn:microsoft.com/office/officeart/2005/8/layout/radial4"/>
    <dgm:cxn modelId="{A403E266-76BF-42CE-A5C2-DB11BD41C40C}" type="presParOf" srcId="{C391E797-45C3-4A10-A5B9-78FE046090A8}" destId="{B7442753-328B-456A-AA31-08E363AA79F4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957E4B-38DB-4EE5-AA9E-1D161D0DFC82}" type="doc">
      <dgm:prSet loTypeId="urn:microsoft.com/office/officeart/2005/8/layout/chevronAccent+Icon" loCatId="process" qsTypeId="urn:microsoft.com/office/officeart/2005/8/quickstyle/simple1" qsCatId="simple" csTypeId="urn:microsoft.com/office/officeart/2005/8/colors/colorful4" csCatId="colorful" phldr="1"/>
      <dgm:spPr/>
    </dgm:pt>
    <dgm:pt modelId="{66C1EB74-9F2A-4498-AB7A-E49FB5ED23C8}">
      <dgm:prSet phldrT="[Texte]" custT="1"/>
      <dgm:spPr/>
      <dgm:t>
        <a:bodyPr/>
        <a:lstStyle/>
        <a:p>
          <a:r>
            <a:rPr lang="fr-CA" sz="2000" b="1" dirty="0">
              <a:solidFill>
                <a:srgbClr val="FF0000"/>
              </a:solidFill>
            </a:rPr>
            <a:t>Ostéogéniques</a:t>
          </a:r>
        </a:p>
        <a:p>
          <a:r>
            <a:rPr lang="fr-CA" sz="2000" b="1" dirty="0"/>
            <a:t>donnent naissance aux ostéoblastes</a:t>
          </a:r>
          <a:endParaRPr lang="fr-CA" sz="1600" b="1" dirty="0"/>
        </a:p>
      </dgm:t>
    </dgm:pt>
    <dgm:pt modelId="{A78095F4-9E7D-446D-B9D1-7EC7E26DBD5F}" type="parTrans" cxnId="{D73AB75E-9F49-4307-A171-62020F8570D8}">
      <dgm:prSet/>
      <dgm:spPr/>
      <dgm:t>
        <a:bodyPr/>
        <a:lstStyle/>
        <a:p>
          <a:endParaRPr lang="fr-CA"/>
        </a:p>
      </dgm:t>
    </dgm:pt>
    <dgm:pt modelId="{A9C22D3F-4373-47B2-BF91-1F965747615D}" type="sibTrans" cxnId="{D73AB75E-9F49-4307-A171-62020F8570D8}">
      <dgm:prSet/>
      <dgm:spPr/>
      <dgm:t>
        <a:bodyPr/>
        <a:lstStyle/>
        <a:p>
          <a:endParaRPr lang="fr-CA"/>
        </a:p>
      </dgm:t>
    </dgm:pt>
    <dgm:pt modelId="{847B72AA-9802-45E0-A426-4BD1DB7CCA0A}">
      <dgm:prSet phldrT="[Texte]" custT="1"/>
      <dgm:spPr/>
      <dgm:t>
        <a:bodyPr/>
        <a:lstStyle/>
        <a:p>
          <a:r>
            <a:rPr lang="fr-CA" sz="2000" b="1" dirty="0">
              <a:solidFill>
                <a:srgbClr val="FF0000"/>
              </a:solidFill>
            </a:rPr>
            <a:t>Ostéoblastes </a:t>
          </a:r>
        </a:p>
        <a:p>
          <a:r>
            <a:rPr lang="fr-CA" sz="2000" b="1" dirty="0"/>
            <a:t>se transforment en ostéocytes</a:t>
          </a:r>
        </a:p>
        <a:p>
          <a:r>
            <a:rPr lang="fr-CA" sz="1600" b="1" dirty="0"/>
            <a:t>Produisent de la matière osseuse</a:t>
          </a:r>
        </a:p>
      </dgm:t>
    </dgm:pt>
    <dgm:pt modelId="{4F03F079-BC1B-42D1-8B76-9FCAA285C001}" type="parTrans" cxnId="{67458983-A114-4A77-B50F-0B56E3F62B34}">
      <dgm:prSet/>
      <dgm:spPr/>
      <dgm:t>
        <a:bodyPr/>
        <a:lstStyle/>
        <a:p>
          <a:endParaRPr lang="fr-CA"/>
        </a:p>
      </dgm:t>
    </dgm:pt>
    <dgm:pt modelId="{7555515D-401F-4009-BDFC-EC84FC07CF05}" type="sibTrans" cxnId="{67458983-A114-4A77-B50F-0B56E3F62B34}">
      <dgm:prSet/>
      <dgm:spPr/>
      <dgm:t>
        <a:bodyPr/>
        <a:lstStyle/>
        <a:p>
          <a:endParaRPr lang="fr-CA"/>
        </a:p>
      </dgm:t>
    </dgm:pt>
    <dgm:pt modelId="{C8D1E96D-CCF6-4AA9-879D-28200EA5DBAD}">
      <dgm:prSet phldrT="[Texte]" custT="1"/>
      <dgm:spPr/>
      <dgm:t>
        <a:bodyPr/>
        <a:lstStyle/>
        <a:p>
          <a:r>
            <a:rPr lang="fr-CA" sz="2000" b="1" dirty="0"/>
            <a:t>Ostéocytes  </a:t>
          </a:r>
          <a:r>
            <a:rPr lang="fr-CA" sz="1600" b="1" dirty="0"/>
            <a:t>Maintenir le tissu viable.</a:t>
          </a:r>
        </a:p>
      </dgm:t>
    </dgm:pt>
    <dgm:pt modelId="{FB380803-7412-4B4A-AB97-AEC20ACAD478}" type="parTrans" cxnId="{2518627E-368D-467C-BDE3-E68DD2832488}">
      <dgm:prSet/>
      <dgm:spPr/>
      <dgm:t>
        <a:bodyPr/>
        <a:lstStyle/>
        <a:p>
          <a:endParaRPr lang="fr-CA"/>
        </a:p>
      </dgm:t>
    </dgm:pt>
    <dgm:pt modelId="{1C62E5AA-6F60-44CD-B25C-6ED607FAFAFA}" type="sibTrans" cxnId="{2518627E-368D-467C-BDE3-E68DD2832488}">
      <dgm:prSet/>
      <dgm:spPr/>
      <dgm:t>
        <a:bodyPr/>
        <a:lstStyle/>
        <a:p>
          <a:endParaRPr lang="fr-CA"/>
        </a:p>
      </dgm:t>
    </dgm:pt>
    <dgm:pt modelId="{41CE98FF-77A8-473D-BA53-423C81C00BCC}" type="pres">
      <dgm:prSet presAssocID="{71957E4B-38DB-4EE5-AA9E-1D161D0DFC82}" presName="Name0" presStyleCnt="0">
        <dgm:presLayoutVars>
          <dgm:dir/>
          <dgm:resizeHandles val="exact"/>
        </dgm:presLayoutVars>
      </dgm:prSet>
      <dgm:spPr/>
    </dgm:pt>
    <dgm:pt modelId="{45319F8F-D996-46EE-A4A8-523AD544D2E6}" type="pres">
      <dgm:prSet presAssocID="{66C1EB74-9F2A-4498-AB7A-E49FB5ED23C8}" presName="composite" presStyleCnt="0"/>
      <dgm:spPr/>
    </dgm:pt>
    <dgm:pt modelId="{64BF4A3C-6FC3-4F42-8997-B8DA69ABE4B7}" type="pres">
      <dgm:prSet presAssocID="{66C1EB74-9F2A-4498-AB7A-E49FB5ED23C8}" presName="bgChev" presStyleLbl="node1" presStyleIdx="0" presStyleCnt="3" custLinFactNeighborX="-1597" custLinFactNeighborY="-99091"/>
      <dgm:spPr/>
    </dgm:pt>
    <dgm:pt modelId="{C6F6493D-153D-4717-8F54-A43D66E332FD}" type="pres">
      <dgm:prSet presAssocID="{66C1EB74-9F2A-4498-AB7A-E49FB5ED23C8}" presName="txNode" presStyleLbl="fgAcc1" presStyleIdx="0" presStyleCnt="3" custScaleX="121408" custScaleY="134966" custLinFactY="-7701" custLinFactNeighborX="-4843" custLinFactNeighborY="-100000">
        <dgm:presLayoutVars>
          <dgm:bulletEnabled val="1"/>
        </dgm:presLayoutVars>
      </dgm:prSet>
      <dgm:spPr/>
    </dgm:pt>
    <dgm:pt modelId="{9DD2EF8D-7081-4F5E-892F-2C8D87AB8102}" type="pres">
      <dgm:prSet presAssocID="{A9C22D3F-4373-47B2-BF91-1F965747615D}" presName="compositeSpace" presStyleCnt="0"/>
      <dgm:spPr/>
    </dgm:pt>
    <dgm:pt modelId="{36912795-7EB5-4997-83F1-53348579447B}" type="pres">
      <dgm:prSet presAssocID="{847B72AA-9802-45E0-A426-4BD1DB7CCA0A}" presName="composite" presStyleCnt="0"/>
      <dgm:spPr/>
    </dgm:pt>
    <dgm:pt modelId="{8AC007A9-97B5-48BC-AA96-3203AE4887E9}" type="pres">
      <dgm:prSet presAssocID="{847B72AA-9802-45E0-A426-4BD1DB7CCA0A}" presName="bgChev" presStyleLbl="node1" presStyleIdx="1" presStyleCnt="3" custLinFactNeighborX="2958" custLinFactNeighborY="-94993"/>
      <dgm:spPr/>
    </dgm:pt>
    <dgm:pt modelId="{5A9F0891-9A4D-46BB-923E-620A1D4262ED}" type="pres">
      <dgm:prSet presAssocID="{847B72AA-9802-45E0-A426-4BD1DB7CCA0A}" presName="txNode" presStyleLbl="fgAcc1" presStyleIdx="1" presStyleCnt="3" custScaleX="142820" custScaleY="285375" custLinFactY="-7701" custLinFactNeighborX="-10069" custLinFactNeighborY="-100000">
        <dgm:presLayoutVars>
          <dgm:bulletEnabled val="1"/>
        </dgm:presLayoutVars>
      </dgm:prSet>
      <dgm:spPr/>
    </dgm:pt>
    <dgm:pt modelId="{AEA430B7-749C-40D3-ADE4-01C906B5B4C5}" type="pres">
      <dgm:prSet presAssocID="{7555515D-401F-4009-BDFC-EC84FC07CF05}" presName="compositeSpace" presStyleCnt="0"/>
      <dgm:spPr/>
    </dgm:pt>
    <dgm:pt modelId="{82B984A6-E680-4D5B-BEF3-6E1E3C05B181}" type="pres">
      <dgm:prSet presAssocID="{C8D1E96D-CCF6-4AA9-879D-28200EA5DBAD}" presName="composite" presStyleCnt="0"/>
      <dgm:spPr/>
    </dgm:pt>
    <dgm:pt modelId="{288C240D-D721-413C-B562-C34CEE083B32}" type="pres">
      <dgm:prSet presAssocID="{C8D1E96D-CCF6-4AA9-879D-28200EA5DBAD}" presName="bgChev" presStyleLbl="node1" presStyleIdx="2" presStyleCnt="3" custLinFactNeighborX="1655" custLinFactNeighborY="-94993"/>
      <dgm:spPr/>
    </dgm:pt>
    <dgm:pt modelId="{93F9B59D-7C8B-4469-B5C7-5A29A96D0242}" type="pres">
      <dgm:prSet presAssocID="{C8D1E96D-CCF6-4AA9-879D-28200EA5DBAD}" presName="txNode" presStyleLbl="fgAcc1" presStyleIdx="2" presStyleCnt="3" custLinFactY="-11799" custLinFactNeighborX="-10483" custLinFactNeighborY="-100000">
        <dgm:presLayoutVars>
          <dgm:bulletEnabled val="1"/>
        </dgm:presLayoutVars>
      </dgm:prSet>
      <dgm:spPr/>
    </dgm:pt>
  </dgm:ptLst>
  <dgm:cxnLst>
    <dgm:cxn modelId="{D73AB75E-9F49-4307-A171-62020F8570D8}" srcId="{71957E4B-38DB-4EE5-AA9E-1D161D0DFC82}" destId="{66C1EB74-9F2A-4498-AB7A-E49FB5ED23C8}" srcOrd="0" destOrd="0" parTransId="{A78095F4-9E7D-446D-B9D1-7EC7E26DBD5F}" sibTransId="{A9C22D3F-4373-47B2-BF91-1F965747615D}"/>
    <dgm:cxn modelId="{8F3BA966-C3E3-4EE6-99CA-CFEEFD99F988}" type="presOf" srcId="{847B72AA-9802-45E0-A426-4BD1DB7CCA0A}" destId="{5A9F0891-9A4D-46BB-923E-620A1D4262ED}" srcOrd="0" destOrd="0" presId="urn:microsoft.com/office/officeart/2005/8/layout/chevronAccent+Icon"/>
    <dgm:cxn modelId="{B1AD296F-0911-4ADA-82C0-E43A165B44C0}" type="presOf" srcId="{66C1EB74-9F2A-4498-AB7A-E49FB5ED23C8}" destId="{C6F6493D-153D-4717-8F54-A43D66E332FD}" srcOrd="0" destOrd="0" presId="urn:microsoft.com/office/officeart/2005/8/layout/chevronAccent+Icon"/>
    <dgm:cxn modelId="{2518627E-368D-467C-BDE3-E68DD2832488}" srcId="{71957E4B-38DB-4EE5-AA9E-1D161D0DFC82}" destId="{C8D1E96D-CCF6-4AA9-879D-28200EA5DBAD}" srcOrd="2" destOrd="0" parTransId="{FB380803-7412-4B4A-AB97-AEC20ACAD478}" sibTransId="{1C62E5AA-6F60-44CD-B25C-6ED607FAFAFA}"/>
    <dgm:cxn modelId="{67458983-A114-4A77-B50F-0B56E3F62B34}" srcId="{71957E4B-38DB-4EE5-AA9E-1D161D0DFC82}" destId="{847B72AA-9802-45E0-A426-4BD1DB7CCA0A}" srcOrd="1" destOrd="0" parTransId="{4F03F079-BC1B-42D1-8B76-9FCAA285C001}" sibTransId="{7555515D-401F-4009-BDFC-EC84FC07CF05}"/>
    <dgm:cxn modelId="{15047AA2-1D04-474F-83F6-613E53FC2B02}" type="presOf" srcId="{C8D1E96D-CCF6-4AA9-879D-28200EA5DBAD}" destId="{93F9B59D-7C8B-4469-B5C7-5A29A96D0242}" srcOrd="0" destOrd="0" presId="urn:microsoft.com/office/officeart/2005/8/layout/chevronAccent+Icon"/>
    <dgm:cxn modelId="{2E5D04C8-319B-4DDA-8128-EBDCC39ACC19}" type="presOf" srcId="{71957E4B-38DB-4EE5-AA9E-1D161D0DFC82}" destId="{41CE98FF-77A8-473D-BA53-423C81C00BCC}" srcOrd="0" destOrd="0" presId="urn:microsoft.com/office/officeart/2005/8/layout/chevronAccent+Icon"/>
    <dgm:cxn modelId="{7C5E90B7-9433-47CD-831C-9BCB6B3BBF04}" type="presParOf" srcId="{41CE98FF-77A8-473D-BA53-423C81C00BCC}" destId="{45319F8F-D996-46EE-A4A8-523AD544D2E6}" srcOrd="0" destOrd="0" presId="urn:microsoft.com/office/officeart/2005/8/layout/chevronAccent+Icon"/>
    <dgm:cxn modelId="{288411FC-931B-4D12-BC5B-EB3480594B91}" type="presParOf" srcId="{45319F8F-D996-46EE-A4A8-523AD544D2E6}" destId="{64BF4A3C-6FC3-4F42-8997-B8DA69ABE4B7}" srcOrd="0" destOrd="0" presId="urn:microsoft.com/office/officeart/2005/8/layout/chevronAccent+Icon"/>
    <dgm:cxn modelId="{2366A341-9562-45CE-91A8-8BB96A9935F0}" type="presParOf" srcId="{45319F8F-D996-46EE-A4A8-523AD544D2E6}" destId="{C6F6493D-153D-4717-8F54-A43D66E332FD}" srcOrd="1" destOrd="0" presId="urn:microsoft.com/office/officeart/2005/8/layout/chevronAccent+Icon"/>
    <dgm:cxn modelId="{3F2F0ACD-ED94-4414-AF78-F5962FE2EAF8}" type="presParOf" srcId="{41CE98FF-77A8-473D-BA53-423C81C00BCC}" destId="{9DD2EF8D-7081-4F5E-892F-2C8D87AB8102}" srcOrd="1" destOrd="0" presId="urn:microsoft.com/office/officeart/2005/8/layout/chevronAccent+Icon"/>
    <dgm:cxn modelId="{0DA87DFF-55AE-4965-AAA1-135A3E5393FE}" type="presParOf" srcId="{41CE98FF-77A8-473D-BA53-423C81C00BCC}" destId="{36912795-7EB5-4997-83F1-53348579447B}" srcOrd="2" destOrd="0" presId="urn:microsoft.com/office/officeart/2005/8/layout/chevronAccent+Icon"/>
    <dgm:cxn modelId="{EE1E7CBD-645F-4557-B79D-1461DA9CCB58}" type="presParOf" srcId="{36912795-7EB5-4997-83F1-53348579447B}" destId="{8AC007A9-97B5-48BC-AA96-3203AE4887E9}" srcOrd="0" destOrd="0" presId="urn:microsoft.com/office/officeart/2005/8/layout/chevronAccent+Icon"/>
    <dgm:cxn modelId="{E6E37ACD-736F-4FB2-B13F-51494A30BB4A}" type="presParOf" srcId="{36912795-7EB5-4997-83F1-53348579447B}" destId="{5A9F0891-9A4D-46BB-923E-620A1D4262ED}" srcOrd="1" destOrd="0" presId="urn:microsoft.com/office/officeart/2005/8/layout/chevronAccent+Icon"/>
    <dgm:cxn modelId="{E61C6FBF-E016-4B97-8654-F0314A80206A}" type="presParOf" srcId="{41CE98FF-77A8-473D-BA53-423C81C00BCC}" destId="{AEA430B7-749C-40D3-ADE4-01C906B5B4C5}" srcOrd="3" destOrd="0" presId="urn:microsoft.com/office/officeart/2005/8/layout/chevronAccent+Icon"/>
    <dgm:cxn modelId="{7D5594AB-8950-4839-826A-F5C8DC4B2C29}" type="presParOf" srcId="{41CE98FF-77A8-473D-BA53-423C81C00BCC}" destId="{82B984A6-E680-4D5B-BEF3-6E1E3C05B181}" srcOrd="4" destOrd="0" presId="urn:microsoft.com/office/officeart/2005/8/layout/chevronAccent+Icon"/>
    <dgm:cxn modelId="{309A2DDA-C16E-471C-90B8-5F2111B11F1F}" type="presParOf" srcId="{82B984A6-E680-4D5B-BEF3-6E1E3C05B181}" destId="{288C240D-D721-413C-B562-C34CEE083B32}" srcOrd="0" destOrd="0" presId="urn:microsoft.com/office/officeart/2005/8/layout/chevronAccent+Icon"/>
    <dgm:cxn modelId="{F7FBB9F5-B6A8-4171-96AE-C5B6070B7A21}" type="presParOf" srcId="{82B984A6-E680-4D5B-BEF3-6E1E3C05B181}" destId="{93F9B59D-7C8B-4469-B5C7-5A29A96D0242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3B3FB-A844-4AD2-A356-D41DD17DB48C}">
      <dsp:nvSpPr>
        <dsp:cNvPr id="0" name=""/>
        <dsp:cNvSpPr/>
      </dsp:nvSpPr>
      <dsp:spPr>
        <a:xfrm>
          <a:off x="1676901" y="2434320"/>
          <a:ext cx="4164451" cy="2318207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900" kern="1200" dirty="0"/>
            <a:t>2 types de tissus conjonctifs</a:t>
          </a:r>
        </a:p>
      </dsp:txBody>
      <dsp:txXfrm>
        <a:off x="2286771" y="2773814"/>
        <a:ext cx="2944711" cy="1639219"/>
      </dsp:txXfrm>
    </dsp:sp>
    <dsp:sp modelId="{104AC9D2-3E71-4E31-A9A0-FE35ABB272EB}">
      <dsp:nvSpPr>
        <dsp:cNvPr id="0" name=""/>
        <dsp:cNvSpPr/>
      </dsp:nvSpPr>
      <dsp:spPr>
        <a:xfrm rot="13222297">
          <a:off x="884812" y="1615846"/>
          <a:ext cx="1873755" cy="66068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5EC49E-EC59-4433-A143-45386BC00D3B}">
      <dsp:nvSpPr>
        <dsp:cNvPr id="0" name=""/>
        <dsp:cNvSpPr/>
      </dsp:nvSpPr>
      <dsp:spPr>
        <a:xfrm>
          <a:off x="6772" y="458416"/>
          <a:ext cx="2202297" cy="1761837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000" kern="1200" dirty="0"/>
            <a:t>Tissu cartilagineux</a:t>
          </a:r>
        </a:p>
      </dsp:txBody>
      <dsp:txXfrm>
        <a:off x="58374" y="510018"/>
        <a:ext cx="2099093" cy="1658633"/>
      </dsp:txXfrm>
    </dsp:sp>
    <dsp:sp modelId="{119FF917-0D33-48CE-957D-FF415D2A2489}">
      <dsp:nvSpPr>
        <dsp:cNvPr id="0" name=""/>
        <dsp:cNvSpPr/>
      </dsp:nvSpPr>
      <dsp:spPr>
        <a:xfrm rot="19062384">
          <a:off x="4691161" y="1606890"/>
          <a:ext cx="1777004" cy="66068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442753-328B-456A-AA31-08E363AA79F4}">
      <dsp:nvSpPr>
        <dsp:cNvPr id="0" name=""/>
        <dsp:cNvSpPr/>
      </dsp:nvSpPr>
      <dsp:spPr>
        <a:xfrm>
          <a:off x="5135746" y="458416"/>
          <a:ext cx="2202297" cy="1761837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000" kern="1200" dirty="0"/>
            <a:t>Tissu osseux</a:t>
          </a:r>
        </a:p>
      </dsp:txBody>
      <dsp:txXfrm>
        <a:off x="5187348" y="510018"/>
        <a:ext cx="2099093" cy="16586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BF4A3C-6FC3-4F42-8997-B8DA69ABE4B7}">
      <dsp:nvSpPr>
        <dsp:cNvPr id="0" name=""/>
        <dsp:cNvSpPr/>
      </dsp:nvSpPr>
      <dsp:spPr>
        <a:xfrm>
          <a:off x="0" y="301928"/>
          <a:ext cx="2138511" cy="825465"/>
        </a:xfrm>
        <a:prstGeom prst="chevron">
          <a:avLst>
            <a:gd name="adj" fmla="val 4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F6493D-153D-4717-8F54-A43D66E332FD}">
      <dsp:nvSpPr>
        <dsp:cNvPr id="0" name=""/>
        <dsp:cNvSpPr/>
      </dsp:nvSpPr>
      <dsp:spPr>
        <a:xfrm>
          <a:off x="293267" y="292906"/>
          <a:ext cx="2192450" cy="11140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b="1" kern="1200" dirty="0">
              <a:solidFill>
                <a:srgbClr val="FF0000"/>
              </a:solidFill>
            </a:rPr>
            <a:t>Ostéogéniques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b="1" kern="1200" dirty="0"/>
            <a:t>donnent naissance aux ostéoblastes</a:t>
          </a:r>
          <a:endParaRPr lang="fr-CA" sz="1600" b="1" kern="1200" dirty="0"/>
        </a:p>
      </dsp:txBody>
      <dsp:txXfrm>
        <a:off x="325898" y="325537"/>
        <a:ext cx="2127188" cy="1048835"/>
      </dsp:txXfrm>
    </dsp:sp>
    <dsp:sp modelId="{8AC007A9-97B5-48BC-AA96-3203AE4887E9}">
      <dsp:nvSpPr>
        <dsp:cNvPr id="0" name=""/>
        <dsp:cNvSpPr/>
      </dsp:nvSpPr>
      <dsp:spPr>
        <a:xfrm>
          <a:off x="2702964" y="304730"/>
          <a:ext cx="2138511" cy="825465"/>
        </a:xfrm>
        <a:prstGeom prst="chevron">
          <a:avLst>
            <a:gd name="adj" fmla="val 40000"/>
          </a:avLst>
        </a:prstGeom>
        <a:solidFill>
          <a:schemeClr val="accent4">
            <a:hueOff val="9198549"/>
            <a:satOff val="-2599"/>
            <a:lumOff val="-49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9F0891-9A4D-46BB-923E-620A1D4262ED}">
      <dsp:nvSpPr>
        <dsp:cNvPr id="0" name=""/>
        <dsp:cNvSpPr/>
      </dsp:nvSpPr>
      <dsp:spPr>
        <a:xfrm>
          <a:off x="2641511" y="0"/>
          <a:ext cx="2579120" cy="23556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9198549"/>
              <a:satOff val="-2599"/>
              <a:lumOff val="-49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b="1" kern="1200" dirty="0">
              <a:solidFill>
                <a:srgbClr val="FF0000"/>
              </a:solidFill>
            </a:rPr>
            <a:t>Ostéoblastes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b="1" kern="1200" dirty="0"/>
            <a:t>se transforment en ostéocytes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600" b="1" kern="1200" dirty="0"/>
            <a:t>Produisent de la matière osseuse</a:t>
          </a:r>
        </a:p>
      </dsp:txBody>
      <dsp:txXfrm>
        <a:off x="2710506" y="68995"/>
        <a:ext cx="2441130" cy="2217681"/>
      </dsp:txXfrm>
    </dsp:sp>
    <dsp:sp modelId="{288C240D-D721-413C-B562-C34CEE083B32}">
      <dsp:nvSpPr>
        <dsp:cNvPr id="0" name=""/>
        <dsp:cNvSpPr/>
      </dsp:nvSpPr>
      <dsp:spPr>
        <a:xfrm>
          <a:off x="5504387" y="407914"/>
          <a:ext cx="2138511" cy="825465"/>
        </a:xfrm>
        <a:prstGeom prst="chevron">
          <a:avLst>
            <a:gd name="adj" fmla="val 40000"/>
          </a:avLst>
        </a:prstGeom>
        <a:solidFill>
          <a:schemeClr val="accent4">
            <a:hueOff val="18397097"/>
            <a:satOff val="-5199"/>
            <a:lumOff val="-98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F9B59D-7C8B-4469-B5C7-5A29A96D0242}">
      <dsp:nvSpPr>
        <dsp:cNvPr id="0" name=""/>
        <dsp:cNvSpPr/>
      </dsp:nvSpPr>
      <dsp:spPr>
        <a:xfrm>
          <a:off x="5849957" y="475552"/>
          <a:ext cx="1805853" cy="8254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18397097"/>
              <a:satOff val="-5199"/>
              <a:lumOff val="-98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b="1" kern="1200" dirty="0"/>
            <a:t>Ostéocytes  </a:t>
          </a:r>
          <a:r>
            <a:rPr lang="fr-CA" sz="1600" b="1" kern="1200" dirty="0"/>
            <a:t>Maintenir le tissu viable.</a:t>
          </a:r>
        </a:p>
      </dsp:txBody>
      <dsp:txXfrm>
        <a:off x="5874134" y="499729"/>
        <a:ext cx="1757499" cy="7771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Processus accentué en chevrons"/>
  <dgm:desc val="Permet d’afficher les étapes séquentielles d’une tâche, d’un processus ou d’un flux de travail, ou de mettre l’accent sur un mouvement ou une direction. Utilisation optimale avec des textes Niveau 1 et 2 au minimum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pPr>
              <a:defRPr/>
            </a:pPr>
            <a:fld id="{4B46184D-D7F1-4F9F-A91F-3685703964D5}" type="datetimeFigureOut">
              <a:rPr lang="fr-FR"/>
              <a:pPr>
                <a:defRPr/>
              </a:pPr>
              <a:t>11/01/2022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pPr lvl="0"/>
            <a:endParaRPr lang="fr-CA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CA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pPr>
              <a:defRPr/>
            </a:pPr>
            <a:fld id="{BAD16844-C484-4B82-8683-1BF99FC383AB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086720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/>
          </a:p>
        </p:txBody>
      </p:sp>
      <p:sp>
        <p:nvSpPr>
          <p:cNvPr id="11981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1122" indent="-28889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5573" indent="-23111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7802" indent="-23111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80031" indent="-23111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18C52F6-63AE-4AEB-ACCF-540A87709D22}" type="slidenum">
              <a:rPr lang="fr-CA" smtClean="0"/>
              <a:pPr eaLnBrk="1" hangingPunct="1"/>
              <a:t>1</a:t>
            </a:fld>
            <a:endParaRPr lang="fr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Mouvement: </a:t>
            </a:r>
            <a:r>
              <a:rPr lang="fr-CA" dirty="0" err="1"/>
              <a:t>Muscles</a:t>
            </a:r>
            <a:r>
              <a:rPr lang="fr-CA" dirty="0" err="1">
                <a:sym typeface="Wingdings" panose="05000000000000000000" pitchFamily="2" charset="2"/>
              </a:rPr>
              <a:t>tendonsos</a:t>
            </a:r>
            <a:r>
              <a:rPr lang="fr-CA" dirty="0">
                <a:sym typeface="Wingdings" panose="05000000000000000000" pitchFamily="2" charset="2"/>
              </a:rPr>
              <a:t> = levier  </a:t>
            </a:r>
          </a:p>
          <a:p>
            <a:r>
              <a:rPr lang="fr-CA" dirty="0">
                <a:sym typeface="Wingdings" panose="05000000000000000000" pitchFamily="2" charset="2"/>
              </a:rPr>
              <a:t>Protection:</a:t>
            </a:r>
            <a:r>
              <a:rPr lang="fr-CA" baseline="0" dirty="0">
                <a:sym typeface="Wingdings" panose="05000000000000000000" pitchFamily="2" charset="2"/>
              </a:rPr>
              <a:t> Encéphale, vertèbres, cage thoracique </a:t>
            </a:r>
          </a:p>
          <a:p>
            <a:r>
              <a:rPr lang="fr-CA" baseline="0" dirty="0">
                <a:sym typeface="Wingdings" panose="05000000000000000000" pitchFamily="2" charset="2"/>
              </a:rPr>
              <a:t>Tissus mous: nerfs, muscles, tissu adipeux </a:t>
            </a:r>
          </a:p>
          <a:p>
            <a:r>
              <a:rPr lang="fr-CA" baseline="0" dirty="0">
                <a:sym typeface="Wingdings" panose="05000000000000000000" pitchFamily="2" charset="2"/>
              </a:rPr>
              <a:t>Hématopoïèse: se fait dans la cavité de certains os </a:t>
            </a:r>
          </a:p>
          <a:p>
            <a:r>
              <a:rPr lang="fr-CA" baseline="0" dirty="0">
                <a:sym typeface="Wingdings" panose="05000000000000000000" pitchFamily="2" charset="2"/>
              </a:rPr>
              <a:t>Réserve: Réserve énergétique , emmagasine ca et phosphore 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D16844-C484-4B82-8683-1BF99FC383AB}" type="slidenum">
              <a:rPr lang="fr-CA" smtClean="0"/>
              <a:pPr>
                <a:defRPr/>
              </a:pPr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7025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/>
          </a:p>
        </p:txBody>
      </p:sp>
      <p:sp>
        <p:nvSpPr>
          <p:cNvPr id="1208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1122" indent="-28889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5573" indent="-23111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7802" indent="-23111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80031" indent="-23111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970CF45-E942-4D5A-A5A4-9ED743C7F91B}" type="slidenum">
              <a:rPr lang="fr-CA" smtClean="0"/>
              <a:pPr eaLnBrk="1" hangingPunct="1"/>
              <a:t>26</a:t>
            </a:fld>
            <a:endParaRPr lang="fr-C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/>
          </a:p>
        </p:txBody>
      </p:sp>
      <p:sp>
        <p:nvSpPr>
          <p:cNvPr id="12288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1122" indent="-28889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5573" indent="-23111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7802" indent="-23111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80031" indent="-23111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3A31E25-EDFC-4724-B552-DF5BFFD57A45}" type="slidenum">
              <a:rPr lang="fr-CA" smtClean="0"/>
              <a:pPr eaLnBrk="1" hangingPunct="1"/>
              <a:t>37</a:t>
            </a:fld>
            <a:endParaRPr lang="fr-C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/>
          </a:p>
        </p:txBody>
      </p:sp>
      <p:sp>
        <p:nvSpPr>
          <p:cNvPr id="1218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1122" indent="-28889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5573" indent="-23111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7802" indent="-23111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80031" indent="-23111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5039039-C154-49B3-8930-C3ED8B40DE64}" type="slidenum">
              <a:rPr lang="fr-CA" smtClean="0"/>
              <a:pPr eaLnBrk="1" hangingPunct="1"/>
              <a:t>40</a:t>
            </a:fld>
            <a:endParaRPr lang="fr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98204-9066-42FE-8E01-925F2F1DF7EF}" type="datetimeFigureOut">
              <a:rPr lang="fr-FR"/>
              <a:pPr>
                <a:defRPr/>
              </a:pPr>
              <a:t>11/01/2022</a:t>
            </a:fld>
            <a:endParaRPr lang="fr-CA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3C719-D46D-4301-A80E-E8522348C4E5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7853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F78A6-0EE5-44A3-90E5-4C76FDE47638}" type="datetimeFigureOut">
              <a:rPr lang="fr-FR"/>
              <a:pPr>
                <a:defRPr/>
              </a:pPr>
              <a:t>11/01/2022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B6B1B-D4C5-4256-8EEE-9B737BF55FE6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69192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A0A26-F45F-4B5A-8335-04898B504446}" type="datetimeFigureOut">
              <a:rPr lang="fr-FR"/>
              <a:pPr>
                <a:defRPr/>
              </a:pPr>
              <a:t>11/01/2022</a:t>
            </a:fld>
            <a:endParaRPr lang="fr-CA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383E9-B820-4554-B6FD-E44CFA1419BB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84303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22" name="Sous-titr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/>
              <a:t>Modifiez le style des sous-titres du masque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6C4FC-F9CF-4BEF-8FDD-24638A4B57A8}" type="datetime1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2022-01-11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>
                <a:solidFill>
                  <a:srgbClr val="BEEA73">
                    <a:shade val="50000"/>
                    <a:satMod val="200000"/>
                  </a:srgbClr>
                </a:solidFill>
              </a:rPr>
              <a:t>Élaboré par Alexandra Fex BSc inf enseignante CFP Performance Plus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297E-3E0E-4BD8-880F-BED1D2DFC850}" type="slidenum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8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0D16A-2A94-466E-87AC-9D30BB2CCD5F}" type="datetime1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2022-01-11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>
                <a:solidFill>
                  <a:srgbClr val="BEEA73">
                    <a:shade val="50000"/>
                    <a:satMod val="200000"/>
                  </a:srgbClr>
                </a:solidFill>
              </a:rPr>
              <a:t>Élaboré par Alexandra Fex BSc inf enseignante CFP Performance Plus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297E-3E0E-4BD8-880F-BED1D2DFC850}" type="slidenum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52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85DD7-6EC9-4172-AB4C-4EC373159CD2}" type="datetime1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2022-01-11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>
                <a:solidFill>
                  <a:srgbClr val="BEEA73">
                    <a:shade val="50000"/>
                    <a:satMod val="200000"/>
                  </a:srgbClr>
                </a:solidFill>
              </a:rPr>
              <a:t>Élaboré par Alexandra Fex BSc inf enseignante CFP Performance Plus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297E-3E0E-4BD8-880F-BED1D2DFC850}" type="slidenum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558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E10DC-A626-4BD8-906A-3C3FA33F18D1}" type="datetime1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2022-01-11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>
                <a:solidFill>
                  <a:srgbClr val="BEEA73">
                    <a:shade val="50000"/>
                    <a:satMod val="200000"/>
                  </a:srgbClr>
                </a:solidFill>
              </a:rPr>
              <a:t>Élaboré par Alexandra Fex BSc inf enseignante CFP Performance Plus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297E-3E0E-4BD8-880F-BED1D2DFC850}" type="slidenum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99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D6E73-7B05-4A82-9DDF-951E994F205E}" type="datetime1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2022-01-11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>
                <a:solidFill>
                  <a:srgbClr val="BEEA73">
                    <a:shade val="50000"/>
                    <a:satMod val="200000"/>
                  </a:srgbClr>
                </a:solidFill>
              </a:rPr>
              <a:t>Élaboré par Alexandra Fex BSc inf enseignante CFP Performance Plus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297E-3E0E-4BD8-880F-BED1D2DFC850}" type="slidenum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825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19A3B-5558-4EB8-A7F5-896424F781D8}" type="datetime1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2022-01-11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>
                <a:solidFill>
                  <a:srgbClr val="BEEA73">
                    <a:shade val="50000"/>
                    <a:satMod val="200000"/>
                  </a:srgbClr>
                </a:solidFill>
              </a:rPr>
              <a:t>Élaboré par Alexandra Fex BSc inf enseignante CFP Performance Plus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297E-3E0E-4BD8-880F-BED1D2DFC850}" type="slidenum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8867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AB19C-EC78-4DD5-908D-4B50D2C0E0B0}" type="datetime1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2022-01-11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>
                <a:solidFill>
                  <a:srgbClr val="BEEA73">
                    <a:shade val="50000"/>
                    <a:satMod val="200000"/>
                  </a:srgbClr>
                </a:solidFill>
              </a:rPr>
              <a:t>Élaboré par Alexandra Fex BSc inf enseignante CFP Performance Plus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297E-3E0E-4BD8-880F-BED1D2DFC850}" type="slidenum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208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6ECB-E9AB-4624-A46B-35FA76F17B4C}" type="datetime1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2022-01-11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>
                <a:solidFill>
                  <a:srgbClr val="BEEA73">
                    <a:shade val="50000"/>
                    <a:satMod val="200000"/>
                  </a:srgbClr>
                </a:solidFill>
              </a:rPr>
              <a:t>Élaboré par Alexandra Fex BSc inf enseignante CFP Performance Plus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297E-3E0E-4BD8-880F-BED1D2DFC850}" type="slidenum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403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F418F-027B-4E05-8EE8-34090A1E01DF}" type="datetimeFigureOut">
              <a:rPr lang="fr-FR"/>
              <a:pPr>
                <a:defRPr/>
              </a:pPr>
              <a:t>11/01/2022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DAE3F-D1B8-4350-A197-8F7942DD1E9F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09407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92C87-F463-4103-9599-91928CA78953}" type="datetime1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2022-01-11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>
                <a:solidFill>
                  <a:srgbClr val="BEEA73">
                    <a:shade val="50000"/>
                    <a:satMod val="200000"/>
                  </a:srgbClr>
                </a:solidFill>
              </a:rPr>
              <a:t>Élaboré par Alexandra Fex BSc inf enseignante CFP Performance Plus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297E-3E0E-4BD8-880F-BED1D2DFC850}" type="slidenum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rgbClr val="C1EC76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  <a:latin typeface="Gill Sans MT"/>
              <a:cs typeface="+mn-cs"/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fr-FR"/>
              <a:t>Cliquez sur l'icône pour ajouter une image</a:t>
            </a:r>
            <a:endParaRPr kumimoji="0" lang="en-US" dirty="0"/>
          </a:p>
        </p:txBody>
      </p:sp>
      <p:sp>
        <p:nvSpPr>
          <p:cNvPr id="9" name="Organigramme : Processu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rganigramme : Processu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644442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067D-A037-4900-929E-9F30D26DBCE7}" type="datetime1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2022-01-11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>
                <a:solidFill>
                  <a:srgbClr val="BEEA73">
                    <a:shade val="50000"/>
                    <a:satMod val="200000"/>
                  </a:srgbClr>
                </a:solidFill>
              </a:rPr>
              <a:t>Élaboré par Alexandra Fex BSc inf enseignante CFP Performance Plus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297E-3E0E-4BD8-880F-BED1D2DFC850}" type="slidenum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676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8AFF6-FAE1-4CA2-94CD-FD7F03E0FDD8}" type="datetime1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2022-01-11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>
                <a:solidFill>
                  <a:srgbClr val="BEEA73">
                    <a:shade val="50000"/>
                    <a:satMod val="200000"/>
                  </a:srgbClr>
                </a:solidFill>
              </a:rPr>
              <a:t>Élaboré par Alexandra Fex BSc inf enseignante CFP Performance Plus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297E-3E0E-4BD8-880F-BED1D2DFC850}" type="slidenum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849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22" name="Sous-titr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/>
              <a:t>Modifiez le style des sous-titres du masque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6C4FC-F9CF-4BEF-8FDD-24638A4B57A8}" type="datetime1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2022-01-11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>
                <a:solidFill>
                  <a:srgbClr val="BEEA73">
                    <a:shade val="50000"/>
                    <a:satMod val="200000"/>
                  </a:srgbClr>
                </a:solidFill>
              </a:rPr>
              <a:t>Élaboré par Alexandra Fex BSc inf enseignante CFP Performance Plus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297E-3E0E-4BD8-880F-BED1D2DFC850}" type="slidenum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64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0D16A-2A94-466E-87AC-9D30BB2CCD5F}" type="datetime1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2022-01-11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>
                <a:solidFill>
                  <a:srgbClr val="BEEA73">
                    <a:shade val="50000"/>
                    <a:satMod val="200000"/>
                  </a:srgbClr>
                </a:solidFill>
              </a:rPr>
              <a:t>Élaboré par Alexandra Fex BSc inf enseignante CFP Performance Plus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297E-3E0E-4BD8-880F-BED1D2DFC850}" type="slidenum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4443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85DD7-6EC9-4172-AB4C-4EC373159CD2}" type="datetime1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2022-01-11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>
                <a:solidFill>
                  <a:srgbClr val="BEEA73">
                    <a:shade val="50000"/>
                    <a:satMod val="200000"/>
                  </a:srgbClr>
                </a:solidFill>
              </a:rPr>
              <a:t>Élaboré par Alexandra Fex BSc inf enseignante CFP Performance Plus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297E-3E0E-4BD8-880F-BED1D2DFC850}" type="slidenum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8735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E10DC-A626-4BD8-906A-3C3FA33F18D1}" type="datetime1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2022-01-11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>
                <a:solidFill>
                  <a:srgbClr val="BEEA73">
                    <a:shade val="50000"/>
                    <a:satMod val="200000"/>
                  </a:srgbClr>
                </a:solidFill>
              </a:rPr>
              <a:t>Élaboré par Alexandra Fex BSc inf enseignante CFP Performance Plus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297E-3E0E-4BD8-880F-BED1D2DFC850}" type="slidenum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674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D6E73-7B05-4A82-9DDF-951E994F205E}" type="datetime1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2022-01-11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>
                <a:solidFill>
                  <a:srgbClr val="BEEA73">
                    <a:shade val="50000"/>
                    <a:satMod val="200000"/>
                  </a:srgbClr>
                </a:solidFill>
              </a:rPr>
              <a:t>Élaboré par Alexandra Fex BSc inf enseignante CFP Performance Plus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297E-3E0E-4BD8-880F-BED1D2DFC850}" type="slidenum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009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19A3B-5558-4EB8-A7F5-896424F781D8}" type="datetime1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2022-01-11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>
                <a:solidFill>
                  <a:srgbClr val="BEEA73">
                    <a:shade val="50000"/>
                    <a:satMod val="200000"/>
                  </a:srgbClr>
                </a:solidFill>
              </a:rPr>
              <a:t>Élaboré par Alexandra Fex BSc inf enseignante CFP Performance Plus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297E-3E0E-4BD8-880F-BED1D2DFC850}" type="slidenum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9945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AB19C-EC78-4DD5-908D-4B50D2C0E0B0}" type="datetime1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2022-01-11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>
                <a:solidFill>
                  <a:srgbClr val="BEEA73">
                    <a:shade val="50000"/>
                    <a:satMod val="200000"/>
                  </a:srgbClr>
                </a:solidFill>
              </a:rPr>
              <a:t>Élaboré par Alexandra Fex BSc inf enseignante CFP Performance Plus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297E-3E0E-4BD8-880F-BED1D2DFC850}" type="slidenum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504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C803F-927A-46DE-A1F0-5E82CF573C04}" type="datetimeFigureOut">
              <a:rPr lang="fr-FR"/>
              <a:pPr>
                <a:defRPr/>
              </a:pPr>
              <a:t>11/01/2022</a:t>
            </a:fld>
            <a:endParaRPr lang="fr-CA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0C812-CB1B-4FE0-8D6E-2C3E51BFB7A2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753056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6ECB-E9AB-4624-A46B-35FA76F17B4C}" type="datetime1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2022-01-11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>
                <a:solidFill>
                  <a:srgbClr val="BEEA73">
                    <a:shade val="50000"/>
                    <a:satMod val="200000"/>
                  </a:srgbClr>
                </a:solidFill>
              </a:rPr>
              <a:t>Élaboré par Alexandra Fex BSc inf enseignante CFP Performance Plus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297E-3E0E-4BD8-880F-BED1D2DFC850}" type="slidenum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110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92C87-F463-4103-9599-91928CA78953}" type="datetime1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2022-01-11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>
                <a:solidFill>
                  <a:srgbClr val="BEEA73">
                    <a:shade val="50000"/>
                    <a:satMod val="200000"/>
                  </a:srgbClr>
                </a:solidFill>
              </a:rPr>
              <a:t>Élaboré par Alexandra Fex BSc inf enseignante CFP Performance Plus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297E-3E0E-4BD8-880F-BED1D2DFC850}" type="slidenum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rgbClr val="C1EC76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  <a:latin typeface="Gill Sans MT"/>
              <a:cs typeface="+mn-cs"/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fr-FR"/>
              <a:t>Cliquez sur l'icône pour ajouter une image</a:t>
            </a:r>
            <a:endParaRPr kumimoji="0" lang="en-US" dirty="0"/>
          </a:p>
        </p:txBody>
      </p:sp>
      <p:sp>
        <p:nvSpPr>
          <p:cNvPr id="9" name="Organigramme : Processu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rganigramme : Processu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031135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067D-A037-4900-929E-9F30D26DBCE7}" type="datetime1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2022-01-11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>
                <a:solidFill>
                  <a:srgbClr val="BEEA73">
                    <a:shade val="50000"/>
                    <a:satMod val="200000"/>
                  </a:srgbClr>
                </a:solidFill>
              </a:rPr>
              <a:t>Élaboré par Alexandra Fex BSc inf enseignante CFP Performance Plus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297E-3E0E-4BD8-880F-BED1D2DFC850}" type="slidenum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0430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8AFF6-FAE1-4CA2-94CD-FD7F03E0FDD8}" type="datetime1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2022-01-11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>
                <a:solidFill>
                  <a:srgbClr val="BEEA73">
                    <a:shade val="50000"/>
                    <a:satMod val="200000"/>
                  </a:srgbClr>
                </a:solidFill>
              </a:rPr>
              <a:t>Élaboré par Alexandra Fex BSc inf enseignante CFP Performance Plus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297E-3E0E-4BD8-880F-BED1D2DFC850}" type="slidenum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118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120DC-53A7-4229-9F15-E3813AC22349}" type="datetimeFigureOut">
              <a:rPr lang="fr-FR"/>
              <a:pPr>
                <a:defRPr/>
              </a:pPr>
              <a:t>11/01/2022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BD306-4E44-4372-8AD5-4C2ACBEE9D27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6526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BEB1F-B69D-4A4F-B646-E0E895B37C60}" type="datetimeFigureOut">
              <a:rPr lang="fr-FR"/>
              <a:pPr>
                <a:defRPr/>
              </a:pPr>
              <a:t>11/01/2022</a:t>
            </a:fld>
            <a:endParaRPr lang="fr-CA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22B9A-2AE0-45AB-9CE8-C01F2F1F0593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13621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FE956-6FAA-48D5-9E64-683D1B2F9D28}" type="datetimeFigureOut">
              <a:rPr lang="fr-FR"/>
              <a:pPr>
                <a:defRPr/>
              </a:pPr>
              <a:t>11/01/2022</a:t>
            </a:fld>
            <a:endParaRPr lang="fr-CA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6FC55-923E-41AE-AF5C-5F26ED83285E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17088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4020A-4B59-4D95-A2F6-8ADE6841E8C9}" type="datetimeFigureOut">
              <a:rPr lang="fr-FR"/>
              <a:pPr>
                <a:defRPr/>
              </a:pPr>
              <a:t>11/01/2022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DD8B2-1E45-4BF3-8AFF-79EAB960FD2E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37884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BACDB-61EF-4950-B713-ACCBB702EA04}" type="datetimeFigureOut">
              <a:rPr lang="fr-FR"/>
              <a:pPr>
                <a:defRPr/>
              </a:pPr>
              <a:t>11/01/2022</a:t>
            </a:fld>
            <a:endParaRPr lang="fr-CA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8FF3C-53B5-4F8A-A804-46F3461D0BA1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07476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EDA26-BCED-435D-BA90-12454D72B0E6}" type="datetimeFigureOut">
              <a:rPr lang="fr-FR"/>
              <a:pPr>
                <a:defRPr/>
              </a:pPr>
              <a:t>11/01/2022</a:t>
            </a:fld>
            <a:endParaRPr lang="fr-CA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93AF2-87F1-4CEE-AF2A-D974F00B8823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72911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102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fld id="{196D0B2F-997B-417F-A4AD-CD47FBEB1DAE}" type="datetimeFigureOut">
              <a:rPr lang="fr-FR"/>
              <a:pPr>
                <a:defRPr/>
              </a:pPr>
              <a:t>11/01/2022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fld id="{125D6E67-7D3A-47C2-915C-82FA1B383CC0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1" r:id="rId2"/>
    <p:sldLayoutId id="2147484047" r:id="rId3"/>
    <p:sldLayoutId id="2147484042" r:id="rId4"/>
    <p:sldLayoutId id="2147484043" r:id="rId5"/>
    <p:sldLayoutId id="2147484044" r:id="rId6"/>
    <p:sldLayoutId id="2147484048" r:id="rId7"/>
    <p:sldLayoutId id="2147484049" r:id="rId8"/>
    <p:sldLayoutId id="2147484050" r:id="rId9"/>
    <p:sldLayoutId id="2147484045" r:id="rId10"/>
    <p:sldLayoutId id="214748405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teurs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Bouée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Espace réservé du titre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9" name="Espace réservé du texte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Modifiez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0C27055-39A1-46CE-B8C2-B57112FE6876}" type="datetime1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  <a:latin typeface="Gill Sans M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2022-01-11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  <a:latin typeface="Gill Sans MT"/>
              <a:cs typeface="+mn-cs"/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CA">
                <a:solidFill>
                  <a:srgbClr val="BEEA73">
                    <a:shade val="50000"/>
                    <a:satMod val="200000"/>
                  </a:srgbClr>
                </a:solidFill>
                <a:latin typeface="Gill Sans MT"/>
                <a:cs typeface="+mn-cs"/>
              </a:rPr>
              <a:t>Élaboré par Alexandra Fex BSc inf enseignante CFP Performance Plus</a:t>
            </a:r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D9297E-3E0E-4BD8-880F-BED1D2DFC850}" type="slidenum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  <a:latin typeface="Gill Sans M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  <a:latin typeface="Gill Sans MT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004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teurs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Bouée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Espace réservé du titre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9" name="Espace réservé du texte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Modifiez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0C27055-39A1-46CE-B8C2-B57112FE6876}" type="datetime1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  <a:latin typeface="Gill Sans M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2022-01-11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  <a:latin typeface="Gill Sans MT"/>
              <a:cs typeface="+mn-cs"/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CA">
                <a:solidFill>
                  <a:srgbClr val="BEEA73">
                    <a:shade val="50000"/>
                    <a:satMod val="200000"/>
                  </a:srgbClr>
                </a:solidFill>
                <a:latin typeface="Gill Sans MT"/>
                <a:cs typeface="+mn-cs"/>
              </a:rPr>
              <a:t>Élaboré par Alexandra Fex BSc inf enseignante CFP Performance Plus</a:t>
            </a:r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CD9297E-3E0E-4BD8-880F-BED1D2DFC850}" type="slidenum">
              <a:rPr lang="fr-CA" smtClean="0">
                <a:solidFill>
                  <a:srgbClr val="BEEA73">
                    <a:shade val="50000"/>
                    <a:satMod val="200000"/>
                  </a:srgbClr>
                </a:solidFill>
                <a:latin typeface="Gill Sans M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CA">
              <a:solidFill>
                <a:srgbClr val="BEEA73">
                  <a:shade val="50000"/>
                  <a:satMod val="200000"/>
                </a:srgbClr>
              </a:solidFill>
              <a:latin typeface="Gill Sans MT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67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47.png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1"/>
          <p:cNvSpPr>
            <a:spLocks noGrp="1"/>
          </p:cNvSpPr>
          <p:nvPr>
            <p:ph type="ctrTitle"/>
          </p:nvPr>
        </p:nvSpPr>
        <p:spPr>
          <a:xfrm>
            <a:off x="755576" y="1124744"/>
            <a:ext cx="8077200" cy="167335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CA" dirty="0">
                <a:solidFill>
                  <a:schemeClr val="accent1">
                    <a:satMod val="150000"/>
                  </a:schemeClr>
                </a:solidFill>
              </a:rPr>
              <a:t>Chapitre 2</a:t>
            </a:r>
          </a:p>
        </p:txBody>
      </p:sp>
      <p:sp>
        <p:nvSpPr>
          <p:cNvPr id="8195" name="Sous-titre 2"/>
          <p:cNvSpPr>
            <a:spLocks noGrp="1"/>
          </p:cNvSpPr>
          <p:nvPr>
            <p:ph type="subTitle" idx="1"/>
          </p:nvPr>
        </p:nvSpPr>
        <p:spPr>
          <a:xfrm>
            <a:off x="755576" y="3212976"/>
            <a:ext cx="8077200" cy="1499616"/>
          </a:xfrm>
        </p:spPr>
        <p:txBody>
          <a:bodyPr/>
          <a:lstStyle/>
          <a:p>
            <a:pPr eaLnBrk="1" hangingPunct="1">
              <a:buFont typeface="Wingdings 3" pitchFamily="18" charset="2"/>
              <a:buNone/>
            </a:pPr>
            <a:endParaRPr lang="en-CA" dirty="0"/>
          </a:p>
          <a:p>
            <a:pPr algn="ctr" eaLnBrk="1" hangingPunct="1"/>
            <a:r>
              <a:rPr lang="en-CA" sz="3600" b="1" dirty="0"/>
              <a:t>Le </a:t>
            </a:r>
            <a:r>
              <a:rPr lang="en-CA" sz="3600" b="1" dirty="0" err="1"/>
              <a:t>squelette</a:t>
            </a:r>
            <a:r>
              <a:rPr lang="en-CA" sz="3600" b="1" dirty="0"/>
              <a:t> et les articulations</a:t>
            </a:r>
          </a:p>
          <a:p>
            <a:pPr algn="ctr" eaLnBrk="1" hangingPunct="1">
              <a:buFont typeface="Wingdings 3" pitchFamily="18" charset="2"/>
              <a:buNone/>
            </a:pPr>
            <a:endParaRPr lang="en-CA" sz="3200" b="1" dirty="0"/>
          </a:p>
        </p:txBody>
      </p:sp>
      <p:pic>
        <p:nvPicPr>
          <p:cNvPr id="8196" name="Picture 7" descr="http://www.01gif-anime.com/img/corps/squelette/squelettes-0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0"/>
            <a:ext cx="2441575" cy="349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E:\Logo Performan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51720" cy="79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07" y="620688"/>
            <a:ext cx="7200800" cy="5780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899592" y="0"/>
            <a:ext cx="27363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/>
              <a:t>Le tissu cartilagineux se répare  lentement car aucun vaisseaux sanguins. P.42</a:t>
            </a:r>
          </a:p>
        </p:txBody>
      </p:sp>
      <p:sp>
        <p:nvSpPr>
          <p:cNvPr id="2" name="Ellipse 1"/>
          <p:cNvSpPr/>
          <p:nvPr/>
        </p:nvSpPr>
        <p:spPr>
          <a:xfrm>
            <a:off x="2267744" y="4797152"/>
            <a:ext cx="936104" cy="792088"/>
          </a:xfrm>
          <a:prstGeom prst="ellipse">
            <a:avLst/>
          </a:prstGeom>
          <a:noFill/>
          <a:ln w="38100">
            <a:solidFill>
              <a:srgbClr val="E303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Ellipse 5"/>
          <p:cNvSpPr/>
          <p:nvPr/>
        </p:nvSpPr>
        <p:spPr>
          <a:xfrm>
            <a:off x="4932040" y="5445224"/>
            <a:ext cx="648072" cy="576064"/>
          </a:xfrm>
          <a:prstGeom prst="ellipse">
            <a:avLst/>
          </a:prstGeom>
          <a:noFill/>
          <a:ln w="38100">
            <a:solidFill>
              <a:srgbClr val="E303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47202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r>
              <a:rPr lang="fr-CA" dirty="0">
                <a:solidFill>
                  <a:schemeClr val="bg1"/>
                </a:solidFill>
              </a:rPr>
              <a:t>Tissu osseux et homéostasie p42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>
                <a:solidFill>
                  <a:srgbClr val="800080"/>
                </a:solidFill>
              </a:rPr>
              <a:t>Se renouvelle tout au cours de la vie</a:t>
            </a:r>
          </a:p>
          <a:p>
            <a:r>
              <a:rPr lang="fr-CA" dirty="0">
                <a:solidFill>
                  <a:srgbClr val="800080"/>
                </a:solidFill>
              </a:rPr>
              <a:t>Calcium(CA) et phosphore(P)  </a:t>
            </a:r>
          </a:p>
          <a:p>
            <a:pPr marL="82296" indent="0">
              <a:buNone/>
            </a:pPr>
            <a:r>
              <a:rPr lang="fr-CA" dirty="0">
                <a:solidFill>
                  <a:srgbClr val="800080"/>
                </a:solidFill>
              </a:rPr>
              <a:t>       - donne sa rigidité et dureté</a:t>
            </a:r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466555026"/>
              </p:ext>
            </p:extLst>
          </p:nvPr>
        </p:nvGraphicFramePr>
        <p:xfrm>
          <a:off x="1151620" y="3068960"/>
          <a:ext cx="7848872" cy="3415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à coins arrondis 6"/>
          <p:cNvSpPr/>
          <p:nvPr/>
        </p:nvSpPr>
        <p:spPr>
          <a:xfrm>
            <a:off x="5796136" y="5410200"/>
            <a:ext cx="3346850" cy="1331168"/>
          </a:xfrm>
          <a:prstGeom prst="roundRect">
            <a:avLst/>
          </a:prstGeom>
          <a:solidFill>
            <a:srgbClr val="FFFF00"/>
          </a:solidFill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Ostéo</a:t>
            </a:r>
            <a:r>
              <a:rPr lang="fr-CA" sz="2800" b="1" dirty="0">
                <a:solidFill>
                  <a:schemeClr val="accent5">
                    <a:lumMod val="75000"/>
                  </a:schemeClr>
                </a:solidFill>
              </a:rPr>
              <a:t>c</a:t>
            </a:r>
            <a:r>
              <a:rPr lang="fr-CA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lastes</a:t>
            </a:r>
          </a:p>
          <a:p>
            <a:pPr algn="ctr"/>
            <a:r>
              <a:rPr lang="fr-CA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Participent à la </a:t>
            </a:r>
            <a:r>
              <a:rPr lang="fr-CA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résortion</a:t>
            </a:r>
            <a:r>
              <a:rPr lang="fr-CA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osseuse en détruisant le vieux tissu osseux</a:t>
            </a:r>
          </a:p>
        </p:txBody>
      </p:sp>
      <p:sp>
        <p:nvSpPr>
          <p:cNvPr id="8" name="Pensées 7"/>
          <p:cNvSpPr/>
          <p:nvPr/>
        </p:nvSpPr>
        <p:spPr>
          <a:xfrm>
            <a:off x="2411760" y="5135773"/>
            <a:ext cx="1594251" cy="612648"/>
          </a:xfrm>
          <a:prstGeom prst="cloudCallout">
            <a:avLst>
              <a:gd name="adj1" fmla="val 106513"/>
              <a:gd name="adj2" fmla="val 4581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CASSER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117" y="4431546"/>
            <a:ext cx="2460073" cy="242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814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BDB982-5845-4E12-B2D3-DC8BDC908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C49BE10-18AB-464F-9364-6E79FE8322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50698"/>
            <a:ext cx="6192688" cy="6099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3177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475656" y="188640"/>
            <a:ext cx="7498080" cy="1143000"/>
          </a:xfrm>
          <a:solidFill>
            <a:srgbClr val="00B0F0"/>
          </a:solidFill>
        </p:spPr>
        <p:txBody>
          <a:bodyPr/>
          <a:lstStyle/>
          <a:p>
            <a:pPr algn="ctr"/>
            <a:r>
              <a:rPr lang="fr-CA" dirty="0">
                <a:solidFill>
                  <a:schemeClr val="bg1"/>
                </a:solidFill>
              </a:rPr>
              <a:t>Tissu osseux p.43</a:t>
            </a:r>
            <a:endParaRPr lang="fr-CA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>
                <a:solidFill>
                  <a:schemeClr val="accent5">
                    <a:lumMod val="75000"/>
                  </a:schemeClr>
                </a:solidFill>
              </a:rPr>
              <a:t>Remaniement osseux :  processus continue du renouvellement osseux au cours de la vie</a:t>
            </a:r>
          </a:p>
          <a:p>
            <a:r>
              <a:rPr lang="fr-CA" dirty="0">
                <a:solidFill>
                  <a:schemeClr val="accent5">
                    <a:lumMod val="75000"/>
                  </a:schemeClr>
                </a:solidFill>
              </a:rPr>
              <a:t>Résorption osseuse :  activités de destruction</a:t>
            </a:r>
          </a:p>
          <a:p>
            <a:r>
              <a:rPr lang="fr-CA" dirty="0">
                <a:solidFill>
                  <a:schemeClr val="accent5">
                    <a:lumMod val="75000"/>
                  </a:schemeClr>
                </a:solidFill>
              </a:rPr>
              <a:t>2 types de tissus osseux : </a:t>
            </a:r>
            <a:r>
              <a:rPr lang="fr-CA" b="1" dirty="0">
                <a:solidFill>
                  <a:schemeClr val="accent5">
                    <a:lumMod val="75000"/>
                  </a:schemeClr>
                </a:solidFill>
              </a:rPr>
              <a:t>spongieux et compact</a:t>
            </a:r>
          </a:p>
        </p:txBody>
      </p:sp>
    </p:spTree>
    <p:extLst>
      <p:ext uri="{BB962C8B-B14F-4D97-AF65-F5344CB8AC3E}">
        <p14:creationId xmlns:p14="http://schemas.microsoft.com/office/powerpoint/2010/main" val="3762536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fr-CA" dirty="0">
                <a:solidFill>
                  <a:prstClr val="white"/>
                </a:solidFill>
              </a:rPr>
              <a:t>Tissu osseux</a:t>
            </a:r>
            <a:endParaRPr lang="fr-CA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1043608" y="1447800"/>
            <a:ext cx="8100392" cy="4800600"/>
          </a:xfrm>
        </p:spPr>
        <p:txBody>
          <a:bodyPr/>
          <a:lstStyle/>
          <a:p>
            <a:endParaRPr lang="fr-C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498" y="2204864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necteur droit avec flèche 5"/>
          <p:cNvCxnSpPr/>
          <p:nvPr/>
        </p:nvCxnSpPr>
        <p:spPr>
          <a:xfrm flipH="1">
            <a:off x="7308304" y="3573016"/>
            <a:ext cx="792088" cy="183691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982744" y="3034758"/>
            <a:ext cx="1161256" cy="648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Os compact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2183429" y="3115816"/>
            <a:ext cx="732656" cy="74523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450773" y="2780928"/>
            <a:ext cx="1465312" cy="414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Périoste</a:t>
            </a:r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4572000" y="2204864"/>
            <a:ext cx="0" cy="91095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707904" y="1556792"/>
            <a:ext cx="165618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Os spongieux</a:t>
            </a:r>
          </a:p>
        </p:txBody>
      </p:sp>
      <p:cxnSp>
        <p:nvCxnSpPr>
          <p:cNvPr id="21" name="Connecteur droit avec flèche 20"/>
          <p:cNvCxnSpPr/>
          <p:nvPr/>
        </p:nvCxnSpPr>
        <p:spPr>
          <a:xfrm flipV="1">
            <a:off x="5134998" y="4293096"/>
            <a:ext cx="1885274" cy="129614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916086" y="5301208"/>
            <a:ext cx="221891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Vaisseaux sanguins</a:t>
            </a:r>
          </a:p>
        </p:txBody>
      </p:sp>
    </p:spTree>
    <p:extLst>
      <p:ext uri="{BB962C8B-B14F-4D97-AF65-F5344CB8AC3E}">
        <p14:creationId xmlns:p14="http://schemas.microsoft.com/office/powerpoint/2010/main" val="864761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3613" y="43399"/>
            <a:ext cx="8229600" cy="1250950"/>
          </a:xfrm>
        </p:spPr>
        <p:txBody>
          <a:bodyPr/>
          <a:lstStyle/>
          <a:p>
            <a:pPr algn="ctr"/>
            <a:r>
              <a:rPr lang="fr-CA" altLang="fr-FR" dirty="0">
                <a:latin typeface="Arial Narrow" pitchFamily="34" charset="0"/>
              </a:rPr>
              <a:t>Structure des os longs p.43 </a:t>
            </a:r>
            <a:endParaRPr lang="fr-CA" altLang="fr-FR" sz="200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444208" y="1484313"/>
            <a:ext cx="2571750" cy="5070475"/>
          </a:xfrm>
        </p:spPr>
        <p:txBody>
          <a:bodyPr/>
          <a:lstStyle/>
          <a:p>
            <a:pPr>
              <a:buFont typeface="Wingdings 3" pitchFamily="18" charset="2"/>
              <a:buNone/>
            </a:pPr>
            <a:r>
              <a:rPr lang="fr-CA" altLang="fr-FR" sz="2400" b="1" dirty="0">
                <a:solidFill>
                  <a:srgbClr val="00B0F0"/>
                </a:solidFill>
                <a:latin typeface="Arial Narrow" pitchFamily="34" charset="0"/>
              </a:rPr>
              <a:t>Os compact </a:t>
            </a:r>
            <a:r>
              <a:rPr lang="fr-CA" altLang="fr-FR" sz="2400" dirty="0">
                <a:latin typeface="Arial Narrow" pitchFamily="34" charset="0"/>
              </a:rPr>
              <a:t>:</a:t>
            </a:r>
          </a:p>
          <a:p>
            <a:pPr>
              <a:buFont typeface="Wingdings" pitchFamily="2" charset="2"/>
              <a:buChar char="Ø"/>
            </a:pPr>
            <a:r>
              <a:rPr lang="fr-CA" altLang="fr-FR" sz="2000" dirty="0">
                <a:latin typeface="Arial Narrow" pitchFamily="34" charset="0"/>
              </a:rPr>
              <a:t>Est très résistant</a:t>
            </a:r>
          </a:p>
          <a:p>
            <a:pPr>
              <a:buFont typeface="Wingdings" pitchFamily="2" charset="2"/>
              <a:buChar char="Ø"/>
            </a:pPr>
            <a:r>
              <a:rPr lang="fr-CA" altLang="fr-FR" sz="2000" dirty="0">
                <a:latin typeface="Arial Narrow" pitchFamily="34" charset="0"/>
              </a:rPr>
              <a:t>l’enveloppe externe de tous les os.</a:t>
            </a:r>
          </a:p>
          <a:p>
            <a:pPr>
              <a:buFont typeface="Wingdings 3" pitchFamily="18" charset="2"/>
              <a:buNone/>
            </a:pPr>
            <a:r>
              <a:rPr lang="fr-CA" altLang="fr-FR" sz="2400" b="1" dirty="0">
                <a:solidFill>
                  <a:srgbClr val="00B0F0"/>
                </a:solidFill>
                <a:latin typeface="Arial Narrow" pitchFamily="34" charset="0"/>
              </a:rPr>
              <a:t>Os spongieux </a:t>
            </a:r>
            <a:r>
              <a:rPr lang="fr-CA" altLang="fr-FR" sz="2400" dirty="0">
                <a:latin typeface="Arial Narrow" pitchFamily="34" charset="0"/>
              </a:rPr>
              <a:t>:</a:t>
            </a:r>
          </a:p>
          <a:p>
            <a:r>
              <a:rPr lang="fr-CA" altLang="fr-FR" sz="2000" dirty="0">
                <a:latin typeface="Arial Narrow" pitchFamily="34" charset="0"/>
              </a:rPr>
              <a:t>Est un tissu </a:t>
            </a:r>
            <a:r>
              <a:rPr lang="fr-CA" altLang="fr-FR" sz="2000" b="1" dirty="0">
                <a:latin typeface="Arial Narrow" pitchFamily="34" charset="0"/>
              </a:rPr>
              <a:t>poreux</a:t>
            </a:r>
            <a:r>
              <a:rPr lang="fr-CA" altLang="fr-FR" sz="2000" dirty="0">
                <a:latin typeface="Arial Narrow" pitchFamily="34" charset="0"/>
              </a:rPr>
              <a:t>.</a:t>
            </a:r>
          </a:p>
          <a:p>
            <a:r>
              <a:rPr lang="fr-CA" altLang="fr-FR" sz="2000" dirty="0">
                <a:latin typeface="Arial Narrow" pitchFamily="34" charset="0"/>
              </a:rPr>
              <a:t>Contient la </a:t>
            </a:r>
            <a:r>
              <a:rPr lang="fr-CA" altLang="fr-FR" sz="2000" b="1" dirty="0">
                <a:latin typeface="Arial Narrow" pitchFamily="34" charset="0"/>
              </a:rPr>
              <a:t>moelle osseuse rouge.</a:t>
            </a:r>
          </a:p>
          <a:p>
            <a:r>
              <a:rPr lang="fr-CA" altLang="fr-FR" sz="2000" dirty="0">
                <a:latin typeface="Arial Narrow" pitchFamily="34" charset="0"/>
              </a:rPr>
              <a:t>Se trouve à l’</a:t>
            </a:r>
            <a:r>
              <a:rPr lang="fr-CA" altLang="fr-FR" sz="2000" b="1" dirty="0">
                <a:latin typeface="Arial Narrow" pitchFamily="34" charset="0"/>
              </a:rPr>
              <a:t>extrémité</a:t>
            </a:r>
            <a:r>
              <a:rPr lang="fr-CA" altLang="fr-FR" sz="2000" dirty="0">
                <a:latin typeface="Arial Narrow" pitchFamily="34" charset="0"/>
              </a:rPr>
              <a:t> des os longs et constitue la </a:t>
            </a:r>
            <a:r>
              <a:rPr lang="fr-CA" altLang="fr-FR" sz="2000" b="1" u="sng" dirty="0">
                <a:latin typeface="Arial Narrow" pitchFamily="34" charset="0"/>
              </a:rPr>
              <a:t>partie centrale</a:t>
            </a:r>
            <a:r>
              <a:rPr lang="fr-CA" altLang="fr-FR" sz="2000" dirty="0">
                <a:latin typeface="Arial Narrow" pitchFamily="34" charset="0"/>
              </a:rPr>
              <a:t> des </a:t>
            </a:r>
            <a:r>
              <a:rPr lang="fr-CA" altLang="fr-FR" sz="2000" b="1" u="sng" dirty="0">
                <a:latin typeface="Arial Narrow" pitchFamily="34" charset="0"/>
              </a:rPr>
              <a:t>os courts et plats</a:t>
            </a:r>
            <a:r>
              <a:rPr lang="fr-CA" altLang="fr-FR" sz="2000" dirty="0">
                <a:latin typeface="Arial Narrow" pitchFamily="34" charset="0"/>
              </a:rPr>
              <a:t>.</a:t>
            </a:r>
          </a:p>
        </p:txBody>
      </p:sp>
      <p:pic>
        <p:nvPicPr>
          <p:cNvPr id="5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75" y="1357313"/>
            <a:ext cx="5740400" cy="4319587"/>
          </a:xfrm>
        </p:spPr>
      </p:pic>
      <p:sp>
        <p:nvSpPr>
          <p:cNvPr id="6" name="ZoneTexte 5"/>
          <p:cNvSpPr txBox="1"/>
          <p:nvPr/>
        </p:nvSpPr>
        <p:spPr>
          <a:xfrm>
            <a:off x="-25400" y="1571625"/>
            <a:ext cx="822325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CA" sz="1050" b="1" dirty="0"/>
              <a:t>épiphyse</a:t>
            </a:r>
          </a:p>
          <a:p>
            <a:pPr algn="ctr">
              <a:defRPr/>
            </a:pPr>
            <a:r>
              <a:rPr lang="fr-CA" sz="1050" b="1" dirty="0"/>
              <a:t>proximale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-20638" y="3500438"/>
            <a:ext cx="768351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CA" sz="1050" b="1" dirty="0"/>
              <a:t>diaphyse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-20638" y="5000625"/>
            <a:ext cx="768351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CA" sz="1050" b="1" dirty="0"/>
              <a:t>épiphyse</a:t>
            </a:r>
          </a:p>
          <a:p>
            <a:pPr algn="ctr">
              <a:defRPr/>
            </a:pPr>
            <a:r>
              <a:rPr lang="fr-CA" sz="1050" b="1" dirty="0"/>
              <a:t>distale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071688" y="1214438"/>
            <a:ext cx="1050925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CA" sz="1050" b="1" dirty="0"/>
              <a:t>os spongieux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000250" y="2071688"/>
            <a:ext cx="771525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CA" sz="1050" dirty="0"/>
              <a:t>cartilage</a:t>
            </a:r>
          </a:p>
          <a:p>
            <a:pPr algn="ctr">
              <a:defRPr/>
            </a:pPr>
            <a:r>
              <a:rPr lang="fr-CA" sz="1050" dirty="0"/>
              <a:t>articulaire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000250" y="2786063"/>
            <a:ext cx="933450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CA" sz="1050" b="1" dirty="0"/>
              <a:t>os compact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072063" y="1357313"/>
            <a:ext cx="1050925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CA" sz="1050" b="1" dirty="0"/>
              <a:t>os spongieux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072063" y="1571625"/>
            <a:ext cx="933450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CA" sz="1050" b="1" dirty="0"/>
              <a:t>os compact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714750" y="3786188"/>
            <a:ext cx="933450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CA" sz="1050" b="1" dirty="0"/>
              <a:t>os compact</a:t>
            </a:r>
          </a:p>
        </p:txBody>
      </p:sp>
      <p:sp>
        <p:nvSpPr>
          <p:cNvPr id="15" name="Hexagone 14"/>
          <p:cNvSpPr/>
          <p:nvPr/>
        </p:nvSpPr>
        <p:spPr>
          <a:xfrm>
            <a:off x="8028384" y="149491"/>
            <a:ext cx="1008112" cy="864096"/>
          </a:xfrm>
          <a:prstGeom prst="hex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chemeClr val="tx1"/>
                </a:solidFill>
              </a:rPr>
              <a:t>VIP</a:t>
            </a:r>
          </a:p>
        </p:txBody>
      </p:sp>
    </p:spTree>
    <p:extLst>
      <p:ext uri="{BB962C8B-B14F-4D97-AF65-F5344CB8AC3E}">
        <p14:creationId xmlns:p14="http://schemas.microsoft.com/office/powerpoint/2010/main" val="392459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CA" dirty="0">
                <a:solidFill>
                  <a:schemeClr val="accent1">
                    <a:satMod val="150000"/>
                  </a:schemeClr>
                </a:solidFill>
                <a:latin typeface="Arial Narrow" pitchFamily="34" charset="0"/>
              </a:rPr>
              <a:t>Structure des os longs p.43</a:t>
            </a:r>
            <a:endParaRPr lang="fr-CA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5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425" y="1571625"/>
            <a:ext cx="5599113" cy="4214813"/>
          </a:xfrm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898373" y="1612900"/>
            <a:ext cx="2744787" cy="3498850"/>
          </a:xfrm>
        </p:spPr>
        <p:txBody>
          <a:bodyPr/>
          <a:lstStyle/>
          <a:p>
            <a:pPr eaLnBrk="1" hangingPunct="1">
              <a:buFont typeface="Wingdings 3" pitchFamily="18" charset="2"/>
              <a:buNone/>
            </a:pPr>
            <a:r>
              <a:rPr lang="fr-CA" sz="1800" b="1" dirty="0">
                <a:solidFill>
                  <a:srgbClr val="00B0F0"/>
                </a:solidFill>
                <a:latin typeface="Arial Narrow" pitchFamily="34" charset="0"/>
              </a:rPr>
              <a:t>Périoste</a:t>
            </a:r>
          </a:p>
          <a:p>
            <a:pPr eaLnBrk="1" hangingPunct="1"/>
            <a:r>
              <a:rPr lang="fr-CA" sz="1800" dirty="0">
                <a:latin typeface="Arial Narrow" pitchFamily="34" charset="0"/>
              </a:rPr>
              <a:t>Est une mince membrane élastique.</a:t>
            </a:r>
          </a:p>
          <a:p>
            <a:pPr eaLnBrk="1" hangingPunct="1"/>
            <a:endParaRPr lang="fr-CA" sz="1800" dirty="0">
              <a:latin typeface="Arial Narrow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620838" y="2786063"/>
            <a:ext cx="70961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CA" sz="1050" b="1" dirty="0"/>
              <a:t>périoste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714625" y="4857750"/>
            <a:ext cx="1347788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CA" sz="1050" dirty="0"/>
              <a:t>artères nourricières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335338" y="4214813"/>
            <a:ext cx="70961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CA" sz="1050" b="1" dirty="0"/>
              <a:t>périoste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714875" y="2000250"/>
            <a:ext cx="771525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CA" sz="1050" dirty="0"/>
              <a:t>cartilage</a:t>
            </a:r>
          </a:p>
          <a:p>
            <a:pPr algn="ctr">
              <a:defRPr/>
            </a:pPr>
            <a:r>
              <a:rPr lang="fr-CA" sz="1050" dirty="0"/>
              <a:t>articulaire</a:t>
            </a:r>
          </a:p>
        </p:txBody>
      </p:sp>
      <p:sp>
        <p:nvSpPr>
          <p:cNvPr id="10" name="Espace réservé du contenu 3"/>
          <p:cNvSpPr txBox="1">
            <a:spLocks/>
          </p:cNvSpPr>
          <p:nvPr/>
        </p:nvSpPr>
        <p:spPr bwMode="auto">
          <a:xfrm>
            <a:off x="5929312" y="2492896"/>
            <a:ext cx="274478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/>
            </a:pPr>
            <a:r>
              <a:rPr lang="fr-CA" b="1" dirty="0">
                <a:latin typeface="Arial Narrow" pitchFamily="34" charset="0"/>
                <a:cs typeface="+mn-cs"/>
              </a:rPr>
              <a:t>Recouvre et protège</a:t>
            </a:r>
            <a:r>
              <a:rPr lang="fr-CA" dirty="0">
                <a:latin typeface="Arial Narrow" pitchFamily="34" charset="0"/>
                <a:cs typeface="+mn-cs"/>
              </a:rPr>
              <a:t> tous les os et les cartilages.</a:t>
            </a:r>
          </a:p>
        </p:txBody>
      </p:sp>
      <p:sp>
        <p:nvSpPr>
          <p:cNvPr id="11" name="Espace réservé du contenu 3"/>
          <p:cNvSpPr txBox="1">
            <a:spLocks/>
          </p:cNvSpPr>
          <p:nvPr/>
        </p:nvSpPr>
        <p:spPr bwMode="auto">
          <a:xfrm>
            <a:off x="5929313" y="3000375"/>
            <a:ext cx="2744787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/>
            </a:pPr>
            <a:r>
              <a:rPr lang="fr-CA" dirty="0">
                <a:latin typeface="Arial Narrow" pitchFamily="34" charset="0"/>
                <a:cs typeface="+mn-cs"/>
              </a:rPr>
              <a:t>Contient les </a:t>
            </a:r>
            <a:r>
              <a:rPr lang="fr-CA" b="1" dirty="0">
                <a:latin typeface="Arial Narrow" pitchFamily="34" charset="0"/>
                <a:cs typeface="+mn-cs"/>
              </a:rPr>
              <a:t>vaisseaux sanguins </a:t>
            </a:r>
            <a:r>
              <a:rPr lang="fr-CA" dirty="0">
                <a:latin typeface="Arial Narrow" pitchFamily="34" charset="0"/>
                <a:cs typeface="+mn-cs"/>
              </a:rPr>
              <a:t>qui nourrissent l’os.</a:t>
            </a:r>
          </a:p>
        </p:txBody>
      </p:sp>
      <p:sp>
        <p:nvSpPr>
          <p:cNvPr id="12" name="Espace réservé du contenu 3"/>
          <p:cNvSpPr txBox="1">
            <a:spLocks/>
          </p:cNvSpPr>
          <p:nvPr/>
        </p:nvSpPr>
        <p:spPr bwMode="auto">
          <a:xfrm>
            <a:off x="6000750" y="4000500"/>
            <a:ext cx="2744788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/>
            </a:pPr>
            <a:r>
              <a:rPr lang="fr-CA" dirty="0">
                <a:latin typeface="Arial Narrow" pitchFamily="34" charset="0"/>
                <a:cs typeface="+mn-cs"/>
              </a:rPr>
              <a:t>Permet la croissance de l’os en </a:t>
            </a:r>
            <a:r>
              <a:rPr lang="fr-CA" b="1" dirty="0">
                <a:latin typeface="Arial Narrow" pitchFamily="34" charset="0"/>
                <a:cs typeface="+mn-cs"/>
              </a:rPr>
              <a:t>épaisseur.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/>
            </a:pPr>
            <a:r>
              <a:rPr lang="fr-CA" dirty="0">
                <a:latin typeface="Arial Narrow" pitchFamily="34" charset="0"/>
                <a:cs typeface="+mn-cs"/>
              </a:rPr>
              <a:t>Point d’</a:t>
            </a:r>
            <a:r>
              <a:rPr lang="fr-CA" b="1" dirty="0">
                <a:latin typeface="Arial Narrow" pitchFamily="34" charset="0"/>
                <a:cs typeface="+mn-cs"/>
              </a:rPr>
              <a:t>attache </a:t>
            </a:r>
            <a:r>
              <a:rPr lang="fr-CA" dirty="0">
                <a:latin typeface="Arial Narrow" pitchFamily="34" charset="0"/>
                <a:cs typeface="+mn-cs"/>
              </a:rPr>
              <a:t>aux ligaments et tendons</a:t>
            </a:r>
          </a:p>
        </p:txBody>
      </p:sp>
      <p:sp>
        <p:nvSpPr>
          <p:cNvPr id="13" name="Hexagone 12"/>
          <p:cNvSpPr/>
          <p:nvPr/>
        </p:nvSpPr>
        <p:spPr>
          <a:xfrm>
            <a:off x="8028384" y="149491"/>
            <a:ext cx="1008112" cy="864096"/>
          </a:xfrm>
          <a:prstGeom prst="hex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chemeClr val="tx1"/>
                </a:solidFill>
              </a:rPr>
              <a:t>VIP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CA" dirty="0">
                <a:solidFill>
                  <a:schemeClr val="accent1">
                    <a:satMod val="150000"/>
                  </a:schemeClr>
                </a:solidFill>
                <a:latin typeface="Arial Narrow" pitchFamily="34" charset="0"/>
              </a:rPr>
              <a:t>Structure des os longs</a:t>
            </a:r>
            <a:endParaRPr lang="fr-CA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857875" y="1429196"/>
            <a:ext cx="2816225" cy="1855788"/>
          </a:xfrm>
        </p:spPr>
        <p:txBody>
          <a:bodyPr/>
          <a:lstStyle/>
          <a:p>
            <a:pPr eaLnBrk="1" hangingPunct="1">
              <a:buFont typeface="Wingdings 3" pitchFamily="18" charset="2"/>
              <a:buNone/>
            </a:pPr>
            <a:r>
              <a:rPr lang="fr-CA" sz="2000" b="1" dirty="0">
                <a:solidFill>
                  <a:srgbClr val="00B0F0"/>
                </a:solidFill>
                <a:latin typeface="Arial Narrow" pitchFamily="34" charset="0"/>
              </a:rPr>
              <a:t>Moelle osseuse jaune</a:t>
            </a:r>
          </a:p>
          <a:p>
            <a:pPr eaLnBrk="1" hangingPunct="1"/>
            <a:r>
              <a:rPr lang="fr-CA" sz="2000" dirty="0">
                <a:latin typeface="Arial Narrow" pitchFamily="34" charset="0"/>
              </a:rPr>
              <a:t>Remplit la cavité médullaire des os longs</a:t>
            </a:r>
          </a:p>
          <a:p>
            <a:pPr eaLnBrk="1" hangingPunct="1"/>
            <a:r>
              <a:rPr lang="fr-CA" sz="2000" dirty="0">
                <a:latin typeface="Arial Narrow" pitchFamily="34" charset="0"/>
              </a:rPr>
              <a:t>Constitue une réserve de graisse.</a:t>
            </a:r>
          </a:p>
          <a:p>
            <a:pPr eaLnBrk="1" hangingPunct="1">
              <a:buFont typeface="Wingdings 3" pitchFamily="18" charset="2"/>
              <a:buNone/>
            </a:pPr>
            <a:endParaRPr lang="fr-CA" b="1" dirty="0"/>
          </a:p>
        </p:txBody>
      </p:sp>
      <p:sp>
        <p:nvSpPr>
          <p:cNvPr id="7" name="Espace réservé du contenu 3"/>
          <p:cNvSpPr txBox="1">
            <a:spLocks/>
          </p:cNvSpPr>
          <p:nvPr/>
        </p:nvSpPr>
        <p:spPr bwMode="auto">
          <a:xfrm>
            <a:off x="6000750" y="3357563"/>
            <a:ext cx="281622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None/>
              <a:defRPr/>
            </a:pPr>
            <a:r>
              <a:rPr lang="fr-CA" sz="2000" b="1" dirty="0">
                <a:solidFill>
                  <a:srgbClr val="00B0F0"/>
                </a:solidFill>
                <a:latin typeface="Arial Narrow" pitchFamily="34" charset="0"/>
                <a:cs typeface="+mn-cs"/>
              </a:rPr>
              <a:t>Moelle osseuse rouge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/>
            </a:pPr>
            <a:r>
              <a:rPr lang="fr-CA" sz="2000" dirty="0">
                <a:latin typeface="Arial Narrow" pitchFamily="34" charset="0"/>
                <a:cs typeface="+mn-cs"/>
              </a:rPr>
              <a:t>Est située dans l’os spongieux.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/>
            </a:pPr>
            <a:r>
              <a:rPr lang="fr-CA" sz="2000" dirty="0">
                <a:latin typeface="Arial Narrow" pitchFamily="34" charset="0"/>
                <a:cs typeface="+mn-cs"/>
              </a:rPr>
              <a:t>Est le site de production des globules du sang (globule rouges, globules blancs et plaquettes.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None/>
              <a:defRPr/>
            </a:pPr>
            <a:endParaRPr lang="fr-CA" sz="2600" b="1" dirty="0">
              <a:latin typeface="+mn-lt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4213" y="5345113"/>
            <a:ext cx="3671887" cy="1512887"/>
          </a:xfrm>
          <a:prstGeom prst="wedgeRectCallout">
            <a:avLst>
              <a:gd name="adj1" fmla="val 38020"/>
              <a:gd name="adj2" fmla="val 365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b="1" dirty="0">
                <a:solidFill>
                  <a:schemeClr val="tx1"/>
                </a:solidFill>
              </a:rPr>
              <a:t>Ponction de moelle osseuse rouge pour dx leucémie : os du sternum et du bassin car forte activité hématopoïétique</a:t>
            </a:r>
          </a:p>
        </p:txBody>
      </p:sp>
      <p:pic>
        <p:nvPicPr>
          <p:cNvPr id="13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7544" y="1626228"/>
            <a:ext cx="5114925" cy="3849688"/>
          </a:xfrm>
        </p:spPr>
      </p:pic>
      <p:sp>
        <p:nvSpPr>
          <p:cNvPr id="14" name="ZoneTexte 13"/>
          <p:cNvSpPr txBox="1"/>
          <p:nvPr/>
        </p:nvSpPr>
        <p:spPr>
          <a:xfrm>
            <a:off x="1571625" y="1428750"/>
            <a:ext cx="8937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CA" sz="1050" b="1" dirty="0">
                <a:latin typeface="Arial Narrow" pitchFamily="34" charset="0"/>
              </a:rPr>
              <a:t>os spongieux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4429125" y="1643063"/>
            <a:ext cx="8937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CA" sz="1050" b="1" dirty="0">
                <a:latin typeface="Arial Narrow" pitchFamily="34" charset="0"/>
              </a:rPr>
              <a:t>os spongieux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928938" y="3429000"/>
            <a:ext cx="13128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CA" sz="1050" b="1" dirty="0">
                <a:latin typeface="Arial Narrow" pitchFamily="34" charset="0"/>
              </a:rPr>
              <a:t>Moelle osseuse jaune</a:t>
            </a:r>
          </a:p>
        </p:txBody>
      </p:sp>
      <p:sp>
        <p:nvSpPr>
          <p:cNvPr id="11" name="Hexagone 10"/>
          <p:cNvSpPr/>
          <p:nvPr/>
        </p:nvSpPr>
        <p:spPr>
          <a:xfrm>
            <a:off x="8028384" y="149491"/>
            <a:ext cx="1008112" cy="864096"/>
          </a:xfrm>
          <a:prstGeom prst="hex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chemeClr val="tx1"/>
                </a:solidFill>
              </a:rPr>
              <a:t>VIP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712879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/>
          <p:cNvSpPr txBox="1"/>
          <p:nvPr/>
        </p:nvSpPr>
        <p:spPr>
          <a:xfrm>
            <a:off x="7092280" y="476672"/>
            <a:ext cx="19442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>
                <a:solidFill>
                  <a:srgbClr val="00B0F0"/>
                </a:solidFill>
              </a:rPr>
              <a:t>Épiphyse: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dirty="0"/>
              <a:t>Extrémités de l’os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dirty="0"/>
              <a:t>Pores remplis de moelle osseuse rouge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244680" y="3212976"/>
            <a:ext cx="19442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>
                <a:solidFill>
                  <a:srgbClr val="00B0F0"/>
                </a:solidFill>
              </a:rPr>
              <a:t>Diaphyse: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dirty="0"/>
              <a:t>Partie creuse de l’os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dirty="0"/>
              <a:t>Moelle osseuse jaune </a:t>
            </a:r>
          </a:p>
        </p:txBody>
      </p:sp>
    </p:spTree>
    <p:extLst>
      <p:ext uri="{BB962C8B-B14F-4D97-AF65-F5344CB8AC3E}">
        <p14:creationId xmlns:p14="http://schemas.microsoft.com/office/powerpoint/2010/main" val="400490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Linda\Desktop\ECOLE\APEScompétence7\Chapitre4 musculo\Images scan\structure des o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6551613" cy="549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43663" y="1052513"/>
            <a:ext cx="2700337" cy="3168650"/>
          </a:xfrm>
          <a:prstGeom prst="wedgeRectCallout">
            <a:avLst>
              <a:gd name="adj1" fmla="val -92090"/>
              <a:gd name="adj2" fmla="val -580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2000" b="1" dirty="0">
                <a:solidFill>
                  <a:schemeClr val="tx1"/>
                </a:solidFill>
              </a:rPr>
              <a:t>L’os s’alimente grâce à de nombreux vaisseaux sanguins.</a:t>
            </a:r>
          </a:p>
          <a:p>
            <a:pPr algn="ctr">
              <a:defRPr/>
            </a:pPr>
            <a:r>
              <a:rPr lang="fr-CA" sz="2000" b="1" dirty="0">
                <a:solidFill>
                  <a:schemeClr val="tx1"/>
                </a:solidFill>
              </a:rPr>
              <a:t>De bons os : calcium, phosphore, vitamine A-D-E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3366CC"/>
                </a:solidFill>
                <a:latin typeface="Arial Black" pitchFamily="34" charset="0"/>
              </a:rPr>
              <a:t>Les 5 types d’os p.40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96287" y="1268759"/>
            <a:ext cx="8147713" cy="5524881"/>
          </a:xfrm>
        </p:spPr>
        <p:txBody>
          <a:bodyPr>
            <a:normAutofit fontScale="92500" lnSpcReduction="20000"/>
          </a:bodyPr>
          <a:lstStyle/>
          <a:p>
            <a:pPr marL="82296" indent="0">
              <a:buNone/>
            </a:pPr>
            <a:r>
              <a:rPr lang="fr-CA" dirty="0">
                <a:solidFill>
                  <a:srgbClr val="00B0F0"/>
                </a:solidFill>
                <a:latin typeface="Arial Black" pitchFamily="34" charset="0"/>
              </a:rPr>
              <a:t> </a:t>
            </a:r>
            <a:r>
              <a:rPr lang="fr-CA" dirty="0">
                <a:solidFill>
                  <a:srgbClr val="FFC000"/>
                </a:solidFill>
                <a:latin typeface="Arial Black" pitchFamily="34" charset="0"/>
              </a:rPr>
              <a:t>206 os </a:t>
            </a:r>
          </a:p>
          <a:p>
            <a:r>
              <a:rPr lang="fr-CA" sz="2400" dirty="0">
                <a:solidFill>
                  <a:srgbClr val="00B0F0"/>
                </a:solidFill>
                <a:latin typeface="Arial Black" pitchFamily="34" charset="0"/>
              </a:rPr>
              <a:t>Os irréguliers </a:t>
            </a:r>
            <a:r>
              <a:rPr lang="fr-CA" sz="24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(les vertèbres, étrier)</a:t>
            </a:r>
          </a:p>
          <a:p>
            <a:pPr marL="82296" indent="0">
              <a:buNone/>
            </a:pPr>
            <a:r>
              <a:rPr lang="fr-CA" sz="2400" dirty="0">
                <a:latin typeface="Arial" pitchFamily="34" charset="0"/>
                <a:cs typeface="Arial" pitchFamily="34" charset="0"/>
              </a:rPr>
              <a:t>- Forme complexe, pas de  classe </a:t>
            </a:r>
            <a:endParaRPr lang="fr-CA" sz="2400" dirty="0">
              <a:latin typeface="Arial Black" pitchFamily="34" charset="0"/>
            </a:endParaRPr>
          </a:p>
          <a:p>
            <a:pPr marL="82296" indent="0">
              <a:buNone/>
            </a:pPr>
            <a:endParaRPr lang="fr-CA" sz="2400" dirty="0">
              <a:solidFill>
                <a:srgbClr val="00B0F0"/>
              </a:solidFill>
              <a:latin typeface="Arial Black" pitchFamily="34" charset="0"/>
            </a:endParaRPr>
          </a:p>
          <a:p>
            <a:r>
              <a:rPr lang="fr-CA" sz="2400" dirty="0">
                <a:solidFill>
                  <a:srgbClr val="00B0F0"/>
                </a:solidFill>
                <a:latin typeface="Arial Black" pitchFamily="34" charset="0"/>
              </a:rPr>
              <a:t>Os courts </a:t>
            </a:r>
            <a:r>
              <a:rPr lang="fr-CA" sz="24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(les carpiens )</a:t>
            </a:r>
            <a:endParaRPr lang="fr-CA" sz="2400" dirty="0">
              <a:solidFill>
                <a:srgbClr val="00B0F0"/>
              </a:solidFill>
              <a:latin typeface="Arial Black" pitchFamily="34" charset="0"/>
            </a:endParaRPr>
          </a:p>
          <a:p>
            <a:pPr marL="82296" indent="0">
              <a:buNone/>
            </a:pPr>
            <a:r>
              <a:rPr lang="fr-CA" sz="2400" dirty="0">
                <a:latin typeface="Arial" pitchFamily="34" charset="0"/>
                <a:cs typeface="Arial" pitchFamily="34" charset="0"/>
              </a:rPr>
              <a:t>- Forme cubique</a:t>
            </a:r>
            <a:endParaRPr lang="fr-CA" sz="2400" dirty="0">
              <a:latin typeface="Arial Black" pitchFamily="34" charset="0"/>
            </a:endParaRPr>
          </a:p>
          <a:p>
            <a:pPr marL="82296" indent="0">
              <a:buNone/>
            </a:pPr>
            <a:endParaRPr lang="fr-CA" sz="2400" dirty="0">
              <a:solidFill>
                <a:srgbClr val="00B0F0"/>
              </a:solidFill>
              <a:latin typeface="Arial Black" pitchFamily="34" charset="0"/>
            </a:endParaRPr>
          </a:p>
          <a:p>
            <a:r>
              <a:rPr lang="fr-CA" sz="2400" dirty="0">
                <a:solidFill>
                  <a:srgbClr val="00B0F0"/>
                </a:solidFill>
                <a:latin typeface="Arial Black" pitchFamily="34" charset="0"/>
              </a:rPr>
              <a:t>Os plats </a:t>
            </a:r>
            <a:r>
              <a:rPr lang="fr-CA" sz="24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(sternum)</a:t>
            </a:r>
            <a:endParaRPr lang="fr-CA" sz="2400" dirty="0">
              <a:solidFill>
                <a:srgbClr val="00B0F0"/>
              </a:solidFill>
              <a:latin typeface="Arial Black" pitchFamily="34" charset="0"/>
            </a:endParaRPr>
          </a:p>
          <a:p>
            <a:pPr marL="82296" indent="0">
              <a:buNone/>
            </a:pPr>
            <a:r>
              <a:rPr lang="fr-CA" sz="2400" dirty="0">
                <a:latin typeface="Arial" pitchFamily="34" charset="0"/>
                <a:cs typeface="Arial" pitchFamily="34" charset="0"/>
              </a:rPr>
              <a:t>-Forme aplatis, courbés</a:t>
            </a:r>
          </a:p>
          <a:p>
            <a:pPr marL="82296" indent="0">
              <a:buNone/>
            </a:pPr>
            <a:endParaRPr lang="fr-CA" sz="2400" dirty="0">
              <a:latin typeface="Arial Black" pitchFamily="34" charset="0"/>
            </a:endParaRPr>
          </a:p>
          <a:p>
            <a:r>
              <a:rPr lang="fr-CA" sz="2400" dirty="0">
                <a:solidFill>
                  <a:srgbClr val="00B0F0"/>
                </a:solidFill>
                <a:latin typeface="Arial Black" pitchFamily="34" charset="0"/>
              </a:rPr>
              <a:t>Os longs </a:t>
            </a:r>
            <a:r>
              <a:rPr lang="fr-CA" sz="24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(humérus)</a:t>
            </a:r>
            <a:endParaRPr lang="fr-CA" sz="2400" dirty="0">
              <a:solidFill>
                <a:srgbClr val="00B0F0"/>
              </a:solidFill>
              <a:latin typeface="Arial Black" pitchFamily="34" charset="0"/>
            </a:endParaRPr>
          </a:p>
          <a:p>
            <a:pPr marL="82296" indent="0">
              <a:buNone/>
            </a:pPr>
            <a:r>
              <a:rPr lang="fr-CA" sz="2400" dirty="0">
                <a:latin typeface="Arial" pitchFamily="34" charset="0"/>
                <a:cs typeface="Arial" pitchFamily="34" charset="0"/>
              </a:rPr>
              <a:t>-Plus longs que large</a:t>
            </a:r>
          </a:p>
          <a:p>
            <a:pPr marL="82296" indent="0">
              <a:buNone/>
            </a:pPr>
            <a:endParaRPr lang="fr-CA" sz="2400" dirty="0">
              <a:latin typeface="Arial" pitchFamily="34" charset="0"/>
              <a:cs typeface="Arial" pitchFamily="34" charset="0"/>
            </a:endParaRPr>
          </a:p>
          <a:p>
            <a:r>
              <a:rPr lang="fr-CA" sz="2400" dirty="0">
                <a:solidFill>
                  <a:srgbClr val="00B0F0"/>
                </a:solidFill>
                <a:latin typeface="Arial Black" pitchFamily="34" charset="0"/>
              </a:rPr>
              <a:t>Os sésamoïdes </a:t>
            </a:r>
            <a:r>
              <a:rPr lang="fr-CA" sz="24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(la rotule)</a:t>
            </a:r>
          </a:p>
          <a:p>
            <a:r>
              <a:rPr lang="fr-CA" sz="2400" dirty="0">
                <a:latin typeface="Arial" pitchFamily="34" charset="0"/>
                <a:cs typeface="Arial" pitchFamily="34" charset="0"/>
              </a:rPr>
              <a:t>-situé dans un tendon </a:t>
            </a:r>
          </a:p>
          <a:p>
            <a:endParaRPr lang="fr-CA" sz="2400" dirty="0">
              <a:solidFill>
                <a:srgbClr val="00B0F0"/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196752"/>
            <a:ext cx="1295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485019"/>
            <a:ext cx="1247544" cy="166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914" y="3789040"/>
            <a:ext cx="1170341" cy="119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660" y="4746782"/>
            <a:ext cx="229688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844" y="5404726"/>
            <a:ext cx="1728192" cy="1388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33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r>
              <a:rPr lang="fr-CA" b="1" dirty="0">
                <a:solidFill>
                  <a:prstClr val="white"/>
                </a:solidFill>
              </a:rPr>
              <a:t>Tissu osseux</a:t>
            </a:r>
            <a:br>
              <a:rPr lang="fr-CA" b="1" dirty="0">
                <a:solidFill>
                  <a:prstClr val="white"/>
                </a:solidFill>
              </a:rPr>
            </a:br>
            <a:r>
              <a:rPr lang="fr-CA" b="1" dirty="0">
                <a:solidFill>
                  <a:prstClr val="white"/>
                </a:solidFill>
              </a:rPr>
              <a:t>Ses fonctions p.45</a:t>
            </a:r>
            <a:endParaRPr lang="fr-CA" b="1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sz="4000" dirty="0">
              <a:solidFill>
                <a:srgbClr val="800080"/>
              </a:solidFill>
            </a:endParaRPr>
          </a:p>
          <a:p>
            <a:r>
              <a:rPr lang="fr-CA" sz="4000" dirty="0">
                <a:solidFill>
                  <a:srgbClr val="800080"/>
                </a:solidFill>
              </a:rPr>
              <a:t>Former les os qui sont la charpente du corps humain</a:t>
            </a:r>
          </a:p>
          <a:p>
            <a:endParaRPr lang="fr-CA" sz="4000" dirty="0">
              <a:solidFill>
                <a:srgbClr val="800080"/>
              </a:solidFill>
            </a:endParaRPr>
          </a:p>
          <a:p>
            <a:r>
              <a:rPr lang="fr-CA" sz="4000" dirty="0">
                <a:solidFill>
                  <a:srgbClr val="800080"/>
                </a:solidFill>
              </a:rPr>
              <a:t>Être une source de minéraux pour l’organisme</a:t>
            </a:r>
          </a:p>
        </p:txBody>
      </p:sp>
    </p:spTree>
    <p:extLst>
      <p:ext uri="{BB962C8B-B14F-4D97-AF65-F5344CB8AC3E}">
        <p14:creationId xmlns:p14="http://schemas.microsoft.com/office/powerpoint/2010/main" val="1859504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50000"/>
            </a:schemeClr>
          </a:solidFill>
        </p:spPr>
        <p:txBody>
          <a:bodyPr/>
          <a:lstStyle/>
          <a:p>
            <a:pPr algn="ctr"/>
            <a:r>
              <a:rPr lang="fr-CA" dirty="0">
                <a:solidFill>
                  <a:schemeClr val="bg1"/>
                </a:solidFill>
              </a:rPr>
              <a:t>Processus d’autoréparation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96646" indent="-514350">
              <a:buFont typeface="+mj-lt"/>
              <a:buAutoNum type="arabicPeriod"/>
            </a:pPr>
            <a:r>
              <a:rPr lang="fr-CA" sz="2800" dirty="0">
                <a:solidFill>
                  <a:srgbClr val="FF0000"/>
                </a:solidFill>
              </a:rPr>
              <a:t>Formation d’un hématome </a:t>
            </a:r>
          </a:p>
          <a:p>
            <a:pPr marL="596646" indent="-514350">
              <a:buFont typeface="+mj-lt"/>
              <a:buAutoNum type="arabicPeriod"/>
            </a:pPr>
            <a:r>
              <a:rPr lang="fr-CA" sz="2800" dirty="0">
                <a:solidFill>
                  <a:srgbClr val="FF0000"/>
                </a:solidFill>
              </a:rPr>
              <a:t>Formation du cal osseux (nouvelles cellules)</a:t>
            </a:r>
          </a:p>
          <a:p>
            <a:pPr marL="596646" indent="-514350">
              <a:buFont typeface="+mj-lt"/>
              <a:buAutoNum type="arabicPeriod"/>
            </a:pPr>
            <a:r>
              <a:rPr lang="fr-CA" sz="2800" dirty="0">
                <a:solidFill>
                  <a:srgbClr val="FF0000"/>
                </a:solidFill>
              </a:rPr>
              <a:t>Remaniement des cals (consolidation)</a:t>
            </a:r>
          </a:p>
          <a:p>
            <a:pPr marL="596646" indent="-514350">
              <a:buFont typeface="+mj-lt"/>
              <a:buAutoNum type="arabicPeriod"/>
            </a:pPr>
            <a:endParaRPr lang="fr-CA" dirty="0">
              <a:solidFill>
                <a:srgbClr val="FF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2" b="14105"/>
          <a:stretch/>
        </p:blipFill>
        <p:spPr bwMode="auto">
          <a:xfrm>
            <a:off x="683568" y="3212976"/>
            <a:ext cx="7920880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75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CA" dirty="0">
                <a:solidFill>
                  <a:schemeClr val="accent1">
                    <a:satMod val="150000"/>
                  </a:schemeClr>
                </a:solidFill>
                <a:latin typeface="Arial Narrow" pitchFamily="34" charset="0"/>
              </a:rPr>
              <a:t>Os de la tête p46 </a:t>
            </a:r>
            <a:endParaRPr lang="fr-CA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2355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857375"/>
            <a:ext cx="2524125" cy="37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ZoneTexte 4"/>
          <p:cNvSpPr txBox="1">
            <a:spLocks noChangeArrowheads="1"/>
          </p:cNvSpPr>
          <p:nvPr/>
        </p:nvSpPr>
        <p:spPr bwMode="auto">
          <a:xfrm>
            <a:off x="5214938" y="2071688"/>
            <a:ext cx="873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 sz="1200">
                <a:latin typeface="Arial Narrow" pitchFamily="34" charset="0"/>
              </a:rPr>
              <a:t>Os du crâne</a:t>
            </a:r>
          </a:p>
        </p:txBody>
      </p:sp>
      <p:sp>
        <p:nvSpPr>
          <p:cNvPr id="23557" name="ZoneTexte 5"/>
          <p:cNvSpPr txBox="1">
            <a:spLocks noChangeArrowheads="1"/>
          </p:cNvSpPr>
          <p:nvPr/>
        </p:nvSpPr>
        <p:spPr bwMode="auto">
          <a:xfrm>
            <a:off x="5143500" y="4214813"/>
            <a:ext cx="9286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 sz="1200">
                <a:latin typeface="Arial Narrow" pitchFamily="34" charset="0"/>
              </a:rPr>
              <a:t>Os de la face</a:t>
            </a:r>
          </a:p>
        </p:txBody>
      </p:sp>
      <p:sp>
        <p:nvSpPr>
          <p:cNvPr id="23558" name="ZoneTexte 7"/>
          <p:cNvSpPr txBox="1">
            <a:spLocks noChangeArrowheads="1"/>
          </p:cNvSpPr>
          <p:nvPr/>
        </p:nvSpPr>
        <p:spPr bwMode="auto">
          <a:xfrm>
            <a:off x="6643688" y="5786438"/>
            <a:ext cx="1689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/>
              <a:t>Vue antérieure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50825" y="1773238"/>
            <a:ext cx="4826000" cy="2954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CA" sz="2400" dirty="0"/>
              <a:t>La tête comprend deux parties:</a:t>
            </a:r>
          </a:p>
          <a:p>
            <a:pPr>
              <a:defRPr/>
            </a:pPr>
            <a:endParaRPr lang="fr-CA" sz="2400" dirty="0"/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fr-CA" sz="2400" b="1" dirty="0">
                <a:solidFill>
                  <a:srgbClr val="E30318"/>
                </a:solidFill>
              </a:rPr>
              <a:t>Le crâne</a:t>
            </a:r>
            <a:r>
              <a:rPr lang="fr-CA" sz="2400" dirty="0"/>
              <a:t>: Contient et protège l’encéphale.</a:t>
            </a:r>
          </a:p>
          <a:p>
            <a:pPr marL="342900" indent="-342900">
              <a:defRPr/>
            </a:pPr>
            <a:endParaRPr lang="fr-CA" sz="2400" dirty="0"/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fr-CA" sz="2400" b="1" dirty="0">
                <a:solidFill>
                  <a:srgbClr val="E30318"/>
                </a:solidFill>
              </a:rPr>
              <a:t>La face</a:t>
            </a:r>
            <a:r>
              <a:rPr lang="fr-CA" sz="2400" dirty="0"/>
              <a:t>: Protège les organes de la vue, odorat, goût et ouïe.</a:t>
            </a:r>
          </a:p>
          <a:p>
            <a:pPr>
              <a:buFont typeface="Wingdings" pitchFamily="2" charset="2"/>
              <a:buChar char="ü"/>
              <a:defRPr/>
            </a:pPr>
            <a:endParaRPr lang="fr-CA" dirty="0"/>
          </a:p>
        </p:txBody>
      </p:sp>
      <p:sp>
        <p:nvSpPr>
          <p:cNvPr id="9" name="Hexagone 8"/>
          <p:cNvSpPr/>
          <p:nvPr/>
        </p:nvSpPr>
        <p:spPr>
          <a:xfrm>
            <a:off x="7311215" y="548680"/>
            <a:ext cx="1008112" cy="864096"/>
          </a:xfrm>
          <a:prstGeom prst="hex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chemeClr val="tx1"/>
                </a:solidFill>
              </a:rPr>
              <a:t>VIP</a:t>
            </a:r>
          </a:p>
        </p:txBody>
      </p:sp>
    </p:spTree>
    <p:extLst>
      <p:ext uri="{BB962C8B-B14F-4D97-AF65-F5344CB8AC3E}">
        <p14:creationId xmlns:p14="http://schemas.microsoft.com/office/powerpoint/2010/main" val="1826796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861884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e 3"/>
          <p:cNvSpPr/>
          <p:nvPr/>
        </p:nvSpPr>
        <p:spPr>
          <a:xfrm>
            <a:off x="467544" y="1412776"/>
            <a:ext cx="1080120" cy="792088"/>
          </a:xfrm>
          <a:prstGeom prst="ellipse">
            <a:avLst/>
          </a:prstGeom>
          <a:noFill/>
          <a:ln>
            <a:solidFill>
              <a:srgbClr val="E303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Ellipse 7"/>
          <p:cNvSpPr/>
          <p:nvPr/>
        </p:nvSpPr>
        <p:spPr>
          <a:xfrm>
            <a:off x="6516216" y="1628800"/>
            <a:ext cx="1080120" cy="792088"/>
          </a:xfrm>
          <a:prstGeom prst="ellipse">
            <a:avLst/>
          </a:prstGeom>
          <a:noFill/>
          <a:ln>
            <a:solidFill>
              <a:srgbClr val="E303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Ellipse 8"/>
          <p:cNvSpPr/>
          <p:nvPr/>
        </p:nvSpPr>
        <p:spPr>
          <a:xfrm>
            <a:off x="467544" y="3212976"/>
            <a:ext cx="1080120" cy="504056"/>
          </a:xfrm>
          <a:prstGeom prst="ellipse">
            <a:avLst/>
          </a:prstGeom>
          <a:noFill/>
          <a:ln>
            <a:solidFill>
              <a:srgbClr val="E303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Ellipse 9"/>
          <p:cNvSpPr/>
          <p:nvPr/>
        </p:nvSpPr>
        <p:spPr>
          <a:xfrm>
            <a:off x="7056276" y="4797152"/>
            <a:ext cx="1080120" cy="792088"/>
          </a:xfrm>
          <a:prstGeom prst="ellipse">
            <a:avLst/>
          </a:prstGeom>
          <a:noFill/>
          <a:ln>
            <a:solidFill>
              <a:srgbClr val="E303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Ellipse 10"/>
          <p:cNvSpPr/>
          <p:nvPr/>
        </p:nvSpPr>
        <p:spPr>
          <a:xfrm>
            <a:off x="395536" y="2800097"/>
            <a:ext cx="1080120" cy="484887"/>
          </a:xfrm>
          <a:prstGeom prst="ellipse">
            <a:avLst/>
          </a:prstGeom>
          <a:noFill/>
          <a:ln>
            <a:solidFill>
              <a:srgbClr val="E303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Ellipse 11"/>
          <p:cNvSpPr/>
          <p:nvPr/>
        </p:nvSpPr>
        <p:spPr>
          <a:xfrm>
            <a:off x="6524600" y="3573016"/>
            <a:ext cx="1080120" cy="792088"/>
          </a:xfrm>
          <a:prstGeom prst="ellipse">
            <a:avLst/>
          </a:prstGeom>
          <a:noFill/>
          <a:ln>
            <a:solidFill>
              <a:srgbClr val="E303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2259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fr-CA" dirty="0"/>
              <a:t>Os du troncp.47</a:t>
            </a:r>
          </a:p>
        </p:txBody>
      </p:sp>
      <p:pic>
        <p:nvPicPr>
          <p:cNvPr id="24579" name="Picture 2" descr="http://idata.over-blog.com/4/23/42/31/wiki3/CS020_colonne-vertebra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36004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ZoneTexte 4"/>
          <p:cNvSpPr txBox="1">
            <a:spLocks noChangeArrowheads="1"/>
          </p:cNvSpPr>
          <p:nvPr/>
        </p:nvSpPr>
        <p:spPr bwMode="auto">
          <a:xfrm>
            <a:off x="5940425" y="1628775"/>
            <a:ext cx="3203575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fr-CA" dirty="0"/>
              <a:t> </a:t>
            </a:r>
            <a:r>
              <a:rPr lang="fr-CA" sz="2000" dirty="0">
                <a:solidFill>
                  <a:srgbClr val="E30318"/>
                </a:solidFill>
              </a:rPr>
              <a:t>La colonne vertébrale ou RACHIS </a:t>
            </a:r>
            <a:r>
              <a:rPr lang="fr-CA" sz="2000" dirty="0"/>
              <a:t>:                         - Protège la moelle épinière.</a:t>
            </a:r>
          </a:p>
          <a:p>
            <a:pPr eaLnBrk="1" hangingPunct="1"/>
            <a:r>
              <a:rPr lang="fr-CA" sz="2000" dirty="0"/>
              <a:t>- Formée de 33 os (vertèbres)                                 (base du crâne au bassin) </a:t>
            </a:r>
          </a:p>
          <a:p>
            <a:pPr eaLnBrk="1" hangingPunct="1"/>
            <a:endParaRPr lang="fr-CA" sz="2000" dirty="0"/>
          </a:p>
          <a:p>
            <a:pPr eaLnBrk="1" hangingPunct="1">
              <a:buFont typeface="Wingdings" pitchFamily="2" charset="2"/>
              <a:buChar char="ü"/>
            </a:pPr>
            <a:r>
              <a:rPr lang="fr-CA" sz="2000" dirty="0">
                <a:solidFill>
                  <a:srgbClr val="E30318"/>
                </a:solidFill>
              </a:rPr>
              <a:t>Cage thoracique</a:t>
            </a:r>
            <a:r>
              <a:rPr lang="fr-CA" sz="2000" dirty="0"/>
              <a:t>: Protège le cœur et les poumons.</a:t>
            </a:r>
          </a:p>
        </p:txBody>
      </p:sp>
      <p:pic>
        <p:nvPicPr>
          <p:cNvPr id="24581" name="Picture 4" descr="http://www.devoir-de-philosophie.com/images_dissertations/255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700213"/>
            <a:ext cx="2447925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19144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CA" dirty="0">
                <a:solidFill>
                  <a:schemeClr val="bg1"/>
                </a:solidFill>
              </a:rPr>
              <a:t>Os du tronc : Colonne vertébrale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0999" y="1484784"/>
            <a:ext cx="7498080" cy="4800600"/>
          </a:xfrm>
        </p:spPr>
        <p:txBody>
          <a:bodyPr/>
          <a:lstStyle/>
          <a:p>
            <a:pPr marL="82296" indent="0">
              <a:buNone/>
            </a:pPr>
            <a:endParaRPr lang="fr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1484784"/>
            <a:ext cx="5796644" cy="4680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588224" y="2606401"/>
            <a:ext cx="136815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A" b="1" dirty="0">
                <a:solidFill>
                  <a:srgbClr val="EB31AB">
                    <a:lumMod val="50000"/>
                  </a:srgbClr>
                </a:solidFill>
              </a:rPr>
              <a:t>C1 à C7</a:t>
            </a:r>
          </a:p>
        </p:txBody>
      </p:sp>
      <p:sp>
        <p:nvSpPr>
          <p:cNvPr id="6" name="Rectangle 5"/>
          <p:cNvSpPr/>
          <p:nvPr/>
        </p:nvSpPr>
        <p:spPr>
          <a:xfrm>
            <a:off x="6588224" y="3140968"/>
            <a:ext cx="2376264" cy="684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A" b="1" dirty="0">
                <a:solidFill>
                  <a:srgbClr val="EB31AB">
                    <a:lumMod val="50000"/>
                  </a:srgbClr>
                </a:solidFill>
              </a:rPr>
              <a:t>D1 à D12 ou T1 à T12 (thoracique)</a:t>
            </a:r>
          </a:p>
        </p:txBody>
      </p:sp>
      <p:sp>
        <p:nvSpPr>
          <p:cNvPr id="7" name="Rectangle 6"/>
          <p:cNvSpPr/>
          <p:nvPr/>
        </p:nvSpPr>
        <p:spPr>
          <a:xfrm>
            <a:off x="6732240" y="4364353"/>
            <a:ext cx="144016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A" b="1" dirty="0">
                <a:solidFill>
                  <a:srgbClr val="EB31AB">
                    <a:lumMod val="50000"/>
                  </a:srgbClr>
                </a:solidFill>
              </a:rPr>
              <a:t>L1 à L5</a:t>
            </a:r>
          </a:p>
        </p:txBody>
      </p:sp>
      <p:sp>
        <p:nvSpPr>
          <p:cNvPr id="8" name="Rectangle 7"/>
          <p:cNvSpPr/>
          <p:nvPr/>
        </p:nvSpPr>
        <p:spPr>
          <a:xfrm>
            <a:off x="7272300" y="4953154"/>
            <a:ext cx="133214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A" b="1" dirty="0">
                <a:solidFill>
                  <a:srgbClr val="EB31AB">
                    <a:lumMod val="50000"/>
                  </a:srgbClr>
                </a:solidFill>
              </a:rPr>
              <a:t>S1 à S5</a:t>
            </a:r>
          </a:p>
        </p:txBody>
      </p:sp>
      <p:sp>
        <p:nvSpPr>
          <p:cNvPr id="9" name="Rectangle 8"/>
          <p:cNvSpPr/>
          <p:nvPr/>
        </p:nvSpPr>
        <p:spPr>
          <a:xfrm>
            <a:off x="7272300" y="5733256"/>
            <a:ext cx="111612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A" b="1" dirty="0">
                <a:solidFill>
                  <a:srgbClr val="EB31AB">
                    <a:lumMod val="50000"/>
                  </a:srgbClr>
                </a:solidFill>
              </a:rPr>
              <a:t>3 à 5</a:t>
            </a:r>
          </a:p>
        </p:txBody>
      </p:sp>
    </p:spTree>
    <p:extLst>
      <p:ext uri="{BB962C8B-B14F-4D97-AF65-F5344CB8AC3E}">
        <p14:creationId xmlns:p14="http://schemas.microsoft.com/office/powerpoint/2010/main" val="1309745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785938"/>
            <a:ext cx="3448050" cy="3471862"/>
          </a:xfrm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32325" y="1216025"/>
            <a:ext cx="4041775" cy="2141538"/>
          </a:xfrm>
        </p:spPr>
        <p:txBody>
          <a:bodyPr/>
          <a:lstStyle/>
          <a:p>
            <a:pPr eaLnBrk="1" hangingPunct="1">
              <a:buFont typeface="Wingdings 3" pitchFamily="18" charset="2"/>
              <a:buNone/>
            </a:pPr>
            <a:r>
              <a:rPr lang="fr-CA" b="1" dirty="0">
                <a:latin typeface="Arial Narrow" pitchFamily="34" charset="0"/>
              </a:rPr>
              <a:t> Apophyses</a:t>
            </a:r>
          </a:p>
          <a:p>
            <a:pPr eaLnBrk="1" hangingPunct="1"/>
            <a:r>
              <a:rPr lang="fr-CA" sz="2400" dirty="0">
                <a:latin typeface="Arial Narrow" pitchFamily="34" charset="0"/>
              </a:rPr>
              <a:t>Permettent la superposition des vertèbres, ce qui </a:t>
            </a:r>
          </a:p>
          <a:p>
            <a:pPr lvl="1" eaLnBrk="1" hangingPunct="1"/>
            <a:r>
              <a:rPr lang="fr-CA" dirty="0">
                <a:latin typeface="Arial Narrow" pitchFamily="34" charset="0"/>
              </a:rPr>
              <a:t>Forme l’épine dorsale (</a:t>
            </a:r>
            <a:r>
              <a:rPr lang="fr-CA" b="1" dirty="0">
                <a:solidFill>
                  <a:srgbClr val="E30318"/>
                </a:solidFill>
                <a:latin typeface="Arial Narrow" pitchFamily="34" charset="0"/>
              </a:rPr>
              <a:t>apophyse  épineuse</a:t>
            </a:r>
            <a:r>
              <a:rPr lang="fr-CA" dirty="0">
                <a:latin typeface="Arial Narrow" pitchFamily="34" charset="0"/>
              </a:rPr>
              <a:t>) ;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28688" y="1714500"/>
            <a:ext cx="935037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CA" sz="1050" dirty="0">
                <a:latin typeface="Arial Narrow" pitchFamily="34" charset="0"/>
              </a:rPr>
              <a:t>Corps vertébral</a:t>
            </a:r>
          </a:p>
        </p:txBody>
      </p:sp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214313" y="2071688"/>
            <a:ext cx="1177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 sz="1400" b="1">
                <a:solidFill>
                  <a:srgbClr val="E30318"/>
                </a:solidFill>
                <a:latin typeface="Arial Narrow" pitchFamily="34" charset="0"/>
              </a:rPr>
              <a:t> trou vertébral</a:t>
            </a:r>
          </a:p>
        </p:txBody>
      </p:sp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179388" y="3213100"/>
            <a:ext cx="9937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 sz="2000">
                <a:solidFill>
                  <a:srgbClr val="E30318"/>
                </a:solidFill>
                <a:latin typeface="Arial Narrow" pitchFamily="34" charset="0"/>
              </a:rPr>
              <a:t> </a:t>
            </a:r>
            <a:r>
              <a:rPr lang="fr-CA" sz="1400" b="1">
                <a:solidFill>
                  <a:srgbClr val="E30318"/>
                </a:solidFill>
                <a:latin typeface="Arial Narrow" pitchFamily="34" charset="0"/>
              </a:rPr>
              <a:t>Apophyse </a:t>
            </a:r>
          </a:p>
          <a:p>
            <a:pPr eaLnBrk="1" hangingPunct="1"/>
            <a:r>
              <a:rPr lang="fr-CA" sz="1400" b="1">
                <a:solidFill>
                  <a:srgbClr val="E30318"/>
                </a:solidFill>
                <a:latin typeface="Arial Narrow" pitchFamily="34" charset="0"/>
              </a:rPr>
              <a:t>transverse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500188" y="4357688"/>
            <a:ext cx="488950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CA" sz="1050" dirty="0">
                <a:latin typeface="Arial Narrow" pitchFamily="34" charset="0"/>
              </a:rPr>
              <a:t>Lame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268538" y="5065713"/>
            <a:ext cx="16033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CA" sz="1050" dirty="0">
                <a:latin typeface="Arial Narrow" pitchFamily="34" charset="0"/>
              </a:rPr>
              <a:t> </a:t>
            </a:r>
            <a:r>
              <a:rPr lang="fr-CA" sz="1400" b="1" dirty="0">
                <a:solidFill>
                  <a:srgbClr val="E30318"/>
                </a:solidFill>
                <a:latin typeface="Arial Narrow" pitchFamily="34" charset="0"/>
              </a:rPr>
              <a:t>Apophyse épineuse</a:t>
            </a:r>
          </a:p>
        </p:txBody>
      </p:sp>
      <p:sp>
        <p:nvSpPr>
          <p:cNvPr id="11" name="Espace réservé du contenu 3"/>
          <p:cNvSpPr txBox="1">
            <a:spLocks/>
          </p:cNvSpPr>
          <p:nvPr/>
        </p:nvSpPr>
        <p:spPr bwMode="auto">
          <a:xfrm>
            <a:off x="4643438" y="3429000"/>
            <a:ext cx="40417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47688" lvl="1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/>
            </a:pPr>
            <a:r>
              <a:rPr lang="fr-CA" sz="2300" dirty="0">
                <a:latin typeface="Arial Narrow" pitchFamily="34" charset="0"/>
                <a:cs typeface="+mn-cs"/>
              </a:rPr>
              <a:t>Crée le trou de conjugaison </a:t>
            </a:r>
            <a:r>
              <a:rPr lang="fr-CA" sz="2300" dirty="0">
                <a:solidFill>
                  <a:schemeClr val="tx2"/>
                </a:solidFill>
                <a:latin typeface="Arial Narrow" pitchFamily="34" charset="0"/>
                <a:cs typeface="+mn-cs"/>
              </a:rPr>
              <a:t>(</a:t>
            </a:r>
            <a:r>
              <a:rPr lang="fr-CA" sz="2300" b="1" dirty="0">
                <a:solidFill>
                  <a:srgbClr val="E30318"/>
                </a:solidFill>
                <a:latin typeface="Arial Narrow" pitchFamily="34" charset="0"/>
                <a:cs typeface="+mn-cs"/>
              </a:rPr>
              <a:t>apophyses transverses</a:t>
            </a:r>
            <a:r>
              <a:rPr lang="fr-CA" sz="2300" dirty="0">
                <a:solidFill>
                  <a:schemeClr val="tx2"/>
                </a:solidFill>
                <a:latin typeface="Arial Narrow" pitchFamily="34" charset="0"/>
                <a:cs typeface="+mn-cs"/>
              </a:rPr>
              <a:t>) :</a:t>
            </a:r>
          </a:p>
          <a:p>
            <a:pPr marL="822325" lvl="2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/>
            </a:pPr>
            <a:r>
              <a:rPr lang="fr-CA" sz="2000" dirty="0">
                <a:latin typeface="Arial Narrow" pitchFamily="34" charset="0"/>
                <a:cs typeface="+mn-cs"/>
              </a:rPr>
              <a:t>Laisse passer les nerfs partant de la moelle épinière.</a:t>
            </a:r>
          </a:p>
        </p:txBody>
      </p:sp>
      <p:sp>
        <p:nvSpPr>
          <p:cNvPr id="27659" name="ZoneTexte 11"/>
          <p:cNvSpPr txBox="1">
            <a:spLocks noChangeArrowheads="1"/>
          </p:cNvSpPr>
          <p:nvPr/>
        </p:nvSpPr>
        <p:spPr bwMode="auto">
          <a:xfrm>
            <a:off x="1512087" y="5380037"/>
            <a:ext cx="29527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 dirty="0"/>
              <a:t>Le canal vertébral: </a:t>
            </a:r>
          </a:p>
          <a:p>
            <a:pPr eaLnBrk="1" hangingPunct="1">
              <a:buFontTx/>
              <a:buChar char="-"/>
            </a:pPr>
            <a:r>
              <a:rPr lang="fr-CA" dirty="0"/>
              <a:t>Formé par la succession du </a:t>
            </a:r>
            <a:r>
              <a:rPr lang="fr-CA" b="1" dirty="0">
                <a:solidFill>
                  <a:srgbClr val="E30318"/>
                </a:solidFill>
              </a:rPr>
              <a:t>trou vertébral</a:t>
            </a:r>
          </a:p>
          <a:p>
            <a:pPr eaLnBrk="1" hangingPunct="1">
              <a:buFontTx/>
              <a:buChar char="-"/>
            </a:pPr>
            <a:r>
              <a:rPr lang="fr-CA" dirty="0"/>
              <a:t>Loge la moelle épinière et les vaisseaux sanguins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p.48</a:t>
            </a:r>
          </a:p>
        </p:txBody>
      </p:sp>
    </p:spTree>
    <p:extLst>
      <p:ext uri="{BB962C8B-B14F-4D97-AF65-F5344CB8AC3E}">
        <p14:creationId xmlns:p14="http://schemas.microsoft.com/office/powerpoint/2010/main" val="393963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  <p:bldP spid="8" grpId="0"/>
      <p:bldP spid="9" grpId="0"/>
      <p:bldP spid="10" grpId="0"/>
      <p:bldP spid="11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fr-CA" dirty="0"/>
              <a:t>Vertèbres et colonne vertébrale p.48</a:t>
            </a:r>
          </a:p>
        </p:txBody>
      </p:sp>
      <p:sp>
        <p:nvSpPr>
          <p:cNvPr id="18436" name="Espace réservé du contenu 11"/>
          <p:cNvSpPr>
            <a:spLocks noGrp="1"/>
          </p:cNvSpPr>
          <p:nvPr>
            <p:ph sz="quarter" idx="2"/>
          </p:nvPr>
        </p:nvSpPr>
        <p:spPr>
          <a:xfrm>
            <a:off x="6357938" y="1285875"/>
            <a:ext cx="2530475" cy="1928813"/>
          </a:xfrm>
        </p:spPr>
        <p:txBody>
          <a:bodyPr/>
          <a:lstStyle/>
          <a:p>
            <a:pPr eaLnBrk="1" hangingPunct="1"/>
            <a:r>
              <a:rPr lang="fr-CA" sz="2400" dirty="0">
                <a:latin typeface="Arial Narrow" pitchFamily="34" charset="0"/>
              </a:rPr>
              <a:t>Les vertèbres sacrées sont soudées entre elles et forment le </a:t>
            </a:r>
            <a:r>
              <a:rPr lang="fr-CA" sz="2400" b="1" dirty="0">
                <a:latin typeface="Arial Narrow" pitchFamily="34" charset="0"/>
              </a:rPr>
              <a:t>sacrum</a:t>
            </a:r>
            <a:r>
              <a:rPr lang="fr-CA" sz="2400" dirty="0">
                <a:latin typeface="Arial Narrow" pitchFamily="34" charset="0"/>
              </a:rPr>
              <a:t>.</a:t>
            </a:r>
          </a:p>
        </p:txBody>
      </p:sp>
      <p:sp>
        <p:nvSpPr>
          <p:cNvPr id="18437" name="ZoneTexte 4"/>
          <p:cNvSpPr txBox="1">
            <a:spLocks noChangeArrowheads="1"/>
          </p:cNvSpPr>
          <p:nvPr/>
        </p:nvSpPr>
        <p:spPr bwMode="auto">
          <a:xfrm>
            <a:off x="714375" y="3857625"/>
            <a:ext cx="911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A" sz="1200">
                <a:latin typeface="Gill Sans MT" pitchFamily="34" charset="0"/>
              </a:rPr>
              <a:t>Trou de </a:t>
            </a:r>
          </a:p>
          <a:p>
            <a:r>
              <a:rPr lang="fr-CA" sz="1200">
                <a:latin typeface="Gill Sans MT" pitchFamily="34" charset="0"/>
              </a:rPr>
              <a:t>conjugaison</a:t>
            </a:r>
          </a:p>
        </p:txBody>
      </p:sp>
      <p:sp>
        <p:nvSpPr>
          <p:cNvPr id="18439" name="ZoneTexte 8"/>
          <p:cNvSpPr txBox="1">
            <a:spLocks noChangeArrowheads="1"/>
          </p:cNvSpPr>
          <p:nvPr/>
        </p:nvSpPr>
        <p:spPr bwMode="auto">
          <a:xfrm>
            <a:off x="428625" y="4572000"/>
            <a:ext cx="10493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A" sz="1200">
                <a:latin typeface="Gill Sans MT" pitchFamily="34" charset="0"/>
              </a:rPr>
              <a:t>Disque </a:t>
            </a:r>
          </a:p>
          <a:p>
            <a:r>
              <a:rPr lang="fr-CA" sz="1200">
                <a:latin typeface="Gill Sans MT" pitchFamily="34" charset="0"/>
              </a:rPr>
              <a:t>intervertébral</a:t>
            </a:r>
          </a:p>
        </p:txBody>
      </p:sp>
      <p:pic>
        <p:nvPicPr>
          <p:cNvPr id="18441" name="Picture 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00250" y="1500188"/>
            <a:ext cx="2647950" cy="4429125"/>
          </a:xfrm>
        </p:spPr>
      </p:pic>
      <p:cxnSp>
        <p:nvCxnSpPr>
          <p:cNvPr id="13" name="Connecteur droit avec flèche 12"/>
          <p:cNvCxnSpPr/>
          <p:nvPr/>
        </p:nvCxnSpPr>
        <p:spPr>
          <a:xfrm>
            <a:off x="1643063" y="4214813"/>
            <a:ext cx="1071562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1500188" y="4857750"/>
            <a:ext cx="900112" cy="47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>
            <a:spLocks noChangeArrowheads="1"/>
          </p:cNvSpPr>
          <p:nvPr/>
        </p:nvSpPr>
        <p:spPr bwMode="auto">
          <a:xfrm>
            <a:off x="4714875" y="1714500"/>
            <a:ext cx="9001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CA" sz="1200"/>
              <a:t>Vertèbres </a:t>
            </a:r>
          </a:p>
          <a:p>
            <a:pPr algn="ctr"/>
            <a:r>
              <a:rPr lang="fr-CA" sz="1200"/>
              <a:t>Cervicales</a:t>
            </a:r>
          </a:p>
          <a:p>
            <a:pPr algn="ctr"/>
            <a:r>
              <a:rPr lang="fr-CA" sz="1200"/>
              <a:t>(7)</a:t>
            </a:r>
          </a:p>
        </p:txBody>
      </p:sp>
      <p:sp>
        <p:nvSpPr>
          <p:cNvPr id="21" name="ZoneTexte 20"/>
          <p:cNvSpPr txBox="1">
            <a:spLocks noChangeArrowheads="1"/>
          </p:cNvSpPr>
          <p:nvPr/>
        </p:nvSpPr>
        <p:spPr bwMode="auto">
          <a:xfrm>
            <a:off x="4572000" y="2857500"/>
            <a:ext cx="10271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CA" sz="1200"/>
              <a:t>Vertèbres</a:t>
            </a:r>
          </a:p>
          <a:p>
            <a:pPr algn="ctr"/>
            <a:r>
              <a:rPr lang="fr-CA" sz="1200"/>
              <a:t>Thoraciques</a:t>
            </a:r>
          </a:p>
          <a:p>
            <a:pPr algn="ctr"/>
            <a:r>
              <a:rPr lang="fr-CA" sz="1200"/>
              <a:t>(12)</a:t>
            </a:r>
          </a:p>
        </p:txBody>
      </p:sp>
      <p:sp>
        <p:nvSpPr>
          <p:cNvPr id="22" name="ZoneTexte 21"/>
          <p:cNvSpPr txBox="1">
            <a:spLocks noChangeArrowheads="1"/>
          </p:cNvSpPr>
          <p:nvPr/>
        </p:nvSpPr>
        <p:spPr bwMode="auto">
          <a:xfrm>
            <a:off x="4572000" y="4071938"/>
            <a:ext cx="9001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CA" sz="1200"/>
              <a:t>Vertèbres </a:t>
            </a:r>
          </a:p>
          <a:p>
            <a:pPr algn="ctr"/>
            <a:r>
              <a:rPr lang="fr-CA" sz="1200"/>
              <a:t>Lombaires</a:t>
            </a:r>
          </a:p>
          <a:p>
            <a:pPr algn="ctr"/>
            <a:r>
              <a:rPr lang="fr-CA" sz="1200"/>
              <a:t>(5)</a:t>
            </a:r>
          </a:p>
        </p:txBody>
      </p:sp>
      <p:sp>
        <p:nvSpPr>
          <p:cNvPr id="23" name="ZoneTexte 22"/>
          <p:cNvSpPr txBox="1">
            <a:spLocks noChangeArrowheads="1"/>
          </p:cNvSpPr>
          <p:nvPr/>
        </p:nvSpPr>
        <p:spPr bwMode="auto">
          <a:xfrm>
            <a:off x="4572000" y="4929188"/>
            <a:ext cx="841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CA" sz="1200"/>
              <a:t>Vertèbres</a:t>
            </a:r>
          </a:p>
          <a:p>
            <a:pPr algn="ctr"/>
            <a:r>
              <a:rPr lang="fr-CA" sz="1200"/>
              <a:t>Sacrées</a:t>
            </a:r>
          </a:p>
          <a:p>
            <a:pPr algn="ctr"/>
            <a:r>
              <a:rPr lang="fr-CA" sz="1200"/>
              <a:t>(5)</a:t>
            </a:r>
          </a:p>
        </p:txBody>
      </p:sp>
      <p:sp>
        <p:nvSpPr>
          <p:cNvPr id="24" name="ZoneTexte 23"/>
          <p:cNvSpPr txBox="1">
            <a:spLocks noChangeArrowheads="1"/>
          </p:cNvSpPr>
          <p:nvPr/>
        </p:nvSpPr>
        <p:spPr bwMode="auto">
          <a:xfrm>
            <a:off x="3071813" y="5715000"/>
            <a:ext cx="11461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CA" sz="1200"/>
              <a:t>Vertèbres</a:t>
            </a:r>
          </a:p>
          <a:p>
            <a:pPr algn="ctr"/>
            <a:r>
              <a:rPr lang="fr-CA" sz="1200"/>
              <a:t>Coccygiennes</a:t>
            </a:r>
          </a:p>
          <a:p>
            <a:pPr algn="ctr"/>
            <a:r>
              <a:rPr lang="fr-CA" sz="1200"/>
              <a:t>(4)</a:t>
            </a:r>
          </a:p>
        </p:txBody>
      </p:sp>
      <p:sp>
        <p:nvSpPr>
          <p:cNvPr id="25" name="Espace réservé du contenu 11"/>
          <p:cNvSpPr txBox="1">
            <a:spLocks/>
          </p:cNvSpPr>
          <p:nvPr/>
        </p:nvSpPr>
        <p:spPr bwMode="auto">
          <a:xfrm>
            <a:off x="6357938" y="3429000"/>
            <a:ext cx="25304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/>
            </a:pPr>
            <a:r>
              <a:rPr lang="fr-CA" sz="2400" dirty="0">
                <a:latin typeface="Arial Narrow" pitchFamily="34" charset="0"/>
                <a:cs typeface="+mn-cs"/>
              </a:rPr>
              <a:t>Les vertèbres </a:t>
            </a:r>
            <a:r>
              <a:rPr lang="fr-CA" sz="2400" b="1" dirty="0">
                <a:latin typeface="Arial Narrow" pitchFamily="34" charset="0"/>
                <a:cs typeface="+mn-cs"/>
              </a:rPr>
              <a:t>coccygiennes</a:t>
            </a:r>
            <a:r>
              <a:rPr lang="fr-CA" sz="2400" dirty="0">
                <a:latin typeface="Arial Narrow" pitchFamily="34" charset="0"/>
                <a:cs typeface="+mn-cs"/>
              </a:rPr>
              <a:t> sont également soudées et forment le </a:t>
            </a:r>
            <a:r>
              <a:rPr lang="fr-CA" sz="2400" b="1" dirty="0">
                <a:latin typeface="Arial Narrow" pitchFamily="34" charset="0"/>
                <a:cs typeface="+mn-cs"/>
              </a:rPr>
              <a:t>coccyx</a:t>
            </a:r>
            <a:r>
              <a:rPr lang="fr-CA" sz="2400" dirty="0">
                <a:latin typeface="Arial Narrow" pitchFamily="34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363788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6" grpId="0" build="p"/>
      <p:bldP spid="18437" grpId="0"/>
      <p:bldP spid="1843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14450" y="241746"/>
            <a:ext cx="8229600" cy="111636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>
                <a:solidFill>
                  <a:schemeClr val="tx1"/>
                </a:solidFill>
                <a:latin typeface="Arial Narrow" pitchFamily="34" charset="0"/>
              </a:rPr>
              <a:t>Vertèbres et colonne vertébrale p.48</a:t>
            </a:r>
          </a:p>
        </p:txBody>
      </p:sp>
      <p:pic>
        <p:nvPicPr>
          <p:cNvPr id="19465" name="Picture 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7250" y="3071813"/>
            <a:ext cx="2428875" cy="3197225"/>
          </a:xfrm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429250" y="1424062"/>
            <a:ext cx="3011488" cy="1212850"/>
          </a:xfrm>
        </p:spPr>
        <p:txBody>
          <a:bodyPr/>
          <a:lstStyle/>
          <a:p>
            <a:pPr eaLnBrk="1" hangingPunct="1">
              <a:buFont typeface="Wingdings 3" pitchFamily="18" charset="2"/>
              <a:buNone/>
            </a:pPr>
            <a:r>
              <a:rPr lang="fr-CA" sz="2000" dirty="0">
                <a:latin typeface="Arial Narrow" pitchFamily="34" charset="0"/>
              </a:rPr>
              <a:t>Les vertèbres sont séparées</a:t>
            </a:r>
          </a:p>
          <a:p>
            <a:pPr eaLnBrk="1" hangingPunct="1">
              <a:buFont typeface="Wingdings 3" pitchFamily="18" charset="2"/>
              <a:buNone/>
            </a:pPr>
            <a:r>
              <a:rPr lang="fr-CA" sz="2000" dirty="0">
                <a:latin typeface="Arial Narrow" pitchFamily="34" charset="0"/>
              </a:rPr>
              <a:t>les unes des autres par des</a:t>
            </a:r>
          </a:p>
          <a:p>
            <a:pPr eaLnBrk="1" hangingPunct="1">
              <a:buFont typeface="Wingdings 3" pitchFamily="18" charset="2"/>
              <a:buNone/>
            </a:pPr>
            <a:r>
              <a:rPr lang="fr-CA" sz="2000" b="1" u="sng" dirty="0">
                <a:solidFill>
                  <a:srgbClr val="00B0F0"/>
                </a:solidFill>
                <a:latin typeface="Arial Narrow" pitchFamily="34" charset="0"/>
              </a:rPr>
              <a:t>disques intervertébraux</a:t>
            </a:r>
          </a:p>
        </p:txBody>
      </p:sp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1000125" y="1913010"/>
            <a:ext cx="6794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CA" sz="1100" dirty="0"/>
              <a:t>Noyau</a:t>
            </a:r>
          </a:p>
          <a:p>
            <a:pPr algn="ctr" eaLnBrk="1" hangingPunct="1"/>
            <a:r>
              <a:rPr lang="fr-CA" sz="1100" dirty="0"/>
              <a:t>pulpeux</a:t>
            </a:r>
          </a:p>
        </p:txBody>
      </p:sp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0" y="3571875"/>
            <a:ext cx="100647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CA" sz="1100"/>
              <a:t>Disque</a:t>
            </a:r>
          </a:p>
          <a:p>
            <a:pPr algn="ctr" eaLnBrk="1" hangingPunct="1"/>
            <a:r>
              <a:rPr lang="fr-CA" sz="1100"/>
              <a:t>intervertébral</a:t>
            </a:r>
          </a:p>
        </p:txBody>
      </p:sp>
      <p:sp>
        <p:nvSpPr>
          <p:cNvPr id="14" name="ZoneTexte 13"/>
          <p:cNvSpPr txBox="1">
            <a:spLocks noChangeArrowheads="1"/>
          </p:cNvSpPr>
          <p:nvPr/>
        </p:nvSpPr>
        <p:spPr bwMode="auto">
          <a:xfrm>
            <a:off x="3214688" y="4000500"/>
            <a:ext cx="100647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 sz="1100"/>
              <a:t>Foramen</a:t>
            </a:r>
          </a:p>
          <a:p>
            <a:pPr eaLnBrk="1" hangingPunct="1"/>
            <a:r>
              <a:rPr lang="fr-CA" sz="1100"/>
              <a:t>intervertébral</a:t>
            </a:r>
          </a:p>
        </p:txBody>
      </p:sp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458" y="1527155"/>
            <a:ext cx="1928813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1357313" y="1358106"/>
            <a:ext cx="6715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CA" sz="1100" dirty="0"/>
              <a:t>Anneau</a:t>
            </a:r>
          </a:p>
          <a:p>
            <a:pPr algn="ctr" eaLnBrk="1" hangingPunct="1"/>
            <a:r>
              <a:rPr lang="fr-CA" sz="1100" dirty="0"/>
              <a:t>fibreux</a:t>
            </a:r>
          </a:p>
        </p:txBody>
      </p:sp>
      <p:sp>
        <p:nvSpPr>
          <p:cNvPr id="17" name="ZoneTexte 16"/>
          <p:cNvSpPr txBox="1">
            <a:spLocks noChangeArrowheads="1"/>
          </p:cNvSpPr>
          <p:nvPr/>
        </p:nvSpPr>
        <p:spPr bwMode="auto">
          <a:xfrm>
            <a:off x="2286000" y="2571750"/>
            <a:ext cx="14859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 sz="1100"/>
              <a:t>Disque intervertébral</a:t>
            </a:r>
          </a:p>
        </p:txBody>
      </p:sp>
      <p:sp>
        <p:nvSpPr>
          <p:cNvPr id="18" name="Espace réservé du contenu 3"/>
          <p:cNvSpPr txBox="1">
            <a:spLocks/>
          </p:cNvSpPr>
          <p:nvPr/>
        </p:nvSpPr>
        <p:spPr bwMode="auto">
          <a:xfrm>
            <a:off x="5429250" y="2643188"/>
            <a:ext cx="3113088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274320" indent="-274320" fontAlgn="auto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fr-CA" sz="2000" dirty="0">
                <a:latin typeface="Arial Narrow" pitchFamily="34" charset="0"/>
                <a:cs typeface="+mn-cs"/>
              </a:rPr>
              <a:t>Coussinets élastiques cartilagineux ayant un noyau pulpeux fluide.</a:t>
            </a:r>
          </a:p>
        </p:txBody>
      </p:sp>
      <p:sp>
        <p:nvSpPr>
          <p:cNvPr id="19" name="Espace réservé du contenu 3"/>
          <p:cNvSpPr txBox="1">
            <a:spLocks/>
          </p:cNvSpPr>
          <p:nvPr/>
        </p:nvSpPr>
        <p:spPr bwMode="auto">
          <a:xfrm>
            <a:off x="5429250" y="3857625"/>
            <a:ext cx="2857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defRPr/>
            </a:pPr>
            <a:endParaRPr lang="fr-CA" sz="2000" dirty="0">
              <a:latin typeface="Arial Narrow" pitchFamily="34" charset="0"/>
              <a:cs typeface="+mn-cs"/>
            </a:endParaRPr>
          </a:p>
          <a:p>
            <a:pPr marL="274320" indent="-274320" fontAlgn="auto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fr-CA" sz="2000" b="1" dirty="0">
                <a:latin typeface="Arial Narrow" pitchFamily="34" charset="0"/>
                <a:cs typeface="+mn-cs"/>
              </a:rPr>
              <a:t>Amortir les chocs</a:t>
            </a:r>
          </a:p>
        </p:txBody>
      </p:sp>
      <p:sp>
        <p:nvSpPr>
          <p:cNvPr id="20" name="Espace réservé du contenu 3"/>
          <p:cNvSpPr txBox="1">
            <a:spLocks/>
          </p:cNvSpPr>
          <p:nvPr/>
        </p:nvSpPr>
        <p:spPr bwMode="auto">
          <a:xfrm>
            <a:off x="5429250" y="5000625"/>
            <a:ext cx="271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4320" indent="-274320" fontAlgn="auto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fr-CA" sz="2000" b="1" dirty="0">
                <a:latin typeface="Arial Narrow" pitchFamily="34" charset="0"/>
                <a:cs typeface="+mn-cs"/>
              </a:rPr>
              <a:t>Assure la mobilité et offre une grande souplesse dans les mouvements</a:t>
            </a:r>
            <a:r>
              <a:rPr lang="fr-CA" sz="2000" dirty="0">
                <a:latin typeface="Arial Narrow" pitchFamily="34" charset="0"/>
                <a:cs typeface="+mn-cs"/>
              </a:rPr>
              <a:t>. </a:t>
            </a:r>
          </a:p>
        </p:txBody>
      </p:sp>
      <p:sp>
        <p:nvSpPr>
          <p:cNvPr id="15" name="Hexagone 14"/>
          <p:cNvSpPr/>
          <p:nvPr/>
        </p:nvSpPr>
        <p:spPr>
          <a:xfrm>
            <a:off x="3923928" y="1239891"/>
            <a:ext cx="1008112" cy="864096"/>
          </a:xfrm>
          <a:prstGeom prst="hex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chemeClr val="tx1"/>
                </a:solidFill>
              </a:rPr>
              <a:t>VIP</a:t>
            </a:r>
          </a:p>
        </p:txBody>
      </p:sp>
    </p:spTree>
    <p:extLst>
      <p:ext uri="{BB962C8B-B14F-4D97-AF65-F5344CB8AC3E}">
        <p14:creationId xmlns:p14="http://schemas.microsoft.com/office/powerpoint/2010/main" val="149311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2"/>
      <p:bldP spid="12" grpId="0"/>
      <p:bldP spid="13" grpId="0"/>
      <p:bldP spid="14" grpId="0"/>
      <p:bldP spid="16" grpId="0"/>
      <p:bldP spid="17" grpId="0"/>
      <p:bldP spid="18" grpId="0" build="p" bldLvl="2"/>
      <p:bldP spid="19" grpId="0" build="p" bldLvl="2"/>
      <p:bldP spid="20" grpId="0" build="p" bldLvl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3"/>
          <a:stretch/>
        </p:blipFill>
        <p:spPr bwMode="auto">
          <a:xfrm>
            <a:off x="1403648" y="900752"/>
            <a:ext cx="7593572" cy="5422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835696" y="620688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CA" sz="2000" b="1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Scoliose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644008" y="607040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CA" sz="2000" b="1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Cyphose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092280" y="598502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CA" sz="2000" b="1" dirty="0">
                <a:solidFill>
                  <a:prstClr val="black"/>
                </a:solidFill>
                <a:latin typeface="Arial Black" pitchFamily="34" charset="0"/>
                <a:cs typeface="+mn-cs"/>
              </a:rPr>
              <a:t>Lordose</a:t>
            </a:r>
          </a:p>
        </p:txBody>
      </p:sp>
    </p:spTree>
    <p:extLst>
      <p:ext uri="{BB962C8B-B14F-4D97-AF65-F5344CB8AC3E}">
        <p14:creationId xmlns:p14="http://schemas.microsoft.com/office/powerpoint/2010/main" val="1282304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3366CC"/>
                </a:solidFill>
              </a:rPr>
              <a:t>Rôles des os p.41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59632" y="1447800"/>
            <a:ext cx="7776864" cy="4800600"/>
          </a:xfrm>
        </p:spPr>
        <p:txBody>
          <a:bodyPr>
            <a:normAutofit lnSpcReduction="10000"/>
          </a:bodyPr>
          <a:lstStyle/>
          <a:p>
            <a:pPr>
              <a:buClr>
                <a:srgbClr val="3366CC"/>
              </a:buClr>
              <a:buFont typeface="Wingdings" pitchFamily="2" charset="2"/>
              <a:buChar char="¶"/>
            </a:pPr>
            <a:r>
              <a:rPr lang="fr-CA" sz="2800" dirty="0">
                <a:solidFill>
                  <a:srgbClr val="00B0F0"/>
                </a:solidFill>
              </a:rPr>
              <a:t>Participer aux </a:t>
            </a:r>
            <a:r>
              <a:rPr lang="fr-CA" sz="2800" b="1" dirty="0"/>
              <a:t>mouvements </a:t>
            </a:r>
            <a:r>
              <a:rPr lang="fr-CA" sz="2800" dirty="0">
                <a:solidFill>
                  <a:srgbClr val="00B0F0"/>
                </a:solidFill>
              </a:rPr>
              <a:t>et à la </a:t>
            </a:r>
            <a:r>
              <a:rPr lang="fr-CA" sz="2800" b="1" dirty="0"/>
              <a:t>locomotion</a:t>
            </a:r>
          </a:p>
          <a:p>
            <a:pPr>
              <a:buClr>
                <a:srgbClr val="3366CC"/>
              </a:buClr>
              <a:buFont typeface="Wingdings" pitchFamily="2" charset="2"/>
              <a:buChar char="¶"/>
            </a:pPr>
            <a:r>
              <a:rPr lang="fr-CA" sz="2800" dirty="0">
                <a:solidFill>
                  <a:srgbClr val="00B0F0"/>
                </a:solidFill>
              </a:rPr>
              <a:t>Assurer la </a:t>
            </a:r>
            <a:r>
              <a:rPr lang="fr-CA" sz="2800" b="1" dirty="0"/>
              <a:t>protection</a:t>
            </a:r>
            <a:r>
              <a:rPr lang="fr-CA" sz="2800" dirty="0">
                <a:solidFill>
                  <a:srgbClr val="00B0F0"/>
                </a:solidFill>
              </a:rPr>
              <a:t> et le </a:t>
            </a:r>
            <a:r>
              <a:rPr lang="fr-CA" sz="2800" b="1" dirty="0"/>
              <a:t>soutien </a:t>
            </a:r>
            <a:r>
              <a:rPr lang="fr-CA" sz="2800" dirty="0">
                <a:solidFill>
                  <a:srgbClr val="00B0F0"/>
                </a:solidFill>
              </a:rPr>
              <a:t>des organes</a:t>
            </a:r>
          </a:p>
          <a:p>
            <a:pPr>
              <a:buClr>
                <a:srgbClr val="3366CC"/>
              </a:buClr>
              <a:buFont typeface="Wingdings" pitchFamily="2" charset="2"/>
              <a:buChar char="¶"/>
            </a:pPr>
            <a:r>
              <a:rPr lang="fr-CA" sz="2800" dirty="0">
                <a:solidFill>
                  <a:srgbClr val="00B0F0"/>
                </a:solidFill>
              </a:rPr>
              <a:t>Constituer la </a:t>
            </a:r>
            <a:r>
              <a:rPr lang="fr-CA" sz="2800" b="1" dirty="0"/>
              <a:t>charpente </a:t>
            </a:r>
            <a:r>
              <a:rPr lang="fr-CA" sz="2800" dirty="0">
                <a:solidFill>
                  <a:srgbClr val="00B0F0"/>
                </a:solidFill>
              </a:rPr>
              <a:t>de corps humain</a:t>
            </a:r>
          </a:p>
          <a:p>
            <a:pPr>
              <a:buClr>
                <a:srgbClr val="3366CC"/>
              </a:buClr>
              <a:buFont typeface="Wingdings" pitchFamily="2" charset="2"/>
              <a:buChar char="¶"/>
            </a:pPr>
            <a:r>
              <a:rPr lang="fr-CA" sz="2800" dirty="0">
                <a:solidFill>
                  <a:srgbClr val="00B0F0"/>
                </a:solidFill>
              </a:rPr>
              <a:t>Fournie un support aux tissus mous et des points d’</a:t>
            </a:r>
            <a:r>
              <a:rPr lang="fr-CA" sz="2800" b="1" dirty="0"/>
              <a:t>attache aux muscles</a:t>
            </a:r>
          </a:p>
          <a:p>
            <a:pPr>
              <a:buClr>
                <a:srgbClr val="3366CC"/>
              </a:buClr>
              <a:buFont typeface="Wingdings" pitchFamily="2" charset="2"/>
              <a:buChar char="¶"/>
            </a:pPr>
            <a:r>
              <a:rPr lang="fr-CA" sz="2800" dirty="0">
                <a:solidFill>
                  <a:srgbClr val="00B0F0"/>
                </a:solidFill>
              </a:rPr>
              <a:t>Participer à </a:t>
            </a:r>
            <a:r>
              <a:rPr lang="fr-CA" sz="2800" b="1" dirty="0"/>
              <a:t>l’hématopoïèse</a:t>
            </a:r>
            <a:r>
              <a:rPr lang="fr-CA" sz="2800" dirty="0">
                <a:solidFill>
                  <a:srgbClr val="00B0F0"/>
                </a:solidFill>
              </a:rPr>
              <a:t> avec la moelle osseuse rouge</a:t>
            </a:r>
          </a:p>
          <a:p>
            <a:pPr>
              <a:buClr>
                <a:srgbClr val="3366CC"/>
              </a:buClr>
              <a:buFont typeface="Wingdings" pitchFamily="2" charset="2"/>
              <a:buChar char="¶"/>
            </a:pPr>
            <a:r>
              <a:rPr lang="fr-CA" sz="2800" b="1" dirty="0"/>
              <a:t>Entreposer</a:t>
            </a:r>
            <a:r>
              <a:rPr lang="fr-CA" sz="2800" dirty="0">
                <a:solidFill>
                  <a:srgbClr val="00B0F0"/>
                </a:solidFill>
              </a:rPr>
              <a:t> des réserves de graisse dans la moelle osseuse jaune et des sels minéraux dans le tissu osseux</a:t>
            </a:r>
          </a:p>
          <a:p>
            <a:pPr>
              <a:buClr>
                <a:srgbClr val="3366CC"/>
              </a:buClr>
              <a:buFont typeface="Wingdings" pitchFamily="2" charset="2"/>
              <a:buChar char=""/>
            </a:pPr>
            <a:endParaRPr lang="fr-CA" sz="2400" dirty="0">
              <a:solidFill>
                <a:srgbClr val="00B0F0"/>
              </a:solidFill>
            </a:endParaRPr>
          </a:p>
          <a:p>
            <a:endParaRPr lang="fr-CA" dirty="0">
              <a:solidFill>
                <a:srgbClr val="00B0F0"/>
              </a:solidFill>
            </a:endParaRPr>
          </a:p>
          <a:p>
            <a:endParaRPr lang="fr-CA" dirty="0">
              <a:solidFill>
                <a:srgbClr val="00B0F0"/>
              </a:solidFill>
            </a:endParaRPr>
          </a:p>
          <a:p>
            <a:pPr marL="82296" indent="0">
              <a:buNone/>
            </a:pPr>
            <a:endParaRPr lang="fr-CA" dirty="0">
              <a:solidFill>
                <a:srgbClr val="00B0F0"/>
              </a:solidFill>
            </a:endParaRPr>
          </a:p>
        </p:txBody>
      </p:sp>
      <p:pic>
        <p:nvPicPr>
          <p:cNvPr id="1026" name="Picture 2" descr="C:\Users\fexa\AppData\Local\Microsoft\Windows\Temporary Internet Files\Content.IE5\EL5VHM8R\MC90005335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6632"/>
            <a:ext cx="1243584" cy="177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exagone 4"/>
          <p:cNvSpPr/>
          <p:nvPr/>
        </p:nvSpPr>
        <p:spPr>
          <a:xfrm>
            <a:off x="8028384" y="149491"/>
            <a:ext cx="1008112" cy="864096"/>
          </a:xfrm>
          <a:prstGeom prst="hex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chemeClr val="tx1"/>
                </a:solidFill>
              </a:rPr>
              <a:t>VIP</a:t>
            </a:r>
          </a:p>
        </p:txBody>
      </p:sp>
    </p:spTree>
    <p:extLst>
      <p:ext uri="{BB962C8B-B14F-4D97-AF65-F5344CB8AC3E}">
        <p14:creationId xmlns:p14="http://schemas.microsoft.com/office/powerpoint/2010/main" val="65041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CA" dirty="0">
                <a:solidFill>
                  <a:schemeClr val="tx1"/>
                </a:solidFill>
                <a:latin typeface="Arial Narrow" pitchFamily="34" charset="0"/>
              </a:rPr>
              <a:t>Les courbes anormales de la colonne vertébrale</a:t>
            </a:r>
            <a:endParaRPr lang="fr-CA" dirty="0">
              <a:solidFill>
                <a:schemeClr val="tx1"/>
              </a:solidFill>
            </a:endParaRPr>
          </a:p>
        </p:txBody>
      </p:sp>
      <p:pic>
        <p:nvPicPr>
          <p:cNvPr id="29699" name="Espace réservé du contenu 6" descr="Fig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4975" y="2349500"/>
            <a:ext cx="5734050" cy="3476625"/>
          </a:xfrm>
        </p:spPr>
      </p:pic>
    </p:spTree>
    <p:extLst>
      <p:ext uri="{BB962C8B-B14F-4D97-AF65-F5344CB8AC3E}">
        <p14:creationId xmlns:p14="http://schemas.microsoft.com/office/powerpoint/2010/main" val="2329532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CA" dirty="0">
                <a:solidFill>
                  <a:schemeClr val="tx1"/>
                </a:solidFill>
                <a:latin typeface="Arial Narrow" pitchFamily="34" charset="0"/>
              </a:rPr>
              <a:t>Cage thoracique p.49 </a:t>
            </a:r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5" name="Bulle ronde 4"/>
          <p:cNvSpPr/>
          <p:nvPr/>
        </p:nvSpPr>
        <p:spPr>
          <a:xfrm>
            <a:off x="-396875" y="476250"/>
            <a:ext cx="3348038" cy="2736850"/>
          </a:xfrm>
          <a:prstGeom prst="wedgeEllipseCallout">
            <a:avLst>
              <a:gd name="adj1" fmla="val 46619"/>
              <a:gd name="adj2" fmla="val 452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2000" b="1" dirty="0">
                <a:solidFill>
                  <a:schemeClr val="tx1"/>
                </a:solidFill>
              </a:rPr>
              <a:t>La cage thoracique est formée de 12 vertèbres thoraciques liées aux 12 paires de </a:t>
            </a:r>
            <a:r>
              <a:rPr lang="fr-CA" sz="2000" b="1" dirty="0">
                <a:solidFill>
                  <a:srgbClr val="E30318"/>
                </a:solidFill>
              </a:rPr>
              <a:t>côtes</a:t>
            </a:r>
            <a:r>
              <a:rPr lang="fr-CA" sz="20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30724" name="Picture 5" descr="http://www.futura-sciences.com/typo3temp/pics/bf385e0db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412875"/>
            <a:ext cx="4103687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ccolade ouvrante 10"/>
          <p:cNvSpPr/>
          <p:nvPr/>
        </p:nvSpPr>
        <p:spPr>
          <a:xfrm>
            <a:off x="4067175" y="1700213"/>
            <a:ext cx="360363" cy="187325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sp>
        <p:nvSpPr>
          <p:cNvPr id="30726" name="ZoneTexte 13"/>
          <p:cNvSpPr txBox="1">
            <a:spLocks noChangeArrowheads="1"/>
          </p:cNvSpPr>
          <p:nvPr/>
        </p:nvSpPr>
        <p:spPr bwMode="auto">
          <a:xfrm>
            <a:off x="2195513" y="5375275"/>
            <a:ext cx="2663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 b="1">
                <a:solidFill>
                  <a:srgbClr val="0070C0"/>
                </a:solidFill>
              </a:rPr>
              <a:t>Côtes flottantes</a:t>
            </a:r>
          </a:p>
          <a:p>
            <a:pPr eaLnBrk="1" hangingPunct="1"/>
            <a:r>
              <a:rPr lang="fr-CA" b="1">
                <a:solidFill>
                  <a:srgbClr val="0070C0"/>
                </a:solidFill>
              </a:rPr>
              <a:t> (2 paires)</a:t>
            </a:r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7524750" y="1989138"/>
            <a:ext cx="792163" cy="7921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8" name="ZoneTexte 16"/>
          <p:cNvSpPr txBox="1">
            <a:spLocks noChangeArrowheads="1"/>
          </p:cNvSpPr>
          <p:nvPr/>
        </p:nvSpPr>
        <p:spPr bwMode="auto">
          <a:xfrm>
            <a:off x="7956550" y="1692275"/>
            <a:ext cx="2663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 b="1" dirty="0"/>
              <a:t>Sternum</a:t>
            </a:r>
          </a:p>
        </p:txBody>
      </p:sp>
      <p:sp>
        <p:nvSpPr>
          <p:cNvPr id="18" name="Accolade ouvrante 17"/>
          <p:cNvSpPr/>
          <p:nvPr/>
        </p:nvSpPr>
        <p:spPr>
          <a:xfrm>
            <a:off x="3995738" y="5084763"/>
            <a:ext cx="360362" cy="108108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sp>
        <p:nvSpPr>
          <p:cNvPr id="30730" name="ZoneTexte 18"/>
          <p:cNvSpPr txBox="1">
            <a:spLocks noChangeArrowheads="1"/>
          </p:cNvSpPr>
          <p:nvPr/>
        </p:nvSpPr>
        <p:spPr bwMode="auto">
          <a:xfrm>
            <a:off x="2843213" y="2205038"/>
            <a:ext cx="26654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 b="1">
                <a:solidFill>
                  <a:srgbClr val="0070C0"/>
                </a:solidFill>
              </a:rPr>
              <a:t>Vraies côtes </a:t>
            </a:r>
          </a:p>
          <a:p>
            <a:pPr eaLnBrk="1" hangingPunct="1"/>
            <a:r>
              <a:rPr lang="fr-CA" b="1">
                <a:solidFill>
                  <a:srgbClr val="0070C0"/>
                </a:solidFill>
              </a:rPr>
              <a:t> (7 paires)</a:t>
            </a:r>
          </a:p>
        </p:txBody>
      </p:sp>
      <p:sp>
        <p:nvSpPr>
          <p:cNvPr id="20" name="Accolade ouvrante 19"/>
          <p:cNvSpPr/>
          <p:nvPr/>
        </p:nvSpPr>
        <p:spPr>
          <a:xfrm>
            <a:off x="3779838" y="3716338"/>
            <a:ext cx="360362" cy="108108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sp>
        <p:nvSpPr>
          <p:cNvPr id="30732" name="ZoneTexte 20"/>
          <p:cNvSpPr txBox="1">
            <a:spLocks noChangeArrowheads="1"/>
          </p:cNvSpPr>
          <p:nvPr/>
        </p:nvSpPr>
        <p:spPr bwMode="auto">
          <a:xfrm>
            <a:off x="2195513" y="4006850"/>
            <a:ext cx="2663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 b="1">
                <a:solidFill>
                  <a:srgbClr val="0070C0"/>
                </a:solidFill>
              </a:rPr>
              <a:t>Fausses côtes</a:t>
            </a:r>
          </a:p>
          <a:p>
            <a:pPr eaLnBrk="1" hangingPunct="1"/>
            <a:r>
              <a:rPr lang="fr-CA" b="1">
                <a:solidFill>
                  <a:srgbClr val="0070C0"/>
                </a:solidFill>
              </a:rPr>
              <a:t> (3 paires)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7524750" y="4468133"/>
            <a:ext cx="0" cy="138543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>
            <a:spLocks noChangeArrowheads="1"/>
          </p:cNvSpPr>
          <p:nvPr/>
        </p:nvSpPr>
        <p:spPr bwMode="auto">
          <a:xfrm>
            <a:off x="6320280" y="5837238"/>
            <a:ext cx="2663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 b="1" dirty="0"/>
              <a:t>Appendice </a:t>
            </a:r>
            <a:r>
              <a:rPr lang="fr-CA" b="1" dirty="0" err="1"/>
              <a:t>xyphoïde</a:t>
            </a:r>
            <a:endParaRPr lang="fr-CA" b="1" dirty="0"/>
          </a:p>
        </p:txBody>
      </p:sp>
    </p:spTree>
    <p:extLst>
      <p:ext uri="{BB962C8B-B14F-4D97-AF65-F5344CB8AC3E}">
        <p14:creationId xmlns:p14="http://schemas.microsoft.com/office/powerpoint/2010/main" val="35279858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r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CA" dirty="0">
                <a:solidFill>
                  <a:schemeClr val="tx1"/>
                </a:solidFill>
                <a:latin typeface="Arial Narrow" pitchFamily="34" charset="0"/>
              </a:rPr>
              <a:t>Os des membres supérieurs p.50</a:t>
            </a:r>
            <a:endParaRPr lang="fr-CA" dirty="0">
              <a:solidFill>
                <a:schemeClr val="tx1"/>
              </a:solidFill>
            </a:endParaRP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12888"/>
            <a:ext cx="3865563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ZoneTexte 3"/>
          <p:cNvSpPr txBox="1">
            <a:spLocks noChangeArrowheads="1"/>
          </p:cNvSpPr>
          <p:nvPr/>
        </p:nvSpPr>
        <p:spPr bwMode="auto">
          <a:xfrm>
            <a:off x="5003800" y="1484313"/>
            <a:ext cx="36718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 b="1" u="sng"/>
              <a:t>L’épaule:</a:t>
            </a:r>
          </a:p>
          <a:p>
            <a:pPr eaLnBrk="1" hangingPunct="1"/>
            <a:r>
              <a:rPr lang="fr-CA"/>
              <a:t>Formée de 2 os :</a:t>
            </a:r>
          </a:p>
          <a:p>
            <a:pPr eaLnBrk="1" hangingPunct="1"/>
            <a:r>
              <a:rPr lang="fr-CA"/>
              <a:t>	- </a:t>
            </a:r>
            <a:r>
              <a:rPr lang="fr-CA" b="1">
                <a:solidFill>
                  <a:srgbClr val="E30318"/>
                </a:solidFill>
              </a:rPr>
              <a:t>Clavicule</a:t>
            </a:r>
          </a:p>
          <a:p>
            <a:pPr eaLnBrk="1" hangingPunct="1"/>
            <a:r>
              <a:rPr lang="fr-CA"/>
              <a:t>	- </a:t>
            </a:r>
            <a:r>
              <a:rPr lang="fr-CA" b="1">
                <a:solidFill>
                  <a:srgbClr val="E30318"/>
                </a:solidFill>
              </a:rPr>
              <a:t>Omoplate</a:t>
            </a:r>
          </a:p>
        </p:txBody>
      </p:sp>
      <p:sp>
        <p:nvSpPr>
          <p:cNvPr id="6" name="Accolade ouvrante 5"/>
          <p:cNvSpPr/>
          <p:nvPr/>
        </p:nvSpPr>
        <p:spPr>
          <a:xfrm rot="10800000">
            <a:off x="7235825" y="2133600"/>
            <a:ext cx="504825" cy="4318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sp>
        <p:nvSpPr>
          <p:cNvPr id="31750" name="ZoneTexte 6"/>
          <p:cNvSpPr txBox="1">
            <a:spLocks noChangeArrowheads="1"/>
          </p:cNvSpPr>
          <p:nvPr/>
        </p:nvSpPr>
        <p:spPr bwMode="auto">
          <a:xfrm>
            <a:off x="7631113" y="2060575"/>
            <a:ext cx="15128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 b="1">
                <a:solidFill>
                  <a:srgbClr val="E30318"/>
                </a:solidFill>
              </a:rPr>
              <a:t>Ceinture scapulaire</a:t>
            </a:r>
          </a:p>
        </p:txBody>
      </p:sp>
      <p:sp>
        <p:nvSpPr>
          <p:cNvPr id="31751" name="ZoneTexte 7"/>
          <p:cNvSpPr txBox="1">
            <a:spLocks noChangeArrowheads="1"/>
          </p:cNvSpPr>
          <p:nvPr/>
        </p:nvSpPr>
        <p:spPr bwMode="auto">
          <a:xfrm>
            <a:off x="5148263" y="2852738"/>
            <a:ext cx="30956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 b="1" u="sng"/>
              <a:t>Le bras</a:t>
            </a:r>
            <a:r>
              <a:rPr lang="fr-CA"/>
              <a:t>: </a:t>
            </a:r>
          </a:p>
          <a:p>
            <a:pPr eaLnBrk="1" hangingPunct="1"/>
            <a:r>
              <a:rPr lang="fr-CA"/>
              <a:t>Rattaché à l’omoplate, est constitué de l’</a:t>
            </a:r>
            <a:r>
              <a:rPr lang="fr-CA" b="1">
                <a:solidFill>
                  <a:srgbClr val="E30318"/>
                </a:solidFill>
              </a:rPr>
              <a:t>humérus</a:t>
            </a:r>
            <a:r>
              <a:rPr lang="fr-CA"/>
              <a:t>.</a:t>
            </a:r>
          </a:p>
          <a:p>
            <a:pPr eaLnBrk="1" hangingPunct="1"/>
            <a:endParaRPr lang="fr-CA"/>
          </a:p>
          <a:p>
            <a:pPr eaLnBrk="1" hangingPunct="1"/>
            <a:r>
              <a:rPr lang="fr-CA" b="1" u="sng"/>
              <a:t>L’avant-bras:</a:t>
            </a:r>
            <a:endParaRPr lang="fr-CA" b="1" u="sng">
              <a:solidFill>
                <a:srgbClr val="E30318"/>
              </a:solidFill>
            </a:endParaRPr>
          </a:p>
          <a:p>
            <a:pPr eaLnBrk="1" hangingPunct="1"/>
            <a:r>
              <a:rPr lang="fr-CA"/>
              <a:t>Est formé du </a:t>
            </a:r>
            <a:r>
              <a:rPr lang="fr-CA" b="1">
                <a:solidFill>
                  <a:srgbClr val="E30318"/>
                </a:solidFill>
              </a:rPr>
              <a:t>radius </a:t>
            </a:r>
            <a:r>
              <a:rPr lang="fr-CA"/>
              <a:t>et du </a:t>
            </a:r>
            <a:r>
              <a:rPr lang="fr-CA" b="1">
                <a:solidFill>
                  <a:srgbClr val="E30318"/>
                </a:solidFill>
              </a:rPr>
              <a:t>cubitus</a:t>
            </a:r>
            <a:r>
              <a:rPr lang="fr-CA"/>
              <a:t>.</a:t>
            </a:r>
            <a:endParaRPr lang="fr-CA" b="1">
              <a:solidFill>
                <a:srgbClr val="E30318"/>
              </a:solidFill>
            </a:endParaRPr>
          </a:p>
        </p:txBody>
      </p:sp>
      <p:sp>
        <p:nvSpPr>
          <p:cNvPr id="31752" name="ZoneTexte 10"/>
          <p:cNvSpPr txBox="1">
            <a:spLocks noChangeArrowheads="1"/>
          </p:cNvSpPr>
          <p:nvPr/>
        </p:nvSpPr>
        <p:spPr bwMode="auto">
          <a:xfrm>
            <a:off x="5148263" y="4941888"/>
            <a:ext cx="374491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 b="1" u="sng"/>
              <a:t>Main:</a:t>
            </a:r>
          </a:p>
          <a:p>
            <a:pPr eaLnBrk="1" hangingPunct="1"/>
            <a:r>
              <a:rPr lang="fr-CA"/>
              <a:t>Formée de petits os:</a:t>
            </a:r>
          </a:p>
          <a:p>
            <a:pPr eaLnBrk="1" hangingPunct="1"/>
            <a:r>
              <a:rPr lang="fr-CA" b="1">
                <a:solidFill>
                  <a:srgbClr val="E30318"/>
                </a:solidFill>
              </a:rPr>
              <a:t>Carpe</a:t>
            </a:r>
            <a:r>
              <a:rPr lang="fr-CA"/>
              <a:t> (forment le poignet)</a:t>
            </a:r>
          </a:p>
          <a:p>
            <a:pPr eaLnBrk="1" hangingPunct="1"/>
            <a:r>
              <a:rPr lang="fr-CA" b="1">
                <a:solidFill>
                  <a:srgbClr val="E30318"/>
                </a:solidFill>
              </a:rPr>
              <a:t>Métacarpe</a:t>
            </a:r>
            <a:r>
              <a:rPr lang="fr-CA"/>
              <a:t> (forment la paume)</a:t>
            </a:r>
          </a:p>
          <a:p>
            <a:pPr eaLnBrk="1" hangingPunct="1"/>
            <a:r>
              <a:rPr lang="fr-CA" b="1">
                <a:solidFill>
                  <a:srgbClr val="E30318"/>
                </a:solidFill>
              </a:rPr>
              <a:t>Phalanges</a:t>
            </a:r>
            <a:r>
              <a:rPr lang="fr-CA"/>
              <a:t> (forment les doigts)</a:t>
            </a:r>
          </a:p>
        </p:txBody>
      </p:sp>
    </p:spTree>
    <p:extLst>
      <p:ext uri="{BB962C8B-B14F-4D97-AF65-F5344CB8AC3E}">
        <p14:creationId xmlns:p14="http://schemas.microsoft.com/office/powerpoint/2010/main" val="8611031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/>
              <a:t>Acromion </a:t>
            </a:r>
          </a:p>
        </p:txBody>
      </p:sp>
      <p:pic>
        <p:nvPicPr>
          <p:cNvPr id="8194" name="Picture 2" descr="Résultats de recherche d'images pour « scapula droite 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816"/>
            <a:ext cx="5616624" cy="480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6569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CA" dirty="0">
                <a:solidFill>
                  <a:schemeClr val="bg1"/>
                </a:solidFill>
              </a:rPr>
              <a:t>Os du tronc : p.51</a:t>
            </a:r>
            <a:br>
              <a:rPr lang="fr-CA" dirty="0">
                <a:solidFill>
                  <a:schemeClr val="bg1"/>
                </a:solidFill>
              </a:rPr>
            </a:br>
            <a:r>
              <a:rPr lang="fr-CA" dirty="0">
                <a:solidFill>
                  <a:schemeClr val="bg1"/>
                </a:solidFill>
              </a:rPr>
              <a:t>Os des membres inférieurs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1"/>
            <a:ext cx="7416824" cy="479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13"/>
          <p:cNvSpPr txBox="1">
            <a:spLocks noChangeArrowheads="1"/>
          </p:cNvSpPr>
          <p:nvPr/>
        </p:nvSpPr>
        <p:spPr bwMode="auto">
          <a:xfrm>
            <a:off x="1043608" y="4797152"/>
            <a:ext cx="273685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CA" b="1" u="sng" dirty="0">
                <a:solidFill>
                  <a:srgbClr val="E30318"/>
                </a:solidFill>
              </a:rPr>
              <a:t>Ceinture pelvienne (bassin)</a:t>
            </a:r>
            <a:r>
              <a:rPr lang="fr-CA" dirty="0"/>
              <a:t>:</a:t>
            </a:r>
          </a:p>
          <a:p>
            <a:pPr eaLnBrk="1" hangingPunct="1"/>
            <a:r>
              <a:rPr lang="fr-CA" dirty="0"/>
              <a:t>Formée par:</a:t>
            </a:r>
          </a:p>
          <a:p>
            <a:pPr eaLnBrk="1" hangingPunct="1"/>
            <a:r>
              <a:rPr lang="fr-CA" dirty="0"/>
              <a:t>	-</a:t>
            </a:r>
            <a:r>
              <a:rPr lang="fr-CA" b="1" dirty="0">
                <a:solidFill>
                  <a:srgbClr val="E30318"/>
                </a:solidFill>
              </a:rPr>
              <a:t>Sacrum</a:t>
            </a:r>
          </a:p>
          <a:p>
            <a:pPr eaLnBrk="1" hangingPunct="1"/>
            <a:r>
              <a:rPr lang="fr-CA" dirty="0"/>
              <a:t>	- </a:t>
            </a:r>
            <a:r>
              <a:rPr lang="fr-CA" b="1" dirty="0">
                <a:solidFill>
                  <a:srgbClr val="E30318"/>
                </a:solidFill>
              </a:rPr>
              <a:t>Coccyx</a:t>
            </a:r>
          </a:p>
          <a:p>
            <a:pPr eaLnBrk="1" hangingPunct="1"/>
            <a:r>
              <a:rPr lang="fr-CA" dirty="0"/>
              <a:t>	-</a:t>
            </a:r>
            <a:r>
              <a:rPr lang="fr-CA" b="1" dirty="0">
                <a:solidFill>
                  <a:srgbClr val="E30318"/>
                </a:solidFill>
              </a:rPr>
              <a:t>Os iliaques</a:t>
            </a:r>
          </a:p>
        </p:txBody>
      </p:sp>
      <p:sp>
        <p:nvSpPr>
          <p:cNvPr id="5" name="Ellipse 4"/>
          <p:cNvSpPr/>
          <p:nvPr/>
        </p:nvSpPr>
        <p:spPr>
          <a:xfrm>
            <a:off x="4355976" y="1844824"/>
            <a:ext cx="648072" cy="360040"/>
          </a:xfrm>
          <a:prstGeom prst="ellipse">
            <a:avLst/>
          </a:prstGeom>
          <a:noFill/>
          <a:ln>
            <a:solidFill>
              <a:srgbClr val="E303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Ellipse 7"/>
          <p:cNvSpPr/>
          <p:nvPr/>
        </p:nvSpPr>
        <p:spPr>
          <a:xfrm>
            <a:off x="1547664" y="3068960"/>
            <a:ext cx="648072" cy="36004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Ellipse 8"/>
          <p:cNvSpPr/>
          <p:nvPr/>
        </p:nvSpPr>
        <p:spPr>
          <a:xfrm>
            <a:off x="5315508" y="1850774"/>
            <a:ext cx="648072" cy="360040"/>
          </a:xfrm>
          <a:prstGeom prst="ellipse">
            <a:avLst/>
          </a:prstGeom>
          <a:noFill/>
          <a:ln>
            <a:solidFill>
              <a:srgbClr val="E303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Ellipse 9"/>
          <p:cNvSpPr/>
          <p:nvPr/>
        </p:nvSpPr>
        <p:spPr>
          <a:xfrm>
            <a:off x="2555776" y="3956890"/>
            <a:ext cx="648072" cy="36004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Ellipse 10"/>
          <p:cNvSpPr/>
          <p:nvPr/>
        </p:nvSpPr>
        <p:spPr>
          <a:xfrm>
            <a:off x="2555776" y="2329644"/>
            <a:ext cx="648072" cy="36004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Ellipse 11"/>
          <p:cNvSpPr/>
          <p:nvPr/>
        </p:nvSpPr>
        <p:spPr>
          <a:xfrm>
            <a:off x="2555776" y="2910813"/>
            <a:ext cx="648072" cy="36004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029767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r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5327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CA" dirty="0">
                <a:solidFill>
                  <a:schemeClr val="accent1">
                    <a:satMod val="150000"/>
                  </a:schemeClr>
                </a:solidFill>
                <a:latin typeface="Arial Narrow" pitchFamily="34" charset="0"/>
              </a:rPr>
              <a:t>Os des membres inférieurs p.51 </a:t>
            </a:r>
            <a:endParaRPr lang="fr-CA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1571625"/>
            <a:ext cx="2163762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5" t="48068" r="-15152"/>
          <a:stretch>
            <a:fillRect/>
          </a:stretch>
        </p:blipFill>
        <p:spPr bwMode="auto">
          <a:xfrm>
            <a:off x="4643438" y="4044950"/>
            <a:ext cx="3143250" cy="262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6948488" y="5732463"/>
            <a:ext cx="817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 sz="1200">
                <a:latin typeface="Arial Narrow" pitchFamily="34" charset="0"/>
              </a:rPr>
              <a:t>Phalanges </a:t>
            </a:r>
          </a:p>
        </p:txBody>
      </p:sp>
      <p:grpSp>
        <p:nvGrpSpPr>
          <p:cNvPr id="32774" name="Groupe 12"/>
          <p:cNvGrpSpPr>
            <a:grpSpLocks/>
          </p:cNvGrpSpPr>
          <p:nvPr/>
        </p:nvGrpSpPr>
        <p:grpSpPr bwMode="auto">
          <a:xfrm>
            <a:off x="4716463" y="4652963"/>
            <a:ext cx="3014662" cy="1789112"/>
            <a:chOff x="4716016" y="4653136"/>
            <a:chExt cx="3014886" cy="1788393"/>
          </a:xfrm>
        </p:grpSpPr>
        <p:sp>
          <p:nvSpPr>
            <p:cNvPr id="32780" name="ZoneTexte 4"/>
            <p:cNvSpPr txBox="1">
              <a:spLocks noChangeArrowheads="1"/>
            </p:cNvSpPr>
            <p:nvPr/>
          </p:nvSpPr>
          <p:spPr bwMode="auto">
            <a:xfrm>
              <a:off x="6588224" y="4653136"/>
              <a:ext cx="4889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CA" sz="1200">
                  <a:latin typeface="Arial Narrow" pitchFamily="34" charset="0"/>
                </a:rPr>
                <a:t>Tibia </a:t>
              </a:r>
            </a:p>
          </p:txBody>
        </p:sp>
        <p:sp>
          <p:nvSpPr>
            <p:cNvPr id="32781" name="ZoneTexte 6"/>
            <p:cNvSpPr txBox="1">
              <a:spLocks noChangeArrowheads="1"/>
            </p:cNvSpPr>
            <p:nvPr/>
          </p:nvSpPr>
          <p:spPr bwMode="auto">
            <a:xfrm>
              <a:off x="6948264" y="6165304"/>
              <a:ext cx="78263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CA" sz="1200">
                  <a:latin typeface="Arial Narrow" pitchFamily="34" charset="0"/>
                </a:rPr>
                <a:t>Métatarse </a:t>
              </a:r>
            </a:p>
          </p:txBody>
        </p:sp>
        <p:sp>
          <p:nvSpPr>
            <p:cNvPr id="32782" name="ZoneTexte 7"/>
            <p:cNvSpPr txBox="1">
              <a:spLocks noChangeArrowheads="1"/>
            </p:cNvSpPr>
            <p:nvPr/>
          </p:nvSpPr>
          <p:spPr bwMode="auto">
            <a:xfrm>
              <a:off x="4860032" y="5949280"/>
              <a:ext cx="528637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CA" sz="1200">
                  <a:latin typeface="Arial Narrow" pitchFamily="34" charset="0"/>
                </a:rPr>
                <a:t>Tarse </a:t>
              </a:r>
            </a:p>
          </p:txBody>
        </p:sp>
        <p:sp>
          <p:nvSpPr>
            <p:cNvPr id="32783" name="ZoneTexte 9"/>
            <p:cNvSpPr txBox="1">
              <a:spLocks noChangeArrowheads="1"/>
            </p:cNvSpPr>
            <p:nvPr/>
          </p:nvSpPr>
          <p:spPr bwMode="auto">
            <a:xfrm>
              <a:off x="4716016" y="5157192"/>
              <a:ext cx="6286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CA" sz="1200">
                  <a:latin typeface="Arial Narrow" pitchFamily="34" charset="0"/>
                </a:rPr>
                <a:t>Péroné </a:t>
              </a:r>
            </a:p>
          </p:txBody>
        </p:sp>
      </p:grpSp>
      <p:sp>
        <p:nvSpPr>
          <p:cNvPr id="32776" name="ZoneTexte 14"/>
          <p:cNvSpPr txBox="1">
            <a:spLocks noChangeArrowheads="1"/>
          </p:cNvSpPr>
          <p:nvPr/>
        </p:nvSpPr>
        <p:spPr bwMode="auto">
          <a:xfrm>
            <a:off x="3708400" y="3597729"/>
            <a:ext cx="22336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 b="1" u="sng" dirty="0">
                <a:solidFill>
                  <a:srgbClr val="E30318"/>
                </a:solidFill>
              </a:rPr>
              <a:t>Rotule (patella)</a:t>
            </a:r>
            <a:r>
              <a:rPr lang="fr-CA" b="1" u="sng" dirty="0"/>
              <a:t>:</a:t>
            </a:r>
          </a:p>
          <a:p>
            <a:pPr eaLnBrk="1" hangingPunct="1"/>
            <a:r>
              <a:rPr lang="fr-CA" dirty="0"/>
              <a:t>Située entre le fémur et le tibia</a:t>
            </a:r>
          </a:p>
        </p:txBody>
      </p:sp>
      <p:sp>
        <p:nvSpPr>
          <p:cNvPr id="32777" name="ZoneTexte 15"/>
          <p:cNvSpPr txBox="1">
            <a:spLocks noChangeArrowheads="1"/>
          </p:cNvSpPr>
          <p:nvPr/>
        </p:nvSpPr>
        <p:spPr bwMode="auto">
          <a:xfrm>
            <a:off x="1491452" y="3927872"/>
            <a:ext cx="2232026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 b="1" u="sng" dirty="0"/>
              <a:t>Jambe:</a:t>
            </a:r>
          </a:p>
          <a:p>
            <a:pPr eaLnBrk="1" hangingPunct="1"/>
            <a:r>
              <a:rPr lang="fr-CA" dirty="0"/>
              <a:t>Formée du</a:t>
            </a:r>
            <a:r>
              <a:rPr lang="fr-CA" b="1" dirty="0"/>
              <a:t>:</a:t>
            </a:r>
          </a:p>
          <a:p>
            <a:pPr eaLnBrk="1" hangingPunct="1"/>
            <a:r>
              <a:rPr lang="fr-CA" b="1" dirty="0">
                <a:solidFill>
                  <a:srgbClr val="E30318"/>
                </a:solidFill>
              </a:rPr>
              <a:t>- Tibia</a:t>
            </a:r>
          </a:p>
          <a:p>
            <a:pPr eaLnBrk="1" hangingPunct="1"/>
            <a:r>
              <a:rPr lang="fr-CA" b="1" dirty="0">
                <a:solidFill>
                  <a:srgbClr val="E30318"/>
                </a:solidFill>
              </a:rPr>
              <a:t>- Péroné</a:t>
            </a:r>
          </a:p>
          <a:p>
            <a:pPr eaLnBrk="1" hangingPunct="1"/>
            <a:r>
              <a:rPr lang="fr-CA" b="1" dirty="0">
                <a:solidFill>
                  <a:srgbClr val="E30318"/>
                </a:solidFill>
              </a:rPr>
              <a:t>- Pied</a:t>
            </a:r>
          </a:p>
        </p:txBody>
      </p:sp>
      <p:sp>
        <p:nvSpPr>
          <p:cNvPr id="32778" name="ZoneTexte 16"/>
          <p:cNvSpPr txBox="1">
            <a:spLocks noChangeArrowheads="1"/>
          </p:cNvSpPr>
          <p:nvPr/>
        </p:nvSpPr>
        <p:spPr bwMode="auto">
          <a:xfrm>
            <a:off x="4600964" y="2626179"/>
            <a:ext cx="22320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 b="1" u="sng" dirty="0"/>
              <a:t>Cuisse:</a:t>
            </a:r>
          </a:p>
          <a:p>
            <a:pPr eaLnBrk="1" hangingPunct="1"/>
            <a:r>
              <a:rPr lang="fr-CA" dirty="0"/>
              <a:t>Formée du</a:t>
            </a:r>
            <a:r>
              <a:rPr lang="fr-CA" b="1" dirty="0"/>
              <a:t> </a:t>
            </a:r>
            <a:r>
              <a:rPr lang="fr-CA" b="1" dirty="0">
                <a:solidFill>
                  <a:srgbClr val="E30318"/>
                </a:solidFill>
              </a:rPr>
              <a:t>fémur</a:t>
            </a:r>
          </a:p>
        </p:txBody>
      </p:sp>
      <p:sp>
        <p:nvSpPr>
          <p:cNvPr id="32779" name="ZoneTexte 17"/>
          <p:cNvSpPr txBox="1">
            <a:spLocks noChangeArrowheads="1"/>
          </p:cNvSpPr>
          <p:nvPr/>
        </p:nvSpPr>
        <p:spPr bwMode="auto">
          <a:xfrm>
            <a:off x="34925" y="5229225"/>
            <a:ext cx="36734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 b="1" u="sng"/>
              <a:t>Pied:</a:t>
            </a:r>
          </a:p>
          <a:p>
            <a:pPr eaLnBrk="1" hangingPunct="1"/>
            <a:r>
              <a:rPr lang="fr-CA"/>
              <a:t>Formé de petits os:</a:t>
            </a:r>
          </a:p>
          <a:p>
            <a:pPr eaLnBrk="1" hangingPunct="1">
              <a:buFontTx/>
              <a:buChar char="-"/>
            </a:pPr>
            <a:r>
              <a:rPr lang="fr-CA" b="1">
                <a:solidFill>
                  <a:srgbClr val="E30318"/>
                </a:solidFill>
              </a:rPr>
              <a:t>Tarse </a:t>
            </a:r>
            <a:r>
              <a:rPr lang="fr-CA"/>
              <a:t>(Talon et cheville)</a:t>
            </a:r>
          </a:p>
          <a:p>
            <a:pPr eaLnBrk="1" hangingPunct="1">
              <a:buFontTx/>
              <a:buChar char="-"/>
            </a:pPr>
            <a:r>
              <a:rPr lang="fr-CA" b="1">
                <a:solidFill>
                  <a:srgbClr val="E30318"/>
                </a:solidFill>
              </a:rPr>
              <a:t> Métatarse </a:t>
            </a:r>
            <a:r>
              <a:rPr lang="fr-CA"/>
              <a:t>(plante du pied)</a:t>
            </a:r>
            <a:endParaRPr lang="fr-CA" b="1">
              <a:solidFill>
                <a:srgbClr val="E30318"/>
              </a:solidFill>
            </a:endParaRPr>
          </a:p>
          <a:p>
            <a:pPr eaLnBrk="1" hangingPunct="1">
              <a:buFontTx/>
              <a:buChar char="-"/>
            </a:pPr>
            <a:r>
              <a:rPr lang="fr-CA" b="1">
                <a:solidFill>
                  <a:srgbClr val="E30318"/>
                </a:solidFill>
              </a:rPr>
              <a:t>Phalanges </a:t>
            </a:r>
            <a:r>
              <a:rPr lang="fr-CA"/>
              <a:t>(Orteils)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p.52 </a:t>
            </a:r>
            <a:r>
              <a:rPr lang="fr-CA" dirty="0">
                <a:solidFill>
                  <a:srgbClr val="FF0000"/>
                </a:solidFill>
              </a:rPr>
              <a:t>VIP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Un </a:t>
            </a:r>
            <a:r>
              <a:rPr lang="fr-FR" b="1" dirty="0"/>
              <a:t>ligament</a:t>
            </a:r>
            <a:r>
              <a:rPr lang="fr-FR" dirty="0"/>
              <a:t> est une courte bande de tissu conjonctif fibreux très solide qui relie un os à un autre dans une articulation. Un </a:t>
            </a:r>
            <a:r>
              <a:rPr lang="fr-FR" b="1" dirty="0"/>
              <a:t>ligament</a:t>
            </a:r>
            <a:r>
              <a:rPr lang="fr-FR" dirty="0"/>
              <a:t> s'oppose à un </a:t>
            </a:r>
            <a:r>
              <a:rPr lang="fr-FR" b="1" dirty="0"/>
              <a:t>tendon</a:t>
            </a:r>
            <a:r>
              <a:rPr lang="fr-FR" dirty="0"/>
              <a:t> qui lui relie un os à un muscle qui participe à son mouvement.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962069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CA" dirty="0">
                <a:solidFill>
                  <a:schemeClr val="accent1">
                    <a:satMod val="150000"/>
                  </a:schemeClr>
                </a:solidFill>
                <a:latin typeface="Arial Narrow" pitchFamily="34" charset="0"/>
              </a:rPr>
              <a:t>Articulation du genou : exemple d’une articulation mobile</a:t>
            </a:r>
            <a:endParaRPr lang="fr-CA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10138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9" r="8798"/>
          <a:stretch>
            <a:fillRect/>
          </a:stretch>
        </p:blipFill>
        <p:spPr>
          <a:xfrm>
            <a:off x="39688" y="1847850"/>
            <a:ext cx="4818062" cy="3938588"/>
          </a:xfrm>
          <a:noFill/>
        </p:spPr>
      </p:pic>
      <p:sp>
        <p:nvSpPr>
          <p:cNvPr id="5" name="Espace réservé du contenu 3"/>
          <p:cNvSpPr>
            <a:spLocks noGrp="1"/>
          </p:cNvSpPr>
          <p:nvPr>
            <p:ph sz="half" idx="2"/>
          </p:nvPr>
        </p:nvSpPr>
        <p:spPr>
          <a:xfrm>
            <a:off x="4748957" y="1358900"/>
            <a:ext cx="3459162" cy="5499100"/>
          </a:xfrm>
        </p:spPr>
        <p:txBody>
          <a:bodyPr/>
          <a:lstStyle/>
          <a:p>
            <a:pPr eaLnBrk="1" hangingPunct="1">
              <a:buFont typeface="Wingdings 3" pitchFamily="18" charset="2"/>
              <a:buNone/>
            </a:pPr>
            <a:r>
              <a:rPr lang="fr-CA" sz="2000" b="1" dirty="0">
                <a:solidFill>
                  <a:srgbClr val="00B0F0"/>
                </a:solidFill>
                <a:latin typeface="Arial Narrow" pitchFamily="34" charset="0"/>
              </a:rPr>
              <a:t>Tendon</a:t>
            </a:r>
          </a:p>
          <a:p>
            <a:pPr eaLnBrk="1" hangingPunct="1"/>
            <a:r>
              <a:rPr lang="fr-CA" sz="2000" dirty="0">
                <a:latin typeface="Arial Narrow" pitchFamily="34" charset="0"/>
              </a:rPr>
              <a:t>Rattache les muscles aux os.</a:t>
            </a:r>
          </a:p>
          <a:p>
            <a:pPr eaLnBrk="1" hangingPunct="1"/>
            <a:r>
              <a:rPr lang="fr-CA" sz="2000" dirty="0">
                <a:latin typeface="Arial Narrow" pitchFamily="34" charset="0"/>
              </a:rPr>
              <a:t>Transmet à l’os la force de traction nécessaire au mouvement.</a:t>
            </a:r>
          </a:p>
        </p:txBody>
      </p:sp>
      <p:sp>
        <p:nvSpPr>
          <p:cNvPr id="6" name="Espace réservé du contenu 3"/>
          <p:cNvSpPr txBox="1">
            <a:spLocks/>
          </p:cNvSpPr>
          <p:nvPr/>
        </p:nvSpPr>
        <p:spPr bwMode="auto">
          <a:xfrm>
            <a:off x="5647465" y="2873422"/>
            <a:ext cx="3470275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None/>
              <a:defRPr/>
            </a:pPr>
            <a:r>
              <a:rPr lang="fr-CA" sz="2000" b="1" dirty="0">
                <a:solidFill>
                  <a:srgbClr val="00B0F0"/>
                </a:solidFill>
                <a:latin typeface="Arial Narrow" pitchFamily="34" charset="0"/>
                <a:cs typeface="+mn-cs"/>
              </a:rPr>
              <a:t>Ménisque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/>
            </a:pPr>
            <a:r>
              <a:rPr lang="fr-CA" sz="2000" dirty="0">
                <a:latin typeface="Arial Narrow" pitchFamily="34" charset="0"/>
                <a:cs typeface="+mn-cs"/>
              </a:rPr>
              <a:t>Permet un meilleur ajustement (stabilité) de deux surfaces articulaires au cours du mouvement.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/>
            </a:pPr>
            <a:r>
              <a:rPr lang="fr-CA" sz="2000" dirty="0">
                <a:latin typeface="Arial Narrow" pitchFamily="34" charset="0"/>
                <a:cs typeface="+mn-cs"/>
              </a:rPr>
              <a:t>Protection contre l’usure.</a:t>
            </a:r>
          </a:p>
        </p:txBody>
      </p:sp>
      <p:sp>
        <p:nvSpPr>
          <p:cNvPr id="7" name="Espace réservé du contenu 3"/>
          <p:cNvSpPr txBox="1">
            <a:spLocks/>
          </p:cNvSpPr>
          <p:nvPr/>
        </p:nvSpPr>
        <p:spPr bwMode="auto">
          <a:xfrm>
            <a:off x="4212431" y="4509120"/>
            <a:ext cx="3541712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None/>
              <a:defRPr/>
            </a:pPr>
            <a:r>
              <a:rPr lang="fr-CA" sz="2000" b="1" dirty="0">
                <a:solidFill>
                  <a:srgbClr val="00B0F0"/>
                </a:solidFill>
                <a:latin typeface="Arial Narrow" pitchFamily="34" charset="0"/>
                <a:cs typeface="+mn-cs"/>
              </a:rPr>
              <a:t>Ligament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/>
            </a:pPr>
            <a:r>
              <a:rPr lang="fr-CA" sz="2000" dirty="0">
                <a:latin typeface="Arial Narrow" pitchFamily="34" charset="0"/>
                <a:cs typeface="+mn-cs"/>
              </a:rPr>
              <a:t>Impose des limites aux mouvements de l’articulation.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/>
            </a:pPr>
            <a:r>
              <a:rPr lang="fr-CA" sz="2000" dirty="0">
                <a:latin typeface="Arial Narrow" pitchFamily="34" charset="0"/>
                <a:cs typeface="+mn-cs"/>
              </a:rPr>
              <a:t>Participe à l’orientation des mouvements.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/>
            </a:pPr>
            <a:r>
              <a:rPr lang="fr-CA" sz="2000" dirty="0">
                <a:latin typeface="Arial Narrow" pitchFamily="34" charset="0"/>
                <a:cs typeface="+mn-cs"/>
              </a:rPr>
              <a:t>Renforce les articulations mobiles.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708400" y="4652963"/>
            <a:ext cx="100806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CA" sz="1050" i="1" dirty="0"/>
              <a:t>Tendon</a:t>
            </a:r>
          </a:p>
        </p:txBody>
      </p:sp>
      <p:sp>
        <p:nvSpPr>
          <p:cNvPr id="9" name="Hexagone 8"/>
          <p:cNvSpPr/>
          <p:nvPr/>
        </p:nvSpPr>
        <p:spPr>
          <a:xfrm>
            <a:off x="7754143" y="880390"/>
            <a:ext cx="1008112" cy="864096"/>
          </a:xfrm>
          <a:prstGeom prst="hex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chemeClr val="tx1"/>
                </a:solidFill>
              </a:rPr>
              <a:t>VIP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CA" sz="3200" dirty="0">
                <a:solidFill>
                  <a:schemeClr val="accent1">
                    <a:satMod val="150000"/>
                  </a:schemeClr>
                </a:solidFill>
                <a:latin typeface="Arial Narrow" pitchFamily="34" charset="0"/>
              </a:rPr>
              <a:t>Articulations 52 </a:t>
            </a:r>
            <a:r>
              <a:rPr lang="fr-CA" sz="3200" dirty="0">
                <a:solidFill>
                  <a:srgbClr val="FF0000"/>
                </a:solidFill>
                <a:latin typeface="Arial Narrow" pitchFamily="34" charset="0"/>
              </a:rPr>
              <a:t> VIP</a:t>
            </a:r>
            <a:endParaRPr lang="fr-CA" sz="3200" dirty="0">
              <a:solidFill>
                <a:schemeClr val="accent1">
                  <a:satMod val="1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§"/>
              <a:defRPr/>
            </a:pPr>
            <a:r>
              <a:rPr lang="fr-CA" dirty="0"/>
              <a:t>Les articulations constituent la jonction entre les os et les cartilages. 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fr-CA" u="sng" dirty="0"/>
              <a:t>Principale fonction: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fr-CA" b="1" dirty="0">
                <a:solidFill>
                  <a:schemeClr val="accent3">
                    <a:lumMod val="75000"/>
                  </a:schemeClr>
                </a:solidFill>
              </a:rPr>
              <a:t>Assurer une mobilité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fr-CA" u="sng" dirty="0"/>
              <a:t>3 types: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fr-CA" dirty="0"/>
              <a:t>- </a:t>
            </a:r>
            <a:r>
              <a:rPr lang="fr-CA" b="1" dirty="0">
                <a:solidFill>
                  <a:srgbClr val="00B050"/>
                </a:solidFill>
              </a:rPr>
              <a:t>Fixes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fr-CA" b="1" dirty="0">
                <a:solidFill>
                  <a:srgbClr val="00B050"/>
                </a:solidFill>
              </a:rPr>
              <a:t>-Semi-mobiles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fr-CA" b="1" dirty="0">
                <a:solidFill>
                  <a:srgbClr val="00B050"/>
                </a:solidFill>
              </a:rPr>
              <a:t>-Mobiles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CA" dirty="0">
                <a:solidFill>
                  <a:schemeClr val="accent1">
                    <a:satMod val="150000"/>
                  </a:schemeClr>
                </a:solidFill>
                <a:latin typeface="Arial Narrow" pitchFamily="34" charset="0"/>
              </a:rPr>
              <a:t>Articulations fixes P.52 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>
          <a:xfrm>
            <a:off x="428625" y="2143125"/>
            <a:ext cx="4041775" cy="3638550"/>
          </a:xfrm>
        </p:spPr>
        <p:txBody>
          <a:bodyPr/>
          <a:lstStyle/>
          <a:p>
            <a:pPr eaLnBrk="1" hangingPunct="1"/>
            <a:r>
              <a:rPr lang="fr-CA" dirty="0">
                <a:latin typeface="Arial Narrow" pitchFamily="34" charset="0"/>
              </a:rPr>
              <a:t>Constituent des sutures et ne permettent aucun mouvement.</a:t>
            </a:r>
          </a:p>
          <a:p>
            <a:pPr marL="119062" indent="0" eaLnBrk="1" hangingPunct="1">
              <a:buNone/>
            </a:pPr>
            <a:endParaRPr lang="fr-CA" dirty="0">
              <a:latin typeface="Arial Narrow" pitchFamily="34" charset="0"/>
            </a:endParaRPr>
          </a:p>
          <a:p>
            <a:pPr eaLnBrk="1" hangingPunct="1"/>
            <a:r>
              <a:rPr lang="fr-CA" dirty="0">
                <a:latin typeface="Arial Narrow" pitchFamily="34" charset="0"/>
              </a:rPr>
              <a:t> Soudent les os entre eux</a:t>
            </a:r>
          </a:p>
          <a:p>
            <a:pPr marL="119062" indent="0" eaLnBrk="1" hangingPunct="1">
              <a:buNone/>
            </a:pPr>
            <a:endParaRPr lang="fr-CA" dirty="0">
              <a:latin typeface="Arial Narrow" pitchFamily="34" charset="0"/>
            </a:endParaRPr>
          </a:p>
          <a:p>
            <a:pPr eaLnBrk="1" hangingPunct="1"/>
            <a:r>
              <a:rPr lang="fr-CA" dirty="0">
                <a:latin typeface="Arial Narrow" pitchFamily="34" charset="0"/>
              </a:rPr>
              <a:t>Se situent au niveau des os du crâne.</a:t>
            </a:r>
          </a:p>
        </p:txBody>
      </p:sp>
      <p:pic>
        <p:nvPicPr>
          <p:cNvPr id="3482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0925" y="2166938"/>
            <a:ext cx="3613150" cy="38369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3366CC"/>
                </a:solidFill>
              </a:rPr>
              <a:t>Structure d’un os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endParaRPr lang="fr-CA" dirty="0">
              <a:solidFill>
                <a:srgbClr val="00B0F0"/>
              </a:solidFill>
            </a:endParaRPr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163561858"/>
              </p:ext>
            </p:extLst>
          </p:nvPr>
        </p:nvGraphicFramePr>
        <p:xfrm>
          <a:off x="1547664" y="1484784"/>
          <a:ext cx="7344816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79823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CA" dirty="0">
                <a:solidFill>
                  <a:schemeClr val="accent1">
                    <a:satMod val="150000"/>
                  </a:schemeClr>
                </a:solidFill>
                <a:latin typeface="Arial Narrow" pitchFamily="34" charset="0"/>
              </a:rPr>
              <a:t>Articulations semi-mobiles p.52</a:t>
            </a:r>
            <a:endParaRPr lang="fr-CA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99331" name="Picture 3" descr="C:\Users\Linda\Desktop\ECOLE\Anatomie images\Le squelette\Cage thoracique5 p.30 - Copie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71750" y="3646488"/>
            <a:ext cx="3571875" cy="3211512"/>
          </a:xfrm>
          <a:noFill/>
        </p:spPr>
      </p:pic>
      <p:sp>
        <p:nvSpPr>
          <p:cNvPr id="9" name="Espace réservé du contenu 3"/>
          <p:cNvSpPr txBox="1">
            <a:spLocks/>
          </p:cNvSpPr>
          <p:nvPr/>
        </p:nvSpPr>
        <p:spPr>
          <a:xfrm>
            <a:off x="6000750" y="1951039"/>
            <a:ext cx="2673350" cy="2630090"/>
          </a:xfrm>
          <a:prstGeom prst="rect">
            <a:avLst/>
          </a:prstGeom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/>
            </a:pPr>
            <a:r>
              <a:rPr lang="fr-CA" sz="2600" dirty="0">
                <a:latin typeface="Arial Narrow" pitchFamily="34" charset="0"/>
                <a:cs typeface="+mn-cs"/>
              </a:rPr>
              <a:t>Permettent des mouvements restreints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/>
            </a:pPr>
            <a:r>
              <a:rPr lang="fr-CA" sz="2600" dirty="0">
                <a:latin typeface="Arial Narrow" pitchFamily="34" charset="0"/>
                <a:cs typeface="+mn-cs"/>
              </a:rPr>
              <a:t>Possèdent des ligaments très courts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/>
            </a:pPr>
            <a:endParaRPr lang="fr-CA" sz="2600" dirty="0">
              <a:latin typeface="Arial Narrow" pitchFamily="34" charset="0"/>
              <a:cs typeface="+mn-cs"/>
            </a:endParaRPr>
          </a:p>
        </p:txBody>
      </p:sp>
      <p:pic>
        <p:nvPicPr>
          <p:cNvPr id="993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428750"/>
            <a:ext cx="2706688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CA" dirty="0">
                <a:solidFill>
                  <a:schemeClr val="accent1">
                    <a:satMod val="150000"/>
                  </a:schemeClr>
                </a:solidFill>
                <a:latin typeface="Arial Narrow" pitchFamily="34" charset="0"/>
              </a:rPr>
              <a:t>Articulations mobiles p.52</a:t>
            </a:r>
            <a:br>
              <a:rPr lang="fr-CA" dirty="0">
                <a:solidFill>
                  <a:schemeClr val="accent1">
                    <a:satMod val="150000"/>
                  </a:schemeClr>
                </a:solidFill>
                <a:latin typeface="Arial Narrow" pitchFamily="34" charset="0"/>
              </a:rPr>
            </a:br>
            <a:r>
              <a:rPr lang="fr-CA" dirty="0">
                <a:solidFill>
                  <a:schemeClr val="accent1">
                    <a:satMod val="150000"/>
                  </a:schemeClr>
                </a:solidFill>
                <a:latin typeface="Arial Narrow" pitchFamily="34" charset="0"/>
              </a:rPr>
              <a:t> </a:t>
            </a:r>
            <a:endParaRPr lang="fr-CA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7300" y="2490788"/>
            <a:ext cx="2438400" cy="3189287"/>
          </a:xfrm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73238"/>
            <a:ext cx="4038600" cy="4624387"/>
          </a:xfrm>
        </p:spPr>
        <p:txBody>
          <a:bodyPr/>
          <a:lstStyle/>
          <a:p>
            <a:pPr eaLnBrk="1" hangingPunct="1"/>
            <a:r>
              <a:rPr lang="fr-CA">
                <a:latin typeface="Arial Narrow" pitchFamily="34" charset="0"/>
              </a:rPr>
              <a:t>Permettent une grande mobilité, car les os sont liés par des ligaments plus ou moins longs.</a:t>
            </a:r>
          </a:p>
          <a:p>
            <a:pPr eaLnBrk="1" hangingPunct="1"/>
            <a:r>
              <a:rPr lang="fr-CA">
                <a:latin typeface="Arial Narrow" pitchFamily="34" charset="0"/>
              </a:rPr>
              <a:t>Se situent au niveau des membres inférieurs et supérieurs.</a:t>
            </a: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2071688" y="3071813"/>
            <a:ext cx="869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CA" sz="1200">
                <a:latin typeface="Arial Narrow" pitchFamily="34" charset="0"/>
              </a:rPr>
              <a:t>Articulations</a:t>
            </a:r>
          </a:p>
          <a:p>
            <a:pPr algn="ctr" eaLnBrk="1" hangingPunct="1"/>
            <a:r>
              <a:rPr lang="fr-CA" sz="1200">
                <a:latin typeface="Arial Narrow" pitchFamily="34" charset="0"/>
              </a:rPr>
              <a:t>mobiles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2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579296" cy="118836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>
                <a:solidFill>
                  <a:schemeClr val="accent1">
                    <a:satMod val="150000"/>
                  </a:schemeClr>
                </a:solidFill>
                <a:latin typeface="Arial Narrow" pitchFamily="34" charset="0"/>
              </a:rPr>
              <a:t>Composition des articulations mobiles p.53</a:t>
            </a:r>
            <a:endParaRPr lang="fr-CA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10035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5964" y="1521797"/>
            <a:ext cx="5004048" cy="5336203"/>
          </a:xfrm>
          <a:noFill/>
        </p:spPr>
      </p:pic>
      <p:sp>
        <p:nvSpPr>
          <p:cNvPr id="6" name="Espace réservé du contenu 3"/>
          <p:cNvSpPr>
            <a:spLocks noGrp="1"/>
          </p:cNvSpPr>
          <p:nvPr>
            <p:ph sz="half" idx="2"/>
          </p:nvPr>
        </p:nvSpPr>
        <p:spPr>
          <a:xfrm>
            <a:off x="4636503" y="1340768"/>
            <a:ext cx="4038600" cy="4624387"/>
          </a:xfrm>
        </p:spPr>
        <p:txBody>
          <a:bodyPr/>
          <a:lstStyle/>
          <a:p>
            <a:pPr eaLnBrk="1" hangingPunct="1">
              <a:buFont typeface="Wingdings 3" pitchFamily="18" charset="2"/>
              <a:buNone/>
            </a:pPr>
            <a:r>
              <a:rPr lang="fr-CA" sz="2000" b="1" dirty="0">
                <a:latin typeface="Arial Narrow" pitchFamily="34" charset="0"/>
              </a:rPr>
              <a:t>Capsule articulaire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fr-CA" sz="2000" dirty="0">
                <a:latin typeface="Arial Narrow" pitchFamily="34" charset="0"/>
              </a:rPr>
              <a:t>Entoure l’articulation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fr-CA" sz="2000" dirty="0">
                <a:latin typeface="Arial Narrow" pitchFamily="34" charset="0"/>
              </a:rPr>
              <a:t>Permet une grande amplitude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fr-CA" sz="2000" dirty="0">
                <a:latin typeface="Arial Narrow" pitchFamily="34" charset="0"/>
              </a:rPr>
              <a:t>Grande résistance à l’articulation</a:t>
            </a:r>
          </a:p>
          <a:p>
            <a:pPr eaLnBrk="1" hangingPunct="1">
              <a:buFont typeface="Wingdings 3" pitchFamily="18" charset="2"/>
              <a:buNone/>
            </a:pPr>
            <a:endParaRPr lang="fr-CA" dirty="0">
              <a:latin typeface="Arial Narrow" pitchFamily="34" charset="0"/>
            </a:endParaRPr>
          </a:p>
        </p:txBody>
      </p:sp>
      <p:sp>
        <p:nvSpPr>
          <p:cNvPr id="7" name="Espace réservé du contenu 3"/>
          <p:cNvSpPr txBox="1">
            <a:spLocks/>
          </p:cNvSpPr>
          <p:nvPr/>
        </p:nvSpPr>
        <p:spPr bwMode="auto">
          <a:xfrm>
            <a:off x="5004047" y="2749172"/>
            <a:ext cx="404177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None/>
              <a:defRPr/>
            </a:pPr>
            <a:r>
              <a:rPr lang="fr-CA" sz="2000" b="1" dirty="0">
                <a:latin typeface="Arial Narrow" pitchFamily="34" charset="0"/>
                <a:cs typeface="+mn-cs"/>
              </a:rPr>
              <a:t>Cavité articulaire ou synoviale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" pitchFamily="2" charset="2"/>
              <a:buChar char="Ø"/>
              <a:defRPr/>
            </a:pPr>
            <a:r>
              <a:rPr lang="fr-CA" sz="2000" dirty="0">
                <a:latin typeface="Arial Narrow" pitchFamily="34" charset="0"/>
                <a:cs typeface="+mn-cs"/>
              </a:rPr>
              <a:t>Sécrète et contient le liquide synovial qui :</a:t>
            </a:r>
          </a:p>
          <a:p>
            <a:pPr marL="730250" lvl="1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/>
            </a:pPr>
            <a:r>
              <a:rPr lang="fr-CA" sz="2000" dirty="0">
                <a:latin typeface="Arial Narrow" pitchFamily="34" charset="0"/>
                <a:cs typeface="+mn-cs"/>
              </a:rPr>
              <a:t>lubrifie les cartilages;</a:t>
            </a:r>
          </a:p>
          <a:p>
            <a:pPr marL="730250" lvl="1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/>
            </a:pPr>
            <a:r>
              <a:rPr lang="fr-CA" sz="2000" dirty="0">
                <a:latin typeface="Arial Narrow" pitchFamily="34" charset="0"/>
                <a:cs typeface="+mn-cs"/>
              </a:rPr>
              <a:t>r</a:t>
            </a:r>
            <a:r>
              <a:rPr lang="fr-CA" sz="2000" dirty="0" err="1">
                <a:latin typeface="Arial Narrow" pitchFamily="34" charset="0"/>
                <a:cs typeface="+mn-cs"/>
              </a:rPr>
              <a:t>éduit</a:t>
            </a:r>
            <a:r>
              <a:rPr lang="fr-CA" sz="2000" dirty="0">
                <a:latin typeface="Arial Narrow" pitchFamily="34" charset="0"/>
                <a:cs typeface="+mn-cs"/>
              </a:rPr>
              <a:t> la friction;</a:t>
            </a:r>
          </a:p>
          <a:p>
            <a:pPr marL="730250" lvl="1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/>
            </a:pPr>
            <a:r>
              <a:rPr lang="fr-CA" sz="2000" dirty="0">
                <a:latin typeface="Arial Narrow" pitchFamily="34" charset="0"/>
                <a:cs typeface="+mn-cs"/>
              </a:rPr>
              <a:t>nourrit les cartilages.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/>
            </a:pPr>
            <a:endParaRPr lang="fr-CA" sz="2600" dirty="0">
              <a:latin typeface="Arial Narrow" pitchFamily="34" charset="0"/>
              <a:cs typeface="+mn-cs"/>
            </a:endParaRP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None/>
              <a:defRPr/>
            </a:pPr>
            <a:endParaRPr lang="fr-CA" sz="2600" dirty="0">
              <a:latin typeface="Arial Narrow" pitchFamily="34" charset="0"/>
              <a:cs typeface="+mn-cs"/>
            </a:endParaRPr>
          </a:p>
        </p:txBody>
      </p:sp>
      <p:sp>
        <p:nvSpPr>
          <p:cNvPr id="8" name="Espace réservé du contenu 3"/>
          <p:cNvSpPr txBox="1">
            <a:spLocks/>
          </p:cNvSpPr>
          <p:nvPr/>
        </p:nvSpPr>
        <p:spPr bwMode="auto">
          <a:xfrm>
            <a:off x="5004048" y="5072063"/>
            <a:ext cx="40417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None/>
              <a:defRPr/>
            </a:pPr>
            <a:r>
              <a:rPr lang="fr-CA" sz="2000" b="1" dirty="0">
                <a:latin typeface="Arial Narrow" pitchFamily="34" charset="0"/>
                <a:cs typeface="+mn-cs"/>
              </a:rPr>
              <a:t>Cartilage articulaire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" pitchFamily="2" charset="2"/>
              <a:buChar char="Ø"/>
              <a:defRPr/>
            </a:pPr>
            <a:r>
              <a:rPr lang="fr-CA" sz="2000" dirty="0">
                <a:latin typeface="Arial Narrow" pitchFamily="34" charset="0"/>
                <a:cs typeface="+mn-cs"/>
              </a:rPr>
              <a:t>Amortit les chocs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" pitchFamily="2" charset="2"/>
              <a:buChar char="Ø"/>
              <a:defRPr/>
            </a:pPr>
            <a:r>
              <a:rPr lang="fr-CA" sz="2000" dirty="0">
                <a:latin typeface="Arial Narrow" pitchFamily="34" charset="0"/>
                <a:cs typeface="+mn-cs"/>
              </a:rPr>
              <a:t>Facilite le glissement des os les uns sur les autres.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None/>
              <a:defRPr/>
            </a:pPr>
            <a:endParaRPr lang="fr-CA" sz="2600" dirty="0">
              <a:latin typeface="Arial Narrow" pitchFamily="34" charset="0"/>
              <a:cs typeface="+mn-cs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0" y="4105089"/>
            <a:ext cx="72008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Ellipse 8"/>
          <p:cNvSpPr/>
          <p:nvPr/>
        </p:nvSpPr>
        <p:spPr>
          <a:xfrm>
            <a:off x="3275856" y="2749172"/>
            <a:ext cx="72008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Ellipse 9"/>
          <p:cNvSpPr/>
          <p:nvPr/>
        </p:nvSpPr>
        <p:spPr>
          <a:xfrm>
            <a:off x="1043608" y="5138366"/>
            <a:ext cx="72008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Hexagone 10"/>
          <p:cNvSpPr/>
          <p:nvPr/>
        </p:nvSpPr>
        <p:spPr>
          <a:xfrm>
            <a:off x="8135888" y="908720"/>
            <a:ext cx="1008112" cy="864096"/>
          </a:xfrm>
          <a:prstGeom prst="hex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chemeClr val="tx1"/>
                </a:solidFill>
              </a:rPr>
              <a:t>VIP</a:t>
            </a:r>
          </a:p>
        </p:txBody>
      </p:sp>
      <p:grpSp>
        <p:nvGrpSpPr>
          <p:cNvPr id="13" name="SMARTInkShape-Group1"/>
          <p:cNvGrpSpPr/>
          <p:nvPr/>
        </p:nvGrpSpPr>
        <p:grpSpPr>
          <a:xfrm>
            <a:off x="1919995" y="3545086"/>
            <a:ext cx="473162" cy="285751"/>
            <a:chOff x="1919995" y="3545086"/>
            <a:chExt cx="473162" cy="285751"/>
          </a:xfrm>
        </p:grpSpPr>
        <p:sp>
          <p:nvSpPr>
            <p:cNvPr id="4" name="SMARTInkShape-1"/>
            <p:cNvSpPr/>
            <p:nvPr>
              <p:custDataLst>
                <p:tags r:id="rId1"/>
              </p:custDataLst>
            </p:nvPr>
          </p:nvSpPr>
          <p:spPr>
            <a:xfrm>
              <a:off x="1946672" y="3634383"/>
              <a:ext cx="8931" cy="1"/>
            </a:xfrm>
            <a:custGeom>
              <a:avLst/>
              <a:gdLst/>
              <a:ahLst/>
              <a:cxnLst/>
              <a:rect l="0" t="0" r="0" b="0"/>
              <a:pathLst>
                <a:path w="8931" h="1">
                  <a:moveTo>
                    <a:pt x="0" y="0"/>
                  </a:moveTo>
                  <a:lnTo>
                    <a:pt x="0" y="0"/>
                  </a:lnTo>
                  <a:lnTo>
                    <a:pt x="8930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5" name="SMARTInkShape-2"/>
            <p:cNvSpPr/>
            <p:nvPr>
              <p:custDataLst>
                <p:tags r:id="rId2"/>
              </p:custDataLst>
            </p:nvPr>
          </p:nvSpPr>
          <p:spPr>
            <a:xfrm>
              <a:off x="1919995" y="3545086"/>
              <a:ext cx="473162" cy="169664"/>
            </a:xfrm>
            <a:custGeom>
              <a:avLst/>
              <a:gdLst/>
              <a:ahLst/>
              <a:cxnLst/>
              <a:rect l="0" t="0" r="0" b="0"/>
              <a:pathLst>
                <a:path w="473162" h="169664">
                  <a:moveTo>
                    <a:pt x="44536" y="89297"/>
                  </a:moveTo>
                  <a:lnTo>
                    <a:pt x="44536" y="89297"/>
                  </a:lnTo>
                  <a:lnTo>
                    <a:pt x="49277" y="84556"/>
                  </a:lnTo>
                  <a:lnTo>
                    <a:pt x="101483" y="71205"/>
                  </a:lnTo>
                  <a:lnTo>
                    <a:pt x="143761" y="59793"/>
                  </a:lnTo>
                  <a:lnTo>
                    <a:pt x="196808" y="43332"/>
                  </a:lnTo>
                  <a:lnTo>
                    <a:pt x="224261" y="35328"/>
                  </a:lnTo>
                  <a:lnTo>
                    <a:pt x="238679" y="29319"/>
                  </a:lnTo>
                  <a:lnTo>
                    <a:pt x="255568" y="26130"/>
                  </a:lnTo>
                  <a:lnTo>
                    <a:pt x="267718" y="19787"/>
                  </a:lnTo>
                  <a:lnTo>
                    <a:pt x="323223" y="17859"/>
                  </a:lnTo>
                  <a:lnTo>
                    <a:pt x="325577" y="17859"/>
                  </a:lnTo>
                  <a:lnTo>
                    <a:pt x="330839" y="15213"/>
                  </a:lnTo>
                  <a:lnTo>
                    <a:pt x="336485" y="11722"/>
                  </a:lnTo>
                  <a:lnTo>
                    <a:pt x="346414" y="9297"/>
                  </a:lnTo>
                  <a:lnTo>
                    <a:pt x="369092" y="8939"/>
                  </a:lnTo>
                  <a:lnTo>
                    <a:pt x="371039" y="7943"/>
                  </a:lnTo>
                  <a:lnTo>
                    <a:pt x="372338" y="6288"/>
                  </a:lnTo>
                  <a:lnTo>
                    <a:pt x="373203" y="4192"/>
                  </a:lnTo>
                  <a:lnTo>
                    <a:pt x="374773" y="2795"/>
                  </a:lnTo>
                  <a:lnTo>
                    <a:pt x="379162" y="1242"/>
                  </a:lnTo>
                  <a:lnTo>
                    <a:pt x="410651" y="0"/>
                  </a:lnTo>
                  <a:lnTo>
                    <a:pt x="410653" y="4740"/>
                  </a:lnTo>
                  <a:lnTo>
                    <a:pt x="409661" y="6137"/>
                  </a:lnTo>
                  <a:lnTo>
                    <a:pt x="408007" y="7067"/>
                  </a:lnTo>
                  <a:lnTo>
                    <a:pt x="401559" y="8684"/>
                  </a:lnTo>
                  <a:lnTo>
                    <a:pt x="394144" y="8897"/>
                  </a:lnTo>
                  <a:lnTo>
                    <a:pt x="385932" y="15060"/>
                  </a:lnTo>
                  <a:lnTo>
                    <a:pt x="376579" y="17491"/>
                  </a:lnTo>
                  <a:lnTo>
                    <a:pt x="368131" y="23923"/>
                  </a:lnTo>
                  <a:lnTo>
                    <a:pt x="359800" y="26932"/>
                  </a:lnTo>
                  <a:lnTo>
                    <a:pt x="351048" y="32674"/>
                  </a:lnTo>
                  <a:lnTo>
                    <a:pt x="342170" y="35809"/>
                  </a:lnTo>
                  <a:lnTo>
                    <a:pt x="333256" y="41588"/>
                  </a:lnTo>
                  <a:lnTo>
                    <a:pt x="323120" y="44246"/>
                  </a:lnTo>
                  <a:lnTo>
                    <a:pt x="317139" y="44529"/>
                  </a:lnTo>
                  <a:lnTo>
                    <a:pt x="311875" y="47241"/>
                  </a:lnTo>
                  <a:lnTo>
                    <a:pt x="306228" y="50762"/>
                  </a:lnTo>
                  <a:lnTo>
                    <a:pt x="297472" y="53735"/>
                  </a:lnTo>
                  <a:lnTo>
                    <a:pt x="288593" y="59468"/>
                  </a:lnTo>
                  <a:lnTo>
                    <a:pt x="279678" y="61607"/>
                  </a:lnTo>
                  <a:lnTo>
                    <a:pt x="273729" y="62107"/>
                  </a:lnTo>
                  <a:lnTo>
                    <a:pt x="267777" y="64976"/>
                  </a:lnTo>
                  <a:lnTo>
                    <a:pt x="264801" y="67130"/>
                  </a:lnTo>
                  <a:lnTo>
                    <a:pt x="247751" y="71579"/>
                  </a:lnTo>
                  <a:lnTo>
                    <a:pt x="245497" y="73516"/>
                  </a:lnTo>
                  <a:lnTo>
                    <a:pt x="243995" y="75800"/>
                  </a:lnTo>
                  <a:lnTo>
                    <a:pt x="232399" y="83754"/>
                  </a:lnTo>
                  <a:lnTo>
                    <a:pt x="221136" y="87655"/>
                  </a:lnTo>
                  <a:lnTo>
                    <a:pt x="208441" y="89965"/>
                  </a:lnTo>
                  <a:lnTo>
                    <a:pt x="196379" y="96300"/>
                  </a:lnTo>
                  <a:lnTo>
                    <a:pt x="181463" y="98965"/>
                  </a:lnTo>
                  <a:lnTo>
                    <a:pt x="169553" y="105244"/>
                  </a:lnTo>
                  <a:lnTo>
                    <a:pt x="154669" y="107896"/>
                  </a:lnTo>
                  <a:lnTo>
                    <a:pt x="142763" y="114174"/>
                  </a:lnTo>
                  <a:lnTo>
                    <a:pt x="127880" y="116826"/>
                  </a:lnTo>
                  <a:lnTo>
                    <a:pt x="115974" y="123104"/>
                  </a:lnTo>
                  <a:lnTo>
                    <a:pt x="92161" y="125933"/>
                  </a:lnTo>
                  <a:lnTo>
                    <a:pt x="82019" y="132694"/>
                  </a:lnTo>
                  <a:lnTo>
                    <a:pt x="73474" y="133698"/>
                  </a:lnTo>
                  <a:lnTo>
                    <a:pt x="55198" y="133936"/>
                  </a:lnTo>
                  <a:lnTo>
                    <a:pt x="45930" y="141633"/>
                  </a:lnTo>
                  <a:lnTo>
                    <a:pt x="35607" y="142875"/>
                  </a:lnTo>
                  <a:lnTo>
                    <a:pt x="43295" y="135187"/>
                  </a:lnTo>
                  <a:lnTo>
                    <a:pt x="48909" y="134313"/>
                  </a:lnTo>
                  <a:lnTo>
                    <a:pt x="104135" y="133946"/>
                  </a:lnTo>
                  <a:lnTo>
                    <a:pt x="158638" y="133945"/>
                  </a:lnTo>
                  <a:lnTo>
                    <a:pt x="200658" y="133945"/>
                  </a:lnTo>
                  <a:lnTo>
                    <a:pt x="202196" y="134937"/>
                  </a:lnTo>
                  <a:lnTo>
                    <a:pt x="203221" y="136591"/>
                  </a:lnTo>
                  <a:lnTo>
                    <a:pt x="203904" y="138686"/>
                  </a:lnTo>
                  <a:lnTo>
                    <a:pt x="205352" y="140082"/>
                  </a:lnTo>
                  <a:lnTo>
                    <a:pt x="214081" y="142842"/>
                  </a:lnTo>
                  <a:lnTo>
                    <a:pt x="214190" y="150561"/>
                  </a:lnTo>
                  <a:lnTo>
                    <a:pt x="213201" y="150975"/>
                  </a:lnTo>
                  <a:lnTo>
                    <a:pt x="184194" y="154446"/>
                  </a:lnTo>
                  <a:lnTo>
                    <a:pt x="171244" y="158871"/>
                  </a:lnTo>
                  <a:lnTo>
                    <a:pt x="145805" y="161654"/>
                  </a:lnTo>
                  <a:lnTo>
                    <a:pt x="133846" y="167788"/>
                  </a:lnTo>
                  <a:lnTo>
                    <a:pt x="78520" y="169661"/>
                  </a:lnTo>
                  <a:lnTo>
                    <a:pt x="68717" y="169663"/>
                  </a:lnTo>
                  <a:lnTo>
                    <a:pt x="62559" y="167018"/>
                  </a:lnTo>
                  <a:lnTo>
                    <a:pt x="56515" y="163527"/>
                  </a:lnTo>
                  <a:lnTo>
                    <a:pt x="44551" y="161286"/>
                  </a:lnTo>
                  <a:lnTo>
                    <a:pt x="31390" y="160766"/>
                  </a:lnTo>
                  <a:lnTo>
                    <a:pt x="26126" y="158103"/>
                  </a:lnTo>
                  <a:lnTo>
                    <a:pt x="19402" y="153049"/>
                  </a:lnTo>
                  <a:lnTo>
                    <a:pt x="10204" y="151914"/>
                  </a:lnTo>
                  <a:lnTo>
                    <a:pt x="9742" y="150885"/>
                  </a:lnTo>
                  <a:lnTo>
                    <a:pt x="9228" y="147096"/>
                  </a:lnTo>
                  <a:lnTo>
                    <a:pt x="8099" y="145689"/>
                  </a:lnTo>
                  <a:lnTo>
                    <a:pt x="266" y="142985"/>
                  </a:lnTo>
                  <a:lnTo>
                    <a:pt x="0" y="138167"/>
                  </a:lnTo>
                  <a:lnTo>
                    <a:pt x="955" y="136760"/>
                  </a:lnTo>
                  <a:lnTo>
                    <a:pt x="2584" y="135821"/>
                  </a:lnTo>
                  <a:lnTo>
                    <a:pt x="7586" y="134316"/>
                  </a:lnTo>
                  <a:lnTo>
                    <a:pt x="8270" y="131464"/>
                  </a:lnTo>
                  <a:lnTo>
                    <a:pt x="8453" y="129315"/>
                  </a:lnTo>
                  <a:lnTo>
                    <a:pt x="9567" y="127882"/>
                  </a:lnTo>
                  <a:lnTo>
                    <a:pt x="13450" y="126290"/>
                  </a:lnTo>
                  <a:lnTo>
                    <a:pt x="32727" y="124098"/>
                  </a:lnTo>
                  <a:lnTo>
                    <a:pt x="42785" y="117337"/>
                  </a:lnTo>
                  <a:lnTo>
                    <a:pt x="51320" y="116333"/>
                  </a:lnTo>
                  <a:lnTo>
                    <a:pt x="56811" y="116196"/>
                  </a:lnTo>
                  <a:lnTo>
                    <a:pt x="62560" y="113489"/>
                  </a:lnTo>
                  <a:lnTo>
                    <a:pt x="68422" y="109971"/>
                  </a:lnTo>
                  <a:lnTo>
                    <a:pt x="78292" y="107990"/>
                  </a:lnTo>
                  <a:lnTo>
                    <a:pt x="92352" y="106411"/>
                  </a:lnTo>
                  <a:lnTo>
                    <a:pt x="109654" y="99500"/>
                  </a:lnTo>
                  <a:lnTo>
                    <a:pt x="127501" y="95748"/>
                  </a:lnTo>
                  <a:lnTo>
                    <a:pt x="140887" y="91208"/>
                  </a:lnTo>
                  <a:lnTo>
                    <a:pt x="193913" y="82244"/>
                  </a:lnTo>
                  <a:lnTo>
                    <a:pt x="216633" y="77886"/>
                  </a:lnTo>
                  <a:lnTo>
                    <a:pt x="259464" y="64537"/>
                  </a:lnTo>
                  <a:lnTo>
                    <a:pt x="287554" y="60040"/>
                  </a:lnTo>
                  <a:lnTo>
                    <a:pt x="331900" y="46002"/>
                  </a:lnTo>
                  <a:lnTo>
                    <a:pt x="351037" y="43924"/>
                  </a:lnTo>
                  <a:lnTo>
                    <a:pt x="368046" y="37633"/>
                  </a:lnTo>
                  <a:lnTo>
                    <a:pt x="388910" y="34978"/>
                  </a:lnTo>
                  <a:lnTo>
                    <a:pt x="399471" y="29657"/>
                  </a:lnTo>
                  <a:lnTo>
                    <a:pt x="453903" y="26790"/>
                  </a:lnTo>
                  <a:lnTo>
                    <a:pt x="468852" y="26789"/>
                  </a:lnTo>
                  <a:lnTo>
                    <a:pt x="470289" y="27781"/>
                  </a:lnTo>
                  <a:lnTo>
                    <a:pt x="471246" y="29435"/>
                  </a:lnTo>
                  <a:lnTo>
                    <a:pt x="473161" y="35719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2" name="SMARTInkShape-3"/>
            <p:cNvSpPr/>
            <p:nvPr>
              <p:custDataLst>
                <p:tags r:id="rId3"/>
              </p:custDataLst>
            </p:nvPr>
          </p:nvSpPr>
          <p:spPr>
            <a:xfrm>
              <a:off x="1946682" y="3750469"/>
              <a:ext cx="383967" cy="80368"/>
            </a:xfrm>
            <a:custGeom>
              <a:avLst/>
              <a:gdLst/>
              <a:ahLst/>
              <a:cxnLst/>
              <a:rect l="0" t="0" r="0" b="0"/>
              <a:pathLst>
                <a:path w="383967" h="80368">
                  <a:moveTo>
                    <a:pt x="223232" y="0"/>
                  </a:moveTo>
                  <a:lnTo>
                    <a:pt x="223232" y="0"/>
                  </a:lnTo>
                  <a:lnTo>
                    <a:pt x="209011" y="0"/>
                  </a:lnTo>
                  <a:lnTo>
                    <a:pt x="204822" y="992"/>
                  </a:lnTo>
                  <a:lnTo>
                    <a:pt x="202029" y="2645"/>
                  </a:lnTo>
                  <a:lnTo>
                    <a:pt x="200167" y="4740"/>
                  </a:lnTo>
                  <a:lnTo>
                    <a:pt x="195452" y="7068"/>
                  </a:lnTo>
                  <a:lnTo>
                    <a:pt x="192806" y="7688"/>
                  </a:lnTo>
                  <a:lnTo>
                    <a:pt x="178497" y="15834"/>
                  </a:lnTo>
                  <a:lnTo>
                    <a:pt x="163689" y="18585"/>
                  </a:lnTo>
                  <a:lnTo>
                    <a:pt x="151792" y="24874"/>
                  </a:lnTo>
                  <a:lnTo>
                    <a:pt x="127982" y="27706"/>
                  </a:lnTo>
                  <a:lnTo>
                    <a:pt x="116076" y="33841"/>
                  </a:lnTo>
                  <a:lnTo>
                    <a:pt x="101193" y="36463"/>
                  </a:lnTo>
                  <a:lnTo>
                    <a:pt x="89287" y="42737"/>
                  </a:lnTo>
                  <a:lnTo>
                    <a:pt x="73191" y="44536"/>
                  </a:lnTo>
                  <a:lnTo>
                    <a:pt x="64647" y="50763"/>
                  </a:lnTo>
                  <a:lnTo>
                    <a:pt x="56299" y="52743"/>
                  </a:lnTo>
                  <a:lnTo>
                    <a:pt x="37463" y="53545"/>
                  </a:lnTo>
                  <a:lnTo>
                    <a:pt x="28174" y="61263"/>
                  </a:lnTo>
                  <a:lnTo>
                    <a:pt x="19213" y="62399"/>
                  </a:lnTo>
                  <a:lnTo>
                    <a:pt x="0" y="62508"/>
                  </a:lnTo>
                  <a:lnTo>
                    <a:pt x="13551" y="62508"/>
                  </a:lnTo>
                  <a:lnTo>
                    <a:pt x="18585" y="59862"/>
                  </a:lnTo>
                  <a:lnTo>
                    <a:pt x="25160" y="54819"/>
                  </a:lnTo>
                  <a:lnTo>
                    <a:pt x="33588" y="53823"/>
                  </a:lnTo>
                  <a:lnTo>
                    <a:pt x="48889" y="53587"/>
                  </a:lnTo>
                  <a:lnTo>
                    <a:pt x="54134" y="50936"/>
                  </a:lnTo>
                  <a:lnTo>
                    <a:pt x="59773" y="47443"/>
                  </a:lnTo>
                  <a:lnTo>
                    <a:pt x="71477" y="45200"/>
                  </a:lnTo>
                  <a:lnTo>
                    <a:pt x="104142" y="44657"/>
                  </a:lnTo>
                  <a:lnTo>
                    <a:pt x="130304" y="36547"/>
                  </a:lnTo>
                  <a:lnTo>
                    <a:pt x="174775" y="34733"/>
                  </a:lnTo>
                  <a:lnTo>
                    <a:pt x="185282" y="29583"/>
                  </a:lnTo>
                  <a:lnTo>
                    <a:pt x="240490" y="26803"/>
                  </a:lnTo>
                  <a:lnTo>
                    <a:pt x="264840" y="26789"/>
                  </a:lnTo>
                  <a:lnTo>
                    <a:pt x="269175" y="24143"/>
                  </a:lnTo>
                  <a:lnTo>
                    <a:pt x="271720" y="22048"/>
                  </a:lnTo>
                  <a:lnTo>
                    <a:pt x="279839" y="19721"/>
                  </a:lnTo>
                  <a:lnTo>
                    <a:pt x="310844" y="17869"/>
                  </a:lnTo>
                  <a:lnTo>
                    <a:pt x="321458" y="26788"/>
                  </a:lnTo>
                  <a:lnTo>
                    <a:pt x="313770" y="26788"/>
                  </a:lnTo>
                  <a:lnTo>
                    <a:pt x="305645" y="32925"/>
                  </a:lnTo>
                  <a:lnTo>
                    <a:pt x="296311" y="35351"/>
                  </a:lnTo>
                  <a:lnTo>
                    <a:pt x="290416" y="35610"/>
                  </a:lnTo>
                  <a:lnTo>
                    <a:pt x="285172" y="38316"/>
                  </a:lnTo>
                  <a:lnTo>
                    <a:pt x="279534" y="41834"/>
                  </a:lnTo>
                  <a:lnTo>
                    <a:pt x="267831" y="44092"/>
                  </a:lnTo>
                  <a:lnTo>
                    <a:pt x="251999" y="45567"/>
                  </a:lnTo>
                  <a:lnTo>
                    <a:pt x="230426" y="52327"/>
                  </a:lnTo>
                  <a:lnTo>
                    <a:pt x="208422" y="54497"/>
                  </a:lnTo>
                  <a:lnTo>
                    <a:pt x="196457" y="60631"/>
                  </a:lnTo>
                  <a:lnTo>
                    <a:pt x="155016" y="63478"/>
                  </a:lnTo>
                  <a:lnTo>
                    <a:pt x="142913" y="69571"/>
                  </a:lnTo>
                  <a:lnTo>
                    <a:pt x="119055" y="72356"/>
                  </a:lnTo>
                  <a:lnTo>
                    <a:pt x="108910" y="79116"/>
                  </a:lnTo>
                  <a:lnTo>
                    <a:pt x="99613" y="80257"/>
                  </a:lnTo>
                  <a:lnTo>
                    <a:pt x="89287" y="80367"/>
                  </a:lnTo>
                  <a:lnTo>
                    <a:pt x="94027" y="80367"/>
                  </a:lnTo>
                  <a:lnTo>
                    <a:pt x="99000" y="77721"/>
                  </a:lnTo>
                  <a:lnTo>
                    <a:pt x="105537" y="72678"/>
                  </a:lnTo>
                  <a:lnTo>
                    <a:pt x="113958" y="71682"/>
                  </a:lnTo>
                  <a:lnTo>
                    <a:pt x="136945" y="71447"/>
                  </a:lnTo>
                  <a:lnTo>
                    <a:pt x="142880" y="68795"/>
                  </a:lnTo>
                  <a:lnTo>
                    <a:pt x="148825" y="65302"/>
                  </a:lnTo>
                  <a:lnTo>
                    <a:pt x="160726" y="63059"/>
                  </a:lnTo>
                  <a:lnTo>
                    <a:pt x="181744" y="61588"/>
                  </a:lnTo>
                  <a:lnTo>
                    <a:pt x="224935" y="45999"/>
                  </a:lnTo>
                  <a:lnTo>
                    <a:pt x="253107" y="43735"/>
                  </a:lnTo>
                  <a:lnTo>
                    <a:pt x="270479" y="36970"/>
                  </a:lnTo>
                  <a:lnTo>
                    <a:pt x="308718" y="34748"/>
                  </a:lnTo>
                  <a:lnTo>
                    <a:pt x="321294" y="28655"/>
                  </a:lnTo>
                  <a:lnTo>
                    <a:pt x="351222" y="26821"/>
                  </a:lnTo>
                  <a:lnTo>
                    <a:pt x="353207" y="27802"/>
                  </a:lnTo>
                  <a:lnTo>
                    <a:pt x="354530" y="29449"/>
                  </a:lnTo>
                  <a:lnTo>
                    <a:pt x="355413" y="31539"/>
                  </a:lnTo>
                  <a:lnTo>
                    <a:pt x="356993" y="32932"/>
                  </a:lnTo>
                  <a:lnTo>
                    <a:pt x="364711" y="35351"/>
                  </a:lnTo>
                  <a:lnTo>
                    <a:pt x="382606" y="35716"/>
                  </a:lnTo>
                  <a:lnTo>
                    <a:pt x="383059" y="36709"/>
                  </a:lnTo>
                  <a:lnTo>
                    <a:pt x="383966" y="53578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fr-CA" b="1" dirty="0">
                <a:solidFill>
                  <a:schemeClr val="bg1"/>
                </a:solidFill>
              </a:rPr>
              <a:t>Tissu cartilagineux p41-42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>
          <a:xfrm>
            <a:off x="1043608" y="1524000"/>
            <a:ext cx="3888432" cy="4663440"/>
          </a:xfrm>
        </p:spPr>
        <p:txBody>
          <a:bodyPr>
            <a:normAutofit lnSpcReduction="10000"/>
          </a:bodyPr>
          <a:lstStyle/>
          <a:p>
            <a:pPr marL="82296" indent="0" algn="ctr">
              <a:buNone/>
            </a:pPr>
            <a:r>
              <a:rPr lang="fr-CA" b="1" dirty="0">
                <a:solidFill>
                  <a:srgbClr val="00B0F0"/>
                </a:solidFill>
              </a:rPr>
              <a:t>Composition</a:t>
            </a:r>
          </a:p>
          <a:p>
            <a:pPr marL="82296" indent="0">
              <a:buNone/>
            </a:pPr>
            <a:endParaRPr lang="fr-CA" b="1" dirty="0">
              <a:solidFill>
                <a:srgbClr val="00B0F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fr-CA" dirty="0">
                <a:solidFill>
                  <a:srgbClr val="00B0F0"/>
                </a:solidFill>
              </a:rPr>
              <a:t>Les </a:t>
            </a:r>
            <a:r>
              <a:rPr lang="fr-CA" dirty="0" err="1">
                <a:solidFill>
                  <a:srgbClr val="00B0F0"/>
                </a:solidFill>
              </a:rPr>
              <a:t>chondrocytes</a:t>
            </a:r>
            <a:r>
              <a:rPr lang="fr-CA" dirty="0">
                <a:solidFill>
                  <a:srgbClr val="00B0F0"/>
                </a:solidFill>
              </a:rPr>
              <a:t> (cellules)</a:t>
            </a:r>
          </a:p>
          <a:p>
            <a:pPr>
              <a:buFont typeface="Wingdings" pitchFamily="2" charset="2"/>
              <a:buChar char="ü"/>
            </a:pPr>
            <a:r>
              <a:rPr lang="fr-CA" dirty="0">
                <a:solidFill>
                  <a:srgbClr val="00B0F0"/>
                </a:solidFill>
              </a:rPr>
              <a:t>Fibres de collagène</a:t>
            </a:r>
          </a:p>
          <a:p>
            <a:pPr>
              <a:buFont typeface="Wingdings" pitchFamily="2" charset="2"/>
              <a:buChar char="ü"/>
            </a:pPr>
            <a:r>
              <a:rPr lang="fr-CA" dirty="0">
                <a:solidFill>
                  <a:srgbClr val="00B0F0"/>
                </a:solidFill>
              </a:rPr>
              <a:t>Fibres élastiques</a:t>
            </a:r>
          </a:p>
          <a:p>
            <a:pPr>
              <a:buFont typeface="Wingdings" pitchFamily="2" charset="2"/>
              <a:buChar char="ü"/>
            </a:pPr>
            <a:r>
              <a:rPr lang="fr-CA" dirty="0">
                <a:solidFill>
                  <a:srgbClr val="00B0F0"/>
                </a:solidFill>
              </a:rPr>
              <a:t>La chondroïtine(gelée)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>
          <a:xfrm>
            <a:off x="4860032" y="1524000"/>
            <a:ext cx="4283968" cy="4663440"/>
          </a:xfrm>
        </p:spPr>
        <p:txBody>
          <a:bodyPr>
            <a:normAutofit lnSpcReduction="10000"/>
          </a:bodyPr>
          <a:lstStyle/>
          <a:p>
            <a:pPr marL="82296" indent="0" algn="ctr">
              <a:buNone/>
            </a:pPr>
            <a:r>
              <a:rPr lang="fr-CA" b="1" dirty="0">
                <a:solidFill>
                  <a:srgbClr val="00B0F0"/>
                </a:solidFill>
              </a:rPr>
              <a:t>Caractéristiques</a:t>
            </a:r>
          </a:p>
          <a:p>
            <a:pPr marL="82296" indent="0" algn="ctr">
              <a:buNone/>
            </a:pPr>
            <a:endParaRPr lang="fr-CA" b="1" dirty="0">
              <a:solidFill>
                <a:srgbClr val="00B0F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fr-CA" dirty="0">
                <a:solidFill>
                  <a:srgbClr val="00B0F0"/>
                </a:solidFill>
              </a:rPr>
              <a:t>Aucun vaisseaux sanguins</a:t>
            </a:r>
          </a:p>
          <a:p>
            <a:pPr>
              <a:buFont typeface="Wingdings" pitchFamily="2" charset="2"/>
              <a:buChar char="ü"/>
            </a:pPr>
            <a:r>
              <a:rPr lang="fr-CA" dirty="0">
                <a:solidFill>
                  <a:srgbClr val="00B0F0"/>
                </a:solidFill>
              </a:rPr>
              <a:t>Aucun nerfs</a:t>
            </a:r>
          </a:p>
          <a:p>
            <a:pPr>
              <a:buFont typeface="Wingdings" pitchFamily="2" charset="2"/>
              <a:buChar char="ü"/>
            </a:pPr>
            <a:r>
              <a:rPr lang="fr-CA" dirty="0">
                <a:solidFill>
                  <a:srgbClr val="00B0F0"/>
                </a:solidFill>
              </a:rPr>
              <a:t>Transparent, blanchâtre ou jaunâtre</a:t>
            </a:r>
          </a:p>
          <a:p>
            <a:pPr>
              <a:buFont typeface="Wingdings" pitchFamily="2" charset="2"/>
              <a:buChar char="ü"/>
            </a:pPr>
            <a:r>
              <a:rPr lang="fr-CA" dirty="0">
                <a:solidFill>
                  <a:srgbClr val="00B0F0"/>
                </a:solidFill>
              </a:rPr>
              <a:t>Ferme </a:t>
            </a:r>
          </a:p>
          <a:p>
            <a:pPr>
              <a:buFont typeface="Wingdings" pitchFamily="2" charset="2"/>
              <a:buChar char="ü"/>
            </a:pPr>
            <a:r>
              <a:rPr lang="fr-CA" dirty="0">
                <a:solidFill>
                  <a:srgbClr val="00B0F0"/>
                </a:solidFill>
              </a:rPr>
              <a:t>Flexible </a:t>
            </a:r>
          </a:p>
          <a:p>
            <a:pPr>
              <a:buFont typeface="Wingdings" pitchFamily="2" charset="2"/>
              <a:buChar char="ü"/>
            </a:pPr>
            <a:r>
              <a:rPr lang="fr-CA" dirty="0">
                <a:solidFill>
                  <a:srgbClr val="00B0F0"/>
                </a:solidFill>
              </a:rPr>
              <a:t>Se répare lentement en cas de  blessure</a:t>
            </a:r>
          </a:p>
        </p:txBody>
      </p:sp>
      <p:pic>
        <p:nvPicPr>
          <p:cNvPr id="3074" name="Picture 2" descr="C:\Users\fexa\AppData\Local\Microsoft\Windows\Temporary Internet Files\Content.IE5\MJZHU67D\MC900339756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061" y="1196752"/>
            <a:ext cx="576072" cy="95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385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fr-CA" b="1" dirty="0">
                <a:solidFill>
                  <a:schemeClr val="bg1"/>
                </a:solidFill>
              </a:rPr>
              <a:t>Tissu cartilagineux</a:t>
            </a:r>
            <a:endParaRPr lang="fr-CA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Élaboré par Alexandra Fex BSc inf enseignante CFP Performance Plus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751375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1438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CA" dirty="0"/>
              <a:t>3 types de tissu cartilagineux p.42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71600" y="1447800"/>
            <a:ext cx="8172400" cy="4800600"/>
          </a:xfrm>
        </p:spPr>
        <p:txBody>
          <a:bodyPr>
            <a:normAutofit/>
          </a:bodyPr>
          <a:lstStyle/>
          <a:p>
            <a:pPr marL="596646" indent="-514350">
              <a:buAutoNum type="arabicParenR"/>
            </a:pPr>
            <a:r>
              <a:rPr lang="fr-CA" sz="2800" dirty="0">
                <a:solidFill>
                  <a:srgbClr val="00B0F0"/>
                </a:solidFill>
              </a:rPr>
              <a:t>Hyalin</a:t>
            </a:r>
            <a:r>
              <a:rPr lang="fr-CA" sz="2800" dirty="0"/>
              <a:t> </a:t>
            </a:r>
            <a:r>
              <a:rPr lang="fr-CA" sz="2800" dirty="0">
                <a:sym typeface="Wingdings"/>
              </a:rPr>
              <a:t> contient des fibres de collagène-Relie les côtes au sternum</a:t>
            </a:r>
          </a:p>
          <a:p>
            <a:pPr marL="596646" indent="-514350">
              <a:buAutoNum type="arabicParenR"/>
            </a:pPr>
            <a:endParaRPr lang="fr-CA" sz="2800" dirty="0">
              <a:sym typeface="Wingdings"/>
            </a:endParaRPr>
          </a:p>
          <a:p>
            <a:pPr marL="596646" indent="-514350">
              <a:buAutoNum type="arabicParenR"/>
            </a:pPr>
            <a:r>
              <a:rPr lang="fr-CA" sz="2800" dirty="0">
                <a:solidFill>
                  <a:srgbClr val="00B0F0"/>
                </a:solidFill>
                <a:sym typeface="Wingdings"/>
              </a:rPr>
              <a:t>Fibreux </a:t>
            </a:r>
            <a:r>
              <a:rPr lang="fr-CA" sz="2800" dirty="0">
                <a:sym typeface="Wingdings"/>
              </a:rPr>
              <a:t>Très riche en fibres de collagène-se trouve aux points d’insertion des ligaments et tendons sur une partie cartilagineuse du squelette</a:t>
            </a:r>
          </a:p>
          <a:p>
            <a:pPr marL="596646" indent="-514350">
              <a:buAutoNum type="arabicParenR"/>
            </a:pPr>
            <a:r>
              <a:rPr lang="fr-CA" sz="2800" dirty="0">
                <a:solidFill>
                  <a:srgbClr val="00B0F0"/>
                </a:solidFill>
                <a:sym typeface="Wingdings"/>
              </a:rPr>
              <a:t>Élastique</a:t>
            </a:r>
            <a:r>
              <a:rPr lang="fr-CA" sz="2800" dirty="0">
                <a:sym typeface="Wingdings"/>
              </a:rPr>
              <a:t>  Possède plus de fibres élastiques-Très flexible-forme le pavillon de l’oreille , épiglotte…</a:t>
            </a:r>
            <a:endParaRPr lang="fr-CA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1" y="5391093"/>
            <a:ext cx="820211" cy="12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20" y="3356992"/>
            <a:ext cx="1512168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51" y="1964833"/>
            <a:ext cx="968897" cy="118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02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r>
              <a:rPr lang="fr-CA" b="1" dirty="0">
                <a:solidFill>
                  <a:schemeClr val="bg1"/>
                </a:solidFill>
              </a:rPr>
              <a:t>Tissu cartilagineux</a:t>
            </a:r>
            <a:br>
              <a:rPr lang="fr-CA" b="1" dirty="0">
                <a:solidFill>
                  <a:schemeClr val="bg1"/>
                </a:solidFill>
              </a:rPr>
            </a:br>
            <a:r>
              <a:rPr lang="fr-CA" b="1" dirty="0">
                <a:solidFill>
                  <a:schemeClr val="bg1"/>
                </a:solidFill>
              </a:rPr>
              <a:t>Ses fonctions p42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endParaRPr lang="fr-CA" dirty="0">
              <a:solidFill>
                <a:srgbClr val="800080"/>
              </a:solidFill>
            </a:endParaRPr>
          </a:p>
          <a:p>
            <a:pPr>
              <a:buBlip>
                <a:blip r:embed="rId2"/>
              </a:buBlip>
            </a:pPr>
            <a:r>
              <a:rPr lang="fr-CA" sz="3600" dirty="0">
                <a:solidFill>
                  <a:srgbClr val="800080"/>
                </a:solidFill>
              </a:rPr>
              <a:t>Former le squelette du fœtus et permettre sa croissance</a:t>
            </a:r>
          </a:p>
          <a:p>
            <a:pPr>
              <a:buBlip>
                <a:blip r:embed="rId2"/>
              </a:buBlip>
            </a:pPr>
            <a:r>
              <a:rPr lang="fr-CA" sz="3600" dirty="0">
                <a:solidFill>
                  <a:srgbClr val="800080"/>
                </a:solidFill>
              </a:rPr>
              <a:t>Amortir les chocs aux extrémités osseuses (cartilage articulaire)</a:t>
            </a:r>
          </a:p>
          <a:p>
            <a:pPr>
              <a:buBlip>
                <a:blip r:embed="rId2"/>
              </a:buBlip>
            </a:pPr>
            <a:r>
              <a:rPr lang="fr-CA" sz="3600" dirty="0">
                <a:solidFill>
                  <a:srgbClr val="800080"/>
                </a:solidFill>
              </a:rPr>
              <a:t>Permettre la croissance de l’os en longueur (cartilage de conjugaison</a:t>
            </a:r>
            <a:r>
              <a:rPr lang="fr-CA" dirty="0">
                <a:solidFill>
                  <a:srgbClr val="80008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03986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011467" y="1392939"/>
            <a:ext cx="2744787" cy="1498600"/>
          </a:xfrm>
        </p:spPr>
        <p:txBody>
          <a:bodyPr/>
          <a:lstStyle/>
          <a:p>
            <a:pPr eaLnBrk="1" hangingPunct="1">
              <a:buFont typeface="Wingdings 3" pitchFamily="18" charset="2"/>
              <a:buNone/>
            </a:pPr>
            <a:r>
              <a:rPr lang="fr-CA" altLang="fr-FR" sz="2000" b="1" dirty="0">
                <a:latin typeface="Arial Narrow" pitchFamily="34" charset="0"/>
              </a:rPr>
              <a:t>Tissu cartilagineux p.42</a:t>
            </a:r>
          </a:p>
          <a:p>
            <a:pPr eaLnBrk="1" hangingPunct="1">
              <a:buFont typeface="Wingdings 3" pitchFamily="18" charset="2"/>
              <a:buNone/>
            </a:pPr>
            <a:r>
              <a:rPr lang="fr-CA" altLang="fr-FR" sz="2000" u="sng" dirty="0">
                <a:solidFill>
                  <a:srgbClr val="00B0F0"/>
                </a:solidFill>
                <a:latin typeface="Arial Narrow" pitchFamily="34" charset="0"/>
              </a:rPr>
              <a:t>Cartilage articulaire </a:t>
            </a:r>
            <a:r>
              <a:rPr lang="fr-CA" altLang="fr-FR" sz="2000" dirty="0">
                <a:latin typeface="Arial Narrow" pitchFamily="34" charset="0"/>
              </a:rPr>
              <a:t>:</a:t>
            </a:r>
          </a:p>
          <a:p>
            <a:pPr eaLnBrk="1" hangingPunct="1"/>
            <a:r>
              <a:rPr lang="fr-CA" altLang="fr-FR" sz="2000" dirty="0">
                <a:latin typeface="Arial Narrow" pitchFamily="34" charset="0"/>
              </a:rPr>
              <a:t>Protège l’os et permet le glissement entre eux</a:t>
            </a:r>
          </a:p>
        </p:txBody>
      </p:sp>
      <p:pic>
        <p:nvPicPr>
          <p:cNvPr id="5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813" y="1857375"/>
            <a:ext cx="5114925" cy="3849688"/>
          </a:xfrm>
        </p:spPr>
      </p:pic>
      <p:sp>
        <p:nvSpPr>
          <p:cNvPr id="6" name="Espace réservé du contenu 3"/>
          <p:cNvSpPr txBox="1">
            <a:spLocks/>
          </p:cNvSpPr>
          <p:nvPr/>
        </p:nvSpPr>
        <p:spPr bwMode="auto">
          <a:xfrm>
            <a:off x="6021387" y="2897188"/>
            <a:ext cx="27447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None/>
              <a:defRPr/>
            </a:pPr>
            <a:r>
              <a:rPr lang="fr-CA" sz="2000" u="sng" dirty="0">
                <a:solidFill>
                  <a:srgbClr val="00B0F0"/>
                </a:solidFill>
                <a:latin typeface="Arial Narrow" pitchFamily="34" charset="0"/>
                <a:cs typeface="+mn-cs"/>
              </a:rPr>
              <a:t>Cartilage de conjugaison </a:t>
            </a:r>
            <a:r>
              <a:rPr lang="fr-CA" sz="2000" dirty="0">
                <a:latin typeface="Arial Narrow" pitchFamily="34" charset="0"/>
                <a:cs typeface="+mn-cs"/>
              </a:rPr>
              <a:t>: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/>
            </a:pPr>
            <a:r>
              <a:rPr lang="fr-CA" sz="2000" dirty="0">
                <a:latin typeface="Arial Narrow" pitchFamily="34" charset="0"/>
                <a:cs typeface="+mn-cs"/>
              </a:rPr>
              <a:t>Permet la croissance de l’os en longueur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974850" y="2286000"/>
            <a:ext cx="709613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CA" sz="1050" b="1" dirty="0">
                <a:latin typeface="Arial Narrow" pitchFamily="34" charset="0"/>
              </a:rPr>
              <a:t>cartilage</a:t>
            </a:r>
          </a:p>
          <a:p>
            <a:pPr algn="ctr">
              <a:defRPr/>
            </a:pPr>
            <a:r>
              <a:rPr lang="fr-CA" sz="1050" b="1" dirty="0">
                <a:latin typeface="Arial Narrow" pitchFamily="34" charset="0"/>
              </a:rPr>
              <a:t>articulaire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760913" y="2214563"/>
            <a:ext cx="709612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CA" sz="1050" b="1" dirty="0">
                <a:latin typeface="Arial Narrow" pitchFamily="34" charset="0"/>
              </a:rPr>
              <a:t>cartilage</a:t>
            </a:r>
          </a:p>
          <a:p>
            <a:pPr algn="ctr">
              <a:defRPr/>
            </a:pPr>
            <a:r>
              <a:rPr lang="fr-CA" sz="1050" b="1" dirty="0">
                <a:latin typeface="Arial Narrow" pitchFamily="34" charset="0"/>
              </a:rPr>
              <a:t>articulaire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3929063"/>
            <a:ext cx="1357313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214313" y="2143125"/>
            <a:ext cx="622300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CA" sz="1050" dirty="0">
                <a:latin typeface="Arial Narrow" pitchFamily="34" charset="0"/>
              </a:rPr>
              <a:t>épiphyse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14313" y="5214938"/>
            <a:ext cx="622300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CA" sz="1050" dirty="0">
                <a:latin typeface="Arial Narrow" pitchFamily="34" charset="0"/>
              </a:rPr>
              <a:t>épiphyse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14313" y="3786188"/>
            <a:ext cx="622300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CA" sz="1050" dirty="0">
                <a:latin typeface="Arial Narrow" pitchFamily="34" charset="0"/>
              </a:rPr>
              <a:t>diaphyse</a:t>
            </a:r>
          </a:p>
        </p:txBody>
      </p:sp>
    </p:spTree>
    <p:extLst>
      <p:ext uri="{BB962C8B-B14F-4D97-AF65-F5344CB8AC3E}">
        <p14:creationId xmlns:p14="http://schemas.microsoft.com/office/powerpoint/2010/main" val="325200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  <p:bldP spid="8" grpId="0"/>
      <p:bldP spid="10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olstice">
  <a:themeElements>
    <a:clrScheme name="Personnalisé 1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EB31AB"/>
      </a:accent5>
      <a:accent6>
        <a:srgbClr val="B56FF4"/>
      </a:accent6>
      <a:hlink>
        <a:srgbClr val="408080"/>
      </a:hlink>
      <a:folHlink>
        <a:srgbClr val="5EAEAE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olstice">
  <a:themeElements>
    <a:clrScheme name="Personnalisé 1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EB31AB"/>
      </a:accent5>
      <a:accent6>
        <a:srgbClr val="B56FF4"/>
      </a:accent6>
      <a:hlink>
        <a:srgbClr val="408080"/>
      </a:hlink>
      <a:folHlink>
        <a:srgbClr val="5EAEAE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5655</TotalTime>
  <Words>1583</Words>
  <Application>Microsoft Office PowerPoint</Application>
  <PresentationFormat>Affichage à l'écran (4:3)</PresentationFormat>
  <Paragraphs>352</Paragraphs>
  <Slides>42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42</vt:i4>
      </vt:variant>
    </vt:vector>
  </HeadingPairs>
  <TitlesOfParts>
    <vt:vector size="55" baseType="lpstr">
      <vt:lpstr>Arial</vt:lpstr>
      <vt:lpstr>Arial Black</vt:lpstr>
      <vt:lpstr>Arial Narrow</vt:lpstr>
      <vt:lpstr>Calibri</vt:lpstr>
      <vt:lpstr>Corbel</vt:lpstr>
      <vt:lpstr>Gill Sans MT</vt:lpstr>
      <vt:lpstr>Verdana</vt:lpstr>
      <vt:lpstr>Wingdings</vt:lpstr>
      <vt:lpstr>Wingdings 2</vt:lpstr>
      <vt:lpstr>Wingdings 3</vt:lpstr>
      <vt:lpstr>Module</vt:lpstr>
      <vt:lpstr>Solstice</vt:lpstr>
      <vt:lpstr>1_Solstice</vt:lpstr>
      <vt:lpstr>Chapitre 2</vt:lpstr>
      <vt:lpstr>Les 5 types d’os p.40</vt:lpstr>
      <vt:lpstr>Rôles des os p.41</vt:lpstr>
      <vt:lpstr>Structure d’un os</vt:lpstr>
      <vt:lpstr>Tissu cartilagineux p41-42</vt:lpstr>
      <vt:lpstr>Tissu cartilagineux</vt:lpstr>
      <vt:lpstr>3 types de tissu cartilagineux p.42</vt:lpstr>
      <vt:lpstr>Tissu cartilagineux Ses fonctions p42</vt:lpstr>
      <vt:lpstr>Présentation PowerPoint</vt:lpstr>
      <vt:lpstr>Présentation PowerPoint</vt:lpstr>
      <vt:lpstr>Tissu osseux et homéostasie p42 </vt:lpstr>
      <vt:lpstr>Présentation PowerPoint</vt:lpstr>
      <vt:lpstr>Tissu osseux p.43</vt:lpstr>
      <vt:lpstr>Tissu osseux</vt:lpstr>
      <vt:lpstr>Structure des os longs p.43 </vt:lpstr>
      <vt:lpstr>Structure des os longs p.43</vt:lpstr>
      <vt:lpstr>Structure des os longs</vt:lpstr>
      <vt:lpstr>Présentation PowerPoint</vt:lpstr>
      <vt:lpstr>Présentation PowerPoint</vt:lpstr>
      <vt:lpstr>Tissu osseux Ses fonctions p.45</vt:lpstr>
      <vt:lpstr>Processus d’autoréparation</vt:lpstr>
      <vt:lpstr>Os de la tête p46 </vt:lpstr>
      <vt:lpstr>Présentation PowerPoint</vt:lpstr>
      <vt:lpstr>Os du troncp.47</vt:lpstr>
      <vt:lpstr>Os du tronc : Colonne vertébrale</vt:lpstr>
      <vt:lpstr>p.48</vt:lpstr>
      <vt:lpstr>Vertèbres et colonne vertébrale p.48</vt:lpstr>
      <vt:lpstr>Vertèbres et colonne vertébrale p.48</vt:lpstr>
      <vt:lpstr>Présentation PowerPoint</vt:lpstr>
      <vt:lpstr>Les courbes anormales de la colonne vertébrale</vt:lpstr>
      <vt:lpstr>Cage thoracique p.49 </vt:lpstr>
      <vt:lpstr>Os des membres supérieurs p.50</vt:lpstr>
      <vt:lpstr>Acromion </vt:lpstr>
      <vt:lpstr>Os du tronc : p.51 Os des membres inférieurs</vt:lpstr>
      <vt:lpstr>Os des membres inférieurs p.51 </vt:lpstr>
      <vt:lpstr>p.52 VIP</vt:lpstr>
      <vt:lpstr>Articulation du genou : exemple d’une articulation mobile</vt:lpstr>
      <vt:lpstr>Articulations 52  VIP</vt:lpstr>
      <vt:lpstr>Articulations fixes P.52 </vt:lpstr>
      <vt:lpstr>Articulations semi-mobiles p.52</vt:lpstr>
      <vt:lpstr>Articulations mobiles p.52  </vt:lpstr>
      <vt:lpstr>Composition des articulations mobiles p.53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Chapitre 3</dc:title>
  <dc:creator>Linda Boyer</dc:creator>
  <cp:lastModifiedBy>Petit, Anne-Gabrielle</cp:lastModifiedBy>
  <cp:revision>412</cp:revision>
  <cp:lastPrinted>2014-10-28T18:12:31Z</cp:lastPrinted>
  <dcterms:created xsi:type="dcterms:W3CDTF">2009-09-19T04:40:18Z</dcterms:created>
  <dcterms:modified xsi:type="dcterms:W3CDTF">2022-01-11T19:13:18Z</dcterms:modified>
</cp:coreProperties>
</file>