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32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33.xml"/>
  <Override ContentType="application/vnd.openxmlformats-officedocument.presentationml.notesSlide+xml" PartName="/ppt/notesSlides/notesSlide41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5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42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34.xml"/>
  <Override ContentType="application/vnd.openxmlformats-officedocument.presentationml.notesSlide+xml" PartName="/ppt/notesSlides/notesSlide51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43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39.xml"/>
  <Override ContentType="application/vnd.openxmlformats-officedocument.presentationml.notesSlide+xml" PartName="/ppt/notesSlides/notesSlide31.xml"/>
  <Override ContentType="application/vnd.openxmlformats-officedocument.presentationml.notesSlide+xml" PartName="/ppt/notesSlides/notesSlide44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37.xml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54.xml"/>
  <Override ContentType="application/vnd.openxmlformats-officedocument.presentationml.notesSlide+xml" PartName="/ppt/notesSlides/notesSlide45.xml"/>
  <Override ContentType="application/vnd.openxmlformats-officedocument.presentationml.notesSlide+xml" PartName="/ppt/notesSlides/notesSlide46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47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38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48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5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35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36.xml"/>
  <Override ContentType="application/vnd.openxmlformats-officedocument.presentationml.notesSlide+xml" PartName="/ppt/notesSlides/notesSlide49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53.xml"/>
  <Override ContentType="application/vnd.openxmlformats-officedocument.presentationml.notesSlide+xml" PartName="/ppt/notesSlides/notesSlide40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43.xml"/>
  <Override ContentType="application/vnd.openxmlformats-officedocument.presentationml.slide+xml" PartName="/ppt/slides/slide35.xml"/>
  <Override ContentType="application/vnd.openxmlformats-officedocument.presentationml.slide+xml" PartName="/ppt/slides/slide5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5.xml"/>
  <Override ContentType="application/vnd.openxmlformats-officedocument.presentationml.slide+xml" PartName="/ppt/slides/slide17.xml"/>
  <Override ContentType="application/vnd.openxmlformats-officedocument.presentationml.slide+xml" PartName="/ppt/slides/slide42.xml"/>
  <Override ContentType="application/vnd.openxmlformats-officedocument.presentationml.slide+xml" PartName="/ppt/slides/slide25.xml"/>
  <Override ContentType="application/vnd.openxmlformats-officedocument.presentationml.slide+xml" PartName="/ppt/slides/slide50.xml"/>
  <Override ContentType="application/vnd.openxmlformats-officedocument.presentationml.slide+xml" PartName="/ppt/slides/slide34.xml"/>
  <Override ContentType="application/vnd.openxmlformats-officedocument.presentationml.slide+xml" PartName="/ppt/slides/slide33.xml"/>
  <Override ContentType="application/vnd.openxmlformats-officedocument.presentationml.slide+xml" PartName="/ppt/slides/slide51.xml"/>
  <Override ContentType="application/vnd.openxmlformats-officedocument.presentationml.slide+xml" PartName="/ppt/slides/slide16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37.xml"/>
  <Override ContentType="application/vnd.openxmlformats-officedocument.presentationml.slide+xml" PartName="/ppt/slides/slide41.xml"/>
  <Override ContentType="application/vnd.openxmlformats-officedocument.presentationml.slide+xml" PartName="/ppt/slides/slide7.xml"/>
  <Override ContentType="application/vnd.openxmlformats-officedocument.presentationml.slide+xml" PartName="/ppt/slides/slide54.xml"/>
  <Override ContentType="application/vnd.openxmlformats-officedocument.presentationml.slide+xml" PartName="/ppt/slides/slide36.xml"/>
  <Override ContentType="application/vnd.openxmlformats-officedocument.presentationml.slide+xml" PartName="/ppt/slides/slide23.xml"/>
  <Override ContentType="application/vnd.openxmlformats-officedocument.presentationml.slide+xml" PartName="/ppt/slides/slide49.xml"/>
  <Override ContentType="application/vnd.openxmlformats-officedocument.presentationml.slide+xml" PartName="/ppt/slides/slide10.xml"/>
  <Override ContentType="application/vnd.openxmlformats-officedocument.presentationml.slide+xml" PartName="/ppt/slides/slide6.xml"/>
  <Override ContentType="application/vnd.openxmlformats-officedocument.presentationml.slide+xml" PartName="/ppt/slides/slide53.xml"/>
  <Override ContentType="application/vnd.openxmlformats-officedocument.presentationml.slide+xml" PartName="/ppt/slides/slide40.xml"/>
  <Override ContentType="application/vnd.openxmlformats-officedocument.presentationml.slide+xml" PartName="/ppt/slides/slide48.xml"/>
  <Override ContentType="application/vnd.openxmlformats-officedocument.presentationml.slide+xml" PartName="/ppt/slides/slide30.xml"/>
  <Override ContentType="application/vnd.openxmlformats-officedocument.presentationml.slide+xml" PartName="/ppt/slides/slide22.xml"/>
  <Override ContentType="application/vnd.openxmlformats-officedocument.presentationml.slide+xml" PartName="/ppt/slides/slide39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12.xml"/>
  <Override ContentType="application/vnd.openxmlformats-officedocument.presentationml.slide+xml" PartName="/ppt/slides/slide47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38.xml"/>
  <Override ContentType="application/vnd.openxmlformats-officedocument.presentationml.slide+xml" PartName="/ppt/slides/slide46.xml"/>
  <Override ContentType="application/vnd.openxmlformats-officedocument.presentationml.slide+xml" PartName="/ppt/slides/slide8.xml"/>
  <Override ContentType="application/vnd.openxmlformats-officedocument.presentationml.slide+xml" PartName="/ppt/slides/slide55.xml"/>
  <Override ContentType="application/vnd.openxmlformats-officedocument.presentationml.slide+xml" PartName="/ppt/slides/slide29.xml"/>
  <Override ContentType="application/vnd.openxmlformats-officedocument.presentationml.slide+xml" PartName="/ppt/slides/slide32.xml"/>
  <Override ContentType="application/vnd.openxmlformats-officedocument.presentationml.slide+xml" PartName="/ppt/slides/slide1.xml"/>
  <Override ContentType="application/vnd.openxmlformats-officedocument.presentationml.slide+xml" PartName="/ppt/slides/slide45.xml"/>
  <Override ContentType="application/vnd.openxmlformats-officedocument.presentationml.slide+xml" PartName="/ppt/slides/slide28.xml"/>
  <Override ContentType="application/vnd.openxmlformats-officedocument.presentationml.slide+xml" PartName="/ppt/slides/slide15.xml"/>
  <Override ContentType="application/vnd.openxmlformats-officedocument.presentationml.slide+xml" PartName="/ppt/slides/slide31.xml"/>
  <Override ContentType="application/vnd.openxmlformats-officedocument.presentationml.slide+xml" PartName="/ppt/slides/slide27.xml"/>
  <Override ContentType="application/vnd.openxmlformats-officedocument.presentationml.slide+xml" PartName="/ppt/slides/slide2.xml"/>
  <Override ContentType="application/vnd.openxmlformats-officedocument.presentationml.slide+xml" PartName="/ppt/slides/slide44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5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  <p:sldId id="285" r:id="rId35"/>
    <p:sldId id="286" r:id="rId36"/>
    <p:sldId id="287" r:id="rId37"/>
    <p:sldId id="288" r:id="rId38"/>
    <p:sldId id="289" r:id="rId39"/>
    <p:sldId id="290" r:id="rId40"/>
    <p:sldId id="291" r:id="rId41"/>
    <p:sldId id="292" r:id="rId42"/>
    <p:sldId id="293" r:id="rId43"/>
    <p:sldId id="294" r:id="rId44"/>
    <p:sldId id="295" r:id="rId45"/>
    <p:sldId id="296" r:id="rId46"/>
    <p:sldId id="297" r:id="rId47"/>
    <p:sldId id="298" r:id="rId48"/>
    <p:sldId id="299" r:id="rId49"/>
    <p:sldId id="300" r:id="rId50"/>
    <p:sldId id="301" r:id="rId51"/>
    <p:sldId id="302" r:id="rId52"/>
    <p:sldId id="303" r:id="rId53"/>
    <p:sldId id="304" r:id="rId54"/>
    <p:sldId id="305" r:id="rId55"/>
    <p:sldId id="306" r:id="rId56"/>
    <p:sldId id="307" r:id="rId57"/>
    <p:sldId id="308" r:id="rId58"/>
    <p:sldId id="309" r:id="rId59"/>
    <p:sldId id="310" r:id="rId60"/>
  </p:sldIdLst>
  <p:sldSz cy="5143500" cx="9144000"/>
  <p:notesSz cx="6858000" cy="9144000"/>
  <p:embeddedFontLst>
    <p:embeddedFont>
      <p:font typeface="Exo 2"/>
      <p:regular r:id="rId61"/>
      <p:bold r:id="rId62"/>
      <p:italic r:id="rId63"/>
      <p:boldItalic r:id="rId64"/>
    </p:embeddedFont>
    <p:embeddedFont>
      <p:font typeface="Oswald"/>
      <p:regular r:id="rId65"/>
      <p:bold r:id="rId66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slide" Target="slides/slide35.xml"/><Relationship Id="rId42" Type="http://schemas.openxmlformats.org/officeDocument/2006/relationships/slide" Target="slides/slide37.xml"/><Relationship Id="rId41" Type="http://schemas.openxmlformats.org/officeDocument/2006/relationships/slide" Target="slides/slide36.xml"/><Relationship Id="rId44" Type="http://schemas.openxmlformats.org/officeDocument/2006/relationships/slide" Target="slides/slide39.xml"/><Relationship Id="rId43" Type="http://schemas.openxmlformats.org/officeDocument/2006/relationships/slide" Target="slides/slide38.xml"/><Relationship Id="rId46" Type="http://schemas.openxmlformats.org/officeDocument/2006/relationships/slide" Target="slides/slide41.xml"/><Relationship Id="rId45" Type="http://schemas.openxmlformats.org/officeDocument/2006/relationships/slide" Target="slides/slide40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48" Type="http://schemas.openxmlformats.org/officeDocument/2006/relationships/slide" Target="slides/slide43.xml"/><Relationship Id="rId47" Type="http://schemas.openxmlformats.org/officeDocument/2006/relationships/slide" Target="slides/slide42.xml"/><Relationship Id="rId49" Type="http://schemas.openxmlformats.org/officeDocument/2006/relationships/slide" Target="slides/slide44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slide" Target="slides/slide26.xml"/><Relationship Id="rId30" Type="http://schemas.openxmlformats.org/officeDocument/2006/relationships/slide" Target="slides/slide25.xml"/><Relationship Id="rId33" Type="http://schemas.openxmlformats.org/officeDocument/2006/relationships/slide" Target="slides/slide28.xml"/><Relationship Id="rId32" Type="http://schemas.openxmlformats.org/officeDocument/2006/relationships/slide" Target="slides/slide27.xml"/><Relationship Id="rId35" Type="http://schemas.openxmlformats.org/officeDocument/2006/relationships/slide" Target="slides/slide30.xml"/><Relationship Id="rId34" Type="http://schemas.openxmlformats.org/officeDocument/2006/relationships/slide" Target="slides/slide29.xml"/><Relationship Id="rId37" Type="http://schemas.openxmlformats.org/officeDocument/2006/relationships/slide" Target="slides/slide32.xml"/><Relationship Id="rId36" Type="http://schemas.openxmlformats.org/officeDocument/2006/relationships/slide" Target="slides/slide31.xml"/><Relationship Id="rId39" Type="http://schemas.openxmlformats.org/officeDocument/2006/relationships/slide" Target="slides/slide34.xml"/><Relationship Id="rId38" Type="http://schemas.openxmlformats.org/officeDocument/2006/relationships/slide" Target="slides/slide33.xml"/><Relationship Id="rId62" Type="http://schemas.openxmlformats.org/officeDocument/2006/relationships/font" Target="fonts/Exo2-bold.fntdata"/><Relationship Id="rId61" Type="http://schemas.openxmlformats.org/officeDocument/2006/relationships/font" Target="fonts/Exo2-regular.fntdata"/><Relationship Id="rId20" Type="http://schemas.openxmlformats.org/officeDocument/2006/relationships/slide" Target="slides/slide15.xml"/><Relationship Id="rId64" Type="http://schemas.openxmlformats.org/officeDocument/2006/relationships/font" Target="fonts/Exo2-boldItalic.fntdata"/><Relationship Id="rId63" Type="http://schemas.openxmlformats.org/officeDocument/2006/relationships/font" Target="fonts/Exo2-italic.fntdata"/><Relationship Id="rId22" Type="http://schemas.openxmlformats.org/officeDocument/2006/relationships/slide" Target="slides/slide17.xml"/><Relationship Id="rId66" Type="http://schemas.openxmlformats.org/officeDocument/2006/relationships/font" Target="fonts/Oswald-bold.fntdata"/><Relationship Id="rId21" Type="http://schemas.openxmlformats.org/officeDocument/2006/relationships/slide" Target="slides/slide16.xml"/><Relationship Id="rId65" Type="http://schemas.openxmlformats.org/officeDocument/2006/relationships/font" Target="fonts/Oswald-regular.fntdata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60" Type="http://schemas.openxmlformats.org/officeDocument/2006/relationships/slide" Target="slides/slide55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29" Type="http://schemas.openxmlformats.org/officeDocument/2006/relationships/slide" Target="slides/slide24.xml"/><Relationship Id="rId51" Type="http://schemas.openxmlformats.org/officeDocument/2006/relationships/slide" Target="slides/slide46.xml"/><Relationship Id="rId50" Type="http://schemas.openxmlformats.org/officeDocument/2006/relationships/slide" Target="slides/slide45.xml"/><Relationship Id="rId53" Type="http://schemas.openxmlformats.org/officeDocument/2006/relationships/slide" Target="slides/slide48.xml"/><Relationship Id="rId52" Type="http://schemas.openxmlformats.org/officeDocument/2006/relationships/slide" Target="slides/slide47.xml"/><Relationship Id="rId11" Type="http://schemas.openxmlformats.org/officeDocument/2006/relationships/slide" Target="slides/slide6.xml"/><Relationship Id="rId55" Type="http://schemas.openxmlformats.org/officeDocument/2006/relationships/slide" Target="slides/slide50.xml"/><Relationship Id="rId10" Type="http://schemas.openxmlformats.org/officeDocument/2006/relationships/slide" Target="slides/slide5.xml"/><Relationship Id="rId54" Type="http://schemas.openxmlformats.org/officeDocument/2006/relationships/slide" Target="slides/slide49.xml"/><Relationship Id="rId13" Type="http://schemas.openxmlformats.org/officeDocument/2006/relationships/slide" Target="slides/slide8.xml"/><Relationship Id="rId57" Type="http://schemas.openxmlformats.org/officeDocument/2006/relationships/slide" Target="slides/slide52.xml"/><Relationship Id="rId12" Type="http://schemas.openxmlformats.org/officeDocument/2006/relationships/slide" Target="slides/slide7.xml"/><Relationship Id="rId56" Type="http://schemas.openxmlformats.org/officeDocument/2006/relationships/slide" Target="slides/slide51.xml"/><Relationship Id="rId15" Type="http://schemas.openxmlformats.org/officeDocument/2006/relationships/slide" Target="slides/slide10.xml"/><Relationship Id="rId59" Type="http://schemas.openxmlformats.org/officeDocument/2006/relationships/slide" Target="slides/slide54.xml"/><Relationship Id="rId14" Type="http://schemas.openxmlformats.org/officeDocument/2006/relationships/slide" Target="slides/slide9.xml"/><Relationship Id="rId58" Type="http://schemas.openxmlformats.org/officeDocument/2006/relationships/slide" Target="slides/slide53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1" name="Google Shape;71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g8912d1a80c_1_5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7" name="Google Shape;127;g8912d1a80c_1_5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">
                <a:solidFill>
                  <a:schemeClr val="dk1"/>
                </a:solidFill>
              </a:rPr>
              <a:t>U</a:t>
            </a:r>
            <a:r>
              <a:rPr lang="fr">
                <a:solidFill>
                  <a:schemeClr val="dk1"/>
                </a:solidFill>
              </a:rPr>
              <a:t>n seul pont de traction pour diminuer la fiction et le poids.</a:t>
            </a:r>
            <a:endParaRPr sz="20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g8912d1a80c_1_6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3" name="Google Shape;133;g8912d1a80c_1_6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8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g8912d1a80c_1_7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0" name="Google Shape;140;g8912d1a80c_1_7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5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g8912d1a80c_1_13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7" name="Google Shape;147;g8912d1a80c_1_13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5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g8912d1a80c_1_8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7" name="Google Shape;157;g8912d1a80c_1_8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3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g8912d1a80c_1_10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5" name="Google Shape;165;g8912d1a80c_1_10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/>
              <a:t>Expliquer les grandes lignes... </a:t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0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g81ee4d5119_0_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2" name="Google Shape;172;g81ee4d5119_0_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/>
              <a:t>Le régulateur utilise un GPS pour </a:t>
            </a:r>
            <a:r>
              <a:rPr lang="fr"/>
              <a:t>anticiper les pentes...</a:t>
            </a:r>
            <a:r>
              <a:rPr lang="fr"/>
              <a:t> </a:t>
            </a:r>
            <a:r>
              <a:rPr lang="fr"/>
              <a:t>Système “Start/Stop” assure un voltage et une température du moteur minimale. </a:t>
            </a:r>
            <a:r>
              <a:rPr lang="fr">
                <a:solidFill>
                  <a:schemeClr val="dk1"/>
                </a:solidFill>
              </a:rPr>
              <a:t>Exemples de lubrifiants: 10w30 vs 15w40; 75w80 vs 80w90...</a:t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8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g8912d1a80c_1_11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0" name="Google Shape;180;g8912d1a80c_1_1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4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g8912d1a80c_1_10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6" name="Google Shape;186;g8912d1a80c_1_10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0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g81ee4d5119_0_3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2" name="Google Shape;192;g81ee4d5119_0_3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g42c1010629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" name="Google Shape;76;g42c1010629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6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g81ee4d5119_0_1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8" name="Google Shape;198;g81ee4d5119_0_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2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g8ae5b984cb_0_3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4" name="Google Shape;204;g8ae5b984cb_0_3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/>
              <a:t>Expliquer l’utilisation, le “target”... Le “Feed Back” sur leur habitudes de conduite...</a:t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0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g8ae5b984cb_0_1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2" name="Google Shape;212;g8ae5b984cb_0_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/>
              <a:t>Pour les périodes d’arrêt prolongées. Système d’usine 100% électrique sont les plus </a:t>
            </a:r>
            <a:r>
              <a:rPr lang="fr"/>
              <a:t>répandus, car moins chers et presque invisible.</a:t>
            </a:r>
            <a:r>
              <a:rPr lang="fr"/>
              <a:t> </a:t>
            </a: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7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g81ee4d5119_0_1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9" name="Google Shape;219;g81ee4d5119_0_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/>
              <a:t>Pour les périodes d’arrêt prolongées. </a:t>
            </a: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4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g81ee4d5119_0_2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6" name="Google Shape;226;g81ee4d5119_0_2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Google Shape;232;g89f4c86339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3" name="Google Shape;233;g89f4c86339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/>
              <a:t>Véhicule en développement. Points forts; puissance et autonomie. Réseaux d’approvisionnement en hydrogène quasi nul.</a:t>
            </a: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8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Google Shape;239;g89f4c86339_0_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0" name="Google Shape;240;g89f4c86339_0_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">
                <a:solidFill>
                  <a:schemeClr val="dk1"/>
                </a:solidFill>
              </a:rPr>
              <a:t>Véhicule en développement. Points forts; puissance et autonomie. Réseaux d’approvisionnement en hydrogène quasi nul.</a:t>
            </a: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4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Google Shape;245;g12e8a43c8e4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6" name="Google Shape;246;g12e8a43c8e4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2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Google Shape;253;g89f4c86339_0_1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4" name="Google Shape;254;g89f4c86339_0_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/>
              <a:t>Véhicule en développement. Points forts; puissance et coût au kilomètre.</a:t>
            </a:r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9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Google Shape;260;g89f4c86339_0_2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1" name="Google Shape;261;g89f4c86339_0_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g8912d1a80c_1_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2" name="Google Shape;82;g8912d1a80c_1_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5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Google Shape;266;g89f4c86339_0_3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7" name="Google Shape;267;g89f4c86339_0_3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Google Shape;272;gec598396fd_0_1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3" name="Google Shape;273;gec598396fd_0_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/>
              <a:t>Usage local et régional. Autonomie déterminée à l’achat. Inconnue ici.</a:t>
            </a:r>
            <a:endParaRPr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8" name="Shape 2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" name="Google Shape;279;geba3efdef9_0_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0" name="Google Shape;280;geba3efdef9_0_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/>
              <a:t>100% électrique</a:t>
            </a:r>
            <a:endParaRPr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6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Google Shape;287;g89f4c86339_0_3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8" name="Google Shape;288;g89f4c86339_0_3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/>
              <a:t>Robert transport, environ 160 unités. Utilisés sur des corridors précis. Réseaux de ravitaillement réduits. Seulement 5 stations au Canada (</a:t>
            </a:r>
            <a:r>
              <a:rPr lang="fr"/>
              <a:t>printemps</a:t>
            </a:r>
            <a:r>
              <a:rPr lang="fr"/>
              <a:t> 2020). Les réservoirs sont de types “thermos”. Le gaz est </a:t>
            </a:r>
            <a:r>
              <a:rPr lang="fr"/>
              <a:t>liquéfié à environ -166 degré C.</a:t>
            </a:r>
            <a:r>
              <a:rPr lang="fr"/>
              <a:t> </a:t>
            </a:r>
            <a:endParaRPr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3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Google Shape;294;g8ac4e6c749_0_13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5" name="Google Shape;295;g8ac4e6c749_0_13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/>
              <a:t>Réseaux de ravitaillements plus développés. 36 stations au Canada (printemps 2020).</a:t>
            </a:r>
            <a:endParaRPr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0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Google Shape;301;g8ac4e6c749_0_11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2" name="Google Shape;302;g8ac4e6c749_0_1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9" name="Shape 3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" name="Google Shape;320;g8ac4e6c749_0_12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1" name="Google Shape;321;g8ac4e6c749_0_12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5" name="Shape 3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6" name="Google Shape;326;g8ac4e6c749_0_1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7" name="Google Shape;327;g8ac4e6c749_0_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1" name="Shape 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2" name="Google Shape;332;g8ac4e6c749_0_4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3" name="Google Shape;333;g8ac4e6c749_0_4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4" name="Shape 3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5" name="Google Shape;345;g8ac4e6c749_0_15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6" name="Google Shape;346;g8ac4e6c749_0_15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g8912d1a80c_1_1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" name="Google Shape;88;g8912d1a80c_1_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9" name="Shape 3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" name="Google Shape;350;ga2aa2945f8_0_3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1" name="Google Shape;351;ga2aa2945f8_0_3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7" name="Shape 3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" name="Google Shape;358;g8ac4e6c749_0_5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9" name="Google Shape;359;g8ac4e6c749_0_5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5" name="Shape 3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6" name="Google Shape;366;g8ac4e6c749_0_7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7" name="Google Shape;367;g8ac4e6c749_0_7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74" name="Shape 3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5" name="Google Shape;375;ga2aa2945f8_0_8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6" name="Google Shape;376;ga2aa2945f8_0_8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82" name="Shape 3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3" name="Google Shape;383;g8ac4e6c749_0_16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4" name="Google Shape;384;g8ac4e6c749_0_16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87" name="Shape 3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8" name="Google Shape;388;g8ac4e6c749_0_18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9" name="Google Shape;389;g8ac4e6c749_0_18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92" name="Shape 3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3" name="Google Shape;393;g8ac4e6c749_0_16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4" name="Google Shape;394;g8ac4e6c749_0_16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00" name="Shape 4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1" name="Google Shape;401;g8ac4e6c749_0_7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2" name="Google Shape;402;g8ac4e6c749_0_7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05" name="Shape 4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6" name="Google Shape;406;g108e3a00b91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7" name="Google Shape;407;g108e3a00b91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14" name="Shape 4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5" name="Google Shape;415;g8ac4e6c749_0_9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6" name="Google Shape;416;g8ac4e6c749_0_9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g8912d1a80c_1_2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4" name="Google Shape;94;g8912d1a80c_1_2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19" name="Shape 4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0" name="Google Shape;420;g8ac4e6c749_0_10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1" name="Google Shape;421;g8ac4e6c749_0_10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24" name="Shape 4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5" name="Google Shape;425;g8ac4e6c749_0_13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6" name="Google Shape;426;g8ac4e6c749_0_13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41" name="Shape 4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2" name="Google Shape;442;g8ac4e6c749_0_12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43" name="Google Shape;443;g8ac4e6c749_0_12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/>
              <a:t>Avenir très prometteur compte-tenu de sa force de couple. </a:t>
            </a:r>
            <a:endParaRPr/>
          </a:p>
        </p:txBody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47" name="Shape 4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8" name="Google Shape;448;gec598396fd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49" name="Google Shape;449;gec598396fd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53" name="Shape 4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4" name="Google Shape;454;gec598396fd_0_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55" name="Google Shape;455;gec598396fd_0_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61" name="Shape 4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2" name="Google Shape;462;g108e3a00b91_0_2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3" name="Google Shape;463;g108e3a00b91_0_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g8912d1a80c_1_2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g8912d1a80c_1_2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g8912d1a80c_1_3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6" name="Google Shape;106;g8912d1a80c_1_3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g8912d1a80c_1_4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2" name="Google Shape;112;g8912d1a80c_1_4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g8912d1a80c_1_5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1" name="Google Shape;121;g8912d1a80c_1_5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3.jpg"/><Relationship Id="rId3" Type="http://schemas.openxmlformats.org/officeDocument/2006/relationships/image" Target="../media/image8.png"/><Relationship Id="rId4" Type="http://schemas.openxmlformats.org/officeDocument/2006/relationships/image" Target="../media/image1.png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7.jpg"/><Relationship Id="rId3" Type="http://schemas.openxmlformats.org/officeDocument/2006/relationships/image" Target="../media/image8.png"/><Relationship Id="rId4" Type="http://schemas.openxmlformats.org/officeDocument/2006/relationships/image" Target="../media/image1.pn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7.jpg"/><Relationship Id="rId3" Type="http://schemas.openxmlformats.org/officeDocument/2006/relationships/image" Target="../media/image8.png"/><Relationship Id="rId4" Type="http://schemas.openxmlformats.org/officeDocument/2006/relationships/image" Target="../media/image1.pn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7.jpg"/><Relationship Id="rId3" Type="http://schemas.openxmlformats.org/officeDocument/2006/relationships/image" Target="../media/image8.png"/><Relationship Id="rId4" Type="http://schemas.openxmlformats.org/officeDocument/2006/relationships/image" Target="../media/image1.png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7.jpg"/><Relationship Id="rId3" Type="http://schemas.openxmlformats.org/officeDocument/2006/relationships/image" Target="../media/image8.png"/><Relationship Id="rId4" Type="http://schemas.openxmlformats.org/officeDocument/2006/relationships/image" Target="../media/image1.png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7.jpg"/><Relationship Id="rId3" Type="http://schemas.openxmlformats.org/officeDocument/2006/relationships/image" Target="../media/image8.png"/><Relationship Id="rId4" Type="http://schemas.openxmlformats.org/officeDocument/2006/relationships/image" Target="../media/image1.png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7.jpg"/><Relationship Id="rId3" Type="http://schemas.openxmlformats.org/officeDocument/2006/relationships/image" Target="../media/image8.png"/><Relationship Id="rId4" Type="http://schemas.openxmlformats.org/officeDocument/2006/relationships/image" Target="../media/image1.png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age Présentation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  <p:pic>
        <p:nvPicPr>
          <p:cNvPr id="11" name="Google Shape;11;p2"/>
          <p:cNvPicPr preferRelativeResize="0"/>
          <p:nvPr/>
        </p:nvPicPr>
        <p:blipFill rotWithShape="1">
          <a:blip r:embed="rId2">
            <a:alphaModFix/>
          </a:blip>
          <a:srcRect b="0" l="0" r="27933" t="0"/>
          <a:stretch/>
        </p:blipFill>
        <p:spPr>
          <a:xfrm>
            <a:off x="-53150" y="425300"/>
            <a:ext cx="9214800" cy="4768800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Google Shape;12;p2"/>
          <p:cNvSpPr/>
          <p:nvPr/>
        </p:nvSpPr>
        <p:spPr>
          <a:xfrm rot="10800000">
            <a:off x="-58250" y="-106150"/>
            <a:ext cx="9225000" cy="1297575"/>
          </a:xfrm>
          <a:prstGeom prst="flowChartManualInput">
            <a:avLst/>
          </a:prstGeom>
          <a:solidFill>
            <a:srgbClr val="434343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3" name="Google Shape;13;p2"/>
          <p:cNvGrpSpPr/>
          <p:nvPr/>
        </p:nvGrpSpPr>
        <p:grpSpPr>
          <a:xfrm>
            <a:off x="76200" y="76204"/>
            <a:ext cx="2449718" cy="819858"/>
            <a:chOff x="-58250" y="-38001"/>
            <a:chExt cx="3035209" cy="1148421"/>
          </a:xfrm>
        </p:grpSpPr>
        <p:pic>
          <p:nvPicPr>
            <p:cNvPr id="14" name="Google Shape;14;p2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-58250" y="-38001"/>
              <a:ext cx="2324650" cy="1020176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5" name="Google Shape;15;p2"/>
            <p:cNvSpPr txBox="1"/>
            <p:nvPr/>
          </p:nvSpPr>
          <p:spPr>
            <a:xfrm>
              <a:off x="652259" y="596220"/>
              <a:ext cx="2324700" cy="514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i="1" lang="fr" sz="700">
                  <a:solidFill>
                    <a:srgbClr val="FFFFFF"/>
                  </a:solidFill>
                  <a:latin typeface="Exo 2"/>
                  <a:ea typeface="Exo 2"/>
                  <a:cs typeface="Exo 2"/>
                  <a:sym typeface="Exo 2"/>
                </a:rPr>
                <a:t>CENTRE DE FORMATION </a:t>
              </a:r>
              <a:endParaRPr i="1" sz="700">
                <a:solidFill>
                  <a:srgbClr val="FFFFFF"/>
                </a:solidFill>
                <a:latin typeface="Exo 2"/>
                <a:ea typeface="Exo 2"/>
                <a:cs typeface="Exo 2"/>
                <a:sym typeface="Exo 2"/>
              </a:endParaRPr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i="1" lang="fr" sz="700">
                  <a:solidFill>
                    <a:srgbClr val="FFFFFF"/>
                  </a:solidFill>
                  <a:latin typeface="Exo 2"/>
                  <a:ea typeface="Exo 2"/>
                  <a:cs typeface="Exo 2"/>
                  <a:sym typeface="Exo 2"/>
                </a:rPr>
                <a:t>DU TRANSPORT ROUTIER</a:t>
              </a:r>
              <a:endParaRPr i="1" sz="700">
                <a:solidFill>
                  <a:srgbClr val="FFFFFF"/>
                </a:solidFill>
                <a:latin typeface="Exo 2"/>
                <a:ea typeface="Exo 2"/>
                <a:cs typeface="Exo 2"/>
                <a:sym typeface="Exo 2"/>
              </a:endParaRPr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i="1" lang="fr" sz="700">
                  <a:solidFill>
                    <a:srgbClr val="FFFFFF"/>
                  </a:solidFill>
                  <a:latin typeface="Exo 2"/>
                  <a:ea typeface="Exo 2"/>
                  <a:cs typeface="Exo 2"/>
                  <a:sym typeface="Exo 2"/>
                </a:rPr>
                <a:t>DE SAINT-JÉRÔME</a:t>
              </a:r>
              <a:endParaRPr i="1" sz="700">
                <a:solidFill>
                  <a:srgbClr val="FFFFFF"/>
                </a:solidFill>
                <a:latin typeface="Exo 2"/>
                <a:ea typeface="Exo 2"/>
                <a:cs typeface="Exo 2"/>
                <a:sym typeface="Exo 2"/>
              </a:endParaRPr>
            </a:p>
          </p:txBody>
        </p:sp>
      </p:grpSp>
      <p:sp>
        <p:nvSpPr>
          <p:cNvPr id="16" name="Google Shape;16;p2"/>
          <p:cNvSpPr txBox="1"/>
          <p:nvPr>
            <p:ph type="title"/>
          </p:nvPr>
        </p:nvSpPr>
        <p:spPr>
          <a:xfrm>
            <a:off x="5237250" y="1239725"/>
            <a:ext cx="3235200" cy="1927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Oswald"/>
              <a:buNone/>
              <a:defRPr b="1" sz="3600">
                <a:solidFill>
                  <a:srgbClr val="000000"/>
                </a:solidFill>
                <a:latin typeface="Oswald"/>
                <a:ea typeface="Oswald"/>
                <a:cs typeface="Oswald"/>
                <a:sym typeface="Oswald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pic>
        <p:nvPicPr>
          <p:cNvPr id="17" name="Google Shape;17;p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883775" y="37949"/>
            <a:ext cx="2091474" cy="8963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8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3"/>
          <p:cNvSpPr txBox="1"/>
          <p:nvPr>
            <p:ph type="title"/>
          </p:nvPr>
        </p:nvSpPr>
        <p:spPr>
          <a:xfrm>
            <a:off x="1165375" y="1055800"/>
            <a:ext cx="7011300" cy="1927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20" name="Google Shape;20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  <p:sp>
        <p:nvSpPr>
          <p:cNvPr id="21" name="Google Shape;21;p3"/>
          <p:cNvSpPr txBox="1"/>
          <p:nvPr>
            <p:ph idx="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  <p:pic>
        <p:nvPicPr>
          <p:cNvPr id="22" name="Google Shape;22;p3"/>
          <p:cNvPicPr preferRelativeResize="0"/>
          <p:nvPr/>
        </p:nvPicPr>
        <p:blipFill rotWithShape="1">
          <a:blip r:embed="rId2">
            <a:alphaModFix/>
          </a:blip>
          <a:srcRect b="43715" l="0" r="0" t="16408"/>
          <a:stretch/>
        </p:blipFill>
        <p:spPr>
          <a:xfrm>
            <a:off x="-25" y="4281450"/>
            <a:ext cx="9144000" cy="909225"/>
          </a:xfrm>
          <a:prstGeom prst="flowChartManualInput">
            <a:avLst/>
          </a:prstGeom>
          <a:noFill/>
          <a:ln>
            <a:noFill/>
          </a:ln>
        </p:spPr>
      </p:pic>
      <p:sp>
        <p:nvSpPr>
          <p:cNvPr id="23" name="Google Shape;23;p3"/>
          <p:cNvSpPr/>
          <p:nvPr/>
        </p:nvSpPr>
        <p:spPr>
          <a:xfrm>
            <a:off x="-19375" y="4281450"/>
            <a:ext cx="9210900" cy="909225"/>
          </a:xfrm>
          <a:prstGeom prst="flowChartManualInput">
            <a:avLst/>
          </a:prstGeom>
          <a:solidFill>
            <a:srgbClr val="000000">
              <a:alpha val="63080"/>
            </a:srgbClr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24" name="Google Shape;24;p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15571" y="4583675"/>
            <a:ext cx="896855" cy="393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5" name="Google Shape;25;p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899638" y="4513943"/>
            <a:ext cx="1036526" cy="4442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26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8" name="Google Shape;28;p4"/>
          <p:cNvSpPr txBox="1"/>
          <p:nvPr>
            <p:ph idx="1" type="body"/>
          </p:nvPr>
        </p:nvSpPr>
        <p:spPr>
          <a:xfrm>
            <a:off x="311700" y="1152475"/>
            <a:ext cx="8520600" cy="3013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29" name="Google Shape;2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  <p:sp>
        <p:nvSpPr>
          <p:cNvPr id="30" name="Google Shape;30;p4"/>
          <p:cNvSpPr txBox="1"/>
          <p:nvPr>
            <p:ph idx="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  <p:pic>
        <p:nvPicPr>
          <p:cNvPr id="31" name="Google Shape;31;p4"/>
          <p:cNvPicPr preferRelativeResize="0"/>
          <p:nvPr/>
        </p:nvPicPr>
        <p:blipFill rotWithShape="1">
          <a:blip r:embed="rId2">
            <a:alphaModFix/>
          </a:blip>
          <a:srcRect b="43715" l="0" r="0" t="16408"/>
          <a:stretch/>
        </p:blipFill>
        <p:spPr>
          <a:xfrm>
            <a:off x="-25" y="4281450"/>
            <a:ext cx="9144000" cy="909225"/>
          </a:xfrm>
          <a:prstGeom prst="flowChartManualInput">
            <a:avLst/>
          </a:prstGeom>
          <a:noFill/>
          <a:ln>
            <a:noFill/>
          </a:ln>
        </p:spPr>
      </p:pic>
      <p:sp>
        <p:nvSpPr>
          <p:cNvPr id="32" name="Google Shape;32;p4"/>
          <p:cNvSpPr/>
          <p:nvPr/>
        </p:nvSpPr>
        <p:spPr>
          <a:xfrm>
            <a:off x="-19375" y="4281450"/>
            <a:ext cx="9201400" cy="909225"/>
          </a:xfrm>
          <a:prstGeom prst="flowChartManualInput">
            <a:avLst/>
          </a:prstGeom>
          <a:solidFill>
            <a:srgbClr val="000000">
              <a:alpha val="63080"/>
            </a:srgbClr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33" name="Google Shape;33;p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15571" y="4583675"/>
            <a:ext cx="896855" cy="393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4" name="Google Shape;34;p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899638" y="4513943"/>
            <a:ext cx="1036526" cy="4442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37" name="Google Shape;37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  <p:sp>
        <p:nvSpPr>
          <p:cNvPr id="38" name="Google Shape;38;p5"/>
          <p:cNvSpPr txBox="1"/>
          <p:nvPr>
            <p:ph idx="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  <p:pic>
        <p:nvPicPr>
          <p:cNvPr id="39" name="Google Shape;39;p5"/>
          <p:cNvPicPr preferRelativeResize="0"/>
          <p:nvPr/>
        </p:nvPicPr>
        <p:blipFill rotWithShape="1">
          <a:blip r:embed="rId2">
            <a:alphaModFix/>
          </a:blip>
          <a:srcRect b="43715" l="0" r="0" t="16408"/>
          <a:stretch/>
        </p:blipFill>
        <p:spPr>
          <a:xfrm>
            <a:off x="-25" y="4281450"/>
            <a:ext cx="9144000" cy="909225"/>
          </a:xfrm>
          <a:prstGeom prst="flowChartManualInput">
            <a:avLst/>
          </a:prstGeom>
          <a:noFill/>
          <a:ln>
            <a:noFill/>
          </a:ln>
        </p:spPr>
      </p:pic>
      <p:sp>
        <p:nvSpPr>
          <p:cNvPr id="40" name="Google Shape;40;p5"/>
          <p:cNvSpPr/>
          <p:nvPr/>
        </p:nvSpPr>
        <p:spPr>
          <a:xfrm>
            <a:off x="-19375" y="4281450"/>
            <a:ext cx="9201400" cy="909225"/>
          </a:xfrm>
          <a:prstGeom prst="flowChartManualInput">
            <a:avLst/>
          </a:prstGeom>
          <a:solidFill>
            <a:srgbClr val="000000">
              <a:alpha val="62310"/>
            </a:srgbClr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41" name="Google Shape;41;p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15571" y="4583675"/>
            <a:ext cx="896855" cy="393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2" name="Google Shape;42;p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899638" y="4513943"/>
            <a:ext cx="1036526" cy="4442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43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6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45" name="Google Shape;45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  <p:sp>
        <p:nvSpPr>
          <p:cNvPr id="46" name="Google Shape;46;p6"/>
          <p:cNvSpPr txBox="1"/>
          <p:nvPr>
            <p:ph idx="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  <p:pic>
        <p:nvPicPr>
          <p:cNvPr id="47" name="Google Shape;47;p6"/>
          <p:cNvPicPr preferRelativeResize="0"/>
          <p:nvPr/>
        </p:nvPicPr>
        <p:blipFill rotWithShape="1">
          <a:blip r:embed="rId2">
            <a:alphaModFix/>
          </a:blip>
          <a:srcRect b="43715" l="0" r="0" t="16408"/>
          <a:stretch/>
        </p:blipFill>
        <p:spPr>
          <a:xfrm>
            <a:off x="-25" y="4281450"/>
            <a:ext cx="9144000" cy="909225"/>
          </a:xfrm>
          <a:prstGeom prst="flowChartManualInput">
            <a:avLst/>
          </a:prstGeom>
          <a:noFill/>
          <a:ln>
            <a:noFill/>
          </a:ln>
        </p:spPr>
      </p:pic>
      <p:sp>
        <p:nvSpPr>
          <p:cNvPr id="48" name="Google Shape;48;p6"/>
          <p:cNvSpPr/>
          <p:nvPr/>
        </p:nvSpPr>
        <p:spPr>
          <a:xfrm>
            <a:off x="-19375" y="4281450"/>
            <a:ext cx="9210900" cy="909225"/>
          </a:xfrm>
          <a:prstGeom prst="flowChartManualInput">
            <a:avLst/>
          </a:prstGeom>
          <a:solidFill>
            <a:srgbClr val="000000">
              <a:alpha val="62310"/>
            </a:srgbClr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49" name="Google Shape;49;p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15571" y="4583675"/>
            <a:ext cx="896855" cy="393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0" name="Google Shape;50;p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899638" y="4513943"/>
            <a:ext cx="1036526" cy="4442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5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7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3" name="Google Shape;53;p7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54" name="Google Shape;54;p7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55" name="Google Shape;55;p7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56" name="Google Shape;56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  <p:sp>
        <p:nvSpPr>
          <p:cNvPr id="57" name="Google Shape;57;p7"/>
          <p:cNvSpPr txBox="1"/>
          <p:nvPr>
            <p:ph idx="3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  <p:pic>
        <p:nvPicPr>
          <p:cNvPr id="58" name="Google Shape;58;p7"/>
          <p:cNvPicPr preferRelativeResize="0"/>
          <p:nvPr/>
        </p:nvPicPr>
        <p:blipFill rotWithShape="1">
          <a:blip r:embed="rId2">
            <a:alphaModFix/>
          </a:blip>
          <a:srcRect b="43715" l="0" r="0" t="16408"/>
          <a:stretch/>
        </p:blipFill>
        <p:spPr>
          <a:xfrm>
            <a:off x="-25" y="4281450"/>
            <a:ext cx="9144000" cy="909225"/>
          </a:xfrm>
          <a:prstGeom prst="flowChartManualInput">
            <a:avLst/>
          </a:prstGeom>
          <a:noFill/>
          <a:ln>
            <a:noFill/>
          </a:ln>
        </p:spPr>
      </p:pic>
      <p:sp>
        <p:nvSpPr>
          <p:cNvPr id="59" name="Google Shape;59;p7"/>
          <p:cNvSpPr/>
          <p:nvPr/>
        </p:nvSpPr>
        <p:spPr>
          <a:xfrm>
            <a:off x="-19375" y="4281450"/>
            <a:ext cx="9201400" cy="909225"/>
          </a:xfrm>
          <a:prstGeom prst="flowChartManualInput">
            <a:avLst/>
          </a:prstGeom>
          <a:solidFill>
            <a:srgbClr val="000000">
              <a:alpha val="62310"/>
            </a:srgbClr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60" name="Google Shape;60;p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15571" y="4583675"/>
            <a:ext cx="896855" cy="393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1" name="Google Shape;61;p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899638" y="4513943"/>
            <a:ext cx="1036526" cy="4442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  <p:sp>
        <p:nvSpPr>
          <p:cNvPr id="64" name="Google Shape;64;p8"/>
          <p:cNvSpPr txBox="1"/>
          <p:nvPr>
            <p:ph idx="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  <p:pic>
        <p:nvPicPr>
          <p:cNvPr id="65" name="Google Shape;65;p8"/>
          <p:cNvPicPr preferRelativeResize="0"/>
          <p:nvPr/>
        </p:nvPicPr>
        <p:blipFill rotWithShape="1">
          <a:blip r:embed="rId2">
            <a:alphaModFix/>
          </a:blip>
          <a:srcRect b="43715" l="0" r="0" t="16408"/>
          <a:stretch/>
        </p:blipFill>
        <p:spPr>
          <a:xfrm>
            <a:off x="-25" y="4281450"/>
            <a:ext cx="9144000" cy="909225"/>
          </a:xfrm>
          <a:prstGeom prst="flowChartManualInput">
            <a:avLst/>
          </a:prstGeom>
          <a:noFill/>
          <a:ln>
            <a:noFill/>
          </a:ln>
        </p:spPr>
      </p:pic>
      <p:sp>
        <p:nvSpPr>
          <p:cNvPr id="66" name="Google Shape;66;p8"/>
          <p:cNvSpPr/>
          <p:nvPr/>
        </p:nvSpPr>
        <p:spPr>
          <a:xfrm>
            <a:off x="-19375" y="4281450"/>
            <a:ext cx="9201400" cy="909225"/>
          </a:xfrm>
          <a:prstGeom prst="flowChartManualInput">
            <a:avLst/>
          </a:prstGeom>
          <a:solidFill>
            <a:srgbClr val="000000">
              <a:alpha val="62310"/>
            </a:srgbClr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67" name="Google Shape;67;p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15571" y="4583675"/>
            <a:ext cx="896855" cy="393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8" name="Google Shape;68;p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899638" y="4513943"/>
            <a:ext cx="1036526" cy="4442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4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5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7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7.png"/><Relationship Id="rId4" Type="http://schemas.openxmlformats.org/officeDocument/2006/relationships/image" Target="../media/image11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36.png"/><Relationship Id="rId4" Type="http://schemas.openxmlformats.org/officeDocument/2006/relationships/image" Target="../media/image10.png"/><Relationship Id="rId5" Type="http://schemas.openxmlformats.org/officeDocument/2006/relationships/image" Target="../media/image27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28.png"/><Relationship Id="rId4" Type="http://schemas.openxmlformats.org/officeDocument/2006/relationships/image" Target="../media/image9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14.png"/><Relationship Id="rId4" Type="http://schemas.openxmlformats.org/officeDocument/2006/relationships/image" Target="../media/image21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15.png"/><Relationship Id="rId4" Type="http://schemas.openxmlformats.org/officeDocument/2006/relationships/image" Target="../media/image12.png"/><Relationship Id="rId5" Type="http://schemas.openxmlformats.org/officeDocument/2006/relationships/image" Target="../media/image24.pn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23.png"/><Relationship Id="rId4" Type="http://schemas.openxmlformats.org/officeDocument/2006/relationships/image" Target="../media/image71.jp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26.png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40.jpg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20.jpg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30.png"/><Relationship Id="rId4" Type="http://schemas.openxmlformats.org/officeDocument/2006/relationships/image" Target="../media/image22.png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8.xml"/><Relationship Id="rId3" Type="http://schemas.openxmlformats.org/officeDocument/2006/relationships/image" Target="../media/image75.jpg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9.xml"/><Relationship Id="rId3" Type="http://schemas.openxmlformats.org/officeDocument/2006/relationships/image" Target="../media/image25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2.png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0.xml"/><Relationship Id="rId3" Type="http://schemas.openxmlformats.org/officeDocument/2006/relationships/image" Target="../media/image41.jpg"/></Relationships>
</file>

<file path=ppt/slides/_rels/slide3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1.xml"/><Relationship Id="rId3" Type="http://schemas.openxmlformats.org/officeDocument/2006/relationships/image" Target="../media/image70.jpg"/></Relationships>
</file>

<file path=ppt/slides/_rels/slide3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2.xml"/><Relationship Id="rId3" Type="http://schemas.openxmlformats.org/officeDocument/2006/relationships/image" Target="../media/image32.png"/><Relationship Id="rId4" Type="http://schemas.openxmlformats.org/officeDocument/2006/relationships/image" Target="../media/image29.png"/></Relationships>
</file>

<file path=ppt/slides/_rels/slide3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3.xml"/><Relationship Id="rId3" Type="http://schemas.openxmlformats.org/officeDocument/2006/relationships/image" Target="../media/image31.jpg"/><Relationship Id="rId4" Type="http://schemas.openxmlformats.org/officeDocument/2006/relationships/image" Target="../media/image33.png"/></Relationships>
</file>

<file path=ppt/slides/_rels/slide3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4.xml"/><Relationship Id="rId3" Type="http://schemas.openxmlformats.org/officeDocument/2006/relationships/image" Target="../media/image65.png"/><Relationship Id="rId4" Type="http://schemas.openxmlformats.org/officeDocument/2006/relationships/image" Target="../media/image43.jpg"/></Relationships>
</file>

<file path=ppt/slides/_rels/slide3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5.xml"/><Relationship Id="rId3" Type="http://schemas.openxmlformats.org/officeDocument/2006/relationships/image" Target="../media/image34.png"/><Relationship Id="rId4" Type="http://schemas.openxmlformats.org/officeDocument/2006/relationships/image" Target="../media/image72.png"/><Relationship Id="rId9" Type="http://schemas.openxmlformats.org/officeDocument/2006/relationships/image" Target="../media/image48.png"/><Relationship Id="rId5" Type="http://schemas.openxmlformats.org/officeDocument/2006/relationships/image" Target="../media/image35.png"/><Relationship Id="rId6" Type="http://schemas.openxmlformats.org/officeDocument/2006/relationships/image" Target="../media/image50.png"/><Relationship Id="rId7" Type="http://schemas.openxmlformats.org/officeDocument/2006/relationships/image" Target="../media/image38.png"/><Relationship Id="rId8" Type="http://schemas.openxmlformats.org/officeDocument/2006/relationships/image" Target="../media/image42.png"/></Relationships>
</file>

<file path=ppt/slides/_rels/slide3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6.xml"/><Relationship Id="rId3" Type="http://schemas.openxmlformats.org/officeDocument/2006/relationships/image" Target="../media/image64.png"/><Relationship Id="rId4" Type="http://schemas.openxmlformats.org/officeDocument/2006/relationships/image" Target="../media/image49.png"/></Relationships>
</file>

<file path=ppt/slides/_rels/slide3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7.xml"/></Relationships>
</file>

<file path=ppt/slides/_rels/slide3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8.xml"/></Relationships>
</file>

<file path=ppt/slides/_rels/slide3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9.xml"/><Relationship Id="rId3" Type="http://schemas.openxmlformats.org/officeDocument/2006/relationships/image" Target="../media/image45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/Relationships>
</file>

<file path=ppt/slides/_rels/slide4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0.xml"/><Relationship Id="rId3" Type="http://schemas.openxmlformats.org/officeDocument/2006/relationships/image" Target="../media/image39.png"/><Relationship Id="rId4" Type="http://schemas.openxmlformats.org/officeDocument/2006/relationships/image" Target="../media/image68.png"/></Relationships>
</file>

<file path=ppt/slides/_rels/slide4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1.xml"/><Relationship Id="rId3" Type="http://schemas.openxmlformats.org/officeDocument/2006/relationships/image" Target="../media/image44.png"/></Relationships>
</file>

<file path=ppt/slides/_rels/slide4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2.xml"/><Relationship Id="rId3" Type="http://schemas.openxmlformats.org/officeDocument/2006/relationships/image" Target="../media/image54.png"/><Relationship Id="rId4" Type="http://schemas.openxmlformats.org/officeDocument/2006/relationships/image" Target="../media/image60.png"/><Relationship Id="rId5" Type="http://schemas.openxmlformats.org/officeDocument/2006/relationships/image" Target="../media/image47.png"/><Relationship Id="rId6" Type="http://schemas.openxmlformats.org/officeDocument/2006/relationships/image" Target="../media/image51.png"/></Relationships>
</file>

<file path=ppt/slides/_rels/slide4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3.xml"/><Relationship Id="rId3" Type="http://schemas.openxmlformats.org/officeDocument/2006/relationships/image" Target="../media/image46.png"/></Relationships>
</file>

<file path=ppt/slides/_rels/slide4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4.xml"/><Relationship Id="rId3" Type="http://schemas.openxmlformats.org/officeDocument/2006/relationships/image" Target="../media/image63.png"/></Relationships>
</file>

<file path=ppt/slides/_rels/slide4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5.xml"/><Relationship Id="rId3" Type="http://schemas.openxmlformats.org/officeDocument/2006/relationships/image" Target="../media/image73.png"/></Relationships>
</file>

<file path=ppt/slides/_rels/slide4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6.xml"/><Relationship Id="rId3" Type="http://schemas.openxmlformats.org/officeDocument/2006/relationships/image" Target="../media/image55.png"/><Relationship Id="rId4" Type="http://schemas.openxmlformats.org/officeDocument/2006/relationships/image" Target="../media/image52.png"/><Relationship Id="rId5" Type="http://schemas.openxmlformats.org/officeDocument/2006/relationships/image" Target="../media/image58.png"/></Relationships>
</file>

<file path=ppt/slides/_rels/slide4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7.xml"/><Relationship Id="rId3" Type="http://schemas.openxmlformats.org/officeDocument/2006/relationships/image" Target="../media/image53.png"/></Relationships>
</file>

<file path=ppt/slides/_rels/slide4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8.xml"/><Relationship Id="rId3" Type="http://schemas.openxmlformats.org/officeDocument/2006/relationships/image" Target="../media/image56.png"/><Relationship Id="rId4" Type="http://schemas.openxmlformats.org/officeDocument/2006/relationships/hyperlink" Target="https://www.youtube.com/watch?v=vu-8Gr5prTM" TargetMode="External"/></Relationships>
</file>

<file path=ppt/slides/_rels/slide4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9.xml"/><Relationship Id="rId3" Type="http://schemas.openxmlformats.org/officeDocument/2006/relationships/image" Target="../media/image66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/Relationships>
</file>

<file path=ppt/slides/_rels/slide5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0.xml"/><Relationship Id="rId3" Type="http://schemas.openxmlformats.org/officeDocument/2006/relationships/image" Target="../media/image57.png"/></Relationships>
</file>

<file path=ppt/slides/_rels/slide5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1.xml"/></Relationships>
</file>

<file path=ppt/slides/_rels/slide5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2.xml"/><Relationship Id="rId3" Type="http://schemas.openxmlformats.org/officeDocument/2006/relationships/image" Target="../media/image59.png"/></Relationships>
</file>

<file path=ppt/slides/_rels/slide5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3.xml"/><Relationship Id="rId3" Type="http://schemas.openxmlformats.org/officeDocument/2006/relationships/image" Target="../media/image67.png"/></Relationships>
</file>

<file path=ppt/slides/_rels/slide5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4.xml"/><Relationship Id="rId3" Type="http://schemas.openxmlformats.org/officeDocument/2006/relationships/image" Target="../media/image69.png"/><Relationship Id="rId4" Type="http://schemas.openxmlformats.org/officeDocument/2006/relationships/image" Target="../media/image61.png"/><Relationship Id="rId5" Type="http://schemas.openxmlformats.org/officeDocument/2006/relationships/hyperlink" Target="https://www.hyliion.com/erx-page/#/find/nearest?fuel=CNG" TargetMode="External"/></Relationships>
</file>

<file path=ppt/slides/_rels/slide5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5.xml"/><Relationship Id="rId3" Type="http://schemas.openxmlformats.org/officeDocument/2006/relationships/image" Target="../media/image62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3.png"/><Relationship Id="rId4" Type="http://schemas.openxmlformats.org/officeDocument/2006/relationships/image" Target="../media/image16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74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9"/>
          <p:cNvSpPr txBox="1"/>
          <p:nvPr/>
        </p:nvSpPr>
        <p:spPr>
          <a:xfrm>
            <a:off x="5023500" y="1034975"/>
            <a:ext cx="3372600" cy="1803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fr" sz="3600">
                <a:solidFill>
                  <a:schemeClr val="dk1"/>
                </a:solidFill>
              </a:rPr>
              <a:t>Leçon 2.2.8</a:t>
            </a:r>
            <a:endParaRPr b="1" sz="3600">
              <a:solidFill>
                <a:schemeClr val="dk1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fr" sz="3600">
                <a:solidFill>
                  <a:schemeClr val="dk1"/>
                </a:solidFill>
              </a:rPr>
              <a:t>L’économie d’énergie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9" name="Google Shape;129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724025" y="124601"/>
            <a:ext cx="7419976" cy="3990199"/>
          </a:xfrm>
          <a:prstGeom prst="rect">
            <a:avLst/>
          </a:prstGeom>
          <a:noFill/>
          <a:ln>
            <a:noFill/>
          </a:ln>
        </p:spPr>
      </p:pic>
      <p:sp>
        <p:nvSpPr>
          <p:cNvPr id="130" name="Google Shape;130;p18"/>
          <p:cNvSpPr txBox="1"/>
          <p:nvPr>
            <p:ph type="title"/>
          </p:nvPr>
        </p:nvSpPr>
        <p:spPr>
          <a:xfrm>
            <a:off x="159300" y="3035825"/>
            <a:ext cx="2507700" cy="1250400"/>
          </a:xfrm>
          <a:prstGeom prst="rect">
            <a:avLst/>
          </a:prstGeom>
          <a:solidFill>
            <a:srgbClr val="FFFFFF"/>
          </a:solidFill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2400"/>
              <a:t>TRACTEUR AVEC TANDEM 6X2</a:t>
            </a:r>
            <a:r>
              <a:rPr b="1" lang="fr"/>
              <a:t> </a:t>
            </a:r>
            <a:endParaRPr b="1" sz="380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4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19"/>
          <p:cNvSpPr txBox="1"/>
          <p:nvPr>
            <p:ph type="title"/>
          </p:nvPr>
        </p:nvSpPr>
        <p:spPr>
          <a:xfrm>
            <a:off x="5672575" y="445025"/>
            <a:ext cx="3503700" cy="2431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fr" sz="2000"/>
              <a:t>DÉFLECTEUR ENTRE LES ESSIEUX</a:t>
            </a:r>
            <a:r>
              <a:rPr b="1" lang="fr" sz="2400"/>
              <a:t> </a:t>
            </a:r>
            <a:endParaRPr b="1" sz="24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 sz="24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2000"/>
              <a:t>ENJOLIVEUR DE ROUE</a:t>
            </a:r>
            <a:r>
              <a:rPr b="1" lang="fr" sz="2400"/>
              <a:t> </a:t>
            </a:r>
            <a:endParaRPr b="1" sz="24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4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fr" sz="2000"/>
              <a:t>GARDE-BOUE EN FILET</a:t>
            </a:r>
            <a:br>
              <a:rPr b="1" lang="fr"/>
            </a:br>
            <a:endParaRPr b="1" sz="3800"/>
          </a:p>
        </p:txBody>
      </p:sp>
      <p:pic>
        <p:nvPicPr>
          <p:cNvPr id="136" name="Google Shape;136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6200" y="168650"/>
            <a:ext cx="5473901" cy="4136650"/>
          </a:xfrm>
          <a:prstGeom prst="rect">
            <a:avLst/>
          </a:prstGeom>
          <a:noFill/>
          <a:ln>
            <a:noFill/>
          </a:ln>
        </p:spPr>
      </p:pic>
      <p:sp>
        <p:nvSpPr>
          <p:cNvPr id="137" name="Google Shape;137;p19"/>
          <p:cNvSpPr txBox="1"/>
          <p:nvPr/>
        </p:nvSpPr>
        <p:spPr>
          <a:xfrm>
            <a:off x="5750325" y="3412300"/>
            <a:ext cx="2571900" cy="447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1500"/>
              <a:t>Économie de </a:t>
            </a:r>
            <a:r>
              <a:rPr lang="fr" sz="1500"/>
              <a:t>plus de</a:t>
            </a:r>
            <a:r>
              <a:rPr lang="fr" sz="1500"/>
              <a:t> 2%</a:t>
            </a:r>
            <a:endParaRPr sz="150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2" name="Google Shape;142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019633" y="259138"/>
            <a:ext cx="5902375" cy="3772200"/>
          </a:xfrm>
          <a:prstGeom prst="rect">
            <a:avLst/>
          </a:prstGeom>
          <a:noFill/>
          <a:ln>
            <a:noFill/>
          </a:ln>
        </p:spPr>
      </p:pic>
      <p:sp>
        <p:nvSpPr>
          <p:cNvPr id="143" name="Google Shape;143;p20"/>
          <p:cNvSpPr txBox="1"/>
          <p:nvPr/>
        </p:nvSpPr>
        <p:spPr>
          <a:xfrm>
            <a:off x="117325" y="927100"/>
            <a:ext cx="2832000" cy="2468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2000">
                <a:solidFill>
                  <a:schemeClr val="dk1"/>
                </a:solidFill>
              </a:rPr>
              <a:t>DÉFLECTEUR POUR TRACTEUR</a:t>
            </a:r>
            <a:endParaRPr b="1" sz="20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5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5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5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2000"/>
              <a:t>JUPE LATÉRALE</a:t>
            </a:r>
            <a:endParaRPr b="1" sz="20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5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5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5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500"/>
          </a:p>
        </p:txBody>
      </p:sp>
      <p:sp>
        <p:nvSpPr>
          <p:cNvPr id="144" name="Google Shape;144;p20"/>
          <p:cNvSpPr txBox="1"/>
          <p:nvPr/>
        </p:nvSpPr>
        <p:spPr>
          <a:xfrm>
            <a:off x="216725" y="3860200"/>
            <a:ext cx="2470500" cy="28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1500"/>
              <a:t>Économie </a:t>
            </a:r>
            <a:r>
              <a:rPr lang="fr" sz="1500"/>
              <a:t>jusqu'à</a:t>
            </a:r>
            <a:r>
              <a:rPr lang="fr" sz="1500"/>
              <a:t> 5%</a:t>
            </a:r>
            <a:endParaRPr sz="150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8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9" name="Google Shape;149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09050"/>
            <a:ext cx="2919753" cy="4196251"/>
          </a:xfrm>
          <a:prstGeom prst="rect">
            <a:avLst/>
          </a:prstGeom>
          <a:noFill/>
          <a:ln>
            <a:noFill/>
          </a:ln>
        </p:spPr>
      </p:pic>
      <p:pic>
        <p:nvPicPr>
          <p:cNvPr id="150" name="Google Shape;150;p2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323680" y="109056"/>
            <a:ext cx="3707950" cy="4059350"/>
          </a:xfrm>
          <a:prstGeom prst="rect">
            <a:avLst/>
          </a:prstGeom>
          <a:noFill/>
          <a:ln>
            <a:noFill/>
          </a:ln>
        </p:spPr>
      </p:pic>
      <p:sp>
        <p:nvSpPr>
          <p:cNvPr id="151" name="Google Shape;151;p21"/>
          <p:cNvSpPr txBox="1"/>
          <p:nvPr>
            <p:ph type="title"/>
          </p:nvPr>
        </p:nvSpPr>
        <p:spPr>
          <a:xfrm>
            <a:off x="2978700" y="3264425"/>
            <a:ext cx="2429700" cy="1041000"/>
          </a:xfrm>
          <a:prstGeom prst="rect">
            <a:avLst/>
          </a:prstGeom>
          <a:solidFill>
            <a:srgbClr val="FFFFFF"/>
          </a:solidFill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2000"/>
              <a:t>DÉFLECTEURS POUR SEMI-REMORQUE</a:t>
            </a:r>
            <a:endParaRPr b="1" sz="2000"/>
          </a:p>
        </p:txBody>
      </p:sp>
      <p:cxnSp>
        <p:nvCxnSpPr>
          <p:cNvPr id="152" name="Google Shape;152;p21"/>
          <p:cNvCxnSpPr>
            <a:stCxn id="151" idx="0"/>
          </p:cNvCxnSpPr>
          <p:nvPr/>
        </p:nvCxnSpPr>
        <p:spPr>
          <a:xfrm rot="10800000">
            <a:off x="2109750" y="304925"/>
            <a:ext cx="2083800" cy="2959500"/>
          </a:xfrm>
          <a:prstGeom prst="straightConnector1">
            <a:avLst/>
          </a:prstGeom>
          <a:noFill/>
          <a:ln cap="flat" cmpd="sng" w="28575">
            <a:solidFill>
              <a:srgbClr val="FF0000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153" name="Google Shape;153;p21"/>
          <p:cNvCxnSpPr>
            <a:stCxn id="151" idx="0"/>
          </p:cNvCxnSpPr>
          <p:nvPr/>
        </p:nvCxnSpPr>
        <p:spPr>
          <a:xfrm rot="10800000">
            <a:off x="2768550" y="2810525"/>
            <a:ext cx="1425000" cy="453900"/>
          </a:xfrm>
          <a:prstGeom prst="straightConnector1">
            <a:avLst/>
          </a:prstGeom>
          <a:noFill/>
          <a:ln cap="flat" cmpd="sng" w="28575">
            <a:solidFill>
              <a:srgbClr val="FF0000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154" name="Google Shape;154;p21"/>
          <p:cNvSpPr txBox="1"/>
          <p:nvPr/>
        </p:nvSpPr>
        <p:spPr>
          <a:xfrm>
            <a:off x="3124200" y="228600"/>
            <a:ext cx="2083800" cy="453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1500">
                <a:solidFill>
                  <a:schemeClr val="dk1"/>
                </a:solidFill>
              </a:rPr>
              <a:t>Économie jusqu'à 5%</a:t>
            </a:r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8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22"/>
          <p:cNvSpPr txBox="1"/>
          <p:nvPr/>
        </p:nvSpPr>
        <p:spPr>
          <a:xfrm>
            <a:off x="1525375" y="124675"/>
            <a:ext cx="6143400" cy="650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fr" sz="2400">
                <a:solidFill>
                  <a:schemeClr val="dk1"/>
                </a:solidFill>
              </a:rPr>
              <a:t>UTILISATION D’ESSIEUX DÉLESTABLES</a:t>
            </a:r>
            <a:endParaRPr b="1" sz="2000"/>
          </a:p>
        </p:txBody>
      </p:sp>
      <p:pic>
        <p:nvPicPr>
          <p:cNvPr id="160" name="Google Shape;160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09600" y="3108600"/>
            <a:ext cx="8182776" cy="9180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61" name="Google Shape;161;p2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6200" y="1799505"/>
            <a:ext cx="9067801" cy="1024195"/>
          </a:xfrm>
          <a:prstGeom prst="rect">
            <a:avLst/>
          </a:prstGeom>
          <a:noFill/>
          <a:ln>
            <a:noFill/>
          </a:ln>
        </p:spPr>
      </p:pic>
      <p:pic>
        <p:nvPicPr>
          <p:cNvPr id="162" name="Google Shape;162;p2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57175" y="924675"/>
            <a:ext cx="5131701" cy="31050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6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7" name="Google Shape;167;p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669775"/>
            <a:ext cx="6429375" cy="3483125"/>
          </a:xfrm>
          <a:prstGeom prst="rect">
            <a:avLst/>
          </a:prstGeom>
          <a:noFill/>
          <a:ln>
            <a:noFill/>
          </a:ln>
        </p:spPr>
      </p:pic>
      <p:sp>
        <p:nvSpPr>
          <p:cNvPr id="168" name="Google Shape;168;p23"/>
          <p:cNvSpPr txBox="1"/>
          <p:nvPr/>
        </p:nvSpPr>
        <p:spPr>
          <a:xfrm>
            <a:off x="0" y="228600"/>
            <a:ext cx="9104400" cy="598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2400">
                <a:solidFill>
                  <a:schemeClr val="dk1"/>
                </a:solidFill>
              </a:rPr>
              <a:t>DIFFÉRENTS OUTILS ÉLECTRONIQUES (EX: COACH ISAAC)</a:t>
            </a:r>
            <a:endParaRPr b="1" sz="2400"/>
          </a:p>
        </p:txBody>
      </p:sp>
      <p:pic>
        <p:nvPicPr>
          <p:cNvPr id="169" name="Google Shape;169;p2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562725" y="1897825"/>
            <a:ext cx="2393050" cy="1502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3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p24"/>
          <p:cNvSpPr txBox="1"/>
          <p:nvPr>
            <p:ph type="title"/>
          </p:nvPr>
        </p:nvSpPr>
        <p:spPr>
          <a:xfrm>
            <a:off x="1073700" y="140225"/>
            <a:ext cx="49239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2400"/>
              <a:t>AMÉLIORATIONS MÉCANIQUES</a:t>
            </a:r>
            <a:endParaRPr b="1" sz="2400"/>
          </a:p>
        </p:txBody>
      </p:sp>
      <p:sp>
        <p:nvSpPr>
          <p:cNvPr id="175" name="Google Shape;175;p24"/>
          <p:cNvSpPr txBox="1"/>
          <p:nvPr>
            <p:ph idx="1" type="body"/>
          </p:nvPr>
        </p:nvSpPr>
        <p:spPr>
          <a:xfrm>
            <a:off x="-28468" y="847675"/>
            <a:ext cx="6767100" cy="2964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>
                <a:solidFill>
                  <a:schemeClr val="dk1"/>
                </a:solidFill>
              </a:rPr>
              <a:t>Régime moteur de croisière abaissé plus près du couple-moteur.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lang="fr">
                <a:solidFill>
                  <a:schemeClr val="dk1"/>
                </a:solidFill>
              </a:rPr>
              <a:t>Régulateur de vitesse prédictif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lang="fr">
                <a:solidFill>
                  <a:schemeClr val="dk1"/>
                </a:solidFill>
              </a:rPr>
              <a:t>Système de gestion du ralenti pour les arrêts prolongés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lang="fr">
                <a:solidFill>
                  <a:schemeClr val="dk1"/>
                </a:solidFill>
              </a:rPr>
              <a:t>Contrôle de l’espace “gap” entre le tracteur et la semi-remorque.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lang="fr">
                <a:solidFill>
                  <a:schemeClr val="dk1"/>
                </a:solidFill>
              </a:rPr>
              <a:t>Utilisation de lubrifiants plus performants. 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rPr lang="fr">
                <a:solidFill>
                  <a:schemeClr val="dk1"/>
                </a:solidFill>
              </a:rPr>
              <a:t>Meilleurs contrôle de l’alignement des roues, des équipements.</a:t>
            </a:r>
            <a:endParaRPr>
              <a:solidFill>
                <a:schemeClr val="dk1"/>
              </a:solidFill>
            </a:endParaRPr>
          </a:p>
        </p:txBody>
      </p:sp>
      <p:pic>
        <p:nvPicPr>
          <p:cNvPr id="176" name="Google Shape;176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019998" y="265998"/>
            <a:ext cx="1638820" cy="22823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7" name="Google Shape;177;p2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501300" y="2863674"/>
            <a:ext cx="2676225" cy="11330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p25"/>
          <p:cNvSpPr txBox="1"/>
          <p:nvPr>
            <p:ph idx="1" type="body"/>
          </p:nvPr>
        </p:nvSpPr>
        <p:spPr>
          <a:xfrm>
            <a:off x="2826300" y="361575"/>
            <a:ext cx="3218100" cy="565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2400">
                <a:solidFill>
                  <a:srgbClr val="000000"/>
                </a:solidFill>
              </a:rPr>
              <a:t>SAVIEZ-VOUS QUE?</a:t>
            </a:r>
            <a:endParaRPr b="1" sz="2400">
              <a:solidFill>
                <a:srgbClr val="000000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  <p:sp>
        <p:nvSpPr>
          <p:cNvPr id="183" name="Google Shape;183;p25"/>
          <p:cNvSpPr txBox="1"/>
          <p:nvPr/>
        </p:nvSpPr>
        <p:spPr>
          <a:xfrm>
            <a:off x="126475" y="1238875"/>
            <a:ext cx="8937900" cy="2304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1800"/>
              <a:t>Malgré toutes les améliorations présentées, le chauffeur demeure l’élément le plus important de tous les facteurs en matière d’économie de carburant.</a:t>
            </a:r>
            <a:endParaRPr sz="18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1800"/>
              <a:t>Jusqu’à </a:t>
            </a:r>
            <a:r>
              <a:rPr b="1" lang="fr" sz="1800">
                <a:solidFill>
                  <a:srgbClr val="2E960C"/>
                </a:solidFill>
              </a:rPr>
              <a:t>25 %</a:t>
            </a:r>
            <a:r>
              <a:rPr lang="fr" sz="1800"/>
              <a:t> d’amélioration en adoptant de bonnes habitudes de </a:t>
            </a:r>
            <a:r>
              <a:rPr b="1" lang="fr" sz="1800" u="sng"/>
              <a:t>conduite</a:t>
            </a:r>
            <a:r>
              <a:rPr lang="fr" sz="1800"/>
              <a:t>.</a:t>
            </a:r>
            <a:endParaRPr sz="180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7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p26"/>
          <p:cNvSpPr txBox="1"/>
          <p:nvPr/>
        </p:nvSpPr>
        <p:spPr>
          <a:xfrm>
            <a:off x="1336625" y="113050"/>
            <a:ext cx="6284100" cy="589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2400"/>
              <a:t>HABITUDES DE CONDUITE À ADOPTER</a:t>
            </a:r>
            <a:endParaRPr b="1" sz="2400"/>
          </a:p>
        </p:txBody>
      </p:sp>
      <p:sp>
        <p:nvSpPr>
          <p:cNvPr id="189" name="Google Shape;189;p26"/>
          <p:cNvSpPr txBox="1"/>
          <p:nvPr/>
        </p:nvSpPr>
        <p:spPr>
          <a:xfrm>
            <a:off x="210800" y="781050"/>
            <a:ext cx="8839500" cy="3513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1500"/>
              <a:t>Évitez le ralenti inutile</a:t>
            </a:r>
            <a:r>
              <a:rPr lang="fr" sz="1500"/>
              <a:t>: Un moteur au ralenti consomme environ 4 litres/heure. Une heure de ralenti pour un moteur </a:t>
            </a:r>
            <a:r>
              <a:rPr lang="fr" sz="1500"/>
              <a:t>équivaut</a:t>
            </a:r>
            <a:r>
              <a:rPr lang="fr" sz="1500"/>
              <a:t> à deux heures d’usure à la vitesse de croisière.</a:t>
            </a:r>
            <a:endParaRPr sz="15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5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1500"/>
              <a:t>PISTES DE SOLUTIONS</a:t>
            </a:r>
            <a:r>
              <a:rPr lang="fr" sz="1500"/>
              <a:t>;</a:t>
            </a:r>
            <a:endParaRPr sz="15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5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1500"/>
              <a:t>Faire réchauffer le moteur en se </a:t>
            </a:r>
            <a:r>
              <a:rPr lang="fr" sz="1500"/>
              <a:t>déplaçant</a:t>
            </a:r>
            <a:r>
              <a:rPr lang="fr" sz="1500"/>
              <a:t> lentement et graduellement jusqu’à l’atteinte de la </a:t>
            </a:r>
            <a:r>
              <a:rPr b="1" lang="fr" sz="1500" u="sng"/>
              <a:t>température</a:t>
            </a:r>
            <a:r>
              <a:rPr lang="fr" sz="1500"/>
              <a:t> d’utilisation du moteur</a:t>
            </a:r>
            <a:endParaRPr sz="15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5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1500"/>
              <a:t>Éteindre le moteur lors des manoeuvres de base. (RDS, attelage, dételage, remisage…)</a:t>
            </a:r>
            <a:endParaRPr sz="15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5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1500">
                <a:solidFill>
                  <a:schemeClr val="dk1"/>
                </a:solidFill>
              </a:rPr>
              <a:t>Éteindre le moteur lors des périodes d’attentes; clients, douane, plein de carburant…</a:t>
            </a:r>
            <a:endParaRPr sz="15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5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" sz="1500">
                <a:solidFill>
                  <a:schemeClr val="dk1"/>
                </a:solidFill>
              </a:rPr>
              <a:t>Parcourir les dernières minutes d’un déplacement sans mettre le moteur sous </a:t>
            </a:r>
            <a:r>
              <a:rPr b="1" lang="fr" sz="1500" u="sng">
                <a:solidFill>
                  <a:schemeClr val="dk1"/>
                </a:solidFill>
              </a:rPr>
              <a:t>charge</a:t>
            </a:r>
            <a:r>
              <a:rPr lang="fr" sz="1500">
                <a:solidFill>
                  <a:schemeClr val="dk1"/>
                </a:solidFill>
              </a:rPr>
              <a:t>, pour permettre à celui-ci de se refroidir. Ainsi, il sera possible d’éteindre le moteur dès que l’on applique le frein de stationnement</a:t>
            </a:r>
            <a:endParaRPr sz="15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50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3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p27"/>
          <p:cNvSpPr txBox="1"/>
          <p:nvPr>
            <p:ph type="title"/>
          </p:nvPr>
        </p:nvSpPr>
        <p:spPr>
          <a:xfrm>
            <a:off x="2521500" y="216425"/>
            <a:ext cx="3645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2400"/>
              <a:t>QUELQUES CHIFFRES!</a:t>
            </a:r>
            <a:endParaRPr b="1" sz="2400"/>
          </a:p>
        </p:txBody>
      </p:sp>
      <p:sp>
        <p:nvSpPr>
          <p:cNvPr id="195" name="Google Shape;195;p27"/>
          <p:cNvSpPr txBox="1"/>
          <p:nvPr/>
        </p:nvSpPr>
        <p:spPr>
          <a:xfrm>
            <a:off x="309175" y="1025900"/>
            <a:ext cx="7729200" cy="2515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1600"/>
              <a:t>U</a:t>
            </a:r>
            <a:r>
              <a:rPr b="1" lang="fr" sz="1600"/>
              <a:t>ne heure de ralenti inutile par jour:</a:t>
            </a:r>
            <a:endParaRPr b="1" sz="16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1600"/>
              <a:t>4 litres de carburant / jour</a:t>
            </a:r>
            <a:endParaRPr sz="16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1600"/>
              <a:t>250 jours de travail / année</a:t>
            </a:r>
            <a:endParaRPr sz="16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1600"/>
              <a:t>1000 litres / année</a:t>
            </a:r>
            <a:endParaRPr sz="16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1600"/>
              <a:t>1000 litres à 2.00$ = 2 000$ / année</a:t>
            </a:r>
            <a:endParaRPr sz="16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fr" sz="1600">
                <a:solidFill>
                  <a:schemeClr val="dk1"/>
                </a:solidFill>
              </a:rPr>
              <a:t>Pour une flotte de 100 camions,</a:t>
            </a:r>
            <a:endParaRPr sz="16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1600"/>
              <a:t>100 camions x 2 000$ = </a:t>
            </a:r>
            <a:r>
              <a:rPr b="1" lang="fr" sz="1600">
                <a:solidFill>
                  <a:srgbClr val="FF0000"/>
                </a:solidFill>
              </a:rPr>
              <a:t>20</a:t>
            </a:r>
            <a:r>
              <a:rPr b="1" lang="fr" sz="1600">
                <a:solidFill>
                  <a:srgbClr val="FF0000"/>
                </a:solidFill>
              </a:rPr>
              <a:t>0 000$ / année</a:t>
            </a:r>
            <a:endParaRPr b="1" sz="1600">
              <a:solidFill>
                <a:srgbClr val="FF0000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10"/>
          <p:cNvSpPr txBox="1"/>
          <p:nvPr/>
        </p:nvSpPr>
        <p:spPr>
          <a:xfrm>
            <a:off x="0" y="228600"/>
            <a:ext cx="4327200" cy="662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3000">
                <a:solidFill>
                  <a:schemeClr val="dk1"/>
                </a:solidFill>
              </a:rPr>
              <a:t>Contenu de la leçon:</a:t>
            </a:r>
            <a:endParaRPr sz="3200"/>
          </a:p>
        </p:txBody>
      </p:sp>
      <p:sp>
        <p:nvSpPr>
          <p:cNvPr id="79" name="Google Shape;79;p10"/>
          <p:cNvSpPr txBox="1"/>
          <p:nvPr/>
        </p:nvSpPr>
        <p:spPr>
          <a:xfrm>
            <a:off x="0" y="838200"/>
            <a:ext cx="8916300" cy="1986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2200"/>
              <a:t>Reconnaître les différents éléments et technologies qui influencent la         consommation d’énergie.</a:t>
            </a:r>
            <a:endParaRPr sz="22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2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2200"/>
              <a:t>Interpréter les données d’un ordinateur de bord en lien avec la consommation de carburant.</a:t>
            </a:r>
            <a:endParaRPr sz="22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9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p28"/>
          <p:cNvSpPr txBox="1"/>
          <p:nvPr/>
        </p:nvSpPr>
        <p:spPr>
          <a:xfrm>
            <a:off x="1336625" y="189250"/>
            <a:ext cx="6235800" cy="589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2400"/>
              <a:t>HABITUDES DE CONDUITES À ADOPTER</a:t>
            </a:r>
            <a:endParaRPr b="1" sz="2400"/>
          </a:p>
        </p:txBody>
      </p:sp>
      <p:sp>
        <p:nvSpPr>
          <p:cNvPr id="201" name="Google Shape;201;p28"/>
          <p:cNvSpPr txBox="1"/>
          <p:nvPr/>
        </p:nvSpPr>
        <p:spPr>
          <a:xfrm>
            <a:off x="0" y="1066800"/>
            <a:ext cx="89661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1600">
                <a:solidFill>
                  <a:schemeClr val="dk1"/>
                </a:solidFill>
              </a:rPr>
              <a:t>Connaître les spécifications mécaniques du camion ou votre véhicule</a:t>
            </a:r>
            <a:endParaRPr sz="16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1600">
                <a:solidFill>
                  <a:schemeClr val="dk1"/>
                </a:solidFill>
              </a:rPr>
              <a:t>Utilisation du couple-moteur</a:t>
            </a:r>
            <a:endParaRPr sz="16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1600">
                <a:solidFill>
                  <a:schemeClr val="dk1"/>
                </a:solidFill>
              </a:rPr>
              <a:t>Utilisation des cadrans et des données de consommation de carburant dans le tableau de bord</a:t>
            </a:r>
            <a:endParaRPr sz="16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1600">
                <a:solidFill>
                  <a:schemeClr val="dk1"/>
                </a:solidFill>
              </a:rPr>
              <a:t>Changements de rapports progressifs</a:t>
            </a:r>
            <a:endParaRPr sz="16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1600">
                <a:solidFill>
                  <a:schemeClr val="dk1"/>
                </a:solidFill>
              </a:rPr>
              <a:t>L’anticipation des changements de situations routières</a:t>
            </a:r>
            <a:endParaRPr sz="16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1600">
                <a:solidFill>
                  <a:schemeClr val="dk1"/>
                </a:solidFill>
              </a:rPr>
              <a:t>L’abaissement de la vitesse de croisière</a:t>
            </a:r>
            <a:r>
              <a:rPr lang="fr" sz="1500">
                <a:solidFill>
                  <a:schemeClr val="dk1"/>
                </a:solidFill>
              </a:rPr>
              <a:t> </a:t>
            </a:r>
            <a:endParaRPr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5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p29"/>
          <p:cNvSpPr txBox="1"/>
          <p:nvPr>
            <p:ph type="title"/>
          </p:nvPr>
        </p:nvSpPr>
        <p:spPr>
          <a:xfrm>
            <a:off x="193000" y="187625"/>
            <a:ext cx="4101300" cy="1265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2400"/>
              <a:t>DONNÉES PERTINENTES FOURNIES PAR LE TABLEAU DE BORD</a:t>
            </a:r>
            <a:endParaRPr b="1" sz="2400">
              <a:solidFill>
                <a:srgbClr val="000000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207" name="Google Shape;207;p2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721050"/>
            <a:ext cx="5323300" cy="22127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08" name="Google Shape;208;p2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628100" y="2653250"/>
            <a:ext cx="3332650" cy="1343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9" name="Google Shape;209;p2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085300" y="266768"/>
            <a:ext cx="2466675" cy="201923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3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p30"/>
          <p:cNvSpPr txBox="1"/>
          <p:nvPr>
            <p:ph type="title"/>
          </p:nvPr>
        </p:nvSpPr>
        <p:spPr>
          <a:xfrm>
            <a:off x="84325" y="64025"/>
            <a:ext cx="9059700" cy="78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1800"/>
              <a:t>UTILISATION D’UNITÉ DE CHAUFFAGE/CLIMATISATION AUXILIAIRE “APU” AU DIESEL ET/OU À L’ÉLECTRICITÉ. OPTIONNEL ET OFFERT D’USINE “OEM”.</a:t>
            </a:r>
            <a:endParaRPr b="1" sz="1800"/>
          </a:p>
        </p:txBody>
      </p:sp>
      <p:pic>
        <p:nvPicPr>
          <p:cNvPr id="215" name="Google Shape;215;p3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743200" y="961225"/>
            <a:ext cx="6006250" cy="3012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6" name="Google Shape;216;p3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97000" y="740924"/>
            <a:ext cx="2085975" cy="35977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0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Google Shape;221;p31"/>
          <p:cNvSpPr txBox="1"/>
          <p:nvPr>
            <p:ph type="title"/>
          </p:nvPr>
        </p:nvSpPr>
        <p:spPr>
          <a:xfrm>
            <a:off x="84325" y="64025"/>
            <a:ext cx="9059700" cy="78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1800"/>
              <a:t>UTILISATION D’UNITÉ</a:t>
            </a:r>
            <a:r>
              <a:rPr b="1" lang="fr" sz="1800"/>
              <a:t> DE</a:t>
            </a:r>
            <a:r>
              <a:rPr b="1" lang="fr" sz="1800"/>
              <a:t> CHAUFFAGE/CLIMATISATION </a:t>
            </a:r>
            <a:r>
              <a:rPr b="1" lang="fr" sz="1800"/>
              <a:t>AUXILIAIRE “APU” AU DIESEL OU À L’ÉLECTRICITÉ. OPTIONNEL “Aftermarket”</a:t>
            </a:r>
            <a:endParaRPr b="1" sz="1800"/>
          </a:p>
        </p:txBody>
      </p:sp>
      <p:pic>
        <p:nvPicPr>
          <p:cNvPr id="222" name="Google Shape;222;p3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57200" y="925325"/>
            <a:ext cx="4107633" cy="3374124"/>
          </a:xfrm>
          <a:prstGeom prst="rect">
            <a:avLst/>
          </a:prstGeom>
          <a:noFill/>
          <a:ln>
            <a:noFill/>
          </a:ln>
        </p:spPr>
      </p:pic>
      <p:pic>
        <p:nvPicPr>
          <p:cNvPr id="223" name="Google Shape;223;p3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236475" y="849125"/>
            <a:ext cx="3374126" cy="33741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7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p32"/>
          <p:cNvSpPr txBox="1"/>
          <p:nvPr>
            <p:ph type="title"/>
          </p:nvPr>
        </p:nvSpPr>
        <p:spPr>
          <a:xfrm>
            <a:off x="140525" y="292625"/>
            <a:ext cx="4173900" cy="927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2400"/>
              <a:t>LES VÉHICULES À ÉNERGIES ALTERNATIVES</a:t>
            </a:r>
            <a:endParaRPr b="1" sz="2400"/>
          </a:p>
        </p:txBody>
      </p:sp>
      <p:pic>
        <p:nvPicPr>
          <p:cNvPr id="229" name="Google Shape;229;p3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3375" y="1763525"/>
            <a:ext cx="4384900" cy="2545525"/>
          </a:xfrm>
          <a:prstGeom prst="rect">
            <a:avLst/>
          </a:prstGeom>
          <a:noFill/>
          <a:ln>
            <a:noFill/>
          </a:ln>
        </p:spPr>
      </p:pic>
      <p:sp>
        <p:nvSpPr>
          <p:cNvPr id="230" name="Google Shape;230;p32"/>
          <p:cNvSpPr txBox="1"/>
          <p:nvPr/>
        </p:nvSpPr>
        <p:spPr>
          <a:xfrm>
            <a:off x="4314350" y="358525"/>
            <a:ext cx="4758000" cy="2398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2000">
                <a:solidFill>
                  <a:schemeClr val="dk1"/>
                </a:solidFill>
              </a:rPr>
              <a:t>À l’électricité utilisant de l’hydrogène</a:t>
            </a:r>
            <a:endParaRPr sz="20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2000"/>
              <a:t>100 % électrique</a:t>
            </a:r>
            <a:endParaRPr sz="20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2000">
                <a:solidFill>
                  <a:schemeClr val="dk1"/>
                </a:solidFill>
              </a:rPr>
              <a:t>Au gaz naturel liquéfié (GNL) “LNG”</a:t>
            </a:r>
            <a:endParaRPr sz="20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2000"/>
              <a:t>Au gaz naturel comprimé (GNC) “CNG”</a:t>
            </a:r>
            <a:endParaRPr sz="20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" sz="2000">
                <a:solidFill>
                  <a:schemeClr val="dk1"/>
                </a:solidFill>
              </a:rPr>
              <a:t>Camion hybride électrique avec génératrice GNC</a:t>
            </a:r>
            <a:endParaRPr sz="18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4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Google Shape;235;p33"/>
          <p:cNvSpPr txBox="1"/>
          <p:nvPr>
            <p:ph type="title"/>
          </p:nvPr>
        </p:nvSpPr>
        <p:spPr>
          <a:xfrm>
            <a:off x="389125" y="-12175"/>
            <a:ext cx="8279700" cy="630600"/>
          </a:xfrm>
          <a:prstGeom prst="rect">
            <a:avLst/>
          </a:prstGeom>
          <a:solidFill>
            <a:srgbClr val="FFFFFF"/>
          </a:solidFill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2400"/>
              <a:t>VÉHICULE ÉLECTRIQUE UTILISANT DE </a:t>
            </a:r>
            <a:r>
              <a:rPr b="1" lang="fr" sz="2400"/>
              <a:t>L'HYDROGÈNE</a:t>
            </a:r>
            <a:endParaRPr b="1" sz="2400"/>
          </a:p>
        </p:txBody>
      </p:sp>
      <p:pic>
        <p:nvPicPr>
          <p:cNvPr id="236" name="Google Shape;236;p3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828800" y="426650"/>
            <a:ext cx="7261622" cy="3802450"/>
          </a:xfrm>
          <a:prstGeom prst="rect">
            <a:avLst/>
          </a:prstGeom>
          <a:noFill/>
          <a:ln>
            <a:noFill/>
          </a:ln>
        </p:spPr>
      </p:pic>
      <p:sp>
        <p:nvSpPr>
          <p:cNvPr id="237" name="Google Shape;237;p33"/>
          <p:cNvSpPr txBox="1"/>
          <p:nvPr/>
        </p:nvSpPr>
        <p:spPr>
          <a:xfrm>
            <a:off x="137725" y="656750"/>
            <a:ext cx="1632900" cy="80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2300"/>
              <a:t>NICOLA ONE</a:t>
            </a:r>
            <a:r>
              <a:rPr lang="fr"/>
              <a:t> </a:t>
            </a:r>
            <a:endParaRPr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2" name="Google Shape;242;p3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12425"/>
            <a:ext cx="7318550" cy="4116676"/>
          </a:xfrm>
          <a:prstGeom prst="rect">
            <a:avLst/>
          </a:prstGeom>
          <a:noFill/>
          <a:ln>
            <a:noFill/>
          </a:ln>
        </p:spPr>
      </p:pic>
      <p:sp>
        <p:nvSpPr>
          <p:cNvPr id="243" name="Google Shape;243;p34"/>
          <p:cNvSpPr txBox="1"/>
          <p:nvPr/>
        </p:nvSpPr>
        <p:spPr>
          <a:xfrm>
            <a:off x="5044250" y="199550"/>
            <a:ext cx="1321800" cy="951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2300"/>
              <a:t>NICOLA    T</a:t>
            </a:r>
            <a:r>
              <a:rPr b="1" lang="fr" sz="2300"/>
              <a:t>W</a:t>
            </a:r>
            <a:r>
              <a:rPr b="1" lang="fr" sz="2300"/>
              <a:t>O</a:t>
            </a:r>
            <a:r>
              <a:rPr lang="fr"/>
              <a:t> </a:t>
            </a:r>
            <a:endParaRPr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7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8" name="Google Shape;248;p3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66550" y="740900"/>
            <a:ext cx="4005850" cy="3519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49" name="Google Shape;249;p3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527725" y="891875"/>
            <a:ext cx="3432700" cy="3432700"/>
          </a:xfrm>
          <a:prstGeom prst="rect">
            <a:avLst/>
          </a:prstGeom>
          <a:noFill/>
          <a:ln>
            <a:noFill/>
          </a:ln>
        </p:spPr>
      </p:pic>
      <p:sp>
        <p:nvSpPr>
          <p:cNvPr id="250" name="Google Shape;250;p35"/>
          <p:cNvSpPr txBox="1"/>
          <p:nvPr/>
        </p:nvSpPr>
        <p:spPr>
          <a:xfrm>
            <a:off x="6495825" y="889475"/>
            <a:ext cx="17190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2000"/>
              <a:t>HINO XL8</a:t>
            </a:r>
            <a:endParaRPr b="1" sz="2000"/>
          </a:p>
        </p:txBody>
      </p:sp>
      <p:sp>
        <p:nvSpPr>
          <p:cNvPr id="251" name="Google Shape;251;p35"/>
          <p:cNvSpPr txBox="1"/>
          <p:nvPr/>
        </p:nvSpPr>
        <p:spPr>
          <a:xfrm>
            <a:off x="2381025" y="203675"/>
            <a:ext cx="8556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2000"/>
              <a:t>X15H</a:t>
            </a:r>
            <a:endParaRPr b="1" sz="200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5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Google Shape;256;p36"/>
          <p:cNvSpPr txBox="1"/>
          <p:nvPr>
            <p:ph idx="1" type="body"/>
          </p:nvPr>
        </p:nvSpPr>
        <p:spPr>
          <a:xfrm>
            <a:off x="6591000" y="1457275"/>
            <a:ext cx="1307100" cy="580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rPr b="1" lang="fr" sz="2400">
                <a:solidFill>
                  <a:srgbClr val="000000"/>
                </a:solidFill>
              </a:rPr>
              <a:t>TESLA</a:t>
            </a:r>
            <a:endParaRPr b="1" sz="2400">
              <a:solidFill>
                <a:srgbClr val="000000"/>
              </a:solidFill>
            </a:endParaRPr>
          </a:p>
        </p:txBody>
      </p:sp>
      <p:sp>
        <p:nvSpPr>
          <p:cNvPr id="257" name="Google Shape;257;p36"/>
          <p:cNvSpPr txBox="1"/>
          <p:nvPr/>
        </p:nvSpPr>
        <p:spPr>
          <a:xfrm>
            <a:off x="5976075" y="349150"/>
            <a:ext cx="2787000" cy="972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2400"/>
              <a:t>VÉHICULE 100 % ÉLECTRIQUE</a:t>
            </a:r>
            <a:endParaRPr b="1" sz="2400"/>
          </a:p>
        </p:txBody>
      </p:sp>
      <p:pic>
        <p:nvPicPr>
          <p:cNvPr id="258" name="Google Shape;258;p3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7600" y="140525"/>
            <a:ext cx="5379822" cy="415407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2" name="Shape 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3" name="Google Shape;263;p3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24301" y="124301"/>
            <a:ext cx="6977325" cy="3979250"/>
          </a:xfrm>
          <a:prstGeom prst="rect">
            <a:avLst/>
          </a:prstGeom>
          <a:noFill/>
          <a:ln>
            <a:noFill/>
          </a:ln>
        </p:spPr>
      </p:pic>
      <p:sp>
        <p:nvSpPr>
          <p:cNvPr id="264" name="Google Shape;264;p37"/>
          <p:cNvSpPr txBox="1"/>
          <p:nvPr>
            <p:ph type="title"/>
          </p:nvPr>
        </p:nvSpPr>
        <p:spPr>
          <a:xfrm>
            <a:off x="6608200" y="3188225"/>
            <a:ext cx="2535900" cy="1060800"/>
          </a:xfrm>
          <a:prstGeom prst="rect">
            <a:avLst/>
          </a:prstGeom>
          <a:solidFill>
            <a:srgbClr val="FFFFFF"/>
          </a:solidFill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2400"/>
              <a:t>FREIGHTLINER E-CASCADIA</a:t>
            </a:r>
            <a:endParaRPr b="1" sz="240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1"/>
          <p:cNvSpPr txBox="1"/>
          <p:nvPr>
            <p:ph type="title"/>
          </p:nvPr>
        </p:nvSpPr>
        <p:spPr>
          <a:xfrm>
            <a:off x="3352800" y="64025"/>
            <a:ext cx="5750100" cy="1147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"/>
              <a:t>L’UTILISATION ÉCONOMIQUE </a:t>
            </a:r>
            <a:endParaRPr b="1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"/>
              <a:t>DES VÉHICULES LOURDS</a:t>
            </a:r>
            <a:endParaRPr b="1"/>
          </a:p>
        </p:txBody>
      </p:sp>
      <p:pic>
        <p:nvPicPr>
          <p:cNvPr id="85" name="Google Shape;85;p1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152375"/>
            <a:ext cx="6673125" cy="30767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8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Google Shape;269;p38"/>
          <p:cNvSpPr txBox="1"/>
          <p:nvPr>
            <p:ph type="title"/>
          </p:nvPr>
        </p:nvSpPr>
        <p:spPr>
          <a:xfrm>
            <a:off x="7550700" y="445025"/>
            <a:ext cx="1603800" cy="1199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2400"/>
              <a:t>VOLVO</a:t>
            </a:r>
            <a:r>
              <a:rPr b="1" lang="fr" sz="2900"/>
              <a:t> </a:t>
            </a:r>
            <a:r>
              <a:rPr b="1" lang="fr" sz="2000"/>
              <a:t>ELECTRIC VNR</a:t>
            </a:r>
            <a:endParaRPr b="1" sz="2000"/>
          </a:p>
        </p:txBody>
      </p:sp>
      <p:pic>
        <p:nvPicPr>
          <p:cNvPr id="270" name="Google Shape;270;p3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0240" y="112425"/>
            <a:ext cx="7406301" cy="41166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4" name="Shape 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5" name="Google Shape;275;p3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65125" y="206150"/>
            <a:ext cx="7365274" cy="3884026"/>
          </a:xfrm>
          <a:prstGeom prst="rect">
            <a:avLst/>
          </a:prstGeom>
          <a:noFill/>
          <a:ln>
            <a:noFill/>
          </a:ln>
        </p:spPr>
      </p:pic>
      <p:sp>
        <p:nvSpPr>
          <p:cNvPr id="276" name="Google Shape;276;p39"/>
          <p:cNvSpPr txBox="1"/>
          <p:nvPr>
            <p:ph type="title"/>
          </p:nvPr>
        </p:nvSpPr>
        <p:spPr>
          <a:xfrm>
            <a:off x="865125" y="195575"/>
            <a:ext cx="7365300" cy="572700"/>
          </a:xfrm>
          <a:prstGeom prst="rect">
            <a:avLst/>
          </a:prstGeom>
          <a:solidFill>
            <a:schemeClr val="lt2"/>
          </a:solidFill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2400"/>
              <a:t>      </a:t>
            </a:r>
            <a:r>
              <a:rPr b="1" lang="fr" sz="2400"/>
              <a:t>TRANSPORT DE BIÈRES; NEW YORK, NY</a:t>
            </a:r>
            <a:endParaRPr b="1" sz="2400"/>
          </a:p>
        </p:txBody>
      </p:sp>
      <p:sp>
        <p:nvSpPr>
          <p:cNvPr id="277" name="Google Shape;277;p39"/>
          <p:cNvSpPr txBox="1"/>
          <p:nvPr/>
        </p:nvSpPr>
        <p:spPr>
          <a:xfrm>
            <a:off x="1802075" y="4022850"/>
            <a:ext cx="55653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"/>
              <a:t>Chargeur rapide de niveau 3; 80% de la charge en 70 minutes</a:t>
            </a:r>
            <a:endParaRPr b="1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1" name="Shape 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" name="Google Shape;282;p40"/>
          <p:cNvSpPr txBox="1"/>
          <p:nvPr>
            <p:ph type="title"/>
          </p:nvPr>
        </p:nvSpPr>
        <p:spPr>
          <a:xfrm>
            <a:off x="1073700" y="216425"/>
            <a:ext cx="6897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2400"/>
              <a:t>CAMIONS</a:t>
            </a:r>
            <a:r>
              <a:rPr b="1" lang="fr"/>
              <a:t> LION6 </a:t>
            </a:r>
            <a:r>
              <a:rPr b="1" lang="fr" sz="2400"/>
              <a:t>FABRIQUÉS À ST-JÉRÔME</a:t>
            </a:r>
            <a:endParaRPr b="1" sz="2400"/>
          </a:p>
        </p:txBody>
      </p:sp>
      <p:pic>
        <p:nvPicPr>
          <p:cNvPr id="283" name="Google Shape;283;p4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941525"/>
            <a:ext cx="3295650" cy="28670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84" name="Google Shape;284;p4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600450" y="941525"/>
            <a:ext cx="4857750" cy="3038475"/>
          </a:xfrm>
          <a:prstGeom prst="rect">
            <a:avLst/>
          </a:prstGeom>
          <a:noFill/>
          <a:ln>
            <a:noFill/>
          </a:ln>
        </p:spPr>
      </p:pic>
      <p:sp>
        <p:nvSpPr>
          <p:cNvPr id="285" name="Google Shape;285;p40"/>
          <p:cNvSpPr txBox="1"/>
          <p:nvPr/>
        </p:nvSpPr>
        <p:spPr>
          <a:xfrm>
            <a:off x="2106875" y="4022850"/>
            <a:ext cx="44046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"/>
              <a:t>Utilisés à Montréal, leur autonomie est de 320 km</a:t>
            </a:r>
            <a:endParaRPr b="1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9" name="Shape 2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" name="Google Shape;290;p41"/>
          <p:cNvSpPr txBox="1"/>
          <p:nvPr>
            <p:ph type="title"/>
          </p:nvPr>
        </p:nvSpPr>
        <p:spPr>
          <a:xfrm>
            <a:off x="6179100" y="521225"/>
            <a:ext cx="3006900" cy="1259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2100"/>
              <a:t>VÉHICULE UTILISANT LE GAZ NATUREL</a:t>
            </a:r>
            <a:r>
              <a:rPr lang="fr" sz="2400"/>
              <a:t> </a:t>
            </a:r>
            <a:r>
              <a:rPr b="1" lang="fr" sz="2100"/>
              <a:t>LIQUÉFIÉ (GNL)</a:t>
            </a:r>
            <a:endParaRPr b="1" sz="21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300"/>
          </a:p>
        </p:txBody>
      </p:sp>
      <p:pic>
        <p:nvPicPr>
          <p:cNvPr id="291" name="Google Shape;291;p4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79525"/>
            <a:ext cx="6026700" cy="4017808"/>
          </a:xfrm>
          <a:prstGeom prst="rect">
            <a:avLst/>
          </a:prstGeom>
          <a:noFill/>
          <a:ln>
            <a:noFill/>
          </a:ln>
        </p:spPr>
      </p:pic>
      <p:pic>
        <p:nvPicPr>
          <p:cNvPr id="292" name="Google Shape;292;p4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766669" y="2590800"/>
            <a:ext cx="5324475" cy="16383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6" name="Shape 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" name="Google Shape;297;p42"/>
          <p:cNvSpPr txBox="1"/>
          <p:nvPr>
            <p:ph type="title"/>
          </p:nvPr>
        </p:nvSpPr>
        <p:spPr>
          <a:xfrm>
            <a:off x="5721900" y="216425"/>
            <a:ext cx="3006900" cy="144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2100"/>
              <a:t>VÉHICULE UTILISANT LE GAZ NATUREL</a:t>
            </a:r>
            <a:r>
              <a:rPr lang="fr" sz="2400"/>
              <a:t> </a:t>
            </a:r>
            <a:r>
              <a:rPr b="1" lang="fr" sz="2100"/>
              <a:t>COMPRIMÉ (GNC)</a:t>
            </a:r>
            <a:endParaRPr b="1" sz="21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300"/>
          </a:p>
        </p:txBody>
      </p:sp>
      <p:pic>
        <p:nvPicPr>
          <p:cNvPr id="298" name="Google Shape;298;p4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472600" y="1800225"/>
            <a:ext cx="3576150" cy="2376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99" name="Google Shape;299;p4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52400" y="228600"/>
            <a:ext cx="5167800" cy="38758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3" name="Shape 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" name="Google Shape;304;p43"/>
          <p:cNvSpPr txBox="1"/>
          <p:nvPr/>
        </p:nvSpPr>
        <p:spPr>
          <a:xfrm>
            <a:off x="683500" y="152400"/>
            <a:ext cx="7721400" cy="557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2200">
                <a:solidFill>
                  <a:schemeClr val="dk1"/>
                </a:solidFill>
              </a:rPr>
              <a:t>Gaz naturel comprimé pour véhicules</a:t>
            </a:r>
            <a:r>
              <a:rPr lang="fr" sz="1600">
                <a:solidFill>
                  <a:schemeClr val="dk1"/>
                </a:solidFill>
              </a:rPr>
              <a:t> </a:t>
            </a:r>
            <a:r>
              <a:rPr lang="fr" sz="1600">
                <a:solidFill>
                  <a:schemeClr val="dk2"/>
                </a:solidFill>
              </a:rPr>
              <a:t>: </a:t>
            </a:r>
            <a:r>
              <a:rPr lang="fr" sz="2000">
                <a:solidFill>
                  <a:srgbClr val="262626"/>
                </a:solidFill>
              </a:rPr>
              <a:t>Flottes majeures</a:t>
            </a:r>
            <a:endParaRPr sz="2000">
              <a:solidFill>
                <a:srgbClr val="262626"/>
              </a:solidFill>
            </a:endParaRPr>
          </a:p>
        </p:txBody>
      </p:sp>
      <p:pic>
        <p:nvPicPr>
          <p:cNvPr id="305" name="Google Shape;305;p4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04800" y="1014900"/>
            <a:ext cx="1514475" cy="742950"/>
          </a:xfrm>
          <a:prstGeom prst="rect">
            <a:avLst/>
          </a:prstGeom>
          <a:noFill/>
          <a:ln>
            <a:noFill/>
          </a:ln>
        </p:spPr>
      </p:pic>
      <p:sp>
        <p:nvSpPr>
          <p:cNvPr id="306" name="Google Shape;306;p43"/>
          <p:cNvSpPr txBox="1"/>
          <p:nvPr/>
        </p:nvSpPr>
        <p:spPr>
          <a:xfrm>
            <a:off x="6875" y="1828800"/>
            <a:ext cx="2149800" cy="942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1100">
                <a:solidFill>
                  <a:srgbClr val="C00000"/>
                </a:solidFill>
              </a:rPr>
              <a:t>200 camions au GNC</a:t>
            </a:r>
            <a:endParaRPr b="1" sz="1100">
              <a:solidFill>
                <a:srgbClr val="C00000"/>
              </a:solidFill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1100">
                <a:solidFill>
                  <a:schemeClr val="dk1"/>
                </a:solidFill>
              </a:rPr>
              <a:t>5 stations publiques</a:t>
            </a:r>
            <a:endParaRPr b="1" sz="1100">
              <a:solidFill>
                <a:schemeClr val="dk1"/>
              </a:solidFill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1100">
                <a:solidFill>
                  <a:schemeClr val="dk1"/>
                </a:solidFill>
              </a:rPr>
              <a:t>Pionnier depuis 20 ans</a:t>
            </a:r>
            <a:endParaRPr sz="1100">
              <a:solidFill>
                <a:schemeClr val="dk1"/>
              </a:solidFill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1100">
                <a:solidFill>
                  <a:schemeClr val="dk1"/>
                </a:solidFill>
              </a:rPr>
              <a:t>Installateur de stations privées</a:t>
            </a:r>
            <a:endParaRPr sz="1100">
              <a:solidFill>
                <a:schemeClr val="dk1"/>
              </a:solidFill>
            </a:endParaRPr>
          </a:p>
        </p:txBody>
      </p:sp>
      <p:pic>
        <p:nvPicPr>
          <p:cNvPr id="307" name="Google Shape;307;p4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461475" y="862500"/>
            <a:ext cx="714375" cy="800100"/>
          </a:xfrm>
          <a:prstGeom prst="rect">
            <a:avLst/>
          </a:prstGeom>
          <a:noFill/>
          <a:ln>
            <a:noFill/>
          </a:ln>
        </p:spPr>
      </p:pic>
      <p:sp>
        <p:nvSpPr>
          <p:cNvPr id="308" name="Google Shape;308;p43"/>
          <p:cNvSpPr txBox="1"/>
          <p:nvPr/>
        </p:nvSpPr>
        <p:spPr>
          <a:xfrm>
            <a:off x="2004275" y="1371600"/>
            <a:ext cx="2443500" cy="1437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1100">
                <a:solidFill>
                  <a:schemeClr val="dk1"/>
                </a:solidFill>
              </a:rPr>
              <a:t>2019-10</a:t>
            </a:r>
            <a:endParaRPr b="1" sz="1100">
              <a:solidFill>
                <a:schemeClr val="dk1"/>
              </a:solidFill>
            </a:endParaRPr>
          </a:p>
          <a:p>
            <a:pPr indent="0" lvl="0" marL="0" rtl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1100">
                <a:solidFill>
                  <a:schemeClr val="dk1"/>
                </a:solidFill>
              </a:rPr>
              <a:t>GNC depuis 2013</a:t>
            </a:r>
            <a:endParaRPr sz="1100">
              <a:solidFill>
                <a:schemeClr val="dk1"/>
              </a:solidFill>
            </a:endParaRPr>
          </a:p>
          <a:p>
            <a:pPr indent="0" lvl="0" marL="0" rtl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1100">
                <a:solidFill>
                  <a:schemeClr val="dk1"/>
                </a:solidFill>
              </a:rPr>
              <a:t>50 stations GNC privées USA</a:t>
            </a:r>
            <a:endParaRPr sz="1100">
              <a:solidFill>
                <a:schemeClr val="dk1"/>
              </a:solidFill>
            </a:endParaRPr>
          </a:p>
          <a:p>
            <a:pPr indent="0" lvl="0" marL="0" rtl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1100">
                <a:solidFill>
                  <a:schemeClr val="dk1"/>
                </a:solidFill>
              </a:rPr>
              <a:t>Ajoutera 6,000 camions GNC</a:t>
            </a:r>
            <a:endParaRPr sz="1100">
              <a:solidFill>
                <a:schemeClr val="dk1"/>
              </a:solidFill>
            </a:endParaRPr>
          </a:p>
          <a:p>
            <a:pPr indent="0" lvl="0" marL="0" rtl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1100">
                <a:solidFill>
                  <a:schemeClr val="dk1"/>
                </a:solidFill>
              </a:rPr>
              <a:t>entre 2020 et 2022</a:t>
            </a:r>
            <a:endParaRPr sz="1100">
              <a:solidFill>
                <a:schemeClr val="dk1"/>
              </a:solidFill>
            </a:endParaRPr>
          </a:p>
          <a:p>
            <a:pPr indent="45720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1100">
                <a:solidFill>
                  <a:schemeClr val="dk1"/>
                </a:solidFill>
              </a:rPr>
              <a:t>   </a:t>
            </a:r>
            <a:r>
              <a:rPr b="1" lang="fr" sz="1100">
                <a:solidFill>
                  <a:schemeClr val="dk1"/>
                </a:solidFill>
              </a:rPr>
              <a:t>2020 : achats GNC = 25%</a:t>
            </a:r>
            <a:endParaRPr/>
          </a:p>
        </p:txBody>
      </p:sp>
      <p:pic>
        <p:nvPicPr>
          <p:cNvPr id="309" name="Google Shape;309;p4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953000" y="980400"/>
            <a:ext cx="1533525" cy="571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10" name="Google Shape;310;p4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7010400" y="852788"/>
            <a:ext cx="1866900" cy="771525"/>
          </a:xfrm>
          <a:prstGeom prst="rect">
            <a:avLst/>
          </a:prstGeom>
          <a:noFill/>
          <a:ln>
            <a:noFill/>
          </a:ln>
        </p:spPr>
      </p:pic>
      <p:sp>
        <p:nvSpPr>
          <p:cNvPr id="311" name="Google Shape;311;p43"/>
          <p:cNvSpPr txBox="1"/>
          <p:nvPr/>
        </p:nvSpPr>
        <p:spPr>
          <a:xfrm>
            <a:off x="4493500" y="1676400"/>
            <a:ext cx="2443500" cy="101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1100">
                <a:solidFill>
                  <a:schemeClr val="dk1"/>
                </a:solidFill>
              </a:rPr>
              <a:t>Depuis 2009</a:t>
            </a:r>
            <a:endParaRPr b="1" sz="1100">
              <a:solidFill>
                <a:schemeClr val="dk1"/>
              </a:solidFill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1100">
                <a:solidFill>
                  <a:schemeClr val="dk1"/>
                </a:solidFill>
              </a:rPr>
              <a:t>9,000 camions au GNC</a:t>
            </a:r>
            <a:endParaRPr b="1" sz="1100">
              <a:solidFill>
                <a:schemeClr val="dk1"/>
              </a:solidFill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1100">
                <a:solidFill>
                  <a:schemeClr val="dk1"/>
                </a:solidFill>
              </a:rPr>
              <a:t>145 stations de remplissage</a:t>
            </a:r>
            <a:endParaRPr sz="1100">
              <a:solidFill>
                <a:schemeClr val="dk1"/>
              </a:solidFill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1100">
                <a:solidFill>
                  <a:schemeClr val="dk1"/>
                </a:solidFill>
              </a:rPr>
              <a:t>Vise 45% de la flotte pour 2038</a:t>
            </a:r>
            <a:endParaRPr sz="1100">
              <a:solidFill>
                <a:schemeClr val="dk1"/>
              </a:solidFill>
            </a:endParaRPr>
          </a:p>
        </p:txBody>
      </p:sp>
      <p:sp>
        <p:nvSpPr>
          <p:cNvPr id="312" name="Google Shape;312;p43"/>
          <p:cNvSpPr txBox="1"/>
          <p:nvPr/>
        </p:nvSpPr>
        <p:spPr>
          <a:xfrm>
            <a:off x="6846900" y="1600200"/>
            <a:ext cx="2149800" cy="101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1100">
                <a:solidFill>
                  <a:schemeClr val="dk1"/>
                </a:solidFill>
              </a:rPr>
              <a:t>Depuis 2013</a:t>
            </a:r>
            <a:endParaRPr b="1" sz="1100">
              <a:solidFill>
                <a:schemeClr val="dk1"/>
              </a:solidFill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1100">
                <a:solidFill>
                  <a:schemeClr val="dk1"/>
                </a:solidFill>
              </a:rPr>
              <a:t>Climat similaire au Québec</a:t>
            </a:r>
            <a:endParaRPr b="1" sz="1100">
              <a:solidFill>
                <a:schemeClr val="dk1"/>
              </a:solidFill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1100">
                <a:solidFill>
                  <a:schemeClr val="dk1"/>
                </a:solidFill>
              </a:rPr>
              <a:t>150 camions au GNC</a:t>
            </a:r>
            <a:endParaRPr sz="1100">
              <a:solidFill>
                <a:schemeClr val="dk1"/>
              </a:solidFill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1100">
                <a:solidFill>
                  <a:schemeClr val="dk1"/>
                </a:solidFill>
              </a:rPr>
              <a:t>100% de sa flotte</a:t>
            </a:r>
            <a:endParaRPr sz="1100">
              <a:solidFill>
                <a:schemeClr val="dk1"/>
              </a:solidFill>
            </a:endParaRPr>
          </a:p>
        </p:txBody>
      </p:sp>
      <p:pic>
        <p:nvPicPr>
          <p:cNvPr id="313" name="Google Shape;313;p43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2667000" y="3037800"/>
            <a:ext cx="1438275" cy="428625"/>
          </a:xfrm>
          <a:prstGeom prst="rect">
            <a:avLst/>
          </a:prstGeom>
          <a:noFill/>
          <a:ln>
            <a:noFill/>
          </a:ln>
        </p:spPr>
      </p:pic>
      <p:sp>
        <p:nvSpPr>
          <p:cNvPr id="314" name="Google Shape;314;p43"/>
          <p:cNvSpPr txBox="1"/>
          <p:nvPr/>
        </p:nvSpPr>
        <p:spPr>
          <a:xfrm>
            <a:off x="2475125" y="3505200"/>
            <a:ext cx="1722900" cy="571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1100">
                <a:solidFill>
                  <a:schemeClr val="dk1"/>
                </a:solidFill>
              </a:rPr>
              <a:t>Depuis 2014</a:t>
            </a:r>
            <a:endParaRPr b="1" sz="1100">
              <a:solidFill>
                <a:schemeClr val="dk1"/>
              </a:solidFill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1100">
                <a:solidFill>
                  <a:schemeClr val="dk1"/>
                </a:solidFill>
              </a:rPr>
              <a:t>2016 = 100 tracteurs</a:t>
            </a:r>
            <a:endParaRPr sz="1100">
              <a:solidFill>
                <a:schemeClr val="dk1"/>
              </a:solidFill>
            </a:endParaRPr>
          </a:p>
        </p:txBody>
      </p:sp>
      <p:pic>
        <p:nvPicPr>
          <p:cNvPr id="315" name="Google Shape;315;p43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4807625" y="2961600"/>
            <a:ext cx="1638300" cy="514350"/>
          </a:xfrm>
          <a:prstGeom prst="rect">
            <a:avLst/>
          </a:prstGeom>
          <a:noFill/>
          <a:ln>
            <a:noFill/>
          </a:ln>
        </p:spPr>
      </p:pic>
      <p:sp>
        <p:nvSpPr>
          <p:cNvPr id="316" name="Google Shape;316;p43"/>
          <p:cNvSpPr txBox="1"/>
          <p:nvPr/>
        </p:nvSpPr>
        <p:spPr>
          <a:xfrm>
            <a:off x="4495800" y="3505200"/>
            <a:ext cx="2362200" cy="710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1100">
                <a:solidFill>
                  <a:schemeClr val="dk1"/>
                </a:solidFill>
              </a:rPr>
              <a:t>Depuis 2016</a:t>
            </a:r>
            <a:endParaRPr b="1" sz="1100">
              <a:solidFill>
                <a:schemeClr val="dk1"/>
              </a:solidFill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1100">
                <a:solidFill>
                  <a:schemeClr val="dk1"/>
                </a:solidFill>
              </a:rPr>
              <a:t>100+ camions couchette GNC</a:t>
            </a:r>
            <a:endParaRPr sz="1100">
              <a:solidFill>
                <a:schemeClr val="dk1"/>
              </a:solidFill>
            </a:endParaRPr>
          </a:p>
        </p:txBody>
      </p:sp>
      <p:sp>
        <p:nvSpPr>
          <p:cNvPr id="317" name="Google Shape;317;p43"/>
          <p:cNvSpPr txBox="1"/>
          <p:nvPr/>
        </p:nvSpPr>
        <p:spPr>
          <a:xfrm>
            <a:off x="6727500" y="3505199"/>
            <a:ext cx="2149800" cy="710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1100">
                <a:solidFill>
                  <a:schemeClr val="dk1"/>
                </a:solidFill>
              </a:rPr>
              <a:t>Depuis 2018</a:t>
            </a:r>
            <a:endParaRPr b="1" sz="1100">
              <a:solidFill>
                <a:schemeClr val="dk1"/>
              </a:solidFill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1100">
                <a:solidFill>
                  <a:schemeClr val="dk1"/>
                </a:solidFill>
              </a:rPr>
              <a:t>23 camions couchette GNC</a:t>
            </a:r>
            <a:endParaRPr sz="1100">
              <a:solidFill>
                <a:schemeClr val="dk1"/>
              </a:solidFill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1100">
                <a:solidFill>
                  <a:schemeClr val="dk1"/>
                </a:solidFill>
              </a:rPr>
              <a:t>En croissance, vise 50</a:t>
            </a:r>
            <a:endParaRPr sz="1100">
              <a:solidFill>
                <a:schemeClr val="dk1"/>
              </a:solidFill>
            </a:endParaRPr>
          </a:p>
        </p:txBody>
      </p:sp>
      <p:pic>
        <p:nvPicPr>
          <p:cNvPr id="318" name="Google Shape;318;p43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7315200" y="2882718"/>
            <a:ext cx="1349149" cy="623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2" name="Shape 3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3" name="Google Shape;323;p4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019425" y="814388"/>
            <a:ext cx="6000750" cy="33623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24" name="Google Shape;324;p4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52400" y="136825"/>
            <a:ext cx="5834300" cy="25382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8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Google Shape;329;p45"/>
          <p:cNvSpPr txBox="1"/>
          <p:nvPr/>
        </p:nvSpPr>
        <p:spPr>
          <a:xfrm>
            <a:off x="526050" y="152400"/>
            <a:ext cx="7907400" cy="471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2200">
                <a:solidFill>
                  <a:schemeClr val="dk1"/>
                </a:solidFill>
              </a:rPr>
              <a:t>Gaz naturel comprimé pour véhicules</a:t>
            </a:r>
            <a:r>
              <a:rPr lang="fr" sz="2300">
                <a:solidFill>
                  <a:schemeClr val="dk1"/>
                </a:solidFill>
              </a:rPr>
              <a:t> </a:t>
            </a:r>
            <a:r>
              <a:rPr lang="fr" sz="1600">
                <a:solidFill>
                  <a:schemeClr val="dk1"/>
                </a:solidFill>
              </a:rPr>
              <a:t>: </a:t>
            </a:r>
            <a:r>
              <a:rPr lang="fr" sz="2000">
                <a:solidFill>
                  <a:srgbClr val="262626"/>
                </a:solidFill>
              </a:rPr>
              <a:t>Survol du gaz naturel</a:t>
            </a:r>
            <a:endParaRPr sz="2000">
              <a:solidFill>
                <a:srgbClr val="262626"/>
              </a:solidFill>
            </a:endParaRPr>
          </a:p>
        </p:txBody>
      </p:sp>
      <p:sp>
        <p:nvSpPr>
          <p:cNvPr id="330" name="Google Shape;330;p45"/>
          <p:cNvSpPr txBox="1"/>
          <p:nvPr/>
        </p:nvSpPr>
        <p:spPr>
          <a:xfrm>
            <a:off x="198300" y="838200"/>
            <a:ext cx="8819400" cy="339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900"/>
              </a:spcBef>
              <a:spcAft>
                <a:spcPts val="0"/>
              </a:spcAft>
              <a:buNone/>
            </a:pPr>
            <a:r>
              <a:rPr lang="fr" sz="1500">
                <a:solidFill>
                  <a:schemeClr val="dk1"/>
                </a:solidFill>
              </a:rPr>
              <a:t>•</a:t>
            </a:r>
            <a:r>
              <a:rPr b="1" lang="fr" sz="1500">
                <a:solidFill>
                  <a:schemeClr val="dk1"/>
                </a:solidFill>
              </a:rPr>
              <a:t>GNC = gaz naturel comprimé. </a:t>
            </a:r>
            <a:r>
              <a:rPr lang="fr" sz="1500">
                <a:solidFill>
                  <a:schemeClr val="dk1"/>
                </a:solidFill>
              </a:rPr>
              <a:t>Pratique et sécuritaire, c’est le format le plus utilisé pour les camions.</a:t>
            </a:r>
            <a:endParaRPr sz="15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900"/>
              </a:spcBef>
              <a:spcAft>
                <a:spcPts val="0"/>
              </a:spcAft>
              <a:buNone/>
            </a:pPr>
            <a:r>
              <a:rPr lang="fr" sz="1500">
                <a:solidFill>
                  <a:schemeClr val="dk1"/>
                </a:solidFill>
              </a:rPr>
              <a:t>•Composé à </a:t>
            </a:r>
            <a:r>
              <a:rPr b="1" lang="fr" sz="1500">
                <a:solidFill>
                  <a:schemeClr val="dk1"/>
                </a:solidFill>
              </a:rPr>
              <a:t>95% de méthane</a:t>
            </a:r>
            <a:r>
              <a:rPr lang="fr" sz="1500">
                <a:solidFill>
                  <a:schemeClr val="dk1"/>
                </a:solidFill>
              </a:rPr>
              <a:t>.</a:t>
            </a:r>
            <a:endParaRPr sz="15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900"/>
              </a:spcBef>
              <a:spcAft>
                <a:spcPts val="0"/>
              </a:spcAft>
              <a:buNone/>
            </a:pPr>
            <a:r>
              <a:rPr lang="fr" sz="1500">
                <a:solidFill>
                  <a:schemeClr val="dk1"/>
                </a:solidFill>
              </a:rPr>
              <a:t>•Extrait du sol ou généré par bio-méthanisation (décomposition, enfouissement, etc.)</a:t>
            </a:r>
            <a:endParaRPr sz="15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900"/>
              </a:spcBef>
              <a:spcAft>
                <a:spcPts val="0"/>
              </a:spcAft>
              <a:buNone/>
            </a:pPr>
            <a:r>
              <a:rPr lang="fr" sz="1500">
                <a:solidFill>
                  <a:schemeClr val="dk1"/>
                </a:solidFill>
              </a:rPr>
              <a:t>•Inodore, on lui ajoute du </a:t>
            </a:r>
            <a:r>
              <a:rPr b="1" lang="fr" sz="1500">
                <a:solidFill>
                  <a:schemeClr val="dk1"/>
                </a:solidFill>
              </a:rPr>
              <a:t>mercaptan (œufs pourris) pour faciliter la détection</a:t>
            </a:r>
            <a:r>
              <a:rPr lang="fr" sz="1500">
                <a:solidFill>
                  <a:schemeClr val="dk1"/>
                </a:solidFill>
              </a:rPr>
              <a:t>.</a:t>
            </a:r>
            <a:endParaRPr sz="15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900"/>
              </a:spcBef>
              <a:spcAft>
                <a:spcPts val="0"/>
              </a:spcAft>
              <a:buNone/>
            </a:pPr>
            <a:r>
              <a:rPr lang="fr" sz="1500">
                <a:solidFill>
                  <a:schemeClr val="dk1"/>
                </a:solidFill>
              </a:rPr>
              <a:t>•</a:t>
            </a:r>
            <a:r>
              <a:rPr b="1" lang="fr" sz="1500">
                <a:solidFill>
                  <a:schemeClr val="dk1"/>
                </a:solidFill>
              </a:rPr>
              <a:t>Moins d’émissions de gaz à effet de serre </a:t>
            </a:r>
            <a:r>
              <a:rPr lang="fr" sz="1500">
                <a:solidFill>
                  <a:schemeClr val="dk1"/>
                </a:solidFill>
              </a:rPr>
              <a:t>que le diesel ou l’essence.</a:t>
            </a:r>
            <a:endParaRPr sz="15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900"/>
              </a:spcBef>
              <a:spcAft>
                <a:spcPts val="0"/>
              </a:spcAft>
              <a:buNone/>
            </a:pPr>
            <a:r>
              <a:rPr lang="fr" sz="1500">
                <a:solidFill>
                  <a:schemeClr val="dk1"/>
                </a:solidFill>
              </a:rPr>
              <a:t>•</a:t>
            </a:r>
            <a:r>
              <a:rPr b="1" lang="fr" sz="1500">
                <a:solidFill>
                  <a:schemeClr val="dk1"/>
                </a:solidFill>
              </a:rPr>
              <a:t>Plus léger que l’air</a:t>
            </a:r>
            <a:r>
              <a:rPr lang="fr" sz="1500">
                <a:solidFill>
                  <a:schemeClr val="dk1"/>
                </a:solidFill>
              </a:rPr>
              <a:t>, il se disperse dans l’atmosphère lorsque libéré.</a:t>
            </a:r>
            <a:endParaRPr sz="15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900"/>
              </a:spcBef>
              <a:spcAft>
                <a:spcPts val="0"/>
              </a:spcAft>
              <a:buNone/>
            </a:pPr>
            <a:r>
              <a:rPr lang="fr" sz="1500">
                <a:solidFill>
                  <a:schemeClr val="dk1"/>
                </a:solidFill>
              </a:rPr>
              <a:t>•Coûte </a:t>
            </a:r>
            <a:r>
              <a:rPr b="1" lang="fr" sz="1500">
                <a:solidFill>
                  <a:schemeClr val="dk1"/>
                </a:solidFill>
              </a:rPr>
              <a:t>moins de 0.60$/litre</a:t>
            </a:r>
            <a:r>
              <a:rPr lang="fr" sz="1500">
                <a:solidFill>
                  <a:schemeClr val="dk1"/>
                </a:solidFill>
              </a:rPr>
              <a:t>.</a:t>
            </a:r>
            <a:endParaRPr sz="15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900"/>
              </a:spcBef>
              <a:spcAft>
                <a:spcPts val="0"/>
              </a:spcAft>
              <a:buNone/>
            </a:pPr>
            <a:r>
              <a:rPr lang="fr" sz="1500">
                <a:solidFill>
                  <a:schemeClr val="dk1"/>
                </a:solidFill>
              </a:rPr>
              <a:t>•</a:t>
            </a:r>
            <a:r>
              <a:rPr b="1" lang="fr" sz="1500">
                <a:solidFill>
                  <a:schemeClr val="dk1"/>
                </a:solidFill>
              </a:rPr>
              <a:t>Prix à la pompe très stable</a:t>
            </a:r>
            <a:r>
              <a:rPr lang="fr" sz="1500">
                <a:solidFill>
                  <a:schemeClr val="dk1"/>
                </a:solidFill>
              </a:rPr>
              <a:t>.</a:t>
            </a:r>
            <a:endParaRPr sz="150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34" name="Shape 3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5" name="Google Shape;335;p46"/>
          <p:cNvSpPr/>
          <p:nvPr/>
        </p:nvSpPr>
        <p:spPr>
          <a:xfrm>
            <a:off x="3290831" y="1421128"/>
            <a:ext cx="2773200" cy="365400"/>
          </a:xfrm>
          <a:prstGeom prst="ellipse">
            <a:avLst/>
          </a:prstGeom>
          <a:noFill/>
          <a:ln cap="flat" cmpd="sng" w="3810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6" name="Google Shape;336;p46"/>
          <p:cNvSpPr txBox="1"/>
          <p:nvPr/>
        </p:nvSpPr>
        <p:spPr>
          <a:xfrm>
            <a:off x="0" y="152400"/>
            <a:ext cx="9084900" cy="557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2200">
                <a:solidFill>
                  <a:schemeClr val="dk1"/>
                </a:solidFill>
              </a:rPr>
              <a:t>Gaz naturel comprimé pour véhicules</a:t>
            </a:r>
            <a:r>
              <a:rPr b="1" lang="fr" sz="2000">
                <a:solidFill>
                  <a:schemeClr val="dk1"/>
                </a:solidFill>
              </a:rPr>
              <a:t> :</a:t>
            </a:r>
            <a:r>
              <a:rPr lang="fr" sz="1600">
                <a:solidFill>
                  <a:schemeClr val="dk1"/>
                </a:solidFill>
              </a:rPr>
              <a:t> </a:t>
            </a:r>
            <a:r>
              <a:rPr lang="fr" sz="1900">
                <a:solidFill>
                  <a:schemeClr val="dk1"/>
                </a:solidFill>
              </a:rPr>
              <a:t>Statistiques (véhicules et stations)</a:t>
            </a:r>
            <a:endParaRPr sz="1900">
              <a:solidFill>
                <a:schemeClr val="dk1"/>
              </a:solidFill>
            </a:endParaRPr>
          </a:p>
        </p:txBody>
      </p:sp>
      <p:sp>
        <p:nvSpPr>
          <p:cNvPr id="337" name="Google Shape;337;p46"/>
          <p:cNvSpPr txBox="1"/>
          <p:nvPr/>
        </p:nvSpPr>
        <p:spPr>
          <a:xfrm>
            <a:off x="0" y="609600"/>
            <a:ext cx="3000000" cy="365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fr">
                <a:solidFill>
                  <a:srgbClr val="C00000"/>
                </a:solidFill>
              </a:rPr>
              <a:t>Parc de véhicules au gaz naturel</a:t>
            </a:r>
            <a:endParaRPr b="1">
              <a:solidFill>
                <a:srgbClr val="C00000"/>
              </a:solidFill>
            </a:endParaRPr>
          </a:p>
        </p:txBody>
      </p:sp>
      <p:sp>
        <p:nvSpPr>
          <p:cNvPr id="338" name="Google Shape;338;p46"/>
          <p:cNvSpPr txBox="1"/>
          <p:nvPr/>
        </p:nvSpPr>
        <p:spPr>
          <a:xfrm>
            <a:off x="0" y="838200"/>
            <a:ext cx="5391300" cy="329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b="1" lang="fr" sz="1500">
                <a:solidFill>
                  <a:schemeClr val="dk1"/>
                </a:solidFill>
              </a:rPr>
              <a:t>Mondial </a:t>
            </a:r>
            <a:r>
              <a:rPr lang="fr" sz="1500">
                <a:solidFill>
                  <a:schemeClr val="dk1"/>
                </a:solidFill>
              </a:rPr>
              <a:t>= 27 millions</a:t>
            </a:r>
            <a:endParaRPr sz="15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1500">
                <a:solidFill>
                  <a:schemeClr val="dk1"/>
                </a:solidFill>
              </a:rPr>
              <a:t>États-Unis</a:t>
            </a:r>
            <a:r>
              <a:rPr lang="fr" sz="1500">
                <a:solidFill>
                  <a:schemeClr val="dk1"/>
                </a:solidFill>
              </a:rPr>
              <a:t> = 150,000 total</a:t>
            </a:r>
            <a:endParaRPr sz="15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1500">
                <a:solidFill>
                  <a:schemeClr val="dk1"/>
                </a:solidFill>
              </a:rPr>
              <a:t>a)17,000 camions de collecte</a:t>
            </a:r>
            <a:endParaRPr sz="15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1500">
                <a:solidFill>
                  <a:schemeClr val="dk1"/>
                </a:solidFill>
              </a:rPr>
              <a:t>b)11,000 autobus urbains</a:t>
            </a:r>
            <a:endParaRPr sz="15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1500">
                <a:solidFill>
                  <a:schemeClr val="dk1"/>
                </a:solidFill>
              </a:rPr>
              <a:t>c)5,500 autobus scolaires</a:t>
            </a:r>
            <a:endParaRPr sz="15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5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1500">
                <a:solidFill>
                  <a:schemeClr val="dk1"/>
                </a:solidFill>
              </a:rPr>
              <a:t>Amérique Du Nord</a:t>
            </a:r>
            <a:r>
              <a:rPr lang="fr" sz="1500">
                <a:solidFill>
                  <a:schemeClr val="dk1"/>
                </a:solidFill>
              </a:rPr>
              <a:t> = 30% des autobus urbains</a:t>
            </a:r>
            <a:endParaRPr sz="15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1500">
                <a:solidFill>
                  <a:schemeClr val="dk1"/>
                </a:solidFill>
              </a:rPr>
              <a:t>Canada</a:t>
            </a:r>
            <a:r>
              <a:rPr lang="fr" sz="1500">
                <a:solidFill>
                  <a:schemeClr val="dk1"/>
                </a:solidFill>
              </a:rPr>
              <a:t> = 5,000 (3% du parc global de véhicules routiers)</a:t>
            </a:r>
            <a:endParaRPr sz="15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5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1500">
                <a:solidFill>
                  <a:schemeClr val="dk1"/>
                </a:solidFill>
              </a:rPr>
              <a:t>Québec</a:t>
            </a:r>
            <a:r>
              <a:rPr lang="fr" sz="1500">
                <a:solidFill>
                  <a:schemeClr val="dk1"/>
                </a:solidFill>
              </a:rPr>
              <a:t> = 515</a:t>
            </a:r>
            <a:r>
              <a:rPr b="1" lang="fr" sz="1500">
                <a:solidFill>
                  <a:schemeClr val="dk1"/>
                </a:solidFill>
              </a:rPr>
              <a:t>*</a:t>
            </a:r>
            <a:endParaRPr b="1" sz="15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500">
              <a:solidFill>
                <a:schemeClr val="dk1"/>
              </a:solidFill>
            </a:endParaRPr>
          </a:p>
        </p:txBody>
      </p:sp>
      <p:sp>
        <p:nvSpPr>
          <p:cNvPr id="339" name="Google Shape;339;p46"/>
          <p:cNvSpPr txBox="1"/>
          <p:nvPr/>
        </p:nvSpPr>
        <p:spPr>
          <a:xfrm>
            <a:off x="3505200" y="609600"/>
            <a:ext cx="2619000" cy="557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fr">
                <a:solidFill>
                  <a:srgbClr val="C00000"/>
                </a:solidFill>
              </a:rPr>
              <a:t>Ventes de véhicules neufs</a:t>
            </a:r>
            <a:endParaRPr b="1">
              <a:solidFill>
                <a:srgbClr val="C00000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fr">
                <a:solidFill>
                  <a:srgbClr val="C00000"/>
                </a:solidFill>
              </a:rPr>
              <a:t>en Amérique du Nord</a:t>
            </a:r>
            <a:endParaRPr b="1">
              <a:solidFill>
                <a:srgbClr val="C00000"/>
              </a:solidFill>
            </a:endParaRPr>
          </a:p>
        </p:txBody>
      </p:sp>
      <p:sp>
        <p:nvSpPr>
          <p:cNvPr id="340" name="Google Shape;340;p46"/>
          <p:cNvSpPr txBox="1"/>
          <p:nvPr/>
        </p:nvSpPr>
        <p:spPr>
          <a:xfrm>
            <a:off x="3124200" y="1031910"/>
            <a:ext cx="2847600" cy="728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fr" sz="1500">
                <a:solidFill>
                  <a:schemeClr val="dk1"/>
                </a:solidFill>
              </a:rPr>
              <a:t>Autobus urbains = 35%</a:t>
            </a:r>
            <a:endParaRPr sz="1500">
              <a:solidFill>
                <a:schemeClr val="dk1"/>
              </a:solidFill>
            </a:endParaRPr>
          </a:p>
          <a:p>
            <a:pPr indent="0" lvl="0" marL="0" rtl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1500">
                <a:solidFill>
                  <a:schemeClr val="dk1"/>
                </a:solidFill>
              </a:rPr>
              <a:t> Camions de collecte = 60%</a:t>
            </a:r>
            <a:endParaRPr sz="1500">
              <a:solidFill>
                <a:schemeClr val="dk1"/>
              </a:solidFill>
            </a:endParaRPr>
          </a:p>
        </p:txBody>
      </p:sp>
      <p:sp>
        <p:nvSpPr>
          <p:cNvPr id="341" name="Google Shape;341;p46"/>
          <p:cNvSpPr txBox="1"/>
          <p:nvPr/>
        </p:nvSpPr>
        <p:spPr>
          <a:xfrm>
            <a:off x="6324600" y="609600"/>
            <a:ext cx="2299800" cy="365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fr">
                <a:solidFill>
                  <a:srgbClr val="C00000"/>
                </a:solidFill>
              </a:rPr>
              <a:t>Stations GNC publiques</a:t>
            </a:r>
            <a:endParaRPr b="1">
              <a:solidFill>
                <a:srgbClr val="C00000"/>
              </a:solidFill>
            </a:endParaRPr>
          </a:p>
        </p:txBody>
      </p:sp>
      <p:sp>
        <p:nvSpPr>
          <p:cNvPr id="342" name="Google Shape;342;p46"/>
          <p:cNvSpPr txBox="1"/>
          <p:nvPr/>
        </p:nvSpPr>
        <p:spPr>
          <a:xfrm>
            <a:off x="6447175" y="838200"/>
            <a:ext cx="1962900" cy="1673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fr" sz="1500">
                <a:solidFill>
                  <a:schemeClr val="dk1"/>
                </a:solidFill>
              </a:rPr>
              <a:t>Mondial = 20,000</a:t>
            </a:r>
            <a:endParaRPr sz="1500">
              <a:solidFill>
                <a:schemeClr val="dk1"/>
              </a:solidFill>
            </a:endParaRPr>
          </a:p>
          <a:p>
            <a:pPr indent="0" lvl="0" marL="0" rtl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1500">
                <a:solidFill>
                  <a:schemeClr val="dk1"/>
                </a:solidFill>
              </a:rPr>
              <a:t>Europe = 4,000</a:t>
            </a:r>
            <a:endParaRPr sz="1500">
              <a:solidFill>
                <a:schemeClr val="dk1"/>
              </a:solidFill>
            </a:endParaRPr>
          </a:p>
          <a:p>
            <a:pPr indent="0" lvl="0" marL="0" rtl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1500">
                <a:solidFill>
                  <a:schemeClr val="dk1"/>
                </a:solidFill>
              </a:rPr>
              <a:t>États-Unis = 900</a:t>
            </a:r>
            <a:endParaRPr sz="1500">
              <a:solidFill>
                <a:schemeClr val="dk1"/>
              </a:solidFill>
            </a:endParaRPr>
          </a:p>
          <a:p>
            <a:pPr indent="0" lvl="0" marL="0" rtl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1500">
                <a:solidFill>
                  <a:schemeClr val="dk1"/>
                </a:solidFill>
              </a:rPr>
              <a:t>Canada = 36</a:t>
            </a:r>
            <a:endParaRPr sz="1500">
              <a:solidFill>
                <a:schemeClr val="dk1"/>
              </a:solidFill>
            </a:endParaRPr>
          </a:p>
          <a:p>
            <a:pPr indent="0" lvl="0" marL="0" rtl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1500">
                <a:solidFill>
                  <a:schemeClr val="dk1"/>
                </a:solidFill>
              </a:rPr>
              <a:t>Québec + On = 21</a:t>
            </a:r>
            <a:endParaRPr sz="1500">
              <a:solidFill>
                <a:schemeClr val="dk1"/>
              </a:solidFill>
            </a:endParaRPr>
          </a:p>
        </p:txBody>
      </p:sp>
      <p:sp>
        <p:nvSpPr>
          <p:cNvPr id="343" name="Google Shape;343;p46"/>
          <p:cNvSpPr txBox="1"/>
          <p:nvPr/>
        </p:nvSpPr>
        <p:spPr>
          <a:xfrm>
            <a:off x="35350" y="3581400"/>
            <a:ext cx="8973300" cy="728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>
                <a:solidFill>
                  <a:schemeClr val="dk1"/>
                </a:solidFill>
              </a:rPr>
              <a:t>* Le Québec totalise 800 véhicules au gaz naturel (petits, moyens et gros, GNC + GNL).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>
                <a:solidFill>
                  <a:schemeClr val="dk1"/>
                </a:solidFill>
              </a:rPr>
              <a:t>De ce nombre, </a:t>
            </a:r>
            <a:r>
              <a:rPr b="1" lang="fr">
                <a:solidFill>
                  <a:schemeClr val="dk1"/>
                </a:solidFill>
              </a:rPr>
              <a:t>515 sont des camions Classes 6-7-8 propulsés spécifiquement au GNC</a:t>
            </a:r>
            <a:r>
              <a:rPr lang="fr">
                <a:solidFill>
                  <a:schemeClr val="dk1"/>
                </a:solidFill>
              </a:rPr>
              <a:t>.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>
                <a:solidFill>
                  <a:schemeClr val="dk1"/>
                </a:solidFill>
              </a:rPr>
              <a:t>(Données = ÉNERGIR 2020)</a:t>
            </a:r>
            <a:endParaRPr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47" name="Shape 3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" name="Google Shape;348;p4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295400" y="76200"/>
            <a:ext cx="6677501" cy="4152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12"/>
          <p:cNvSpPr txBox="1"/>
          <p:nvPr>
            <p:ph type="title"/>
          </p:nvPr>
        </p:nvSpPr>
        <p:spPr>
          <a:xfrm>
            <a:off x="2597700" y="368825"/>
            <a:ext cx="38142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"/>
              <a:t>SAVIEZ-VOUS QUE?</a:t>
            </a:r>
            <a:endParaRPr b="1"/>
          </a:p>
        </p:txBody>
      </p:sp>
      <p:sp>
        <p:nvSpPr>
          <p:cNvPr id="91" name="Google Shape;91;p12"/>
          <p:cNvSpPr txBox="1"/>
          <p:nvPr/>
        </p:nvSpPr>
        <p:spPr>
          <a:xfrm>
            <a:off x="86700" y="1132375"/>
            <a:ext cx="8943300" cy="2637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1800">
                <a:solidFill>
                  <a:schemeClr val="dk1"/>
                </a:solidFill>
              </a:rPr>
              <a:t>19% des émissions de gaz à effet de serre proviennent des véhicules lourds.</a:t>
            </a:r>
            <a:endParaRPr sz="18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1800">
                <a:solidFill>
                  <a:schemeClr val="dk1"/>
                </a:solidFill>
              </a:rPr>
              <a:t>Pour chaque litre de diesel brûlé, 2.8 kg de dioxyde de carbone est rejeté dans l'atmosphère.</a:t>
            </a:r>
            <a:endParaRPr sz="18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1800">
                <a:solidFill>
                  <a:schemeClr val="dk1"/>
                </a:solidFill>
              </a:rPr>
              <a:t>Les gaz d’échappement causent une bonne partie du smog.</a:t>
            </a:r>
            <a:endParaRPr sz="18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" sz="1800">
                <a:solidFill>
                  <a:schemeClr val="dk1"/>
                </a:solidFill>
              </a:rPr>
              <a:t>Les particules émises sont potentiellement cancérigènes.</a:t>
            </a:r>
            <a:endParaRPr sz="180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52" name="Shape 3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3" name="Google Shape;353;p48"/>
          <p:cNvSpPr txBox="1"/>
          <p:nvPr/>
        </p:nvSpPr>
        <p:spPr>
          <a:xfrm>
            <a:off x="838200" y="152400"/>
            <a:ext cx="7271100" cy="6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2200"/>
              <a:t>Gaz naturel comprimé pour véhicules</a:t>
            </a:r>
            <a:r>
              <a:rPr lang="fr" sz="1600">
                <a:solidFill>
                  <a:schemeClr val="dk2"/>
                </a:solidFill>
              </a:rPr>
              <a:t> </a:t>
            </a:r>
            <a:r>
              <a:rPr b="1" lang="fr" sz="2200"/>
              <a:t>:</a:t>
            </a:r>
            <a:r>
              <a:rPr lang="fr" sz="1600"/>
              <a:t> </a:t>
            </a:r>
            <a:r>
              <a:rPr lang="fr" sz="2000"/>
              <a:t>Environnement</a:t>
            </a:r>
            <a:endParaRPr sz="2000"/>
          </a:p>
        </p:txBody>
      </p:sp>
      <p:sp>
        <p:nvSpPr>
          <p:cNvPr id="354" name="Google Shape;354;p48"/>
          <p:cNvSpPr txBox="1"/>
          <p:nvPr/>
        </p:nvSpPr>
        <p:spPr>
          <a:xfrm>
            <a:off x="756025" y="685800"/>
            <a:ext cx="7200900" cy="73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2000">
                <a:solidFill>
                  <a:schemeClr val="dk1"/>
                </a:solidFill>
              </a:rPr>
              <a:t>•</a:t>
            </a:r>
            <a:r>
              <a:rPr lang="fr" sz="2000"/>
              <a:t>Très peu d’émissions polluantes</a:t>
            </a:r>
            <a:endParaRPr sz="2000"/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2000"/>
              <a:t>•</a:t>
            </a:r>
            <a:r>
              <a:rPr b="1" lang="fr" sz="2000"/>
              <a:t>Aucun </a:t>
            </a:r>
            <a:r>
              <a:rPr lang="fr" sz="2000"/>
              <a:t>risque de déversement ou de contamination du sol</a:t>
            </a:r>
            <a:endParaRPr sz="2000"/>
          </a:p>
        </p:txBody>
      </p:sp>
      <p:pic>
        <p:nvPicPr>
          <p:cNvPr id="355" name="Google Shape;355;p4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2026500"/>
            <a:ext cx="1372050" cy="9387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56" name="Google Shape;356;p4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949525" y="1569300"/>
            <a:ext cx="6172200" cy="23526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60" name="Shape 3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1" name="Google Shape;361;p49"/>
          <p:cNvSpPr txBox="1"/>
          <p:nvPr/>
        </p:nvSpPr>
        <p:spPr>
          <a:xfrm>
            <a:off x="315350" y="0"/>
            <a:ext cx="8390700" cy="520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2200"/>
              <a:t>Gaz naturel comprimé pour véhicules</a:t>
            </a:r>
            <a:r>
              <a:rPr b="1" lang="fr" sz="2200">
                <a:solidFill>
                  <a:schemeClr val="dk2"/>
                </a:solidFill>
              </a:rPr>
              <a:t> </a:t>
            </a:r>
            <a:r>
              <a:rPr b="1" lang="fr" sz="2200"/>
              <a:t>:</a:t>
            </a:r>
            <a:r>
              <a:rPr lang="fr" sz="1600">
                <a:solidFill>
                  <a:schemeClr val="dk2"/>
                </a:solidFill>
              </a:rPr>
              <a:t> </a:t>
            </a:r>
            <a:r>
              <a:rPr lang="fr" sz="2000"/>
              <a:t>Comparatif des énergies</a:t>
            </a:r>
            <a:endParaRPr sz="2000"/>
          </a:p>
        </p:txBody>
      </p:sp>
      <p:pic>
        <p:nvPicPr>
          <p:cNvPr id="362" name="Google Shape;362;p4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447800" y="446188"/>
            <a:ext cx="7403774" cy="3794800"/>
          </a:xfrm>
          <a:prstGeom prst="rect">
            <a:avLst/>
          </a:prstGeom>
          <a:noFill/>
          <a:ln>
            <a:noFill/>
          </a:ln>
        </p:spPr>
      </p:pic>
      <p:sp>
        <p:nvSpPr>
          <p:cNvPr id="363" name="Google Shape;363;p49"/>
          <p:cNvSpPr/>
          <p:nvPr/>
        </p:nvSpPr>
        <p:spPr>
          <a:xfrm>
            <a:off x="297000" y="2630725"/>
            <a:ext cx="942000" cy="879900"/>
          </a:xfrm>
          <a:prstGeom prst="mathMinus">
            <a:avLst>
              <a:gd fmla="val 23520" name="adj1"/>
            </a:avLst>
          </a:prstGeom>
          <a:noFill/>
          <a:ln cap="flat" cmpd="sng" w="38100">
            <a:solidFill>
              <a:srgbClr val="EE4C4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4" name="Google Shape;364;p49"/>
          <p:cNvSpPr/>
          <p:nvPr/>
        </p:nvSpPr>
        <p:spPr>
          <a:xfrm>
            <a:off x="409000" y="1454225"/>
            <a:ext cx="644700" cy="681600"/>
          </a:xfrm>
          <a:prstGeom prst="mathPlus">
            <a:avLst>
              <a:gd fmla="val 23520" name="adj1"/>
            </a:avLst>
          </a:prstGeom>
          <a:noFill/>
          <a:ln cap="flat" cmpd="sng" w="381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68" name="Shape 3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9" name="Google Shape;369;p5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017025" y="255775"/>
            <a:ext cx="3827925" cy="1929525"/>
          </a:xfrm>
          <a:prstGeom prst="rect">
            <a:avLst/>
          </a:prstGeom>
          <a:noFill/>
          <a:ln>
            <a:noFill/>
          </a:ln>
        </p:spPr>
      </p:pic>
      <p:sp>
        <p:nvSpPr>
          <p:cNvPr id="370" name="Google Shape;370;p50"/>
          <p:cNvSpPr txBox="1"/>
          <p:nvPr>
            <p:ph type="title"/>
          </p:nvPr>
        </p:nvSpPr>
        <p:spPr>
          <a:xfrm>
            <a:off x="235500" y="140225"/>
            <a:ext cx="3201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2500"/>
              <a:t>SÉCURITÉ DU GNC</a:t>
            </a:r>
            <a:endParaRPr b="1" sz="2500"/>
          </a:p>
        </p:txBody>
      </p:sp>
      <p:pic>
        <p:nvPicPr>
          <p:cNvPr id="371" name="Google Shape;371;p5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257800" y="2941775"/>
            <a:ext cx="771525" cy="12287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72" name="Google Shape;372;p5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105525" y="2332175"/>
            <a:ext cx="2762250" cy="1828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73" name="Google Shape;373;p50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381000" y="1322525"/>
            <a:ext cx="4191000" cy="23526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77" name="Shape 3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" name="Google Shape;378;p51"/>
          <p:cNvSpPr txBox="1"/>
          <p:nvPr/>
        </p:nvSpPr>
        <p:spPr>
          <a:xfrm>
            <a:off x="685800" y="152400"/>
            <a:ext cx="7473600" cy="483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2200"/>
              <a:t>Gaz naturel comprimé pour véhicules :</a:t>
            </a:r>
            <a:r>
              <a:rPr lang="fr" sz="1600"/>
              <a:t> </a:t>
            </a:r>
            <a:r>
              <a:rPr lang="fr" sz="2000"/>
              <a:t>Sécurité du GNC</a:t>
            </a:r>
            <a:endParaRPr sz="2000"/>
          </a:p>
        </p:txBody>
      </p:sp>
      <p:sp>
        <p:nvSpPr>
          <p:cNvPr id="379" name="Google Shape;379;p51"/>
          <p:cNvSpPr txBox="1"/>
          <p:nvPr/>
        </p:nvSpPr>
        <p:spPr>
          <a:xfrm>
            <a:off x="228600" y="685800"/>
            <a:ext cx="8304000" cy="1660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2200">
                <a:solidFill>
                  <a:srgbClr val="262626"/>
                </a:solidFill>
              </a:rPr>
              <a:t>Les réservoirs possèdent une </a:t>
            </a:r>
            <a:r>
              <a:rPr b="1" lang="fr" sz="2200">
                <a:solidFill>
                  <a:srgbClr val="A40F04"/>
                </a:solidFill>
              </a:rPr>
              <a:t>valve de surpression </a:t>
            </a:r>
            <a:r>
              <a:rPr lang="fr" sz="2200">
                <a:solidFill>
                  <a:srgbClr val="262626"/>
                </a:solidFill>
              </a:rPr>
              <a:t>(PRD)</a:t>
            </a:r>
            <a:endParaRPr sz="2200">
              <a:solidFill>
                <a:srgbClr val="262626"/>
              </a:solidFill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2200">
                <a:solidFill>
                  <a:srgbClr val="262626"/>
                </a:solidFill>
              </a:rPr>
              <a:t>qui ouvre lorsqu’elle est exposée à une </a:t>
            </a:r>
            <a:r>
              <a:rPr b="1" lang="fr" sz="2200" u="sng">
                <a:solidFill>
                  <a:srgbClr val="262626"/>
                </a:solidFill>
              </a:rPr>
              <a:t>chaleur intense</a:t>
            </a:r>
            <a:r>
              <a:rPr lang="fr" sz="2200">
                <a:solidFill>
                  <a:srgbClr val="262626"/>
                </a:solidFill>
              </a:rPr>
              <a:t>,</a:t>
            </a:r>
            <a:endParaRPr sz="2200">
              <a:solidFill>
                <a:srgbClr val="262626"/>
              </a:solidFill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2200">
                <a:solidFill>
                  <a:srgbClr val="262626"/>
                </a:solidFill>
              </a:rPr>
              <a:t>évitant une surpression et l’explosion.</a:t>
            </a:r>
            <a:endParaRPr sz="2200">
              <a:solidFill>
                <a:srgbClr val="262626"/>
              </a:solidFill>
            </a:endParaRPr>
          </a:p>
        </p:txBody>
      </p:sp>
      <p:sp>
        <p:nvSpPr>
          <p:cNvPr id="380" name="Google Shape;380;p51"/>
          <p:cNvSpPr txBox="1"/>
          <p:nvPr/>
        </p:nvSpPr>
        <p:spPr>
          <a:xfrm>
            <a:off x="5813700" y="1905000"/>
            <a:ext cx="3330300" cy="483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1900">
                <a:solidFill>
                  <a:srgbClr val="A40F04"/>
                </a:solidFill>
              </a:rPr>
              <a:t>Ouverture = 104</a:t>
            </a:r>
            <a:r>
              <a:rPr b="1" baseline="30000" lang="fr" sz="3000">
                <a:solidFill>
                  <a:srgbClr val="A40F04"/>
                </a:solidFill>
              </a:rPr>
              <a:t>o</a:t>
            </a:r>
            <a:r>
              <a:rPr b="1" lang="fr" sz="1900">
                <a:solidFill>
                  <a:srgbClr val="A40F04"/>
                </a:solidFill>
              </a:rPr>
              <a:t>C / 219</a:t>
            </a:r>
            <a:r>
              <a:rPr b="1" baseline="30000" lang="fr" sz="3000">
                <a:solidFill>
                  <a:srgbClr val="A40F04"/>
                </a:solidFill>
              </a:rPr>
              <a:t>o</a:t>
            </a:r>
            <a:r>
              <a:rPr b="1" lang="fr" sz="1900">
                <a:solidFill>
                  <a:srgbClr val="A40F04"/>
                </a:solidFill>
              </a:rPr>
              <a:t>F</a:t>
            </a:r>
            <a:endParaRPr b="1" sz="1900">
              <a:solidFill>
                <a:srgbClr val="A40F04"/>
              </a:solidFill>
            </a:endParaRPr>
          </a:p>
        </p:txBody>
      </p:sp>
      <p:pic>
        <p:nvPicPr>
          <p:cNvPr id="381" name="Google Shape;381;p5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965600"/>
            <a:ext cx="5688682" cy="2339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85" name="Shape 3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6" name="Google Shape;386;p5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66800" y="152400"/>
            <a:ext cx="6972599" cy="40697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90" name="Shape 3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1" name="Google Shape;391;p5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62640" y="76200"/>
            <a:ext cx="8602801" cy="4184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95" name="Shape 3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6" name="Google Shape;396;p5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4300" y="107125"/>
            <a:ext cx="4787400" cy="3578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97" name="Google Shape;397;p5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940575" y="91500"/>
            <a:ext cx="2144400" cy="2409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98" name="Google Shape;398;p5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496780" y="1747450"/>
            <a:ext cx="4361220" cy="2525450"/>
          </a:xfrm>
          <a:prstGeom prst="rect">
            <a:avLst/>
          </a:prstGeom>
          <a:noFill/>
          <a:ln>
            <a:noFill/>
          </a:ln>
        </p:spPr>
      </p:pic>
      <p:sp>
        <p:nvSpPr>
          <p:cNvPr id="399" name="Google Shape;399;p54"/>
          <p:cNvSpPr txBox="1"/>
          <p:nvPr/>
        </p:nvSpPr>
        <p:spPr>
          <a:xfrm>
            <a:off x="7176853" y="2696043"/>
            <a:ext cx="1720500" cy="1377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2500">
                <a:solidFill>
                  <a:srgbClr val="262626"/>
                </a:solidFill>
              </a:rPr>
              <a:t>Stations publiques</a:t>
            </a:r>
            <a:endParaRPr b="1" sz="2500">
              <a:solidFill>
                <a:srgbClr val="262626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2500">
                <a:solidFill>
                  <a:srgbClr val="262626"/>
                </a:solidFill>
              </a:rPr>
              <a:t>EBI</a:t>
            </a:r>
            <a:endParaRPr b="1" sz="2500">
              <a:solidFill>
                <a:srgbClr val="262626"/>
              </a:solidFill>
            </a:endParaRP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03" name="Shape 4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4" name="Google Shape;404;p5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62000" y="132413"/>
            <a:ext cx="7703375" cy="40935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08" name="Shape 4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" name="Google Shape;409;p56"/>
          <p:cNvSpPr txBox="1"/>
          <p:nvPr/>
        </p:nvSpPr>
        <p:spPr>
          <a:xfrm>
            <a:off x="2590800" y="4267200"/>
            <a:ext cx="41271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/>
              <a:t>https://www.youtube.com/watch?v=vu-8Gr5prTM</a:t>
            </a:r>
            <a:endParaRPr/>
          </a:p>
        </p:txBody>
      </p:sp>
      <p:pic>
        <p:nvPicPr>
          <p:cNvPr id="410" name="Google Shape;410;p5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219200" y="64025"/>
            <a:ext cx="7201363" cy="4050775"/>
          </a:xfrm>
          <a:prstGeom prst="rect">
            <a:avLst/>
          </a:prstGeom>
          <a:noFill/>
          <a:ln>
            <a:noFill/>
          </a:ln>
        </p:spPr>
      </p:pic>
      <p:sp>
        <p:nvSpPr>
          <p:cNvPr id="411" name="Google Shape;411;p56"/>
          <p:cNvSpPr txBox="1"/>
          <p:nvPr>
            <p:ph type="title"/>
          </p:nvPr>
        </p:nvSpPr>
        <p:spPr>
          <a:xfrm>
            <a:off x="2216700" y="3721625"/>
            <a:ext cx="43185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2200">
                <a:solidFill>
                  <a:srgbClr val="D50D0D"/>
                </a:solidFill>
              </a:rPr>
              <a:t>Jauge de carburant intelligente</a:t>
            </a:r>
            <a:endParaRPr b="1" sz="2200">
              <a:solidFill>
                <a:srgbClr val="D50D0D"/>
              </a:solidFill>
            </a:endParaRPr>
          </a:p>
        </p:txBody>
      </p:sp>
      <p:sp>
        <p:nvSpPr>
          <p:cNvPr id="412" name="Google Shape;412;p56"/>
          <p:cNvSpPr txBox="1"/>
          <p:nvPr/>
        </p:nvSpPr>
        <p:spPr>
          <a:xfrm>
            <a:off x="4915825" y="3171175"/>
            <a:ext cx="3442200" cy="3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1100" u="sng">
                <a:solidFill>
                  <a:schemeClr val="hlink"/>
                </a:solidFill>
                <a:hlinkClick r:id="rId4"/>
              </a:rPr>
              <a:t>https://www.youtube.com/watch?v=vu-8Gr5prTM</a:t>
            </a:r>
            <a:endParaRPr b="1" sz="1100">
              <a:solidFill>
                <a:srgbClr val="1B347A"/>
              </a:solidFill>
            </a:endParaRPr>
          </a:p>
        </p:txBody>
      </p:sp>
      <p:sp>
        <p:nvSpPr>
          <p:cNvPr id="413" name="Google Shape;413;p56"/>
          <p:cNvSpPr txBox="1"/>
          <p:nvPr/>
        </p:nvSpPr>
        <p:spPr>
          <a:xfrm>
            <a:off x="2887800" y="3148075"/>
            <a:ext cx="632100" cy="4002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17" name="Shape 4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8" name="Google Shape;418;p5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47950" y="110250"/>
            <a:ext cx="7619050" cy="40953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13"/>
          <p:cNvSpPr txBox="1"/>
          <p:nvPr>
            <p:ph idx="1" type="body"/>
          </p:nvPr>
        </p:nvSpPr>
        <p:spPr>
          <a:xfrm>
            <a:off x="2597700" y="361575"/>
            <a:ext cx="3729900" cy="740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2800">
                <a:solidFill>
                  <a:srgbClr val="000000"/>
                </a:solidFill>
              </a:rPr>
              <a:t>SAVIEZ-VOUS QUE?</a:t>
            </a:r>
            <a:endParaRPr b="1" sz="2800">
              <a:solidFill>
                <a:srgbClr val="000000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  <p:sp>
        <p:nvSpPr>
          <p:cNvPr id="97" name="Google Shape;97;p13"/>
          <p:cNvSpPr txBox="1"/>
          <p:nvPr/>
        </p:nvSpPr>
        <p:spPr>
          <a:xfrm>
            <a:off x="317850" y="1112500"/>
            <a:ext cx="8466600" cy="1079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1800"/>
              <a:t>Les coûts de carburant arrivent en deuxième </a:t>
            </a:r>
            <a:r>
              <a:rPr lang="fr" sz="1800"/>
              <a:t>rang</a:t>
            </a:r>
            <a:r>
              <a:rPr lang="fr" sz="1800"/>
              <a:t> parmi les dépenses d’exploitation liées aux opérations des parcs de véhicules (après les coûts de la main-d’oeuvre)</a:t>
            </a:r>
            <a:endParaRPr sz="18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22" name="Shape 4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3" name="Google Shape;423;p5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09600" y="228600"/>
            <a:ext cx="7204475" cy="3937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27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8" name="Google Shape;428;p59"/>
          <p:cNvSpPr txBox="1"/>
          <p:nvPr/>
        </p:nvSpPr>
        <p:spPr>
          <a:xfrm>
            <a:off x="990600" y="76200"/>
            <a:ext cx="7039800" cy="483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2200">
                <a:solidFill>
                  <a:schemeClr val="dk2"/>
                </a:solidFill>
              </a:rPr>
              <a:t>Gaz naturel comprimé pour véhicules : </a:t>
            </a:r>
            <a:r>
              <a:rPr lang="fr" sz="2000">
                <a:solidFill>
                  <a:srgbClr val="262626"/>
                </a:solidFill>
              </a:rPr>
              <a:t>Vrai ou faux ?</a:t>
            </a:r>
            <a:endParaRPr sz="2000">
              <a:solidFill>
                <a:srgbClr val="262626"/>
              </a:solidFill>
            </a:endParaRPr>
          </a:p>
        </p:txBody>
      </p:sp>
      <p:sp>
        <p:nvSpPr>
          <p:cNvPr id="429" name="Google Shape;429;p59"/>
          <p:cNvSpPr txBox="1"/>
          <p:nvPr/>
        </p:nvSpPr>
        <p:spPr>
          <a:xfrm>
            <a:off x="533400" y="609600"/>
            <a:ext cx="6333300" cy="483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>
                <a:solidFill>
                  <a:schemeClr val="dk1"/>
                </a:solidFill>
              </a:rPr>
              <a:t>Si la pression d’un réservoir diminue durant la nuit, c’est qu’il y a une fuite.</a:t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430" name="Google Shape;430;p59"/>
          <p:cNvSpPr txBox="1"/>
          <p:nvPr/>
        </p:nvSpPr>
        <p:spPr>
          <a:xfrm>
            <a:off x="58300" y="700950"/>
            <a:ext cx="619800" cy="483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2000"/>
              <a:t>#1</a:t>
            </a:r>
            <a:endParaRPr b="1" sz="2000"/>
          </a:p>
        </p:txBody>
      </p:sp>
      <p:sp>
        <p:nvSpPr>
          <p:cNvPr id="431" name="Google Shape;431;p59"/>
          <p:cNvSpPr txBox="1"/>
          <p:nvPr/>
        </p:nvSpPr>
        <p:spPr>
          <a:xfrm>
            <a:off x="515050" y="838200"/>
            <a:ext cx="8291400" cy="685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fr">
                <a:solidFill>
                  <a:srgbClr val="B2221E"/>
                </a:solidFill>
              </a:rPr>
              <a:t>Possible, mais peu probable</a:t>
            </a:r>
            <a:r>
              <a:rPr b="1" lang="fr">
                <a:solidFill>
                  <a:srgbClr val="B2221E"/>
                </a:solidFill>
              </a:rPr>
              <a:t> : c’est sûrement la pression qui suit la température. Si il y avait fuite, le chauffeur la détecterait par l’odeur, par le son, par du frimas ou par une pièce froide.</a:t>
            </a:r>
            <a:endParaRPr b="1">
              <a:solidFill>
                <a:srgbClr val="B2221E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fr">
                <a:solidFill>
                  <a:srgbClr val="B2221E"/>
                </a:solidFill>
              </a:rPr>
              <a:t>  </a:t>
            </a:r>
            <a:endParaRPr b="1">
              <a:solidFill>
                <a:srgbClr val="B2221E"/>
              </a:solidFill>
            </a:endParaRPr>
          </a:p>
        </p:txBody>
      </p:sp>
      <p:sp>
        <p:nvSpPr>
          <p:cNvPr id="432" name="Google Shape;432;p59"/>
          <p:cNvSpPr txBox="1"/>
          <p:nvPr/>
        </p:nvSpPr>
        <p:spPr>
          <a:xfrm>
            <a:off x="58300" y="1593325"/>
            <a:ext cx="545400" cy="483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2000"/>
              <a:t>#2</a:t>
            </a:r>
            <a:endParaRPr b="1" sz="2000"/>
          </a:p>
        </p:txBody>
      </p:sp>
      <p:sp>
        <p:nvSpPr>
          <p:cNvPr id="433" name="Google Shape;433;p59"/>
          <p:cNvSpPr txBox="1"/>
          <p:nvPr/>
        </p:nvSpPr>
        <p:spPr>
          <a:xfrm>
            <a:off x="533400" y="1600200"/>
            <a:ext cx="6606000" cy="520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>
                <a:solidFill>
                  <a:schemeClr val="dk1"/>
                </a:solidFill>
              </a:rPr>
              <a:t>Le remplissage rapide limite la quantité de gaz qui peut entrer dans un réservoir.</a:t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434" name="Google Shape;434;p59"/>
          <p:cNvSpPr txBox="1"/>
          <p:nvPr/>
        </p:nvSpPr>
        <p:spPr>
          <a:xfrm>
            <a:off x="515050" y="1828800"/>
            <a:ext cx="8616000" cy="685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fr">
                <a:solidFill>
                  <a:srgbClr val="B2221E"/>
                </a:solidFill>
              </a:rPr>
              <a:t>Vrai : Au remplissage, le compresseur réchauffe le gaz, qui occupe alors plus d’espace.   </a:t>
            </a:r>
            <a:endParaRPr b="1">
              <a:solidFill>
                <a:srgbClr val="B2221E"/>
              </a:solidFill>
            </a:endParaRPr>
          </a:p>
        </p:txBody>
      </p:sp>
      <p:sp>
        <p:nvSpPr>
          <p:cNvPr id="435" name="Google Shape;435;p59"/>
          <p:cNvSpPr txBox="1"/>
          <p:nvPr/>
        </p:nvSpPr>
        <p:spPr>
          <a:xfrm>
            <a:off x="83075" y="2413147"/>
            <a:ext cx="619800" cy="396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2000"/>
              <a:t>#3</a:t>
            </a:r>
            <a:endParaRPr b="1" sz="2000"/>
          </a:p>
        </p:txBody>
      </p:sp>
      <p:sp>
        <p:nvSpPr>
          <p:cNvPr id="436" name="Google Shape;436;p59"/>
          <p:cNvSpPr txBox="1"/>
          <p:nvPr/>
        </p:nvSpPr>
        <p:spPr>
          <a:xfrm>
            <a:off x="533400" y="2417284"/>
            <a:ext cx="6033600" cy="361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>
                <a:solidFill>
                  <a:schemeClr val="dk1"/>
                </a:solidFill>
              </a:rPr>
              <a:t>L’hiver, on peut entrer plus de molécules dans un réservoir qu’en été.</a:t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437" name="Google Shape;437;p59"/>
          <p:cNvSpPr txBox="1"/>
          <p:nvPr/>
        </p:nvSpPr>
        <p:spPr>
          <a:xfrm>
            <a:off x="533400" y="2670672"/>
            <a:ext cx="8291400" cy="483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fr">
                <a:solidFill>
                  <a:srgbClr val="B2221E"/>
                </a:solidFill>
              </a:rPr>
              <a:t>Vrai en théorie. Cependant, la distributrice ajuste la pression à la baisse afin de prévoir le </a:t>
            </a:r>
            <a:r>
              <a:rPr b="1" lang="fr">
                <a:solidFill>
                  <a:srgbClr val="B2221E"/>
                </a:solidFill>
              </a:rPr>
              <a:t>réchauffement et l'expansion du gaz.</a:t>
            </a:r>
            <a:endParaRPr b="1">
              <a:solidFill>
                <a:srgbClr val="B2221E"/>
              </a:solidFill>
            </a:endParaRPr>
          </a:p>
        </p:txBody>
      </p:sp>
      <p:sp>
        <p:nvSpPr>
          <p:cNvPr id="438" name="Google Shape;438;p59"/>
          <p:cNvSpPr txBox="1"/>
          <p:nvPr/>
        </p:nvSpPr>
        <p:spPr>
          <a:xfrm>
            <a:off x="84918" y="3255950"/>
            <a:ext cx="545400" cy="396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2000"/>
              <a:t>#4</a:t>
            </a:r>
            <a:endParaRPr b="1" sz="2000"/>
          </a:p>
        </p:txBody>
      </p:sp>
      <p:sp>
        <p:nvSpPr>
          <p:cNvPr id="439" name="Google Shape;439;p59"/>
          <p:cNvSpPr txBox="1"/>
          <p:nvPr/>
        </p:nvSpPr>
        <p:spPr>
          <a:xfrm>
            <a:off x="457200" y="3276600"/>
            <a:ext cx="8861700" cy="685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>
                <a:solidFill>
                  <a:schemeClr val="dk1"/>
                </a:solidFill>
              </a:rPr>
              <a:t>Il est préférable de ne pas brancher un réservoir pour remplissage lent le soir ( l’hiver à basse température) lorsqu’un entretien est prévu au garage le lendemain matin.</a:t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440" name="Google Shape;440;p59"/>
          <p:cNvSpPr txBox="1"/>
          <p:nvPr/>
        </p:nvSpPr>
        <p:spPr>
          <a:xfrm>
            <a:off x="457200" y="3733800"/>
            <a:ext cx="8367600" cy="685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fr">
                <a:solidFill>
                  <a:srgbClr val="B2221E"/>
                </a:solidFill>
              </a:rPr>
              <a:t>Vrai. Se référer à la charte de variation des pressions versus la température.</a:t>
            </a:r>
            <a:endParaRPr b="1">
              <a:solidFill>
                <a:srgbClr val="B2221E"/>
              </a:solidFill>
            </a:endParaRP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44" name="Shape 4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5" name="Google Shape;445;p6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85863" y="546751"/>
            <a:ext cx="6772275" cy="3705225"/>
          </a:xfrm>
          <a:prstGeom prst="rect">
            <a:avLst/>
          </a:prstGeom>
          <a:noFill/>
          <a:ln>
            <a:noFill/>
          </a:ln>
        </p:spPr>
      </p:pic>
      <p:sp>
        <p:nvSpPr>
          <p:cNvPr id="446" name="Google Shape;446;p60"/>
          <p:cNvSpPr txBox="1"/>
          <p:nvPr>
            <p:ph type="title"/>
          </p:nvPr>
        </p:nvSpPr>
        <p:spPr>
          <a:xfrm>
            <a:off x="311700" y="64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2200"/>
              <a:t>CAMION HYBRIDE ÉLECTRIQUE AVEC GÉNÉRATRICE GNC</a:t>
            </a:r>
            <a:endParaRPr b="1" sz="2200"/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50" name="Shape 4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1" name="Google Shape;451;p6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91727" y="700948"/>
            <a:ext cx="6704009" cy="3365575"/>
          </a:xfrm>
          <a:prstGeom prst="rect">
            <a:avLst/>
          </a:prstGeom>
          <a:noFill/>
          <a:ln>
            <a:noFill/>
          </a:ln>
        </p:spPr>
      </p:pic>
      <p:sp>
        <p:nvSpPr>
          <p:cNvPr id="452" name="Google Shape;452;p61"/>
          <p:cNvSpPr txBox="1"/>
          <p:nvPr>
            <p:ph type="title"/>
          </p:nvPr>
        </p:nvSpPr>
        <p:spPr>
          <a:xfrm>
            <a:off x="311700" y="64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2200"/>
              <a:t>CAMION HYBRIDE ÉLECTRIQUE AVEC GÉNÉRATRICE GNC</a:t>
            </a:r>
            <a:endParaRPr b="1" sz="2200"/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56" name="Shape 4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7" name="Google Shape;457;p6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663100" y="1289500"/>
            <a:ext cx="4857349" cy="2387024"/>
          </a:xfrm>
          <a:prstGeom prst="rect">
            <a:avLst/>
          </a:prstGeom>
          <a:noFill/>
          <a:ln>
            <a:noFill/>
          </a:ln>
        </p:spPr>
      </p:pic>
      <p:pic>
        <p:nvPicPr>
          <p:cNvPr id="458" name="Google Shape;458;p6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28600" y="1375725"/>
            <a:ext cx="2591625" cy="2194700"/>
          </a:xfrm>
          <a:prstGeom prst="rect">
            <a:avLst/>
          </a:prstGeom>
          <a:noFill/>
          <a:ln>
            <a:noFill/>
          </a:ln>
        </p:spPr>
      </p:pic>
      <p:sp>
        <p:nvSpPr>
          <p:cNvPr id="459" name="Google Shape;459;p62"/>
          <p:cNvSpPr txBox="1"/>
          <p:nvPr/>
        </p:nvSpPr>
        <p:spPr>
          <a:xfrm>
            <a:off x="216675" y="280025"/>
            <a:ext cx="8756700" cy="747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38100" rtl="0" algn="l">
              <a:lnSpc>
                <a:spcPct val="12857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1600">
                <a:solidFill>
                  <a:srgbClr val="202124"/>
                </a:solidFill>
                <a:highlight>
                  <a:srgbClr val="F8F9FA"/>
                </a:highlight>
              </a:rPr>
              <a:t>Notre vision pour</a:t>
            </a:r>
            <a:r>
              <a:rPr lang="fr" sz="1600">
                <a:solidFill>
                  <a:srgbClr val="202124"/>
                </a:solidFill>
                <a:highlight>
                  <a:srgbClr val="F8F9FA"/>
                </a:highlight>
              </a:rPr>
              <a:t> une industrie du transport commercial à zéro carbone, repose fortement sur l’étroite collaboration de partenaires expérimentés et innovants.</a:t>
            </a:r>
            <a:endParaRPr sz="1600">
              <a:solidFill>
                <a:srgbClr val="202124"/>
              </a:solidFill>
              <a:highlight>
                <a:srgbClr val="F8F9FA"/>
              </a:highlight>
            </a:endParaRPr>
          </a:p>
        </p:txBody>
      </p:sp>
      <p:sp>
        <p:nvSpPr>
          <p:cNvPr id="460" name="Google Shape;460;p62"/>
          <p:cNvSpPr txBox="1"/>
          <p:nvPr/>
        </p:nvSpPr>
        <p:spPr>
          <a:xfrm>
            <a:off x="2154250" y="3866925"/>
            <a:ext cx="47964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u="sng">
                <a:solidFill>
                  <a:schemeClr val="hlink"/>
                </a:solidFill>
                <a:hlinkClick r:id="rId5"/>
              </a:rPr>
              <a:t>https://www.hyliion.com/erx-page/#/find/nearest?fuel=CNG</a:t>
            </a:r>
            <a:endParaRPr/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64" name="Shape 4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5" name="Google Shape;465;p6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92575" y="152400"/>
            <a:ext cx="7135250" cy="4013576"/>
          </a:xfrm>
          <a:prstGeom prst="rect">
            <a:avLst/>
          </a:prstGeom>
          <a:noFill/>
          <a:ln>
            <a:noFill/>
          </a:ln>
        </p:spPr>
      </p:pic>
      <p:sp>
        <p:nvSpPr>
          <p:cNvPr id="466" name="Google Shape;466;p63"/>
          <p:cNvSpPr txBox="1"/>
          <p:nvPr/>
        </p:nvSpPr>
        <p:spPr>
          <a:xfrm>
            <a:off x="2862275" y="3200400"/>
            <a:ext cx="1242900" cy="2238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1000"/>
              <a:t>        Source:</a:t>
            </a:r>
            <a:endParaRPr b="1" sz="1000"/>
          </a:p>
        </p:txBody>
      </p:sp>
      <p:sp>
        <p:nvSpPr>
          <p:cNvPr id="467" name="Google Shape;467;p63"/>
          <p:cNvSpPr txBox="1"/>
          <p:nvPr/>
        </p:nvSpPr>
        <p:spPr>
          <a:xfrm>
            <a:off x="793225" y="775775"/>
            <a:ext cx="21813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1800">
                <a:solidFill>
                  <a:srgbClr val="0A21B0"/>
                </a:solidFill>
              </a:rPr>
              <a:t>BONNE ROUTE!</a:t>
            </a:r>
            <a:endParaRPr b="1" sz="1800">
              <a:solidFill>
                <a:srgbClr val="0A21B0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4"/>
          <p:cNvSpPr txBox="1"/>
          <p:nvPr>
            <p:ph idx="1" type="body"/>
          </p:nvPr>
        </p:nvSpPr>
        <p:spPr>
          <a:xfrm>
            <a:off x="2597700" y="361575"/>
            <a:ext cx="3744000" cy="565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2800">
                <a:solidFill>
                  <a:srgbClr val="000000"/>
                </a:solidFill>
              </a:rPr>
              <a:t>SAVIEZ-VOUS QUE?</a:t>
            </a:r>
            <a:endParaRPr b="1" sz="2800">
              <a:solidFill>
                <a:srgbClr val="000000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  <p:sp>
        <p:nvSpPr>
          <p:cNvPr id="103" name="Google Shape;103;p14"/>
          <p:cNvSpPr txBox="1"/>
          <p:nvPr/>
        </p:nvSpPr>
        <p:spPr>
          <a:xfrm>
            <a:off x="86700" y="1213625"/>
            <a:ext cx="8928900" cy="2152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1800"/>
              <a:t>Plusieurs accessoires sont disponibles pour diminuer la consommation de carburant.</a:t>
            </a:r>
            <a:endParaRPr sz="18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1800"/>
              <a:t>Plusieurs </a:t>
            </a:r>
            <a:r>
              <a:rPr lang="fr" sz="1800"/>
              <a:t>améliorations</a:t>
            </a:r>
            <a:r>
              <a:rPr lang="fr" sz="1800"/>
              <a:t> mécaniques ont été apportées au cours des dernières années.</a:t>
            </a:r>
            <a:endParaRPr sz="18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1800"/>
              <a:t>Certaines compagnies offrent des </a:t>
            </a:r>
            <a:r>
              <a:rPr b="1" lang="fr" sz="1800"/>
              <a:t>programmes de bonifications</a:t>
            </a:r>
            <a:r>
              <a:rPr lang="fr" sz="1800"/>
              <a:t> pour les chauffeurs éco-</a:t>
            </a:r>
            <a:r>
              <a:rPr lang="fr" sz="1800"/>
              <a:t>énergétiques</a:t>
            </a:r>
            <a:r>
              <a:rPr lang="fr" sz="1800"/>
              <a:t>.</a:t>
            </a:r>
            <a:endParaRPr sz="180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15"/>
          <p:cNvSpPr txBox="1"/>
          <p:nvPr/>
        </p:nvSpPr>
        <p:spPr>
          <a:xfrm>
            <a:off x="838200" y="209975"/>
            <a:ext cx="7366800" cy="121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2400"/>
              <a:t>QUELQUES ÉQUIPEMENTS CONÇUS AFIN DE RÉDUIRE LA CONSOMMATION DE CARBURANT.</a:t>
            </a:r>
            <a:endParaRPr b="1" sz="2400"/>
          </a:p>
        </p:txBody>
      </p:sp>
      <p:sp>
        <p:nvSpPr>
          <p:cNvPr id="109" name="Google Shape;109;p15"/>
          <p:cNvSpPr txBox="1"/>
          <p:nvPr/>
        </p:nvSpPr>
        <p:spPr>
          <a:xfrm>
            <a:off x="177800" y="1157025"/>
            <a:ext cx="8678700" cy="2894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1800"/>
              <a:t>Pneus à bandes larges</a:t>
            </a:r>
            <a:endParaRPr sz="18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1800"/>
              <a:t>Système de régulation de la pression des pneus</a:t>
            </a:r>
            <a:endParaRPr sz="18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" sz="1800">
                <a:solidFill>
                  <a:schemeClr val="dk1"/>
                </a:solidFill>
              </a:rPr>
              <a:t>Tracteur 6 x 2 (un seul pont de traction)</a:t>
            </a:r>
            <a:endParaRPr sz="18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1800"/>
              <a:t>Déflecteur pour essieux moteurs</a:t>
            </a:r>
            <a:endParaRPr sz="18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1800"/>
              <a:t>Enjoliveur de roues</a:t>
            </a:r>
            <a:endParaRPr sz="18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1800"/>
              <a:t>Garde-boue en filet</a:t>
            </a:r>
            <a:endParaRPr sz="18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1800">
                <a:solidFill>
                  <a:schemeClr val="dk1"/>
                </a:solidFill>
              </a:rPr>
              <a:t>Jupes latérales</a:t>
            </a:r>
            <a:endParaRPr sz="18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1800">
                <a:solidFill>
                  <a:schemeClr val="dk1"/>
                </a:solidFill>
              </a:rPr>
              <a:t>Déflecteur arrière pour tracteurs et semi-remorques</a:t>
            </a:r>
            <a:endParaRPr sz="18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1800"/>
              <a:t>Utilisation d’essieux délestables</a:t>
            </a:r>
            <a:endParaRPr sz="18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1800"/>
              <a:t>Différents outils électroniques (Ex: Coach ISAAC) </a:t>
            </a:r>
            <a:endParaRPr sz="18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16"/>
          <p:cNvSpPr txBox="1"/>
          <p:nvPr/>
        </p:nvSpPr>
        <p:spPr>
          <a:xfrm>
            <a:off x="2654300" y="165100"/>
            <a:ext cx="3707400" cy="58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2400"/>
              <a:t>PNEU À BANDE LARGE</a:t>
            </a:r>
            <a:endParaRPr b="1" sz="2400"/>
          </a:p>
        </p:txBody>
      </p:sp>
      <p:pic>
        <p:nvPicPr>
          <p:cNvPr id="115" name="Google Shape;115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825400"/>
            <a:ext cx="2369195" cy="3464775"/>
          </a:xfrm>
          <a:prstGeom prst="rect">
            <a:avLst/>
          </a:prstGeom>
          <a:noFill/>
          <a:ln>
            <a:noFill/>
          </a:ln>
        </p:spPr>
      </p:pic>
      <p:sp>
        <p:nvSpPr>
          <p:cNvPr id="116" name="Google Shape;116;p16"/>
          <p:cNvSpPr txBox="1"/>
          <p:nvPr/>
        </p:nvSpPr>
        <p:spPr>
          <a:xfrm>
            <a:off x="2565400" y="749300"/>
            <a:ext cx="6172200" cy="103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1800"/>
              <a:t>Économie jusqu’à 5% (Résistance au roulement)</a:t>
            </a:r>
            <a:endParaRPr sz="18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1800"/>
              <a:t>Environ 400 kg de moins pour un équipement de 5 essieux</a:t>
            </a:r>
            <a:endParaRPr sz="1800"/>
          </a:p>
        </p:txBody>
      </p:sp>
      <p:pic>
        <p:nvPicPr>
          <p:cNvPr id="117" name="Google Shape;117;p1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645893" y="2038363"/>
            <a:ext cx="6470000" cy="1289138"/>
          </a:xfrm>
          <a:prstGeom prst="rect">
            <a:avLst/>
          </a:prstGeom>
          <a:noFill/>
          <a:ln>
            <a:noFill/>
          </a:ln>
        </p:spPr>
      </p:pic>
      <p:sp>
        <p:nvSpPr>
          <p:cNvPr id="118" name="Google Shape;118;p16"/>
          <p:cNvSpPr txBox="1"/>
          <p:nvPr/>
        </p:nvSpPr>
        <p:spPr>
          <a:xfrm>
            <a:off x="2698225" y="3386850"/>
            <a:ext cx="6352200" cy="492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/>
              <a:t>   -200 kg							   	-200 kg		   	</a:t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17"/>
          <p:cNvSpPr txBox="1"/>
          <p:nvPr>
            <p:ph type="title"/>
          </p:nvPr>
        </p:nvSpPr>
        <p:spPr>
          <a:xfrm>
            <a:off x="4610100" y="1054625"/>
            <a:ext cx="4457700" cy="1015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fr"/>
              <a:t>S</a:t>
            </a:r>
            <a:r>
              <a:rPr b="1" lang="fr" sz="2400"/>
              <a:t>YSTÈME DE RÉGULATION DE LA PRESSION DES PNEUS</a:t>
            </a:r>
            <a:endParaRPr b="1" sz="3400"/>
          </a:p>
        </p:txBody>
      </p:sp>
      <p:pic>
        <p:nvPicPr>
          <p:cNvPr id="124" name="Google Shape;124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9250" y="480600"/>
            <a:ext cx="4512745" cy="338455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