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Exo 2 SemiBold"/>
      <p:regular r:id="rId16"/>
      <p:bold r:id="rId17"/>
      <p:italic r:id="rId18"/>
      <p:boldItalic r:id="rId19"/>
    </p:embeddedFont>
    <p:embeddedFont>
      <p:font typeface="Exo 2"/>
      <p:regular r:id="rId20"/>
      <p:bold r:id="rId21"/>
      <p:italic r:id="rId22"/>
      <p:boldItalic r:id="rId23"/>
    </p:embeddedFont>
    <p:embeddedFont>
      <p:font typeface="Oswald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xo2-regular.fntdata"/><Relationship Id="rId22" Type="http://schemas.openxmlformats.org/officeDocument/2006/relationships/font" Target="fonts/Exo2-italic.fntdata"/><Relationship Id="rId21" Type="http://schemas.openxmlformats.org/officeDocument/2006/relationships/font" Target="fonts/Exo2-bold.fntdata"/><Relationship Id="rId24" Type="http://schemas.openxmlformats.org/officeDocument/2006/relationships/font" Target="fonts/Oswald-regular.fntdata"/><Relationship Id="rId23" Type="http://schemas.openxmlformats.org/officeDocument/2006/relationships/font" Target="fonts/Exo2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Oswa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Exo2SemiBold-bold.fntdata"/><Relationship Id="rId16" Type="http://schemas.openxmlformats.org/officeDocument/2006/relationships/font" Target="fonts/Exo2SemiBold-regular.fntdata"/><Relationship Id="rId19" Type="http://schemas.openxmlformats.org/officeDocument/2006/relationships/font" Target="fonts/Exo2SemiBold-boldItalic.fntdata"/><Relationship Id="rId18" Type="http://schemas.openxmlformats.org/officeDocument/2006/relationships/font" Target="fonts/Exo2SemiBold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00c4e49c9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00c4e49c9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aaf8d90c1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aaf8d90c1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6db3823c63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6db3823c63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987cbefda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987cbefda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c25944d66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c25944d66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6db3823c63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6db3823c63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6db3823c63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6db3823c6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665700" y="4288500"/>
            <a:ext cx="2612400" cy="905600"/>
            <a:chOff x="3665700" y="4288500"/>
            <a:chExt cx="2612400" cy="905600"/>
          </a:xfrm>
        </p:grpSpPr>
        <p:sp>
          <p:nvSpPr>
            <p:cNvPr id="17" name="Google Shape;17;p2"/>
            <p:cNvSpPr txBox="1"/>
            <p:nvPr/>
          </p:nvSpPr>
          <p:spPr>
            <a:xfrm>
              <a:off x="3665700" y="4288500"/>
              <a:ext cx="2612400" cy="85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" sz="360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ÇA ROULE !</a:t>
              </a:r>
              <a:endParaRPr b="1" i="1" sz="3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Google Shape;18;p2"/>
            <p:cNvSpPr txBox="1"/>
            <p:nvPr/>
          </p:nvSpPr>
          <p:spPr>
            <a:xfrm>
              <a:off x="4166850" y="4800500"/>
              <a:ext cx="16101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DEPUIS 40 ANS</a:t>
              </a:r>
              <a:endParaRPr i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7951650" y="177475"/>
            <a:ext cx="1069500" cy="730338"/>
            <a:chOff x="8027700" y="154187"/>
            <a:chExt cx="1069500" cy="730338"/>
          </a:xfrm>
        </p:grpSpPr>
        <p:pic>
          <p:nvPicPr>
            <p:cNvPr id="20" name="Google Shape;20;p2"/>
            <p:cNvPicPr preferRelativeResize="0"/>
            <p:nvPr/>
          </p:nvPicPr>
          <p:blipFill rotWithShape="1">
            <a:blip r:embed="rId4">
              <a:alphaModFix/>
            </a:blip>
            <a:srcRect b="29532" l="0" r="0" t="0"/>
            <a:stretch/>
          </p:blipFill>
          <p:spPr>
            <a:xfrm>
              <a:off x="8175563" y="154187"/>
              <a:ext cx="776800" cy="468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21;p2"/>
            <p:cNvSpPr txBox="1"/>
            <p:nvPr/>
          </p:nvSpPr>
          <p:spPr>
            <a:xfrm>
              <a:off x="8027700" y="520025"/>
              <a:ext cx="10695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2" name="Google Shape;22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6" name="Google Shape;26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8" name="Google Shape;28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30" name="Google Shape;30;p3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3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32" name="Google Shape;3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42" name="Google Shape;42;p4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4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44" name="Google Shape;4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9" name="Google Shape;49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0" name="Google Shape;50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1" name="Google Shape;51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" name="Google Shape;52;p5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53" name="Google Shape;53;p5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4;p5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55" name="Google Shape;5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5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9" name="Google Shape;5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0" name="Google Shape;60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1" name="Google Shape;61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2" name="Google Shape;62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3" name="Google Shape;63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4" name="Google Shape;64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66" name="Google Shape;66;p6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6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68" name="Google Shape;6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3" name="Google Shape;73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" name="Google Shape;7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6" name="Google Shape;76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77" name="Google Shape;77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78" name="Google Shape;78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80" name="Google Shape;80;p7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7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82" name="Google Shape;8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7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86" name="Google Shape;8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87" name="Google Shape;8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88" name="Google Shape;8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" name="Google Shape;89;p8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90" name="Google Shape;90;p8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8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92" name="Google Shape;9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14.jpg"/><Relationship Id="rId5" Type="http://schemas.openxmlformats.org/officeDocument/2006/relationships/hyperlink" Target="https://www.youtube.com/watch?v=1tG4rOJo3xY&amp;ab_channel=CFPMont-Laurier" TargetMode="External"/><Relationship Id="rId6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Leçon 2.2.4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système électrique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Rendez-vous Classroom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Leçon 02.2.4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Leçon 2.2.4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système électrique</a:t>
            </a:r>
            <a:endParaRPr/>
          </a:p>
        </p:txBody>
      </p:sp>
      <p:sp>
        <p:nvSpPr>
          <p:cNvPr id="106" name="Google Shape;106;p11"/>
          <p:cNvSpPr txBox="1"/>
          <p:nvPr>
            <p:ph idx="1" type="body"/>
          </p:nvPr>
        </p:nvSpPr>
        <p:spPr>
          <a:xfrm>
            <a:off x="311700" y="16779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Objectif(s) de la leçon: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fr"/>
              <a:t>être en mesure d</a:t>
            </a:r>
            <a:r>
              <a:rPr lang="fr"/>
              <a:t>e reconnaître le rôle des composants externes du moteur et les moyens pour optimiser le rendement du système.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2"/>
          <p:cNvSpPr txBox="1"/>
          <p:nvPr/>
        </p:nvSpPr>
        <p:spPr>
          <a:xfrm>
            <a:off x="0" y="0"/>
            <a:ext cx="9027000" cy="15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Le système électrique</a:t>
            </a:r>
            <a:r>
              <a:rPr lang="fr" sz="1100">
                <a:solidFill>
                  <a:schemeClr val="dk1"/>
                </a:solidFill>
              </a:rPr>
              <a:t> des camions est composé de deux principaux éléments, soit </a:t>
            </a:r>
            <a:r>
              <a:rPr b="1" lang="fr" sz="1100">
                <a:solidFill>
                  <a:schemeClr val="dk1"/>
                </a:solidFill>
              </a:rPr>
              <a:t>l’alternateur</a:t>
            </a:r>
            <a:r>
              <a:rPr lang="fr" sz="1100">
                <a:solidFill>
                  <a:schemeClr val="dk1"/>
                </a:solidFill>
              </a:rPr>
              <a:t> et </a:t>
            </a:r>
            <a:r>
              <a:rPr b="1" lang="fr" sz="1100">
                <a:solidFill>
                  <a:schemeClr val="dk1"/>
                </a:solidFill>
              </a:rPr>
              <a:t>les batteries</a:t>
            </a:r>
            <a:r>
              <a:rPr lang="fr" sz="1100">
                <a:solidFill>
                  <a:schemeClr val="dk1"/>
                </a:solidFill>
              </a:rPr>
              <a:t>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Le rôle de l’alternateur est de générer le courant dès le démarrage du véhicule pour produire </a:t>
            </a:r>
            <a:r>
              <a:rPr b="1" lang="fr" sz="1100">
                <a:solidFill>
                  <a:schemeClr val="dk1"/>
                </a:solidFill>
              </a:rPr>
              <a:t>l'électricité qui chargera </a:t>
            </a:r>
            <a:r>
              <a:rPr lang="fr" sz="1100">
                <a:solidFill>
                  <a:schemeClr val="dk1"/>
                </a:solidFill>
              </a:rPr>
              <a:t>les batteries. De plus, il </a:t>
            </a:r>
            <a:r>
              <a:rPr lang="fr" sz="1100">
                <a:solidFill>
                  <a:schemeClr val="dk1"/>
                </a:solidFill>
              </a:rPr>
              <a:t>assure</a:t>
            </a:r>
            <a:r>
              <a:rPr lang="fr" sz="1100">
                <a:solidFill>
                  <a:schemeClr val="dk1"/>
                </a:solidFill>
              </a:rPr>
              <a:t> </a:t>
            </a:r>
            <a:r>
              <a:rPr b="1" lang="fr" sz="1100">
                <a:solidFill>
                  <a:schemeClr val="dk1"/>
                </a:solidFill>
              </a:rPr>
              <a:t>le courant nécessaire au bon fonctionnement</a:t>
            </a:r>
            <a:r>
              <a:rPr lang="fr" sz="1100">
                <a:solidFill>
                  <a:schemeClr val="dk1"/>
                </a:solidFill>
              </a:rPr>
              <a:t> des composantes électriques du véhicule.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Les batteries ont une double fonction: d’abord, fournir la puissance électrique nécessaire au démarreur </a:t>
            </a:r>
            <a:r>
              <a:rPr b="1" lang="fr" sz="1100">
                <a:solidFill>
                  <a:schemeClr val="dk1"/>
                </a:solidFill>
              </a:rPr>
              <a:t>pour lancer le moteur</a:t>
            </a:r>
            <a:r>
              <a:rPr lang="fr" sz="1100">
                <a:solidFill>
                  <a:schemeClr val="dk1"/>
                </a:solidFill>
              </a:rPr>
              <a:t>, puis alimenter les composantes électriques du camion </a:t>
            </a:r>
            <a:r>
              <a:rPr b="1" lang="fr" sz="1100">
                <a:solidFill>
                  <a:schemeClr val="dk1"/>
                </a:solidFill>
              </a:rPr>
              <a:t>en cas de panne</a:t>
            </a:r>
            <a:r>
              <a:rPr lang="fr" sz="1100">
                <a:solidFill>
                  <a:schemeClr val="dk1"/>
                </a:solidFill>
              </a:rPr>
              <a:t> de l’alternateur.</a:t>
            </a:r>
            <a:endParaRPr/>
          </a:p>
        </p:txBody>
      </p:sp>
      <p:pic>
        <p:nvPicPr>
          <p:cNvPr id="112" name="Google Shape;112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0875" y="1179300"/>
            <a:ext cx="3104684" cy="290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3574" y="1327868"/>
            <a:ext cx="4342975" cy="290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3"/>
          <p:cNvSpPr txBox="1"/>
          <p:nvPr/>
        </p:nvSpPr>
        <p:spPr>
          <a:xfrm>
            <a:off x="29646" y="304800"/>
            <a:ext cx="1791600" cy="5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Pictogramme</a:t>
            </a:r>
            <a:r>
              <a:rPr lang="fr" sz="1100">
                <a:solidFill>
                  <a:schemeClr val="dk1"/>
                </a:solidFill>
              </a:rPr>
              <a:t> associé au système de charge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846" y="795900"/>
            <a:ext cx="1419225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825" y="2853300"/>
            <a:ext cx="1419225" cy="116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3"/>
          <p:cNvSpPr txBox="1"/>
          <p:nvPr/>
        </p:nvSpPr>
        <p:spPr>
          <a:xfrm>
            <a:off x="16909" y="2209800"/>
            <a:ext cx="17451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Indicateurs lumineux</a:t>
            </a:r>
            <a:r>
              <a:rPr lang="fr" sz="1100">
                <a:solidFill>
                  <a:schemeClr val="dk1"/>
                </a:solidFill>
              </a:rPr>
              <a:t> signalant </a:t>
            </a:r>
            <a:r>
              <a:rPr b="1" lang="fr" sz="1100">
                <a:solidFill>
                  <a:srgbClr val="FF0000"/>
                </a:solidFill>
              </a:rPr>
              <a:t>une anomalie</a:t>
            </a:r>
            <a:r>
              <a:rPr lang="fr" sz="1100">
                <a:solidFill>
                  <a:schemeClr val="dk1"/>
                </a:solidFill>
              </a:rPr>
              <a:t> au système de charge</a:t>
            </a:r>
            <a:endParaRPr/>
          </a:p>
        </p:txBody>
      </p:sp>
      <p:sp>
        <p:nvSpPr>
          <p:cNvPr id="122" name="Google Shape;122;p13"/>
          <p:cNvSpPr txBox="1"/>
          <p:nvPr/>
        </p:nvSpPr>
        <p:spPr>
          <a:xfrm>
            <a:off x="6019800" y="152400"/>
            <a:ext cx="2907000" cy="10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</a:rPr>
              <a:t>L'alternateur</a:t>
            </a:r>
            <a:r>
              <a:rPr lang="fr" sz="1100">
                <a:solidFill>
                  <a:schemeClr val="dk1"/>
                </a:solidFill>
              </a:rPr>
              <a:t> fournit le courant dans le système de charge. La tension sur le voltmètre doit se situer entre </a:t>
            </a:r>
            <a:r>
              <a:rPr b="1" lang="fr" sz="1100">
                <a:solidFill>
                  <a:schemeClr val="dk1"/>
                </a:solidFill>
                <a:highlight>
                  <a:srgbClr val="00FF00"/>
                </a:highlight>
              </a:rPr>
              <a:t>12 et 14 volts</a:t>
            </a:r>
            <a:r>
              <a:rPr lang="fr" sz="1100">
                <a:solidFill>
                  <a:schemeClr val="dk1"/>
                </a:solidFill>
                <a:highlight>
                  <a:srgbClr val="00FF00"/>
                </a:highlight>
              </a:rPr>
              <a:t>.</a:t>
            </a:r>
            <a:endParaRPr sz="1100">
              <a:solidFill>
                <a:schemeClr val="dk1"/>
              </a:solidFill>
              <a:highlight>
                <a:srgbClr val="00FF00"/>
              </a:highlight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12 étant le minimum et </a:t>
            </a:r>
            <a:r>
              <a:rPr lang="fr" sz="1100">
                <a:solidFill>
                  <a:schemeClr val="dk1"/>
                </a:solidFill>
              </a:rPr>
              <a:t>14</a:t>
            </a:r>
            <a:r>
              <a:rPr lang="fr" sz="1100">
                <a:solidFill>
                  <a:schemeClr val="dk1"/>
                </a:solidFill>
              </a:rPr>
              <a:t> le maximum en opération. 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123" name="Google Shape;12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2390" y="1272882"/>
            <a:ext cx="3249951" cy="304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94323" y="1270793"/>
            <a:ext cx="3074400" cy="301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3"/>
          <p:cNvSpPr txBox="1"/>
          <p:nvPr/>
        </p:nvSpPr>
        <p:spPr>
          <a:xfrm>
            <a:off x="2221600" y="31725"/>
            <a:ext cx="3442200" cy="124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100">
                <a:solidFill>
                  <a:schemeClr val="dk1"/>
                </a:solidFill>
                <a:highlight>
                  <a:srgbClr val="FFFFFF"/>
                </a:highlight>
              </a:rPr>
              <a:t>Un ampèremètre</a:t>
            </a:r>
            <a:r>
              <a:rPr lang="fr" sz="1100">
                <a:solidFill>
                  <a:schemeClr val="dk1"/>
                </a:solidFill>
                <a:highlight>
                  <a:srgbClr val="FFFFFF"/>
                </a:highlight>
              </a:rPr>
              <a:t> (cadran optionnel) permet de mesurer l'intensité d'un courant électrique. Sa lecture normale est légèrement </a:t>
            </a:r>
            <a:r>
              <a:rPr b="1" lang="fr" sz="1100">
                <a:solidFill>
                  <a:schemeClr val="dk1"/>
                </a:solidFill>
                <a:highlight>
                  <a:srgbClr val="00FF00"/>
                </a:highlight>
              </a:rPr>
              <a:t>au-dessus de zéro</a:t>
            </a:r>
            <a:r>
              <a:rPr lang="fr" sz="1100">
                <a:solidFill>
                  <a:schemeClr val="dk1"/>
                </a:solidFill>
                <a:highlight>
                  <a:srgbClr val="FFFFFF"/>
                </a:highlight>
              </a:rPr>
              <a:t>. S’il y a une forte demande de courant, la lecture augmentera du côté positif. Par contre, si l’alternateur ne fonctionne plus,</a:t>
            </a:r>
            <a:r>
              <a:rPr lang="fr" sz="1100">
                <a:solidFill>
                  <a:schemeClr val="dk1"/>
                </a:solidFill>
                <a:highlight>
                  <a:srgbClr val="FF0000"/>
                </a:highlight>
              </a:rPr>
              <a:t> la </a:t>
            </a:r>
            <a:r>
              <a:rPr b="1" lang="fr" sz="1100">
                <a:highlight>
                  <a:srgbClr val="FF0000"/>
                </a:highlight>
              </a:rPr>
              <a:t>lecture ira du côté négatif.</a:t>
            </a:r>
            <a:endParaRPr b="1">
              <a:highlight>
                <a:srgbClr val="FF0000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4"/>
          <p:cNvSpPr txBox="1"/>
          <p:nvPr/>
        </p:nvSpPr>
        <p:spPr>
          <a:xfrm>
            <a:off x="76200" y="304800"/>
            <a:ext cx="2708400" cy="7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Lors de</a:t>
            </a:r>
            <a:r>
              <a:rPr b="1" lang="fr" sz="1100">
                <a:solidFill>
                  <a:schemeClr val="dk1"/>
                </a:solidFill>
              </a:rPr>
              <a:t> </a:t>
            </a:r>
            <a:r>
              <a:rPr lang="fr" sz="1100">
                <a:solidFill>
                  <a:schemeClr val="dk1"/>
                </a:solidFill>
              </a:rPr>
              <a:t>la</a:t>
            </a:r>
            <a:r>
              <a:rPr b="1" lang="fr" sz="1100">
                <a:solidFill>
                  <a:schemeClr val="dk1"/>
                </a:solidFill>
              </a:rPr>
              <a:t> RDS</a:t>
            </a:r>
            <a:r>
              <a:rPr lang="fr" sz="1100">
                <a:solidFill>
                  <a:schemeClr val="dk1"/>
                </a:solidFill>
              </a:rPr>
              <a:t>, je dois m’assurer que: La courroie et les connexions sont en bon état</a:t>
            </a:r>
            <a:endParaRPr/>
          </a:p>
        </p:txBody>
      </p:sp>
      <p:pic>
        <p:nvPicPr>
          <p:cNvPr id="131" name="Google Shape;13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275" y="1723200"/>
            <a:ext cx="3331925" cy="25589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14"/>
          <p:cNvCxnSpPr/>
          <p:nvPr/>
        </p:nvCxnSpPr>
        <p:spPr>
          <a:xfrm>
            <a:off x="1941775" y="874550"/>
            <a:ext cx="815100" cy="1393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3" name="Google Shape;133;p14"/>
          <p:cNvSpPr txBox="1"/>
          <p:nvPr/>
        </p:nvSpPr>
        <p:spPr>
          <a:xfrm>
            <a:off x="3886200" y="1143000"/>
            <a:ext cx="4230600" cy="78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Pour ce qui est des</a:t>
            </a:r>
            <a:r>
              <a:rPr b="1" lang="fr" sz="1100">
                <a:solidFill>
                  <a:schemeClr val="dk1"/>
                </a:solidFill>
              </a:rPr>
              <a:t> batteries </a:t>
            </a:r>
            <a:r>
              <a:rPr lang="fr" sz="1100">
                <a:solidFill>
                  <a:schemeClr val="dk1"/>
                </a:solidFill>
              </a:rPr>
              <a:t>(habituellement 4)</a:t>
            </a:r>
            <a:r>
              <a:rPr lang="fr" sz="1100">
                <a:solidFill>
                  <a:schemeClr val="dk1"/>
                </a:solidFill>
              </a:rPr>
              <a:t>, l’inspection est assurée par le mécanicien lors des inspections périodiques. Entre 2 à 4 fois/année</a:t>
            </a:r>
            <a:endParaRPr/>
          </a:p>
        </p:txBody>
      </p:sp>
      <p:cxnSp>
        <p:nvCxnSpPr>
          <p:cNvPr id="134" name="Google Shape;134;p14"/>
          <p:cNvCxnSpPr/>
          <p:nvPr/>
        </p:nvCxnSpPr>
        <p:spPr>
          <a:xfrm flipH="1">
            <a:off x="414959" y="815243"/>
            <a:ext cx="607800" cy="1245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/>
          <p:nvPr/>
        </p:nvSpPr>
        <p:spPr>
          <a:xfrm>
            <a:off x="803675" y="850250"/>
            <a:ext cx="7509300" cy="11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Des </a:t>
            </a:r>
            <a:r>
              <a:rPr b="1" lang="fr" sz="1100">
                <a:solidFill>
                  <a:schemeClr val="dk1"/>
                </a:solidFill>
              </a:rPr>
              <a:t>bornes</a:t>
            </a:r>
            <a:r>
              <a:rPr lang="fr" sz="1100">
                <a:solidFill>
                  <a:schemeClr val="dk1"/>
                </a:solidFill>
              </a:rPr>
              <a:t> de couleurs </a:t>
            </a:r>
            <a:r>
              <a:rPr b="1" lang="fr" sz="1100">
                <a:solidFill>
                  <a:schemeClr val="dk1"/>
                </a:solidFill>
              </a:rPr>
              <a:t>rouge</a:t>
            </a:r>
            <a:r>
              <a:rPr lang="fr" sz="1100">
                <a:solidFill>
                  <a:schemeClr val="dk1"/>
                </a:solidFill>
              </a:rPr>
              <a:t> </a:t>
            </a:r>
            <a:r>
              <a:rPr b="1" lang="fr" sz="1100">
                <a:solidFill>
                  <a:schemeClr val="dk1"/>
                </a:solidFill>
              </a:rPr>
              <a:t>(positive +)</a:t>
            </a:r>
            <a:r>
              <a:rPr lang="fr" sz="1100">
                <a:solidFill>
                  <a:schemeClr val="dk1"/>
                </a:solidFill>
              </a:rPr>
              <a:t> et </a:t>
            </a:r>
            <a:r>
              <a:rPr b="1" lang="fr" sz="1100">
                <a:solidFill>
                  <a:schemeClr val="dk1"/>
                </a:solidFill>
              </a:rPr>
              <a:t>noir</a:t>
            </a:r>
            <a:r>
              <a:rPr lang="fr" sz="1100">
                <a:solidFill>
                  <a:schemeClr val="dk1"/>
                </a:solidFill>
              </a:rPr>
              <a:t> </a:t>
            </a:r>
            <a:r>
              <a:rPr b="1" lang="fr" sz="1100">
                <a:solidFill>
                  <a:schemeClr val="dk1"/>
                </a:solidFill>
              </a:rPr>
              <a:t>(négative -)</a:t>
            </a:r>
            <a:r>
              <a:rPr lang="fr" sz="1100">
                <a:solidFill>
                  <a:schemeClr val="dk1"/>
                </a:solidFill>
              </a:rPr>
              <a:t> sont généralement localisées près du moteur sur le longeron du côté gauche. Ces bornes seront utilisées pour le survoltage des batteries en cas de panne </a:t>
            </a:r>
            <a:endParaRPr/>
          </a:p>
        </p:txBody>
      </p:sp>
      <p:pic>
        <p:nvPicPr>
          <p:cNvPr id="140" name="Google Shape;14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9450" y="1776417"/>
            <a:ext cx="1485900" cy="159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275" y="2092675"/>
            <a:ext cx="1657350" cy="1457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5"/>
          <p:cNvSpPr txBox="1"/>
          <p:nvPr/>
        </p:nvSpPr>
        <p:spPr>
          <a:xfrm>
            <a:off x="3262963" y="2226950"/>
            <a:ext cx="2308500" cy="4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Techniques de survoltage</a:t>
            </a:r>
            <a:endParaRPr/>
          </a:p>
        </p:txBody>
      </p:sp>
      <p:pic>
        <p:nvPicPr>
          <p:cNvPr id="143" name="Google Shape;143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8011" y="2715624"/>
            <a:ext cx="3552071" cy="160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48475"/>
            <a:ext cx="2679342" cy="242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6"/>
          <p:cNvSpPr txBox="1"/>
          <p:nvPr/>
        </p:nvSpPr>
        <p:spPr>
          <a:xfrm>
            <a:off x="76200" y="176975"/>
            <a:ext cx="3000000" cy="145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Interrupteur de protection des batteries “Kill switch”: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sp>
        <p:nvSpPr>
          <p:cNvPr id="150" name="Google Shape;150;p16"/>
          <p:cNvSpPr txBox="1"/>
          <p:nvPr/>
        </p:nvSpPr>
        <p:spPr>
          <a:xfrm>
            <a:off x="3124200" y="152400"/>
            <a:ext cx="58707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Cet interrupteur permet d’isoler les batteries de toute source de drainage lorsque le véhicule n’est pas utilisé. Installé en option sur certains camions, il faut donc le positionner à </a:t>
            </a:r>
            <a:r>
              <a:rPr b="1" lang="fr" sz="1100">
                <a:solidFill>
                  <a:schemeClr val="dk1"/>
                </a:solidFill>
              </a:rPr>
              <a:t>“ON”</a:t>
            </a:r>
            <a:r>
              <a:rPr lang="fr" sz="1100">
                <a:solidFill>
                  <a:schemeClr val="dk1"/>
                </a:solidFill>
              </a:rPr>
              <a:t> afin de rendre possible l'opération de celui-ci.</a:t>
            </a:r>
            <a:endParaRPr/>
          </a:p>
        </p:txBody>
      </p:sp>
      <p:pic>
        <p:nvPicPr>
          <p:cNvPr id="151" name="Google Shape;15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4175" y="1680815"/>
            <a:ext cx="3872625" cy="177136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6"/>
          <p:cNvSpPr txBox="1"/>
          <p:nvPr/>
        </p:nvSpPr>
        <p:spPr>
          <a:xfrm>
            <a:off x="4472075" y="1260000"/>
            <a:ext cx="3654600" cy="79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000"/>
              <a:t>Panneaux solaires: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  <p:sp>
        <p:nvSpPr>
          <p:cNvPr id="153" name="Google Shape;153;p16"/>
          <p:cNvSpPr txBox="1"/>
          <p:nvPr/>
        </p:nvSpPr>
        <p:spPr>
          <a:xfrm>
            <a:off x="3248300" y="3505200"/>
            <a:ext cx="56952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1"/>
                </a:solidFill>
              </a:rPr>
              <a:t>L’utilisation de panneaux solaires permet de fournir de l'énergie aux batteries. Ainsi lors d’arrêt prolongé, entre autres, cet équipement est conçu pour assurer une charge adéquate au système électrique.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 txBox="1"/>
          <p:nvPr/>
        </p:nvSpPr>
        <p:spPr>
          <a:xfrm>
            <a:off x="0" y="152400"/>
            <a:ext cx="3000000" cy="5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chemeClr val="dk1"/>
                </a:solidFill>
              </a:rPr>
              <a:t>Le raccord électrique de la semi-remorque</a:t>
            </a:r>
            <a:endParaRPr/>
          </a:p>
        </p:txBody>
      </p:sp>
      <p:sp>
        <p:nvSpPr>
          <p:cNvPr id="159" name="Google Shape;159;p17"/>
          <p:cNvSpPr txBox="1"/>
          <p:nvPr/>
        </p:nvSpPr>
        <p:spPr>
          <a:xfrm>
            <a:off x="251975" y="1082050"/>
            <a:ext cx="2846100" cy="13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L’état du </a:t>
            </a:r>
            <a:r>
              <a:rPr b="1" lang="fr"/>
              <a:t>clapet de verrouillage </a:t>
            </a:r>
            <a:r>
              <a:rPr lang="fr"/>
              <a:t>ainsi que</a:t>
            </a:r>
            <a:r>
              <a:rPr b="1" lang="fr"/>
              <a:t> la fiche mâle de la remorque “7 ways plug”</a:t>
            </a:r>
            <a:r>
              <a:rPr lang="fr"/>
              <a:t> </a:t>
            </a:r>
            <a:r>
              <a:rPr lang="fr"/>
              <a:t>devront être vérifiés lors de l’attelage et du dételage.  </a:t>
            </a:r>
            <a:endParaRPr/>
          </a:p>
        </p:txBody>
      </p:sp>
      <p:pic>
        <p:nvPicPr>
          <p:cNvPr id="160" name="Google Shape;16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5100" y="152400"/>
            <a:ext cx="6286499" cy="3963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1600" y="91025"/>
            <a:ext cx="3896300" cy="409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 txBox="1"/>
          <p:nvPr/>
        </p:nvSpPr>
        <p:spPr>
          <a:xfrm>
            <a:off x="309200" y="8775"/>
            <a:ext cx="4624800" cy="79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Lors de </a:t>
            </a:r>
            <a:r>
              <a:rPr lang="fr"/>
              <a:t>manœuvres</a:t>
            </a:r>
            <a:r>
              <a:rPr lang="fr"/>
              <a:t> de marche-arrières avec un angle très accentué, il est possible d’endommager </a:t>
            </a:r>
            <a:r>
              <a:rPr b="1" lang="fr"/>
              <a:t>(casser)</a:t>
            </a:r>
            <a:r>
              <a:rPr lang="fr"/>
              <a:t> </a:t>
            </a:r>
            <a:r>
              <a:rPr b="1" lang="fr"/>
              <a:t>le clapet </a:t>
            </a:r>
            <a:r>
              <a:rPr lang="fr"/>
              <a:t>et/ou </a:t>
            </a:r>
            <a:r>
              <a:rPr b="1" lang="fr"/>
              <a:t>la fiche</a:t>
            </a:r>
            <a:r>
              <a:rPr lang="fr"/>
              <a:t> </a:t>
            </a:r>
            <a:r>
              <a:rPr b="1" lang="fr"/>
              <a:t>de la remorque</a:t>
            </a:r>
            <a:r>
              <a:rPr lang="fr"/>
              <a:t>.</a:t>
            </a:r>
            <a:endParaRPr/>
          </a:p>
        </p:txBody>
      </p:sp>
      <p:cxnSp>
        <p:nvCxnSpPr>
          <p:cNvPr id="167" name="Google Shape;167;p18"/>
          <p:cNvCxnSpPr/>
          <p:nvPr/>
        </p:nvCxnSpPr>
        <p:spPr>
          <a:xfrm>
            <a:off x="3527825" y="667025"/>
            <a:ext cx="2816400" cy="6228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68" name="Google Shape;16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826275"/>
            <a:ext cx="3443066" cy="347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