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 id="2147484699" r:id="rId2"/>
  </p:sldMasterIdLst>
  <p:sldIdLst>
    <p:sldId id="354" r:id="rId3"/>
    <p:sldId id="274" r:id="rId4"/>
    <p:sldId id="278" r:id="rId5"/>
    <p:sldId id="355" r:id="rId6"/>
    <p:sldId id="275" r:id="rId7"/>
    <p:sldId id="276" r:id="rId8"/>
    <p:sldId id="277" r:id="rId9"/>
    <p:sldId id="280" r:id="rId10"/>
    <p:sldId id="279" r:id="rId11"/>
    <p:sldId id="351"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52" r:id="rId77"/>
    <p:sldId id="345" r:id="rId78"/>
    <p:sldId id="346" r:id="rId79"/>
    <p:sldId id="347" r:id="rId80"/>
    <p:sldId id="348" r:id="rId81"/>
    <p:sldId id="356" r:id="rId82"/>
    <p:sldId id="357" r:id="rId83"/>
    <p:sldId id="349" r:id="rId84"/>
    <p:sldId id="350" r:id="rId8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0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35294-1413-4EB5-BF84-1C88514982DB}" type="doc">
      <dgm:prSet loTypeId="urn:microsoft.com/office/officeart/2005/8/layout/cycle1" loCatId="cycle" qsTypeId="urn:microsoft.com/office/officeart/2005/8/quickstyle/simple1" qsCatId="simple" csTypeId="urn:microsoft.com/office/officeart/2005/8/colors/accent1_2" csCatId="accent1" phldr="1"/>
      <dgm:spPr/>
    </dgm:pt>
    <dgm:pt modelId="{5F866EB4-30F9-486B-BE09-B415EE8B226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Comic Sans MS" panose="030F0702030302020204" pitchFamily="66" charset="0"/>
            </a:rPr>
            <a:t>Savoir</a:t>
          </a:r>
        </a:p>
      </dgm:t>
    </dgm:pt>
    <dgm:pt modelId="{F86E84ED-F00D-4223-B8FA-EA9AD1B3E79F}" type="parTrans" cxnId="{37CDEA86-699F-427D-93B9-607F4158A5FB}">
      <dgm:prSet/>
      <dgm:spPr/>
      <dgm:t>
        <a:bodyPr/>
        <a:lstStyle/>
        <a:p>
          <a:endParaRPr lang="fr-CA"/>
        </a:p>
      </dgm:t>
    </dgm:pt>
    <dgm:pt modelId="{B841AEA1-55FB-49D9-9516-17903CDD82E6}" type="sibTrans" cxnId="{37CDEA86-699F-427D-93B9-607F4158A5FB}">
      <dgm:prSet/>
      <dgm:spPr/>
      <dgm:t>
        <a:bodyPr/>
        <a:lstStyle/>
        <a:p>
          <a:endParaRPr lang="fr-CA"/>
        </a:p>
      </dgm:t>
    </dgm:pt>
    <dgm:pt modelId="{0A0E6B03-C1B0-453C-BCB9-66A7B0A6388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Comic Sans MS" panose="030F0702030302020204" pitchFamily="66" charset="0"/>
            </a:rPr>
            <a:t>Savoir-faire</a:t>
          </a:r>
        </a:p>
      </dgm:t>
    </dgm:pt>
    <dgm:pt modelId="{8CDFF178-781C-4983-B302-DF9A2DEA2240}" type="parTrans" cxnId="{870A7AF6-E294-42AF-85D8-ECD96E9F0FFB}">
      <dgm:prSet/>
      <dgm:spPr/>
      <dgm:t>
        <a:bodyPr/>
        <a:lstStyle/>
        <a:p>
          <a:endParaRPr lang="fr-CA"/>
        </a:p>
      </dgm:t>
    </dgm:pt>
    <dgm:pt modelId="{3CA61E02-8E9A-4ECD-B30F-F77597F1CAEF}" type="sibTrans" cxnId="{870A7AF6-E294-42AF-85D8-ECD96E9F0FFB}">
      <dgm:prSet/>
      <dgm:spPr/>
      <dgm:t>
        <a:bodyPr/>
        <a:lstStyle/>
        <a:p>
          <a:endParaRPr lang="fr-CA"/>
        </a:p>
      </dgm:t>
    </dgm:pt>
    <dgm:pt modelId="{3934B898-5767-43FF-B950-D2788C46C6B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b="0" i="0" u="none" strike="noStrike" cap="none" normalizeH="0" baseline="0" dirty="0">
              <a:ln>
                <a:noFill/>
              </a:ln>
              <a:solidFill>
                <a:schemeClr val="tx1"/>
              </a:solidFill>
              <a:effectLst/>
              <a:latin typeface="Comic Sans MS" panose="030F0702030302020204" pitchFamily="66" charset="0"/>
            </a:rPr>
            <a:t>Savoir-être</a:t>
          </a:r>
        </a:p>
      </dgm:t>
    </dgm:pt>
    <dgm:pt modelId="{ADC26A99-07C3-4ABF-996F-BB350AA8C733}" type="parTrans" cxnId="{E0CE2882-473B-4F94-ACD3-D842869A134B}">
      <dgm:prSet/>
      <dgm:spPr/>
      <dgm:t>
        <a:bodyPr/>
        <a:lstStyle/>
        <a:p>
          <a:endParaRPr lang="fr-CA"/>
        </a:p>
      </dgm:t>
    </dgm:pt>
    <dgm:pt modelId="{E22B521D-9A18-4771-8354-9F5193D9527F}" type="sibTrans" cxnId="{E0CE2882-473B-4F94-ACD3-D842869A134B}">
      <dgm:prSet/>
      <dgm:spPr/>
      <dgm:t>
        <a:bodyPr/>
        <a:lstStyle/>
        <a:p>
          <a:endParaRPr lang="fr-CA"/>
        </a:p>
      </dgm:t>
    </dgm:pt>
    <dgm:pt modelId="{A227F494-A202-42B4-927B-0F91398EAD66}" type="pres">
      <dgm:prSet presAssocID="{4F135294-1413-4EB5-BF84-1C88514982DB}" presName="cycle" presStyleCnt="0">
        <dgm:presLayoutVars>
          <dgm:dir/>
          <dgm:resizeHandles val="exact"/>
        </dgm:presLayoutVars>
      </dgm:prSet>
      <dgm:spPr/>
    </dgm:pt>
    <dgm:pt modelId="{29338A32-D742-4801-A9AC-BFC04E3AE0D6}" type="pres">
      <dgm:prSet presAssocID="{5F866EB4-30F9-486B-BE09-B415EE8B2262}" presName="dummy" presStyleCnt="0"/>
      <dgm:spPr/>
    </dgm:pt>
    <dgm:pt modelId="{1AAB86E9-2DFC-444F-BFF9-86B086609531}" type="pres">
      <dgm:prSet presAssocID="{5F866EB4-30F9-486B-BE09-B415EE8B2262}" presName="node" presStyleLbl="revTx" presStyleIdx="0" presStyleCnt="3">
        <dgm:presLayoutVars>
          <dgm:bulletEnabled val="1"/>
        </dgm:presLayoutVars>
      </dgm:prSet>
      <dgm:spPr/>
    </dgm:pt>
    <dgm:pt modelId="{90F74572-2762-4993-9F86-CA7A9846C1E4}" type="pres">
      <dgm:prSet presAssocID="{B841AEA1-55FB-49D9-9516-17903CDD82E6}" presName="sibTrans" presStyleLbl="node1" presStyleIdx="0" presStyleCnt="3" custLinFactNeighborX="2393" custLinFactNeighborY="-3799"/>
      <dgm:spPr/>
    </dgm:pt>
    <dgm:pt modelId="{5DBDA9FE-475C-4683-81E8-9AA3C8D5188B}" type="pres">
      <dgm:prSet presAssocID="{0A0E6B03-C1B0-453C-BCB9-66A7B0A63889}" presName="dummy" presStyleCnt="0"/>
      <dgm:spPr/>
    </dgm:pt>
    <dgm:pt modelId="{71ABDA32-2238-4C7F-9453-9F37BB8C6E7C}" type="pres">
      <dgm:prSet presAssocID="{0A0E6B03-C1B0-453C-BCB9-66A7B0A63889}" presName="node" presStyleLbl="revTx" presStyleIdx="1" presStyleCnt="3">
        <dgm:presLayoutVars>
          <dgm:bulletEnabled val="1"/>
        </dgm:presLayoutVars>
      </dgm:prSet>
      <dgm:spPr/>
    </dgm:pt>
    <dgm:pt modelId="{8CBA163C-74D5-4604-A7E6-AE4A7FFB49B2}" type="pres">
      <dgm:prSet presAssocID="{3CA61E02-8E9A-4ECD-B30F-F77597F1CAEF}" presName="sibTrans" presStyleLbl="node1" presStyleIdx="1" presStyleCnt="3" custLinFactNeighborX="-2145" custLinFactNeighborY="-3088"/>
      <dgm:spPr/>
    </dgm:pt>
    <dgm:pt modelId="{08B99B0C-92E2-4170-8957-A53E18786EA6}" type="pres">
      <dgm:prSet presAssocID="{3934B898-5767-43FF-B950-D2788C46C6BD}" presName="dummy" presStyleCnt="0"/>
      <dgm:spPr/>
    </dgm:pt>
    <dgm:pt modelId="{199BB20E-F066-4491-9008-7CEFC7755824}" type="pres">
      <dgm:prSet presAssocID="{3934B898-5767-43FF-B950-D2788C46C6BD}" presName="node" presStyleLbl="revTx" presStyleIdx="2" presStyleCnt="3">
        <dgm:presLayoutVars>
          <dgm:bulletEnabled val="1"/>
        </dgm:presLayoutVars>
      </dgm:prSet>
      <dgm:spPr/>
    </dgm:pt>
    <dgm:pt modelId="{F572488E-ABD4-4F44-BD6D-A4F27E2DB363}" type="pres">
      <dgm:prSet presAssocID="{E22B521D-9A18-4771-8354-9F5193D9527F}" presName="sibTrans" presStyleLbl="node1" presStyleIdx="2" presStyleCnt="3"/>
      <dgm:spPr/>
    </dgm:pt>
  </dgm:ptLst>
  <dgm:cxnLst>
    <dgm:cxn modelId="{6DF8A47D-B8A8-4460-BDC5-48368D8C7944}" type="presOf" srcId="{5F866EB4-30F9-486B-BE09-B415EE8B2262}" destId="{1AAB86E9-2DFC-444F-BFF9-86B086609531}" srcOrd="0" destOrd="0" presId="urn:microsoft.com/office/officeart/2005/8/layout/cycle1"/>
    <dgm:cxn modelId="{E0CE2882-473B-4F94-ACD3-D842869A134B}" srcId="{4F135294-1413-4EB5-BF84-1C88514982DB}" destId="{3934B898-5767-43FF-B950-D2788C46C6BD}" srcOrd="2" destOrd="0" parTransId="{ADC26A99-07C3-4ABF-996F-BB350AA8C733}" sibTransId="{E22B521D-9A18-4771-8354-9F5193D9527F}"/>
    <dgm:cxn modelId="{37CDEA86-699F-427D-93B9-607F4158A5FB}" srcId="{4F135294-1413-4EB5-BF84-1C88514982DB}" destId="{5F866EB4-30F9-486B-BE09-B415EE8B2262}" srcOrd="0" destOrd="0" parTransId="{F86E84ED-F00D-4223-B8FA-EA9AD1B3E79F}" sibTransId="{B841AEA1-55FB-49D9-9516-17903CDD82E6}"/>
    <dgm:cxn modelId="{BBDB7C8D-25B7-4447-9E5B-F04142BB5C7E}" type="presOf" srcId="{4F135294-1413-4EB5-BF84-1C88514982DB}" destId="{A227F494-A202-42B4-927B-0F91398EAD66}" srcOrd="0" destOrd="0" presId="urn:microsoft.com/office/officeart/2005/8/layout/cycle1"/>
    <dgm:cxn modelId="{83AB9F91-33EB-405B-BB08-C5E3FD7B447B}" type="presOf" srcId="{B841AEA1-55FB-49D9-9516-17903CDD82E6}" destId="{90F74572-2762-4993-9F86-CA7A9846C1E4}" srcOrd="0" destOrd="0" presId="urn:microsoft.com/office/officeart/2005/8/layout/cycle1"/>
    <dgm:cxn modelId="{27C67992-824C-43A3-A39F-DAE3BB1201DF}" type="presOf" srcId="{3934B898-5767-43FF-B950-D2788C46C6BD}" destId="{199BB20E-F066-4491-9008-7CEFC7755824}" srcOrd="0" destOrd="0" presId="urn:microsoft.com/office/officeart/2005/8/layout/cycle1"/>
    <dgm:cxn modelId="{A9842D97-B42B-4FAF-909A-653F93FBDAC7}" type="presOf" srcId="{E22B521D-9A18-4771-8354-9F5193D9527F}" destId="{F572488E-ABD4-4F44-BD6D-A4F27E2DB363}" srcOrd="0" destOrd="0" presId="urn:microsoft.com/office/officeart/2005/8/layout/cycle1"/>
    <dgm:cxn modelId="{65E4FFA8-AFCE-43EA-97F9-C8FE8A25847A}" type="presOf" srcId="{3CA61E02-8E9A-4ECD-B30F-F77597F1CAEF}" destId="{8CBA163C-74D5-4604-A7E6-AE4A7FFB49B2}" srcOrd="0" destOrd="0" presId="urn:microsoft.com/office/officeart/2005/8/layout/cycle1"/>
    <dgm:cxn modelId="{81780ED3-257C-46F9-AA45-640B3DFAB802}" type="presOf" srcId="{0A0E6B03-C1B0-453C-BCB9-66A7B0A63889}" destId="{71ABDA32-2238-4C7F-9453-9F37BB8C6E7C}" srcOrd="0" destOrd="0" presId="urn:microsoft.com/office/officeart/2005/8/layout/cycle1"/>
    <dgm:cxn modelId="{870A7AF6-E294-42AF-85D8-ECD96E9F0FFB}" srcId="{4F135294-1413-4EB5-BF84-1C88514982DB}" destId="{0A0E6B03-C1B0-453C-BCB9-66A7B0A63889}" srcOrd="1" destOrd="0" parTransId="{8CDFF178-781C-4983-B302-DF9A2DEA2240}" sibTransId="{3CA61E02-8E9A-4ECD-B30F-F77597F1CAEF}"/>
    <dgm:cxn modelId="{BC65858A-D8C0-4641-BD62-3D61ABC8D118}" type="presParOf" srcId="{A227F494-A202-42B4-927B-0F91398EAD66}" destId="{29338A32-D742-4801-A9AC-BFC04E3AE0D6}" srcOrd="0" destOrd="0" presId="urn:microsoft.com/office/officeart/2005/8/layout/cycle1"/>
    <dgm:cxn modelId="{EDBB0FBA-1C54-460F-988E-952D05CA3DE2}" type="presParOf" srcId="{A227F494-A202-42B4-927B-0F91398EAD66}" destId="{1AAB86E9-2DFC-444F-BFF9-86B086609531}" srcOrd="1" destOrd="0" presId="urn:microsoft.com/office/officeart/2005/8/layout/cycle1"/>
    <dgm:cxn modelId="{E0433F5F-1458-4507-83E2-570F8088D2D6}" type="presParOf" srcId="{A227F494-A202-42B4-927B-0F91398EAD66}" destId="{90F74572-2762-4993-9F86-CA7A9846C1E4}" srcOrd="2" destOrd="0" presId="urn:microsoft.com/office/officeart/2005/8/layout/cycle1"/>
    <dgm:cxn modelId="{C3AF1063-964A-4297-8A4F-FA5B5A2FA388}" type="presParOf" srcId="{A227F494-A202-42B4-927B-0F91398EAD66}" destId="{5DBDA9FE-475C-4683-81E8-9AA3C8D5188B}" srcOrd="3" destOrd="0" presId="urn:microsoft.com/office/officeart/2005/8/layout/cycle1"/>
    <dgm:cxn modelId="{A7AAF8AF-B344-4F5A-B923-675892A24D2A}" type="presParOf" srcId="{A227F494-A202-42B4-927B-0F91398EAD66}" destId="{71ABDA32-2238-4C7F-9453-9F37BB8C6E7C}" srcOrd="4" destOrd="0" presId="urn:microsoft.com/office/officeart/2005/8/layout/cycle1"/>
    <dgm:cxn modelId="{A01B72C6-A20C-4DA4-8E4A-81D3FA823123}" type="presParOf" srcId="{A227F494-A202-42B4-927B-0F91398EAD66}" destId="{8CBA163C-74D5-4604-A7E6-AE4A7FFB49B2}" srcOrd="5" destOrd="0" presId="urn:microsoft.com/office/officeart/2005/8/layout/cycle1"/>
    <dgm:cxn modelId="{3C09C439-6C7C-4C1A-8604-6EF445E4D8DD}" type="presParOf" srcId="{A227F494-A202-42B4-927B-0F91398EAD66}" destId="{08B99B0C-92E2-4170-8957-A53E18786EA6}" srcOrd="6" destOrd="0" presId="urn:microsoft.com/office/officeart/2005/8/layout/cycle1"/>
    <dgm:cxn modelId="{66836180-AA12-4346-A31C-432CF50E9ADD}" type="presParOf" srcId="{A227F494-A202-42B4-927B-0F91398EAD66}" destId="{199BB20E-F066-4491-9008-7CEFC7755824}" srcOrd="7" destOrd="0" presId="urn:microsoft.com/office/officeart/2005/8/layout/cycle1"/>
    <dgm:cxn modelId="{C19E75AC-2E99-4446-ACBF-9CAFE3C08701}" type="presParOf" srcId="{A227F494-A202-42B4-927B-0F91398EAD66}" destId="{F572488E-ABD4-4F44-BD6D-A4F27E2DB363}"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B86E9-2DFC-444F-BFF9-86B086609531}">
      <dsp:nvSpPr>
        <dsp:cNvPr id="0" name=""/>
        <dsp:cNvSpPr/>
      </dsp:nvSpPr>
      <dsp:spPr>
        <a:xfrm>
          <a:off x="4189878" y="442215"/>
          <a:ext cx="2251231" cy="2251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sz="4900" b="0" i="0" u="none" strike="noStrike" kern="1200" cap="none" normalizeH="0" baseline="0" dirty="0">
              <a:ln>
                <a:noFill/>
              </a:ln>
              <a:solidFill>
                <a:schemeClr val="tx1"/>
              </a:solidFill>
              <a:effectLst/>
              <a:latin typeface="Comic Sans MS" panose="030F0702030302020204" pitchFamily="66" charset="0"/>
            </a:rPr>
            <a:t>Savoir</a:t>
          </a:r>
        </a:p>
      </dsp:txBody>
      <dsp:txXfrm>
        <a:off x="4189878" y="442215"/>
        <a:ext cx="2251231" cy="2251231"/>
      </dsp:txXfrm>
    </dsp:sp>
    <dsp:sp modelId="{90F74572-2762-4993-9F86-CA7A9846C1E4}">
      <dsp:nvSpPr>
        <dsp:cNvPr id="0" name=""/>
        <dsp:cNvSpPr/>
      </dsp:nvSpPr>
      <dsp:spPr>
        <a:xfrm>
          <a:off x="883776" y="-204360"/>
          <a:ext cx="5327980" cy="5327980"/>
        </a:xfrm>
        <a:prstGeom prst="circularArrow">
          <a:avLst>
            <a:gd name="adj1" fmla="val 8239"/>
            <a:gd name="adj2" fmla="val 575339"/>
            <a:gd name="adj3" fmla="val 2967414"/>
            <a:gd name="adj4" fmla="val 49338"/>
            <a:gd name="adj5" fmla="val 9613"/>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BDA32-2238-4C7F-9453-9F37BB8C6E7C}">
      <dsp:nvSpPr>
        <dsp:cNvPr id="0" name=""/>
        <dsp:cNvSpPr/>
      </dsp:nvSpPr>
      <dsp:spPr>
        <a:xfrm>
          <a:off x="2294652" y="3724842"/>
          <a:ext cx="2251231" cy="2251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sz="4900" b="0" i="0" u="none" strike="noStrike" kern="1200" cap="none" normalizeH="0" baseline="0" dirty="0">
              <a:ln>
                <a:noFill/>
              </a:ln>
              <a:solidFill>
                <a:schemeClr val="tx1"/>
              </a:solidFill>
              <a:effectLst/>
              <a:latin typeface="Comic Sans MS" panose="030F0702030302020204" pitchFamily="66" charset="0"/>
            </a:rPr>
            <a:t>Savoir-faire</a:t>
          </a:r>
        </a:p>
      </dsp:txBody>
      <dsp:txXfrm>
        <a:off x="2294652" y="3724842"/>
        <a:ext cx="2251231" cy="2251231"/>
      </dsp:txXfrm>
    </dsp:sp>
    <dsp:sp modelId="{8CBA163C-74D5-4604-A7E6-AE4A7FFB49B2}">
      <dsp:nvSpPr>
        <dsp:cNvPr id="0" name=""/>
        <dsp:cNvSpPr/>
      </dsp:nvSpPr>
      <dsp:spPr>
        <a:xfrm>
          <a:off x="641992" y="-166478"/>
          <a:ext cx="5327980" cy="5327980"/>
        </a:xfrm>
        <a:prstGeom prst="circularArrow">
          <a:avLst>
            <a:gd name="adj1" fmla="val 8239"/>
            <a:gd name="adj2" fmla="val 575339"/>
            <a:gd name="adj3" fmla="val 10175323"/>
            <a:gd name="adj4" fmla="val 7257247"/>
            <a:gd name="adj5" fmla="val 9613"/>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BB20E-F066-4491-9008-7CEFC7755824}">
      <dsp:nvSpPr>
        <dsp:cNvPr id="0" name=""/>
        <dsp:cNvSpPr/>
      </dsp:nvSpPr>
      <dsp:spPr>
        <a:xfrm>
          <a:off x="399427" y="442215"/>
          <a:ext cx="2251231" cy="2251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altLang="fr-FR" sz="4900" b="0" i="0" u="none" strike="noStrike" kern="1200" cap="none" normalizeH="0" baseline="0" dirty="0">
              <a:ln>
                <a:noFill/>
              </a:ln>
              <a:solidFill>
                <a:schemeClr val="tx1"/>
              </a:solidFill>
              <a:effectLst/>
              <a:latin typeface="Comic Sans MS" panose="030F0702030302020204" pitchFamily="66" charset="0"/>
            </a:rPr>
            <a:t>Savoir-être</a:t>
          </a:r>
        </a:p>
      </dsp:txBody>
      <dsp:txXfrm>
        <a:off x="399427" y="442215"/>
        <a:ext cx="2251231" cy="2251231"/>
      </dsp:txXfrm>
    </dsp:sp>
    <dsp:sp modelId="{F572488E-ABD4-4F44-BD6D-A4F27E2DB363}">
      <dsp:nvSpPr>
        <dsp:cNvPr id="0" name=""/>
        <dsp:cNvSpPr/>
      </dsp:nvSpPr>
      <dsp:spPr>
        <a:xfrm>
          <a:off x="756278" y="-1950"/>
          <a:ext cx="5327980" cy="5327980"/>
        </a:xfrm>
        <a:prstGeom prst="circularArrow">
          <a:avLst>
            <a:gd name="adj1" fmla="val 8239"/>
            <a:gd name="adj2" fmla="val 575339"/>
            <a:gd name="adj3" fmla="val 16860045"/>
            <a:gd name="adj4" fmla="val 14964616"/>
            <a:gd name="adj5" fmla="val 9613"/>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CA">
              <a:solidFill>
                <a:srgbClr val="000000"/>
              </a:solidFill>
            </a:endParaRP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CA">
              <a:solidFill>
                <a:srgbClr val="000000"/>
              </a:solidFill>
            </a:endParaRPr>
          </a:p>
        </p:txBody>
      </p:sp>
      <p:sp>
        <p:nvSpPr>
          <p:cNvPr id="33795" name="Rectangle 3"/>
          <p:cNvSpPr>
            <a:spLocks noGrp="1" noChangeArrowheads="1"/>
          </p:cNvSpPr>
          <p:nvPr>
            <p:ph type="ctrTitle"/>
          </p:nvPr>
        </p:nvSpPr>
        <p:spPr>
          <a:xfrm>
            <a:off x="315913" y="466725"/>
            <a:ext cx="6781800" cy="2133600"/>
          </a:xfrm>
        </p:spPr>
        <p:txBody>
          <a:bodyPr/>
          <a:lstStyle>
            <a:lvl1pPr algn="r">
              <a:defRPr sz="4800"/>
            </a:lvl1pPr>
          </a:lstStyle>
          <a:p>
            <a:r>
              <a:rPr lang="fr-CA" altLang="en-US"/>
              <a:t>Cliquez pour modifier le style du titre</a:t>
            </a:r>
          </a:p>
        </p:txBody>
      </p:sp>
      <p:sp>
        <p:nvSpPr>
          <p:cNvPr id="33796"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fr-CA" altLang="en-US"/>
              <a:t>Cliquez pour modifier le style des sous-titres du masque</a:t>
            </a:r>
          </a:p>
        </p:txBody>
      </p:sp>
      <p:sp>
        <p:nvSpPr>
          <p:cNvPr id="38" name="Rectangle 5"/>
          <p:cNvSpPr>
            <a:spLocks noGrp="1" noChangeArrowheads="1"/>
          </p:cNvSpPr>
          <p:nvPr>
            <p:ph type="dt" sz="half" idx="10"/>
          </p:nvPr>
        </p:nvSpPr>
        <p:spPr/>
        <p:txBody>
          <a:bodyPr/>
          <a:lstStyle>
            <a:lvl1pPr>
              <a:defRPr/>
            </a:lvl1pPr>
          </a:lstStyle>
          <a:p>
            <a:pPr>
              <a:defRPr/>
            </a:pPr>
            <a:endParaRPr lang="fr-CA" alt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a:defRPr/>
            </a:pPr>
            <a:endParaRPr lang="fr-CA" altLang="en-US">
              <a:solidFill>
                <a:srgbClr val="000000"/>
              </a:solidFill>
            </a:endParaRPr>
          </a:p>
        </p:txBody>
      </p:sp>
      <p:sp>
        <p:nvSpPr>
          <p:cNvPr id="40" name="Rectangle 7"/>
          <p:cNvSpPr>
            <a:spLocks noGrp="1" noChangeArrowheads="1"/>
          </p:cNvSpPr>
          <p:nvPr>
            <p:ph type="sldNum" sz="quarter" idx="12"/>
          </p:nvPr>
        </p:nvSpPr>
        <p:spPr/>
        <p:txBody>
          <a:bodyPr/>
          <a:lstStyle>
            <a:lvl1pPr>
              <a:defRPr/>
            </a:lvl1pPr>
          </a:lstStyle>
          <a:p>
            <a:pPr>
              <a:defRPr/>
            </a:pPr>
            <a:fld id="{5A068435-05D1-4413-9771-FE4DDF9D4030}"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51898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50F1200-8D9E-4197-9031-11E9E4016AA0}"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272456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22238"/>
            <a:ext cx="2057400" cy="6008687"/>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122238"/>
            <a:ext cx="6019800" cy="600868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B2AA803-DDA9-4B0F-8A44-9684FE213022}"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152999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122238"/>
            <a:ext cx="7543800" cy="1295400"/>
          </a:xfrm>
        </p:spPr>
        <p:txBody>
          <a:bodyPr/>
          <a:lstStyle/>
          <a:p>
            <a:r>
              <a:rPr lang="fr-FR"/>
              <a:t>Cliquez pour modifier le style du titre</a:t>
            </a:r>
            <a:endParaRPr lang="fr-CA"/>
          </a:p>
        </p:txBody>
      </p:sp>
      <p:sp>
        <p:nvSpPr>
          <p:cNvPr id="3" name="Espace réservé du contenu 2"/>
          <p:cNvSpPr>
            <a:spLocks noGrp="1"/>
          </p:cNvSpPr>
          <p:nvPr>
            <p:ph sz="quarter" idx="1"/>
          </p:nvPr>
        </p:nvSpPr>
        <p:spPr>
          <a:xfrm>
            <a:off x="457200" y="1719263"/>
            <a:ext cx="4038600" cy="212883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48200" y="1719263"/>
            <a:ext cx="4038600" cy="212883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57200" y="4000500"/>
            <a:ext cx="4038600" cy="21304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5"/>
          <p:cNvSpPr>
            <a:spLocks noGrp="1"/>
          </p:cNvSpPr>
          <p:nvPr>
            <p:ph sz="quarter" idx="4"/>
          </p:nvPr>
        </p:nvSpPr>
        <p:spPr>
          <a:xfrm>
            <a:off x="4648200" y="4000500"/>
            <a:ext cx="4038600" cy="21304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86D1370-E89A-4C72-80C0-617FC9D797BB}"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3123024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457200" y="122238"/>
            <a:ext cx="7543800" cy="1295400"/>
          </a:xfrm>
        </p:spPr>
        <p:txBody>
          <a:bodyPr/>
          <a:lstStyle/>
          <a:p>
            <a:r>
              <a:rPr lang="fr-FR"/>
              <a:t>Cliquez pour modifier le style du titre</a:t>
            </a:r>
            <a:endParaRPr lang="fr-CA"/>
          </a:p>
        </p:txBody>
      </p:sp>
      <p:sp>
        <p:nvSpPr>
          <p:cNvPr id="3" name="Espace réservé du texte 2"/>
          <p:cNvSpPr>
            <a:spLocks noGrp="1"/>
          </p:cNvSpPr>
          <p:nvPr>
            <p:ph type="body" sz="half" idx="1"/>
          </p:nvPr>
        </p:nvSpPr>
        <p:spPr>
          <a:xfrm>
            <a:off x="457200" y="1719263"/>
            <a:ext cx="40386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image de la bibliothèque 3"/>
          <p:cNvSpPr>
            <a:spLocks noGrp="1"/>
          </p:cNvSpPr>
          <p:nvPr>
            <p:ph type="clipArt" sz="half" idx="2"/>
          </p:nvPr>
        </p:nvSpPr>
        <p:spPr>
          <a:xfrm>
            <a:off x="4648200" y="1719263"/>
            <a:ext cx="4038600" cy="4411662"/>
          </a:xfrm>
        </p:spPr>
        <p:txBody>
          <a:bodyPr/>
          <a:lstStyle/>
          <a:p>
            <a:pPr lvl="0"/>
            <a:endParaRPr lang="fr-CA" noProof="0"/>
          </a:p>
        </p:txBody>
      </p:sp>
      <p:sp>
        <p:nvSpPr>
          <p:cNvPr id="5"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A73011E-0CD4-49B1-A50C-50E93AB9EF1C}"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1374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457200" y="122238"/>
            <a:ext cx="7543800" cy="1295400"/>
          </a:xfrm>
        </p:spPr>
        <p:txBody>
          <a:bodyPr/>
          <a:lstStyle/>
          <a:p>
            <a:r>
              <a:rPr lang="fr-FR"/>
              <a:t>Cliquez pour modifier le style du titre</a:t>
            </a:r>
            <a:endParaRPr lang="fr-CA"/>
          </a:p>
        </p:txBody>
      </p:sp>
      <p:sp>
        <p:nvSpPr>
          <p:cNvPr id="3" name="Espace réservé du graphique SmartArt 2"/>
          <p:cNvSpPr>
            <a:spLocks noGrp="1"/>
          </p:cNvSpPr>
          <p:nvPr>
            <p:ph type="dgm" idx="1"/>
          </p:nvPr>
        </p:nvSpPr>
        <p:spPr>
          <a:xfrm>
            <a:off x="457200" y="1719263"/>
            <a:ext cx="8229600" cy="4411662"/>
          </a:xfrm>
        </p:spPr>
        <p:txBody>
          <a:bodyPr/>
          <a:lstStyle/>
          <a:p>
            <a:pPr lvl="0"/>
            <a:endParaRPr lang="fr-CA" noProof="0"/>
          </a:p>
        </p:txBody>
      </p:sp>
      <p:sp>
        <p:nvSpPr>
          <p:cNvPr id="4"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2326890-662B-4554-8139-C32C4B5D88B4}"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203119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1918122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2734118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465761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917895E-ADE0-4CBA-B845-12A229AC2CF1}" type="datetimeFigureOut">
              <a:rPr lang="fr-CA" smtClean="0"/>
              <a:t>2024-02-06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2287926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917895E-ADE0-4CBA-B845-12A229AC2CF1}" type="datetimeFigureOut">
              <a:rPr lang="fr-CA" smtClean="0"/>
              <a:t>2024-02-06</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169036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DCB5C1C-8BA7-43E1-98C6-66A2F490402D}"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2174218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917895E-ADE0-4CBA-B845-12A229AC2CF1}" type="datetimeFigureOut">
              <a:rPr lang="fr-CA" smtClean="0"/>
              <a:t>2024-02-06</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2885485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7895E-ADE0-4CBA-B845-12A229AC2CF1}" type="datetimeFigureOut">
              <a:rPr lang="fr-CA" smtClean="0"/>
              <a:t>2024-02-06</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1923694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17895E-ADE0-4CBA-B845-12A229AC2CF1}" type="datetimeFigureOut">
              <a:rPr lang="fr-CA" smtClean="0"/>
              <a:t>2024-02-06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13512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2914357" y="6041361"/>
            <a:ext cx="732659" cy="365125"/>
          </a:xfrm>
        </p:spPr>
        <p:txBody>
          <a:bodyPr/>
          <a:lstStyle/>
          <a:p>
            <a:fld id="{7917895E-ADE0-4CBA-B845-12A229AC2CF1}" type="datetimeFigureOut">
              <a:rPr lang="fr-CA" smtClean="0"/>
              <a:t>2024-02-06</a:t>
            </a:fld>
            <a:endParaRPr lang="fr-CA"/>
          </a:p>
        </p:txBody>
      </p:sp>
      <p:sp>
        <p:nvSpPr>
          <p:cNvPr id="6" name="Footer Placeholder 5"/>
          <p:cNvSpPr>
            <a:spLocks noGrp="1"/>
          </p:cNvSpPr>
          <p:nvPr>
            <p:ph type="ftr" sz="quarter" idx="11"/>
          </p:nvPr>
        </p:nvSpPr>
        <p:spPr>
          <a:xfrm>
            <a:off x="442797" y="6041361"/>
            <a:ext cx="2471560" cy="365125"/>
          </a:xfrm>
        </p:spPr>
        <p:txBody>
          <a:bodyPr/>
          <a:lstStyle/>
          <a:p>
            <a:endParaRPr lang="fr-CA"/>
          </a:p>
        </p:txBody>
      </p:sp>
      <p:sp>
        <p:nvSpPr>
          <p:cNvPr id="7" name="Slide Number Placeholder 6"/>
          <p:cNvSpPr>
            <a:spLocks noGrp="1"/>
          </p:cNvSpPr>
          <p:nvPr>
            <p:ph type="sldNum" sz="quarter" idx="12"/>
          </p:nvPr>
        </p:nvSpPr>
        <p:spPr>
          <a:xfrm>
            <a:off x="3647017" y="5915887"/>
            <a:ext cx="796616" cy="490599"/>
          </a:xfrm>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177996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17895E-ADE0-4CBA-B845-12A229AC2CF1}" type="datetimeFigureOut">
              <a:rPr lang="fr-CA" smtClean="0"/>
              <a:t>2024-02-06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346323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12879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fr-FR"/>
              <a:t>Cliquez pour modifier les styles du texte du masque</a:t>
            </a:r>
          </a:p>
        </p:txBody>
      </p:sp>
      <p:sp>
        <p:nvSpPr>
          <p:cNvPr id="2" name="Date Placeholder 1"/>
          <p:cNvSpPr>
            <a:spLocks noGrp="1"/>
          </p:cNvSpPr>
          <p:nvPr>
            <p:ph type="dt" sz="half" idx="10"/>
          </p:nvPr>
        </p:nvSpPr>
        <p:spPr/>
        <p:txBody>
          <a:bodyPr/>
          <a:lstStyle/>
          <a:p>
            <a:fld id="{7917895E-ADE0-4CBA-B845-12A229AC2CF1}" type="datetimeFigureOut">
              <a:rPr lang="fr-CA" smtClean="0"/>
              <a:t>2024-02-06</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355821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097337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17895E-ADE0-4CBA-B845-12A229AC2CF1}" type="datetimeFigureOut">
              <a:rPr lang="fr-CA" smtClean="0"/>
              <a:t>2024-02-06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58A26B6-1A27-4785-9E74-08CAD046C4C7}" type="slidenum">
              <a:rPr lang="fr-CA" smtClean="0"/>
              <a:t>‹N°›</a:t>
            </a:fld>
            <a:endParaRPr lang="fr-CA"/>
          </a:p>
        </p:txBody>
      </p:sp>
    </p:spTree>
    <p:extLst>
      <p:ext uri="{BB962C8B-B14F-4D97-AF65-F5344CB8AC3E}">
        <p14:creationId xmlns:p14="http://schemas.microsoft.com/office/powerpoint/2010/main" val="37309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7917895E-ADE0-4CBA-B845-12A229AC2CF1}" type="datetimeFigureOut">
              <a:rPr lang="fr-CA" smtClean="0"/>
              <a:t>2024-02-06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58A26B6-1A27-4785-9E74-08CAD046C4C7}" type="slidenum">
              <a:rPr lang="fr-CA" smtClean="0"/>
              <a:t>‹N°›</a:t>
            </a:fld>
            <a:endParaRPr lang="fr-CA"/>
          </a:p>
        </p:txBody>
      </p:sp>
      <p:sp>
        <p:nvSpPr>
          <p:cNvPr id="9" name="Content Placeholder 8"/>
          <p:cNvSpPr>
            <a:spLocks noGrp="1"/>
          </p:cNvSpPr>
          <p:nvPr>
            <p:ph sz="quarter" idx="13"/>
          </p:nvPr>
        </p:nvSpPr>
        <p:spPr>
          <a:xfrm>
            <a:off x="1298448" y="2121407"/>
            <a:ext cx="3200400" cy="360273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92649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5FD33BB-3DDC-4064-8A47-EEB36D13FC5E}"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191275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70B78F3-1FE3-4556-BB94-DC7AAECFF513}"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15704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19EE56F-8F88-430D-8ADE-96649D547E54}"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402351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AE84EE44-1E16-4A54-BA5F-0EA3FE7F9C3E}"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305525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86A14D0-4F9A-437D-A20B-7956CC091722}"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83493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825DC79-D83B-4201-84A3-47ED3A815751}"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141710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endParaRPr lang="fr-CA"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fr-CA"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E1D1C3E-884F-4822-8421-B92A6913AECD}" type="slidenum">
              <a:rPr lang="fr-CA" altLang="en-US">
                <a:solidFill>
                  <a:srgbClr val="000000"/>
                </a:solidFill>
              </a:rPr>
              <a:pPr>
                <a:defRPr/>
              </a:pPr>
              <a:t>‹N°›</a:t>
            </a:fld>
            <a:endParaRPr lang="fr-CA" altLang="en-US">
              <a:solidFill>
                <a:srgbClr val="000000"/>
              </a:solidFill>
            </a:endParaRPr>
          </a:p>
        </p:txBody>
      </p:sp>
    </p:spTree>
    <p:extLst>
      <p:ext uri="{BB962C8B-B14F-4D97-AF65-F5344CB8AC3E}">
        <p14:creationId xmlns:p14="http://schemas.microsoft.com/office/powerpoint/2010/main" val="320145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CA">
              <a:solidFill>
                <a:srgbClr val="000000"/>
              </a:solidFill>
            </a:endParaRPr>
          </a:p>
        </p:txBody>
      </p:sp>
      <p:sp>
        <p:nvSpPr>
          <p:cNvPr id="2051"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CA" altLang="en-US"/>
              <a:t>Cliquez pour modifier le style du titre</a:t>
            </a:r>
          </a:p>
        </p:txBody>
      </p:sp>
      <p:sp>
        <p:nvSpPr>
          <p:cNvPr id="2052"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en-US"/>
              <a:t>Cliquez pour modifier les styles du texte du masque</a:t>
            </a:r>
          </a:p>
          <a:p>
            <a:pPr lvl="1"/>
            <a:r>
              <a:rPr lang="fr-CA" altLang="en-US"/>
              <a:t>Deuxième niveau</a:t>
            </a:r>
          </a:p>
          <a:p>
            <a:pPr lvl="2"/>
            <a:r>
              <a:rPr lang="fr-CA" altLang="en-US"/>
              <a:t>Troisième niveau</a:t>
            </a:r>
          </a:p>
          <a:p>
            <a:pPr lvl="3"/>
            <a:r>
              <a:rPr lang="fr-CA" altLang="en-US"/>
              <a:t>Quatrième niveau</a:t>
            </a:r>
          </a:p>
          <a:p>
            <a:pPr lvl="4"/>
            <a:r>
              <a:rPr lang="fr-CA" altLang="en-US"/>
              <a:t>Cinquième niveau</a:t>
            </a:r>
          </a:p>
        </p:txBody>
      </p:sp>
      <p:sp>
        <p:nvSpPr>
          <p:cNvPr id="32773"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fr-CA" altLang="en-US">
              <a:solidFill>
                <a:srgbClr val="000000"/>
              </a:solidFill>
            </a:endParaRPr>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fr-CA" altLang="en-US">
              <a:solidFill>
                <a:srgbClr val="000000"/>
              </a:solidFill>
            </a:endParaRPr>
          </a:p>
        </p:txBody>
      </p:sp>
      <p:sp>
        <p:nvSpPr>
          <p:cNvPr id="32775"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362FAE04-8FE5-478A-A79D-AFAF44E2B5AF}" type="slidenum">
              <a:rPr lang="fr-CA" altLang="en-US">
                <a:solidFill>
                  <a:srgbClr val="000000"/>
                </a:solidFill>
              </a:rPr>
              <a:pPr fontAlgn="base">
                <a:spcBef>
                  <a:spcPct val="0"/>
                </a:spcBef>
                <a:spcAft>
                  <a:spcPct val="0"/>
                </a:spcAft>
                <a:defRPr/>
              </a:pPr>
              <a:t>‹N°›</a:t>
            </a:fld>
            <a:endParaRPr lang="fr-CA" altLang="en-US">
              <a:solidFill>
                <a:srgbClr val="000000"/>
              </a:solidFill>
            </a:endParaRPr>
          </a:p>
        </p:txBody>
      </p:sp>
      <p:grpSp>
        <p:nvGrpSpPr>
          <p:cNvPr id="2056" name="Group 8"/>
          <p:cNvGrpSpPr>
            <a:grpSpLocks/>
          </p:cNvGrpSpPr>
          <p:nvPr/>
        </p:nvGrpSpPr>
        <p:grpSpPr bwMode="auto">
          <a:xfrm>
            <a:off x="8153400" y="152400"/>
            <a:ext cx="792163" cy="1295400"/>
            <a:chOff x="5136" y="960"/>
            <a:chExt cx="528" cy="864"/>
          </a:xfrm>
        </p:grpSpPr>
        <p:sp>
          <p:nvSpPr>
            <p:cNvPr id="5129"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0"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1"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2"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3"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4"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5" name="Oval 15"/>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6" name="Oval 16"/>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7" name="Oval 17"/>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8" name="Oval 18"/>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39" name="Oval 19"/>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0" name="Oval 20"/>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1"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2"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3"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4" name="Oval 24"/>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5"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6"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7"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8" name="Oval 28"/>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49"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0"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1"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2"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3" name="Oval 33"/>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4"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5"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6"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7" name="Oval 37"/>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8"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sp>
          <p:nvSpPr>
            <p:cNvPr id="5159" name="Oval 39"/>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fr-FR" altLang="fr-FR">
                <a:solidFill>
                  <a:srgbClr val="000000"/>
                </a:solidFill>
              </a:endParaRPr>
            </a:p>
          </p:txBody>
        </p:sp>
      </p:grpSp>
    </p:spTree>
    <p:extLst>
      <p:ext uri="{BB962C8B-B14F-4D97-AF65-F5344CB8AC3E}">
        <p14:creationId xmlns:p14="http://schemas.microsoft.com/office/powerpoint/2010/main" val="116416322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Lst>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pPr fontAlgn="base">
              <a:spcBef>
                <a:spcPct val="0"/>
              </a:spcBef>
              <a:spcAft>
                <a:spcPct val="0"/>
              </a:spcAft>
              <a:defRPr/>
            </a:pPr>
            <a:endParaRPr lang="fr-CA" altLang="en-US">
              <a:solidFill>
                <a:srgbClr val="000000"/>
              </a:solidFill>
            </a:endParaRPr>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pPr fontAlgn="base">
              <a:spcBef>
                <a:spcPct val="0"/>
              </a:spcBef>
              <a:spcAft>
                <a:spcPct val="0"/>
              </a:spcAft>
              <a:defRPr/>
            </a:pPr>
            <a:endParaRPr lang="fr-CA" altLang="en-US">
              <a:solidFill>
                <a:srgbClr val="000000"/>
              </a:solidFill>
            </a:endParaRPr>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pPr fontAlgn="base">
              <a:spcBef>
                <a:spcPct val="0"/>
              </a:spcBef>
              <a:spcAft>
                <a:spcPct val="0"/>
              </a:spcAft>
              <a:defRPr/>
            </a:pPr>
            <a:fld id="{362FAE04-8FE5-478A-A79D-AFAF44E2B5AF}" type="slidenum">
              <a:rPr lang="fr-CA" altLang="en-US" smtClean="0">
                <a:solidFill>
                  <a:srgbClr val="000000"/>
                </a:solidFill>
              </a:rPr>
              <a:pPr fontAlgn="base">
                <a:spcBef>
                  <a:spcPct val="0"/>
                </a:spcBef>
                <a:spcAft>
                  <a:spcPct val="0"/>
                </a:spcAft>
                <a:defRPr/>
              </a:pPr>
              <a:t>‹N°›</a:t>
            </a:fld>
            <a:endParaRPr lang="fr-CA" altLang="en-US">
              <a:solidFill>
                <a:srgbClr val="000000"/>
              </a:solidFill>
            </a:endParaRPr>
          </a:p>
        </p:txBody>
      </p:sp>
    </p:spTree>
    <p:extLst>
      <p:ext uri="{BB962C8B-B14F-4D97-AF65-F5344CB8AC3E}">
        <p14:creationId xmlns:p14="http://schemas.microsoft.com/office/powerpoint/2010/main" val="3614228427"/>
      </p:ext>
    </p:extLst>
  </p:cSld>
  <p:clrMap bg1="dk1" tx1="lt1" bg2="dk2" tx2="lt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 id="2147484711" r:id="rId12"/>
    <p:sldLayoutId id="2147484712" r:id="rId13"/>
    <p:sldLayoutId id="2147484713" r:id="rId14"/>
    <p:sldLayoutId id="2147484714" r:id="rId15"/>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6.xml"/><Relationship Id="rId1" Type="http://schemas.openxmlformats.org/officeDocument/2006/relationships/tags" Target="../tags/tag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6.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slideLayout" Target="../slideLayouts/slideLayout16.xml"/><Relationship Id="rId1" Type="http://schemas.openxmlformats.org/officeDocument/2006/relationships/tags" Target="../tags/tag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6.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6.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6.xml"/><Relationship Id="rId1" Type="http://schemas.openxmlformats.org/officeDocument/2006/relationships/tags" Target="../tags/tag3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6.xml"/><Relationship Id="rId1" Type="http://schemas.openxmlformats.org/officeDocument/2006/relationships/tags" Target="../tags/tag32.xml"/><Relationship Id="rId6" Type="http://schemas.openxmlformats.org/officeDocument/2006/relationships/image" Target="../media/image79.png"/><Relationship Id="rId5" Type="http://schemas.openxmlformats.org/officeDocument/2006/relationships/image" Target="../media/image75.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eg"/><Relationship Id="rId7" Type="http://schemas.openxmlformats.org/officeDocument/2006/relationships/image" Target="../media/image83.png"/><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35.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6.xml"/><Relationship Id="rId1" Type="http://schemas.openxmlformats.org/officeDocument/2006/relationships/tags" Target="../tags/tag37.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6.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6.xml"/><Relationship Id="rId1" Type="http://schemas.openxmlformats.org/officeDocument/2006/relationships/tags" Target="../tags/tag41.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6.xml"/><Relationship Id="rId1" Type="http://schemas.openxmlformats.org/officeDocument/2006/relationships/tags" Target="../tags/tag4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43.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6.xml"/><Relationship Id="rId1" Type="http://schemas.openxmlformats.org/officeDocument/2006/relationships/tags" Target="../tags/tag44.xml"/><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5.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slideLayout" Target="../slideLayouts/slideLayout16.xml"/><Relationship Id="rId1" Type="http://schemas.openxmlformats.org/officeDocument/2006/relationships/tags" Target="../tags/tag4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6.xml"/><Relationship Id="rId1" Type="http://schemas.openxmlformats.org/officeDocument/2006/relationships/tags" Target="../tags/tag4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6.xml"/><Relationship Id="rId1" Type="http://schemas.openxmlformats.org/officeDocument/2006/relationships/tags" Target="../tags/tag48.xml"/><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6.xml"/><Relationship Id="rId1" Type="http://schemas.openxmlformats.org/officeDocument/2006/relationships/tags" Target="../tags/tag50.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6.xml"/><Relationship Id="rId1" Type="http://schemas.openxmlformats.org/officeDocument/2006/relationships/tags" Target="../tags/tag51.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16.xml"/><Relationship Id="rId1" Type="http://schemas.openxmlformats.org/officeDocument/2006/relationships/tags" Target="../tags/tag5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3.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6.xml"/><Relationship Id="rId1" Type="http://schemas.openxmlformats.org/officeDocument/2006/relationships/tags" Target="../tags/tag5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6.xml"/><Relationship Id="rId1" Type="http://schemas.openxmlformats.org/officeDocument/2006/relationships/tags" Target="../tags/tag55.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16.xml"/><Relationship Id="rId1" Type="http://schemas.openxmlformats.org/officeDocument/2006/relationships/tags" Target="../tags/tag56.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7.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16.xml"/><Relationship Id="rId1" Type="http://schemas.openxmlformats.org/officeDocument/2006/relationships/tags" Target="../tags/tag58.xml"/><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6.xml"/><Relationship Id="rId1" Type="http://schemas.openxmlformats.org/officeDocument/2006/relationships/tags" Target="../tags/tag60.xml"/><Relationship Id="rId5" Type="http://schemas.openxmlformats.org/officeDocument/2006/relationships/image" Target="../media/image136.png"/><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61.xml"/></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6.xml"/><Relationship Id="rId1" Type="http://schemas.openxmlformats.org/officeDocument/2006/relationships/tags" Target="../tags/tag62.xml"/></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63.xml"/></Relationships>
</file>

<file path=ppt/slides/_rels/slide7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64.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tags" Target="../tags/tag65.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6.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6.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E7597382-59B5-427B-9E49-55383F0A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2" name="Rounded Rectangle 16">
            <a:extLst>
              <a:ext uri="{FF2B5EF4-FFF2-40B4-BE49-F238E27FC236}">
                <a16:creationId xmlns:a16="http://schemas.microsoft.com/office/drawing/2014/main" id="{26471DC7-FA6E-40EF-A167-93BB0BCE1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643466"/>
            <a:ext cx="8178799" cy="4592561"/>
          </a:xfrm>
          <a:prstGeom prst="roundRect">
            <a:avLst>
              <a:gd name="adj" fmla="val 3513"/>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olice, Graphique, clipart, logo&#10;&#10;Description générée automatiquement">
            <a:extLst>
              <a:ext uri="{FF2B5EF4-FFF2-40B4-BE49-F238E27FC236}">
                <a16:creationId xmlns:a16="http://schemas.microsoft.com/office/drawing/2014/main" id="{68655443-A17A-D70A-471B-95D8105DCB6D}"/>
              </a:ext>
            </a:extLst>
          </p:cNvPr>
          <p:cNvPicPr>
            <a:picLocks noChangeAspect="1"/>
          </p:cNvPicPr>
          <p:nvPr/>
        </p:nvPicPr>
        <p:blipFill>
          <a:blip r:embed="rId2"/>
          <a:stretch>
            <a:fillRect/>
          </a:stretch>
        </p:blipFill>
        <p:spPr>
          <a:xfrm>
            <a:off x="2140772" y="873202"/>
            <a:ext cx="4862456" cy="4133088"/>
          </a:xfrm>
          <a:prstGeom prst="rect">
            <a:avLst/>
          </a:prstGeom>
        </p:spPr>
      </p:pic>
    </p:spTree>
    <p:extLst>
      <p:ext uri="{BB962C8B-B14F-4D97-AF65-F5344CB8AC3E}">
        <p14:creationId xmlns:p14="http://schemas.microsoft.com/office/powerpoint/2010/main" val="243815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fr-CA" dirty="0"/>
              <a:t>Y A-T-IL UN ORDRE POUR LES COMPÉTENCES?</a:t>
            </a:r>
          </a:p>
        </p:txBody>
      </p:sp>
      <p:sp>
        <p:nvSpPr>
          <p:cNvPr id="3" name="Espace réservé du contenu 2"/>
          <p:cNvSpPr>
            <a:spLocks noGrp="1"/>
          </p:cNvSpPr>
          <p:nvPr>
            <p:ph idx="1"/>
          </p:nvPr>
        </p:nvSpPr>
        <p:spPr/>
        <p:txBody>
          <a:bodyPr/>
          <a:lstStyle/>
          <a:p>
            <a:r>
              <a:rPr lang="fr-CA" dirty="0"/>
              <a:t>Au CFP Performance Plus, nous avons fait certains changements dans le but d’aider nos élèves, soit pour que l’apprentissage soit plus graduel (stage 21 avant le stage 17), ou encore pour éviter d’avoir des compétences très exigeantes en même temps.</a:t>
            </a:r>
          </a:p>
          <a:p>
            <a:pPr marL="0" indent="0">
              <a:buNone/>
            </a:pPr>
            <a:endParaRPr lang="fr-CA" dirty="0"/>
          </a:p>
        </p:txBody>
      </p:sp>
    </p:spTree>
    <p:extLst>
      <p:ext uri="{BB962C8B-B14F-4D97-AF65-F5344CB8AC3E}">
        <p14:creationId xmlns:p14="http://schemas.microsoft.com/office/powerpoint/2010/main" val="867378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27584" y="980728"/>
            <a:ext cx="7543800" cy="930275"/>
          </a:xfrm>
        </p:spPr>
        <p:style>
          <a:lnRef idx="0">
            <a:schemeClr val="accent4"/>
          </a:lnRef>
          <a:fillRef idx="3">
            <a:schemeClr val="accent4"/>
          </a:fillRef>
          <a:effectRef idx="3">
            <a:schemeClr val="accent4"/>
          </a:effectRef>
          <a:fontRef idx="minor">
            <a:schemeClr val="lt1"/>
          </a:fontRef>
        </p:style>
        <p:txBody>
          <a:bodyPr/>
          <a:lstStyle/>
          <a:p>
            <a:pPr algn="ctr" eaLnBrk="1" hangingPunct="1"/>
            <a:r>
              <a:rPr lang="fr-CA" altLang="fr-FR">
                <a:solidFill>
                  <a:schemeClr val="bg1"/>
                </a:solidFill>
                <a:latin typeface="Broadway" pitchFamily="82" charset="0"/>
              </a:rPr>
              <a:t>Compétence 1</a:t>
            </a:r>
            <a:br>
              <a:rPr lang="fr-CA" altLang="fr-FR">
                <a:solidFill>
                  <a:schemeClr val="bg1"/>
                </a:solidFill>
                <a:latin typeface="Broadway" pitchFamily="82" charset="0"/>
              </a:rPr>
            </a:br>
            <a:endParaRPr lang="fr-CA" altLang="fr-FR" sz="800">
              <a:solidFill>
                <a:schemeClr val="bg1"/>
              </a:solidFill>
              <a:latin typeface="Broadway" pitchFamily="82" charset="0"/>
            </a:endParaRPr>
          </a:p>
        </p:txBody>
      </p:sp>
      <p:sp>
        <p:nvSpPr>
          <p:cNvPr id="14339" name="Rectangle 3"/>
          <p:cNvSpPr>
            <a:spLocks noGrp="1" noChangeArrowheads="1"/>
          </p:cNvSpPr>
          <p:nvPr>
            <p:ph idx="1"/>
          </p:nvPr>
        </p:nvSpPr>
        <p:spPr>
          <a:xfrm>
            <a:off x="468313" y="2133600"/>
            <a:ext cx="8229600" cy="4032250"/>
          </a:xfrm>
        </p:spPr>
        <p:txBody>
          <a:bodyPr>
            <a:normAutofit lnSpcReduction="10000"/>
          </a:bodyPr>
          <a:lstStyle/>
          <a:p>
            <a:pPr algn="ctr" eaLnBrk="1" hangingPunct="1">
              <a:buFont typeface="Wingdings" pitchFamily="2" charset="2"/>
              <a:buNone/>
            </a:pPr>
            <a:r>
              <a:rPr lang="fr-CA" altLang="fr-FR" sz="2400">
                <a:latin typeface="Comic Sans MS" pitchFamily="66" charset="0"/>
              </a:rPr>
              <a:t>Situation au regard de la profession et de la formation</a:t>
            </a:r>
          </a:p>
          <a:p>
            <a:pPr algn="ctr" eaLnBrk="1" hangingPunct="1">
              <a:buFont typeface="Wingdings" pitchFamily="2" charset="2"/>
              <a:buNone/>
            </a:pPr>
            <a:r>
              <a:rPr lang="fr-CA" altLang="fr-FR" sz="2400">
                <a:latin typeface="Comic Sans MS" pitchFamily="66" charset="0"/>
              </a:rPr>
              <a:t>30 heures  </a:t>
            </a:r>
          </a:p>
          <a:p>
            <a:pPr algn="ctr" eaLnBrk="1" hangingPunct="1">
              <a:buFont typeface="Wingdings" pitchFamily="2" charset="2"/>
              <a:buNone/>
            </a:pPr>
            <a:r>
              <a:rPr lang="fr-CA" altLang="fr-FR" sz="2400">
                <a:latin typeface="Comic Sans MS" pitchFamily="66" charset="0"/>
              </a:rPr>
              <a:t>Compétence de situation</a:t>
            </a:r>
          </a:p>
          <a:p>
            <a:pPr algn="ctr" eaLnBrk="1" hangingPunct="1">
              <a:buFont typeface="Wingdings" pitchFamily="2" charset="2"/>
              <a:buNone/>
            </a:pPr>
            <a:endParaRPr lang="fr-CA" altLang="fr-FR" sz="2400">
              <a:latin typeface="Comic Sans MS" pitchFamily="66" charset="0"/>
            </a:endParaRPr>
          </a:p>
          <a:p>
            <a:pPr algn="ctr" eaLnBrk="1" hangingPunct="1">
              <a:buFont typeface="Wingdings" pitchFamily="2" charset="2"/>
              <a:buNone/>
            </a:pPr>
            <a:r>
              <a:rPr lang="fr-CA" altLang="fr-FR" sz="2400">
                <a:latin typeface="Comic Sans MS" pitchFamily="66" charset="0"/>
              </a:rPr>
              <a:t>BUT : Suis-je dans le bon métier ? </a:t>
            </a:r>
          </a:p>
          <a:p>
            <a:pPr algn="ctr" eaLnBrk="1" hangingPunct="1">
              <a:buFont typeface="Wingdings" pitchFamily="2" charset="2"/>
              <a:buNone/>
            </a:pPr>
            <a:r>
              <a:rPr lang="fr-CA" altLang="fr-FR" sz="2400">
                <a:latin typeface="Comic Sans MS" pitchFamily="66" charset="0"/>
              </a:rPr>
              <a:t>			Connaître le contenu du programme</a:t>
            </a:r>
          </a:p>
          <a:p>
            <a:pPr algn="ctr" eaLnBrk="1" hangingPunct="1">
              <a:buFont typeface="Wingdings" pitchFamily="2" charset="2"/>
              <a:buNone/>
            </a:pPr>
            <a:endParaRPr lang="fr-CA" altLang="fr-FR" sz="2400">
              <a:latin typeface="Comic Sans MS" pitchFamily="66" charset="0"/>
            </a:endParaRPr>
          </a:p>
          <a:p>
            <a:pPr algn="ctr" eaLnBrk="1" hangingPunct="1">
              <a:buFont typeface="Wingdings" pitchFamily="2" charset="2"/>
              <a:buNone/>
            </a:pPr>
            <a:r>
              <a:rPr lang="fr-CA" altLang="fr-FR" sz="2400">
                <a:latin typeface="Comic Sans MS" pitchFamily="66" charset="0"/>
              </a:rPr>
              <a:t>C’est la première compétence que vous ferez !</a:t>
            </a:r>
          </a:p>
        </p:txBody>
      </p:sp>
    </p:spTree>
    <p:custDataLst>
      <p:tags r:id="rId1"/>
    </p:custDataLst>
    <p:extLst>
      <p:ext uri="{BB962C8B-B14F-4D97-AF65-F5344CB8AC3E}">
        <p14:creationId xmlns:p14="http://schemas.microsoft.com/office/powerpoint/2010/main" val="309765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73"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5375" name="Rectangle 15374">
            <a:extLst>
              <a:ext uri="{FF2B5EF4-FFF2-40B4-BE49-F238E27FC236}">
                <a16:creationId xmlns:a16="http://schemas.microsoft.com/office/drawing/2014/main" id="{39F1F689-BD84-4BD2-A649-497370713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135" cy="6869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77" name="Group 15376">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15378"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9" name="Isosceles Triangle 15378">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0" name="Isosceles Triangle 15379">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62"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a:t>
            </a:r>
          </a:p>
        </p:txBody>
      </p:sp>
      <p:pic>
        <p:nvPicPr>
          <p:cNvPr id="1536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76593" y="763949"/>
            <a:ext cx="2648682" cy="3354997"/>
          </a:xfrm>
          <a:prstGeom prst="roundRect">
            <a:avLst>
              <a:gd name="adj" fmla="val 387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15258" y="1838844"/>
            <a:ext cx="2648682" cy="1205208"/>
          </a:xfrm>
          <a:prstGeom prst="roundRect">
            <a:avLst>
              <a:gd name="adj" fmla="val 387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5" name="Groupe 5"/>
          <p:cNvGrpSpPr>
            <a:grpSpLocks/>
          </p:cNvGrpSpPr>
          <p:nvPr/>
        </p:nvGrpSpPr>
        <p:grpSpPr bwMode="auto">
          <a:xfrm>
            <a:off x="3243116" y="1626403"/>
            <a:ext cx="2648682" cy="1630090"/>
            <a:chOff x="2771800" y="952867"/>
            <a:chExt cx="4896544" cy="3012451"/>
          </a:xfrm>
        </p:grpSpPr>
        <p:grpSp>
          <p:nvGrpSpPr>
            <p:cNvPr id="15366" name="Groupe 4"/>
            <p:cNvGrpSpPr>
              <a:grpSpLocks/>
            </p:cNvGrpSpPr>
            <p:nvPr/>
          </p:nvGrpSpPr>
          <p:grpSpPr bwMode="auto">
            <a:xfrm>
              <a:off x="2771800" y="952867"/>
              <a:ext cx="4896544" cy="3012451"/>
              <a:chOff x="2771800" y="952867"/>
              <a:chExt cx="4896544" cy="3012451"/>
            </a:xfrm>
          </p:grpSpPr>
          <p:pic>
            <p:nvPicPr>
              <p:cNvPr id="1536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952867"/>
                <a:ext cx="4896544" cy="301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07210" y="1313155"/>
                <a:ext cx="144483" cy="14443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spcBef>
                    <a:spcPct val="0"/>
                  </a:spcBef>
                  <a:spcAft>
                    <a:spcPct val="0"/>
                  </a:spcAft>
                  <a:defRPr/>
                </a:pPr>
                <a:endParaRPr lang="fr-CA">
                  <a:solidFill>
                    <a:srgbClr val="FFFFFF"/>
                  </a:solidFill>
                </a:endParaRPr>
              </a:p>
            </p:txBody>
          </p:sp>
        </p:grpSp>
        <p:sp>
          <p:nvSpPr>
            <p:cNvPr id="15367" name="ZoneTexte 1"/>
            <p:cNvSpPr txBox="1">
              <a:spLocks noChangeArrowheads="1"/>
            </p:cNvSpPr>
            <p:nvPr/>
          </p:nvSpPr>
          <p:spPr bwMode="auto">
            <a:xfrm>
              <a:off x="4519768" y="1183317"/>
              <a:ext cx="8640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493776" eaLnBrk="1" fontAlgn="base" hangingPunct="1">
                <a:spcBef>
                  <a:spcPct val="0"/>
                </a:spcBef>
                <a:spcAft>
                  <a:spcPts val="600"/>
                </a:spcAft>
              </a:pPr>
              <a:r>
                <a:rPr lang="fr-CA" altLang="fr-FR" sz="864" kern="1200">
                  <a:solidFill>
                    <a:srgbClr val="555555"/>
                  </a:solidFill>
                  <a:latin typeface="Arial" charset="0"/>
                  <a:ea typeface="+mn-ea"/>
                  <a:cs typeface="+mn-cs"/>
                </a:rPr>
                <a:t>a</a:t>
              </a:r>
              <a:endParaRPr lang="fr-CA" altLang="fr-FR" sz="1600">
                <a:solidFill>
                  <a:srgbClr val="FFFFFF"/>
                </a:solidFill>
              </a:endParaRPr>
            </a:p>
          </p:txBody>
        </p:sp>
      </p:grpSp>
    </p:spTree>
    <p:custDataLst>
      <p:tags r:id="rId1"/>
    </p:custDataLst>
    <p:extLst>
      <p:ext uri="{BB962C8B-B14F-4D97-AF65-F5344CB8AC3E}">
        <p14:creationId xmlns:p14="http://schemas.microsoft.com/office/powerpoint/2010/main" val="346236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396" name="Picture 16395" descr="Grand groupe de parachutistes en vol">
            <a:extLst>
              <a:ext uri="{FF2B5EF4-FFF2-40B4-BE49-F238E27FC236}">
                <a16:creationId xmlns:a16="http://schemas.microsoft.com/office/drawing/2014/main" id="{4559C14D-2614-5922-DBE0-2668B66139C2}"/>
              </a:ext>
            </a:extLst>
          </p:cNvPr>
          <p:cNvPicPr>
            <a:picLocks noChangeAspect="1"/>
          </p:cNvPicPr>
          <p:nvPr/>
        </p:nvPicPr>
        <p:blipFill rotWithShape="1">
          <a:blip r:embed="rId3">
            <a:duotone>
              <a:schemeClr val="accent1">
                <a:shade val="45000"/>
                <a:satMod val="135000"/>
              </a:schemeClr>
              <a:prstClr val="white"/>
            </a:duotone>
          </a:blip>
          <a:srcRect l="28228" r="27450"/>
          <a:stretch/>
        </p:blipFill>
        <p:spPr>
          <a:xfrm>
            <a:off x="4581525" y="-1"/>
            <a:ext cx="4570837" cy="6858001"/>
          </a:xfrm>
          <a:prstGeom prst="rect">
            <a:avLst/>
          </a:prstGeom>
        </p:spPr>
      </p:pic>
      <p:sp>
        <p:nvSpPr>
          <p:cNvPr id="1640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nvPr>
        </p:nvSpPr>
        <p:spPr>
          <a:xfrm>
            <a:off x="607500" y="447188"/>
            <a:ext cx="3802575" cy="1559412"/>
          </a:xfrm>
        </p:spPr>
        <p:style>
          <a:lnRef idx="1">
            <a:schemeClr val="accent6"/>
          </a:lnRef>
          <a:fillRef idx="3">
            <a:schemeClr val="accent6"/>
          </a:fillRef>
          <a:effectRef idx="2">
            <a:schemeClr val="accent6"/>
          </a:effectRef>
          <a:fontRef idx="minor">
            <a:schemeClr val="lt1"/>
          </a:fontRef>
        </p:style>
        <p:txBody>
          <a:bodyPr>
            <a:normAutofit/>
          </a:bodyPr>
          <a:lstStyle/>
          <a:p>
            <a:pPr eaLnBrk="1" hangingPunct="1"/>
            <a:r>
              <a:rPr lang="fr-CA" altLang="fr-FR">
                <a:latin typeface="Broadway" pitchFamily="82" charset="0"/>
              </a:rPr>
              <a:t>Compétence 2</a:t>
            </a:r>
          </a:p>
        </p:txBody>
      </p:sp>
      <p:sp>
        <p:nvSpPr>
          <p:cNvPr id="16387"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Approche globale de la santé</a:t>
            </a:r>
          </a:p>
          <a:p>
            <a:pPr eaLnBrk="1" hangingPunct="1">
              <a:lnSpc>
                <a:spcPct val="90000"/>
              </a:lnSpc>
              <a:buFont typeface="Wingdings" pitchFamily="2" charset="2"/>
              <a:buNone/>
            </a:pPr>
            <a:r>
              <a:rPr lang="fr-CA" altLang="fr-FR" sz="1500">
                <a:latin typeface="Comic Sans MS" pitchFamily="66" charset="0"/>
              </a:rPr>
              <a:t>30 heures</a:t>
            </a:r>
          </a:p>
          <a:p>
            <a:pPr eaLnBrk="1" hangingPunct="1">
              <a:lnSpc>
                <a:spcPct val="90000"/>
              </a:lnSpc>
              <a:buFont typeface="Wingdings" pitchFamily="2" charset="2"/>
              <a:buNone/>
            </a:pPr>
            <a:r>
              <a:rPr lang="fr-CA" altLang="fr-FR" sz="1500">
                <a:latin typeface="Comic Sans MS" pitchFamily="66" charset="0"/>
              </a:rPr>
              <a:t>Compétence de situation</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But : Connaître toutes les composantes de la personne, des modèles conceptuels, les besoins fondamentaux de Virginia Henderson, faire une feuille de route , ce qu’est un cardex et un PTI</a:t>
            </a:r>
          </a:p>
          <a:p>
            <a:pPr eaLnBrk="1" hangingPunct="1">
              <a:lnSpc>
                <a:spcPct val="90000"/>
              </a:lnSpc>
              <a:buFont typeface="Wingdings" pitchFamily="2" charset="2"/>
              <a:buNone/>
            </a:pPr>
            <a:r>
              <a:rPr lang="fr-CA" altLang="fr-FR" sz="1500">
                <a:latin typeface="Comic Sans MS" pitchFamily="66" charset="0"/>
              </a:rPr>
              <a:t>Il débute dans les premières semaines et chevauche la compétence 3 </a:t>
            </a: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61993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419"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7421" name="Group 17420">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6998" y="4525094"/>
            <a:ext cx="9152363" cy="2344057"/>
            <a:chOff x="0" y="4525094"/>
            <a:chExt cx="12203151" cy="2344057"/>
          </a:xfrm>
        </p:grpSpPr>
        <p:sp>
          <p:nvSpPr>
            <p:cNvPr id="17422"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Isosceles Triangle 17422">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4" name="Isosceles Triangle 17423">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10"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17414" name="Picture 8" descr="Résultats de recherche d'images pour « notes au dossier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6" y="961930"/>
            <a:ext cx="1954530" cy="293914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58466" y="1454236"/>
            <a:ext cx="1954531" cy="195453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4629247" y="1576611"/>
            <a:ext cx="1956287" cy="171175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01784" y="912297"/>
            <a:ext cx="1954530" cy="304038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2853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437" name="Picture 18436" descr="Personne tenant une pièce de puzzle">
            <a:extLst>
              <a:ext uri="{FF2B5EF4-FFF2-40B4-BE49-F238E27FC236}">
                <a16:creationId xmlns:a16="http://schemas.microsoft.com/office/drawing/2014/main" id="{117C29A8-C2B4-7032-14FF-7647021A0B09}"/>
              </a:ext>
            </a:extLst>
          </p:cNvPr>
          <p:cNvPicPr>
            <a:picLocks noChangeAspect="1"/>
          </p:cNvPicPr>
          <p:nvPr/>
        </p:nvPicPr>
        <p:blipFill rotWithShape="1">
          <a:blip r:embed="rId3">
            <a:duotone>
              <a:schemeClr val="accent1">
                <a:shade val="45000"/>
                <a:satMod val="135000"/>
              </a:schemeClr>
              <a:prstClr val="white"/>
            </a:duotone>
          </a:blip>
          <a:srcRect l="27585" r="27259" b="-1"/>
          <a:stretch/>
        </p:blipFill>
        <p:spPr>
          <a:xfrm>
            <a:off x="4581525" y="-1"/>
            <a:ext cx="4570837" cy="6858001"/>
          </a:xfrm>
          <a:prstGeom prst="rect">
            <a:avLst/>
          </a:prstGeom>
        </p:spPr>
      </p:pic>
      <p:sp>
        <p:nvSpPr>
          <p:cNvPr id="18441"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3</a:t>
            </a:r>
          </a:p>
        </p:txBody>
      </p:sp>
      <p:sp>
        <p:nvSpPr>
          <p:cNvPr id="18435"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Communication au sein d’une équipe de soins</a:t>
            </a:r>
          </a:p>
          <a:p>
            <a:pPr eaLnBrk="1" hangingPunct="1">
              <a:lnSpc>
                <a:spcPct val="90000"/>
              </a:lnSpc>
              <a:buFont typeface="Wingdings" pitchFamily="2" charset="2"/>
              <a:buNone/>
            </a:pPr>
            <a:r>
              <a:rPr lang="fr-CA" altLang="fr-FR" sz="1500">
                <a:latin typeface="Comic Sans MS" pitchFamily="66" charset="0"/>
              </a:rPr>
              <a:t>45 heures</a:t>
            </a:r>
          </a:p>
          <a:p>
            <a:pPr eaLnBrk="1" hangingPunct="1">
              <a:lnSpc>
                <a:spcPct val="90000"/>
              </a:lnSpc>
              <a:buFont typeface="Wingdings" pitchFamily="2" charset="2"/>
              <a:buNone/>
            </a:pPr>
            <a:r>
              <a:rPr lang="fr-CA" altLang="fr-FR" sz="1500">
                <a:latin typeface="Comic Sans MS" pitchFamily="66" charset="0"/>
              </a:rPr>
              <a:t>Compétence de situation</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But : La terminologie, les abréviations, les notes d’évolution, les logiciels utilisés, les éléments d’une communication et le travail d’équipe</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C’est la 2ième compétence </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418070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469" name="Rectangle 19468">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1" name="Freeform: Shape 19470">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19459" name="Titre 1"/>
          <p:cNvSpPr>
            <a:spLocks noGrp="1"/>
          </p:cNvSpPr>
          <p:nvPr>
            <p:ph type="title"/>
          </p:nvPr>
        </p:nvSpPr>
        <p:spPr>
          <a:xfrm>
            <a:off x="481315" y="1918252"/>
            <a:ext cx="2524079" cy="3997635"/>
          </a:xfrm>
        </p:spPr>
        <p:txBody>
          <a:bodyPr anchor="t">
            <a:normAutofit/>
          </a:bodyPr>
          <a:lstStyle/>
          <a:p>
            <a:r>
              <a:rPr lang="fr-CA" altLang="fr-FR" sz="3800"/>
              <a:t>Qui suis-je ?</a:t>
            </a:r>
          </a:p>
        </p:txBody>
      </p:sp>
      <p:pic>
        <p:nvPicPr>
          <p:cNvPr id="1945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760" y="2016437"/>
            <a:ext cx="1449162" cy="487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167187" y="2074719"/>
            <a:ext cx="1343625" cy="13436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728" y="2277916"/>
            <a:ext cx="1642909" cy="116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3555" y="3528606"/>
            <a:ext cx="2047729" cy="114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244" y="2746531"/>
            <a:ext cx="1299520" cy="86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3082" y="3675885"/>
            <a:ext cx="1547610" cy="1159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5833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488" name="Rectangle 2048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0" name="Freeform: Shape 2048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0482" name="Rectangle 2"/>
          <p:cNvSpPr>
            <a:spLocks noGrp="1" noChangeArrowheads="1"/>
          </p:cNvSpPr>
          <p:nvPr>
            <p:ph type="title"/>
          </p:nvPr>
        </p:nvSpPr>
        <p:spPr>
          <a:xfrm>
            <a:off x="338636" y="1734857"/>
            <a:ext cx="2824112" cy="3388287"/>
          </a:xfrm>
        </p:spPr>
        <p:style>
          <a:lnRef idx="0">
            <a:schemeClr val="accent2"/>
          </a:lnRef>
          <a:fillRef idx="3">
            <a:schemeClr val="accent2"/>
          </a:fillRef>
          <a:effectRef idx="3">
            <a:schemeClr val="accent2"/>
          </a:effectRef>
          <a:fontRef idx="minor">
            <a:schemeClr val="lt1"/>
          </a:fontRef>
        </p:style>
        <p:txBody>
          <a:bodyPr anchor="ctr">
            <a:normAutofit/>
          </a:bodyPr>
          <a:lstStyle/>
          <a:p>
            <a:pPr eaLnBrk="1" hangingPunct="1"/>
            <a:r>
              <a:rPr lang="fr-CA" altLang="fr-FR" sz="2800">
                <a:latin typeface="Broadway" pitchFamily="82" charset="0"/>
              </a:rPr>
              <a:t>Compétence 4</a:t>
            </a:r>
          </a:p>
        </p:txBody>
      </p:sp>
      <p:sp>
        <p:nvSpPr>
          <p:cNvPr id="20483" name="Rectangle 3"/>
          <p:cNvSpPr>
            <a:spLocks noGrp="1" noChangeArrowheads="1"/>
          </p:cNvSpPr>
          <p:nvPr>
            <p:ph idx="1"/>
          </p:nvPr>
        </p:nvSpPr>
        <p:spPr>
          <a:xfrm>
            <a:off x="4506051" y="978993"/>
            <a:ext cx="4023913" cy="4900014"/>
          </a:xfrm>
          <a:effectLst/>
        </p:spPr>
        <p:txBody>
          <a:bodyPr>
            <a:normAutofit/>
          </a:bodyPr>
          <a:lstStyle/>
          <a:p>
            <a:pPr eaLnBrk="1" hangingPunct="1">
              <a:lnSpc>
                <a:spcPct val="90000"/>
              </a:lnSpc>
              <a:buFont typeface="Wingdings" pitchFamily="2" charset="2"/>
              <a:buNone/>
            </a:pPr>
            <a:r>
              <a:rPr lang="fr-CA" altLang="fr-FR">
                <a:latin typeface="Comic Sans MS" pitchFamily="66" charset="0"/>
              </a:rPr>
              <a:t>Procédés de soins d’assistance</a:t>
            </a:r>
          </a:p>
          <a:p>
            <a:pPr eaLnBrk="1" hangingPunct="1">
              <a:lnSpc>
                <a:spcPct val="90000"/>
              </a:lnSpc>
              <a:buFont typeface="Wingdings" pitchFamily="2" charset="2"/>
              <a:buNone/>
            </a:pPr>
            <a:r>
              <a:rPr lang="fr-CA" altLang="fr-FR">
                <a:latin typeface="Comic Sans MS" pitchFamily="66" charset="0"/>
              </a:rPr>
              <a:t>105 heures</a:t>
            </a:r>
          </a:p>
          <a:p>
            <a:pPr eaLnBrk="1" hangingPunct="1">
              <a:lnSpc>
                <a:spcPct val="90000"/>
              </a:lnSpc>
              <a:buFont typeface="Wingdings" pitchFamily="2" charset="2"/>
              <a:buNone/>
            </a:pPr>
            <a:r>
              <a:rPr lang="fr-CA" altLang="fr-FR">
                <a:latin typeface="Comic Sans MS" pitchFamily="66" charset="0"/>
              </a:rPr>
              <a:t>Compétence de comportement</a:t>
            </a:r>
          </a:p>
          <a:p>
            <a:pPr eaLnBrk="1" hangingPunct="1">
              <a:lnSpc>
                <a:spcPct val="90000"/>
              </a:lnSpc>
              <a:buFont typeface="Wingdings" pitchFamily="2" charset="2"/>
              <a:buNone/>
            </a:pPr>
            <a:r>
              <a:rPr lang="fr-CA" altLang="fr-FR">
                <a:latin typeface="Comic Sans MS" pitchFamily="66" charset="0"/>
              </a:rPr>
              <a:t>But : Connaître et appliquer les déplacements sécuritaires, différentes techniques telles que le bain au lit, la culotte d’incontinence, l’alimentation d’un patient, les contentions, les soins post-mortem, faire un lit et les signes vitaux.</a:t>
            </a:r>
          </a:p>
          <a:p>
            <a:pPr eaLnBrk="1" hangingPunct="1">
              <a:lnSpc>
                <a:spcPct val="90000"/>
              </a:lnSpc>
              <a:buFont typeface="Wingdings" pitchFamily="2" charset="2"/>
              <a:buNone/>
            </a:pPr>
            <a:r>
              <a:rPr lang="fr-CA" altLang="fr-FR">
                <a:latin typeface="Comic Sans MS" pitchFamily="66" charset="0"/>
              </a:rPr>
              <a:t>Divisée en 2 parties 4(1) et 4(2).</a:t>
            </a:r>
          </a:p>
          <a:p>
            <a:pPr eaLnBrk="1" hangingPunct="1">
              <a:lnSpc>
                <a:spcPct val="90000"/>
              </a:lnSpc>
              <a:buFont typeface="Wingdings" pitchFamily="2" charset="2"/>
              <a:buNone/>
            </a:pPr>
            <a:r>
              <a:rPr lang="fr-CA" altLang="fr-FR">
                <a:latin typeface="Comic Sans MS" pitchFamily="66" charset="0"/>
              </a:rPr>
              <a:t>Différents profs.  Souvent 2 profs à la fois en labo.  Examen pratique sur 2 jours.  Carte PDSB remise </a:t>
            </a:r>
          </a:p>
          <a:p>
            <a:pPr eaLnBrk="1" hangingPunct="1">
              <a:lnSpc>
                <a:spcPct val="90000"/>
              </a:lnSpc>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1023790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57200" y="122238"/>
            <a:ext cx="7543800" cy="785812"/>
          </a:xfrm>
        </p:spPr>
        <p:txBody>
          <a:bodyPr/>
          <a:lstStyle/>
          <a:p>
            <a:pPr algn="ctr"/>
            <a:r>
              <a:rPr lang="fr-CA" altLang="fr-FR"/>
              <a:t>Qui suis-je ?</a:t>
            </a:r>
          </a:p>
        </p:txBody>
      </p:sp>
      <p:pic>
        <p:nvPicPr>
          <p:cNvPr id="215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657475" y="3445669"/>
            <a:ext cx="3829050" cy="1190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125538"/>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ZoneTexte 3"/>
          <p:cNvSpPr txBox="1">
            <a:spLocks noChangeArrowheads="1"/>
          </p:cNvSpPr>
          <p:nvPr/>
        </p:nvSpPr>
        <p:spPr bwMode="auto">
          <a:xfrm>
            <a:off x="899592" y="2532063"/>
            <a:ext cx="187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800" b="1" dirty="0"/>
              <a:t>Empathie</a:t>
            </a:r>
          </a:p>
        </p:txBody>
      </p:sp>
      <p:sp>
        <p:nvSpPr>
          <p:cNvPr id="21510" name="ZoneTexte 4"/>
          <p:cNvSpPr txBox="1">
            <a:spLocks noChangeArrowheads="1"/>
          </p:cNvSpPr>
          <p:nvPr/>
        </p:nvSpPr>
        <p:spPr bwMode="auto">
          <a:xfrm>
            <a:off x="1619672" y="5415756"/>
            <a:ext cx="41767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800" b="1" dirty="0"/>
              <a:t>Relation de confiance</a:t>
            </a:r>
          </a:p>
        </p:txBody>
      </p:sp>
    </p:spTree>
    <p:custDataLst>
      <p:tags r:id="rId1"/>
    </p:custDataLst>
    <p:extLst>
      <p:ext uri="{BB962C8B-B14F-4D97-AF65-F5344CB8AC3E}">
        <p14:creationId xmlns:p14="http://schemas.microsoft.com/office/powerpoint/2010/main" val="2220968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2533" name="Picture 22532" descr="Seul dans la foule">
            <a:extLst>
              <a:ext uri="{FF2B5EF4-FFF2-40B4-BE49-F238E27FC236}">
                <a16:creationId xmlns:a16="http://schemas.microsoft.com/office/drawing/2014/main" id="{1E260B0D-8775-0DAE-211C-6629DBBC5D48}"/>
              </a:ext>
            </a:extLst>
          </p:cNvPr>
          <p:cNvPicPr>
            <a:picLocks noChangeAspect="1"/>
          </p:cNvPicPr>
          <p:nvPr/>
        </p:nvPicPr>
        <p:blipFill rotWithShape="1">
          <a:blip r:embed="rId3">
            <a:duotone>
              <a:schemeClr val="accent1">
                <a:shade val="45000"/>
                <a:satMod val="135000"/>
              </a:schemeClr>
              <a:prstClr val="white"/>
            </a:duotone>
          </a:blip>
          <a:srcRect l="29102" r="20911"/>
          <a:stretch/>
        </p:blipFill>
        <p:spPr>
          <a:xfrm>
            <a:off x="4581525" y="-1"/>
            <a:ext cx="4570837" cy="6858001"/>
          </a:xfrm>
          <a:prstGeom prst="rect">
            <a:avLst/>
          </a:prstGeom>
        </p:spPr>
      </p:pic>
      <p:sp>
        <p:nvSpPr>
          <p:cNvPr id="2253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5</a:t>
            </a:r>
          </a:p>
        </p:txBody>
      </p:sp>
      <p:sp>
        <p:nvSpPr>
          <p:cNvPr id="22531" name="Rectangle 3"/>
          <p:cNvSpPr>
            <a:spLocks noGrp="1" noChangeArrowheads="1"/>
          </p:cNvSpPr>
          <p:nvPr>
            <p:ph idx="1"/>
          </p:nvPr>
        </p:nvSpPr>
        <p:spPr>
          <a:xfrm>
            <a:off x="614034" y="2413000"/>
            <a:ext cx="3791942" cy="3632200"/>
          </a:xfrm>
        </p:spPr>
        <p:txBody>
          <a:bodyPr>
            <a:normAutofit/>
          </a:bodyPr>
          <a:lstStyle/>
          <a:p>
            <a:pPr eaLnBrk="1" hangingPunct="1">
              <a:buFont typeface="Wingdings" pitchFamily="2" charset="2"/>
              <a:buNone/>
            </a:pPr>
            <a:r>
              <a:rPr lang="fr-CA" altLang="fr-FR">
                <a:latin typeface="Comic Sans MS" pitchFamily="66" charset="0"/>
              </a:rPr>
              <a:t>Relation aidante</a:t>
            </a:r>
          </a:p>
          <a:p>
            <a:pPr eaLnBrk="1" hangingPunct="1">
              <a:buFont typeface="Wingdings" pitchFamily="2" charset="2"/>
              <a:buNone/>
            </a:pPr>
            <a:r>
              <a:rPr lang="fr-CA" altLang="fr-FR">
                <a:latin typeface="Comic Sans MS" pitchFamily="66" charset="0"/>
              </a:rPr>
              <a:t>30 heures </a:t>
            </a:r>
          </a:p>
          <a:p>
            <a:pPr eaLnBrk="1" hangingPunct="1">
              <a:buFont typeface="Wingdings" pitchFamily="2" charset="2"/>
              <a:buNone/>
            </a:pPr>
            <a:r>
              <a:rPr lang="fr-CA" altLang="fr-FR">
                <a:latin typeface="Comic Sans MS" pitchFamily="66" charset="0"/>
              </a:rPr>
              <a:t>Compétence de situation</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But : Apprendre à établir une relation d’aide avec les personnes à l’aide de différentes techniques.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338665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dk1"/>
          </a:lnRef>
          <a:fillRef idx="3">
            <a:schemeClr val="dk1"/>
          </a:fillRef>
          <a:effectRef idx="3">
            <a:schemeClr val="dk1"/>
          </a:effectRef>
          <a:fontRef idx="minor">
            <a:schemeClr val="lt1"/>
          </a:fontRef>
        </p:style>
        <p:txBody>
          <a:bodyPr/>
          <a:lstStyle/>
          <a:p>
            <a:r>
              <a:rPr lang="fr-CA" dirty="0"/>
              <a:t>PROGRAMME D’ÉTUDES</a:t>
            </a:r>
          </a:p>
        </p:txBody>
      </p:sp>
      <p:sp>
        <p:nvSpPr>
          <p:cNvPr id="3" name="Espace réservé du contenu 2"/>
          <p:cNvSpPr>
            <a:spLocks noGrp="1"/>
          </p:cNvSpPr>
          <p:nvPr>
            <p:ph idx="1"/>
          </p:nvPr>
        </p:nvSpPr>
        <p:spPr/>
        <p:txBody>
          <a:bodyPr/>
          <a:lstStyle/>
          <a:p>
            <a:pPr marL="0" indent="0" algn="ctr">
              <a:buNone/>
            </a:pPr>
            <a:endParaRPr lang="fr-CA" dirty="0"/>
          </a:p>
          <a:p>
            <a:pPr algn="ctr"/>
            <a:r>
              <a:rPr lang="fr-CA" dirty="0"/>
              <a:t>31 compétences</a:t>
            </a:r>
          </a:p>
          <a:p>
            <a:pPr algn="ctr"/>
            <a:r>
              <a:rPr lang="fr-CA" dirty="0"/>
              <a:t>21 Théories / 10 stages</a:t>
            </a:r>
          </a:p>
          <a:p>
            <a:pPr algn="ctr"/>
            <a:r>
              <a:rPr lang="fr-CA" dirty="0"/>
              <a:t>De jour pour les stages: 10, 21 et 23 de jour</a:t>
            </a:r>
          </a:p>
          <a:p>
            <a:pPr algn="ctr"/>
            <a:r>
              <a:rPr lang="fr-CA" dirty="0"/>
              <a:t>Pour les stages:17 – 24 – 25 – 26 – 28 – 30 - 31 de soir et de jours</a:t>
            </a:r>
          </a:p>
          <a:p>
            <a:pPr algn="ctr"/>
            <a:endParaRPr lang="fr-CA" dirty="0"/>
          </a:p>
        </p:txBody>
      </p:sp>
    </p:spTree>
    <p:extLst>
      <p:ext uri="{BB962C8B-B14F-4D97-AF65-F5344CB8AC3E}">
        <p14:creationId xmlns:p14="http://schemas.microsoft.com/office/powerpoint/2010/main" val="413460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90805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Titre 1"/>
          <p:cNvSpPr>
            <a:spLocks noGrp="1"/>
          </p:cNvSpPr>
          <p:nvPr>
            <p:ph type="title"/>
          </p:nvPr>
        </p:nvSpPr>
        <p:spPr>
          <a:xfrm>
            <a:off x="457200" y="122238"/>
            <a:ext cx="7543800" cy="714375"/>
          </a:xfrm>
        </p:spPr>
        <p:txBody>
          <a:bodyPr/>
          <a:lstStyle/>
          <a:p>
            <a:pPr algn="ctr"/>
            <a:r>
              <a:rPr lang="fr-CA" altLang="fr-FR"/>
              <a:t>Qui suis-je ?</a:t>
            </a:r>
          </a:p>
        </p:txBody>
      </p:sp>
      <p:pic>
        <p:nvPicPr>
          <p:cNvPr id="2355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0092" r="30080"/>
          <a:stretch>
            <a:fillRect/>
          </a:stretch>
        </p:blipFill>
        <p:spPr>
          <a:xfrm>
            <a:off x="179388" y="2852738"/>
            <a:ext cx="1763712" cy="3324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052513"/>
            <a:ext cx="3108325" cy="260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3789363"/>
            <a:ext cx="37211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9" name="ZoneTexte 3"/>
          <p:cNvSpPr txBox="1">
            <a:spLocks noChangeArrowheads="1"/>
          </p:cNvSpPr>
          <p:nvPr/>
        </p:nvSpPr>
        <p:spPr bwMode="auto">
          <a:xfrm>
            <a:off x="2044408" y="4127500"/>
            <a:ext cx="36004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800" b="1" dirty="0"/>
              <a:t>Porter un jugement personnel</a:t>
            </a:r>
          </a:p>
        </p:txBody>
      </p:sp>
      <p:sp>
        <p:nvSpPr>
          <p:cNvPr id="7" name="Interdiction 6"/>
          <p:cNvSpPr/>
          <p:nvPr/>
        </p:nvSpPr>
        <p:spPr>
          <a:xfrm>
            <a:off x="6875463" y="738188"/>
            <a:ext cx="914400" cy="9144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CA">
              <a:solidFill>
                <a:srgbClr val="000000"/>
              </a:solidFill>
            </a:endParaRPr>
          </a:p>
        </p:txBody>
      </p:sp>
      <p:pic>
        <p:nvPicPr>
          <p:cNvPr id="2356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113" y="3319463"/>
            <a:ext cx="938212"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Émoticône 7"/>
          <p:cNvSpPr/>
          <p:nvPr/>
        </p:nvSpPr>
        <p:spPr>
          <a:xfrm>
            <a:off x="1547813" y="2874963"/>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CA">
              <a:solidFill>
                <a:srgbClr val="FFFFFF"/>
              </a:solidFill>
            </a:endParaRPr>
          </a:p>
        </p:txBody>
      </p:sp>
      <p:pic>
        <p:nvPicPr>
          <p:cNvPr id="2356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2182813"/>
            <a:ext cx="938213"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33247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581" name="Picture 24580" descr="Échec et mat dans une partie d'échecs">
            <a:extLst>
              <a:ext uri="{FF2B5EF4-FFF2-40B4-BE49-F238E27FC236}">
                <a16:creationId xmlns:a16="http://schemas.microsoft.com/office/drawing/2014/main" id="{83E608F1-C155-A936-9EF0-F53407882062}"/>
              </a:ext>
            </a:extLst>
          </p:cNvPr>
          <p:cNvPicPr>
            <a:picLocks noChangeAspect="1"/>
          </p:cNvPicPr>
          <p:nvPr/>
        </p:nvPicPr>
        <p:blipFill rotWithShape="1">
          <a:blip r:embed="rId3">
            <a:duotone>
              <a:schemeClr val="accent1">
                <a:shade val="45000"/>
                <a:satMod val="135000"/>
              </a:schemeClr>
              <a:prstClr val="white"/>
            </a:duotone>
          </a:blip>
          <a:srcRect l="23500" r="26013" b="1"/>
          <a:stretch/>
        </p:blipFill>
        <p:spPr>
          <a:xfrm>
            <a:off x="4581525" y="-1"/>
            <a:ext cx="4570837" cy="6858001"/>
          </a:xfrm>
          <a:prstGeom prst="rect">
            <a:avLst/>
          </a:prstGeom>
        </p:spPr>
      </p:pic>
      <p:sp>
        <p:nvSpPr>
          <p:cNvPr id="24585"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6</a:t>
            </a:r>
          </a:p>
        </p:txBody>
      </p:sp>
      <p:sp>
        <p:nvSpPr>
          <p:cNvPr id="24579" name="Rectangle 3"/>
          <p:cNvSpPr>
            <a:spLocks noGrp="1" noChangeArrowheads="1"/>
          </p:cNvSpPr>
          <p:nvPr>
            <p:ph idx="1"/>
          </p:nvPr>
        </p:nvSpPr>
        <p:spPr>
          <a:xfrm>
            <a:off x="614034" y="2413000"/>
            <a:ext cx="3791942" cy="3632200"/>
          </a:xfrm>
        </p:spPr>
        <p:txBody>
          <a:bodyPr>
            <a:normAutofit/>
          </a:bodyPr>
          <a:lstStyle/>
          <a:p>
            <a:pPr eaLnBrk="1" hangingPunct="1">
              <a:buFont typeface="Wingdings" pitchFamily="2" charset="2"/>
              <a:buNone/>
            </a:pPr>
            <a:r>
              <a:rPr lang="fr-CA" altLang="fr-FR" sz="1700" dirty="0">
                <a:latin typeface="Comic Sans MS" pitchFamily="66" charset="0"/>
              </a:rPr>
              <a:t>Aspect légal et éthique</a:t>
            </a:r>
          </a:p>
          <a:p>
            <a:pPr eaLnBrk="1" hangingPunct="1">
              <a:buFont typeface="Wingdings" pitchFamily="2" charset="2"/>
              <a:buNone/>
            </a:pPr>
            <a:r>
              <a:rPr lang="fr-CA" altLang="fr-FR" sz="1700" dirty="0">
                <a:latin typeface="Comic Sans MS" pitchFamily="66" charset="0"/>
              </a:rPr>
              <a:t>30 heures</a:t>
            </a:r>
          </a:p>
          <a:p>
            <a:pPr eaLnBrk="1" hangingPunct="1">
              <a:buFont typeface="Wingdings" pitchFamily="2" charset="2"/>
              <a:buNone/>
            </a:pPr>
            <a:r>
              <a:rPr lang="fr-CA" altLang="fr-FR" sz="1700" dirty="0">
                <a:latin typeface="Comic Sans MS" pitchFamily="66" charset="0"/>
              </a:rPr>
              <a:t>Compétence de situation</a:t>
            </a:r>
          </a:p>
          <a:p>
            <a:pPr eaLnBrk="1" hangingPunct="1">
              <a:buFont typeface="Wingdings" pitchFamily="2" charset="2"/>
              <a:buNone/>
            </a:pPr>
            <a:endParaRPr lang="fr-CA" altLang="fr-FR" sz="1700" dirty="0">
              <a:latin typeface="Comic Sans MS" pitchFamily="66" charset="0"/>
            </a:endParaRPr>
          </a:p>
          <a:p>
            <a:pPr eaLnBrk="1" hangingPunct="1">
              <a:buFont typeface="Wingdings" pitchFamily="2" charset="2"/>
              <a:buNone/>
            </a:pPr>
            <a:r>
              <a:rPr lang="fr-CA" altLang="fr-FR" sz="1700" dirty="0">
                <a:latin typeface="Comic Sans MS" pitchFamily="66" charset="0"/>
              </a:rPr>
              <a:t>But : Connaître les lois, les droits et responsabilités.  Confrontation de vos valeurs et préjugés versus la profession Exemple : soigner un prisonnier qui a tué, un violeur d’enfants, le suicide, etc.</a:t>
            </a:r>
          </a:p>
          <a:p>
            <a:pPr eaLnBrk="1" hangingPunct="1">
              <a:buFont typeface="Wingdings" pitchFamily="2" charset="2"/>
              <a:buNone/>
            </a:pPr>
            <a:endParaRPr lang="fr-CA" altLang="fr-FR" sz="1700" dirty="0">
              <a:latin typeface="Comic Sans MS" pitchFamily="66" charset="0"/>
            </a:endParaRPr>
          </a:p>
          <a:p>
            <a:pPr eaLnBrk="1" hangingPunct="1">
              <a:buFont typeface="Wingdings" pitchFamily="2" charset="2"/>
              <a:buNone/>
            </a:pPr>
            <a:endParaRPr lang="fr-CA" altLang="fr-FR" sz="1700" dirty="0">
              <a:latin typeface="Comic Sans MS" pitchFamily="66" charset="0"/>
            </a:endParaRPr>
          </a:p>
        </p:txBody>
      </p:sp>
    </p:spTree>
    <p:custDataLst>
      <p:tags r:id="rId1"/>
    </p:custDataLst>
    <p:extLst>
      <p:ext uri="{BB962C8B-B14F-4D97-AF65-F5344CB8AC3E}">
        <p14:creationId xmlns:p14="http://schemas.microsoft.com/office/powerpoint/2010/main" val="348656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611"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25613" name="Group 25612">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6998" y="4525094"/>
            <a:ext cx="9152363" cy="2344057"/>
            <a:chOff x="0" y="4525094"/>
            <a:chExt cx="12203151" cy="2344057"/>
          </a:xfrm>
        </p:grpSpPr>
        <p:sp>
          <p:nvSpPr>
            <p:cNvPr id="25614"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Isosceles Triangle 25614">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6" name="Isosceles Triangle 25615">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02"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6" y="1284277"/>
            <a:ext cx="1954530" cy="229444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58466" y="1766817"/>
            <a:ext cx="1954531" cy="132936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29247" y="1775632"/>
            <a:ext cx="1956287" cy="131371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a:xfrm>
            <a:off x="6701784" y="725148"/>
            <a:ext cx="1954530" cy="341467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32222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6629" name="Picture 26628" descr="Grand groupe de parachutistes en vol">
            <a:extLst>
              <a:ext uri="{FF2B5EF4-FFF2-40B4-BE49-F238E27FC236}">
                <a16:creationId xmlns:a16="http://schemas.microsoft.com/office/drawing/2014/main" id="{D61CDCCF-2422-57A7-9665-BE5CF0CB9794}"/>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26633"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p:cNvSpPr>
            <a:spLocks noGrp="1" noChangeArrowheads="1"/>
          </p:cNvSpPr>
          <p:nvPr>
            <p:ph type="title"/>
          </p:nvPr>
        </p:nvSpPr>
        <p:spPr>
          <a:xfrm>
            <a:off x="607500" y="447188"/>
            <a:ext cx="3802575" cy="1559412"/>
          </a:xfrm>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fr-CA" altLang="fr-FR">
                <a:latin typeface="Broadway" pitchFamily="82" charset="0"/>
              </a:rPr>
              <a:t>Compétence 7</a:t>
            </a:r>
          </a:p>
        </p:txBody>
      </p:sp>
      <p:sp>
        <p:nvSpPr>
          <p:cNvPr id="26627"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400">
                <a:latin typeface="Comic Sans MS" pitchFamily="66" charset="0"/>
              </a:rPr>
              <a:t>Système musculosquelettique</a:t>
            </a:r>
          </a:p>
          <a:p>
            <a:pPr eaLnBrk="1" hangingPunct="1">
              <a:lnSpc>
                <a:spcPct val="90000"/>
              </a:lnSpc>
              <a:buFont typeface="Wingdings" pitchFamily="2" charset="2"/>
              <a:buNone/>
            </a:pPr>
            <a:r>
              <a:rPr lang="fr-CA" altLang="fr-FR" sz="1400">
                <a:latin typeface="Comic Sans MS" pitchFamily="66" charset="0"/>
              </a:rPr>
              <a:t>45 heures</a:t>
            </a:r>
          </a:p>
          <a:p>
            <a:pPr eaLnBrk="1" hangingPunct="1">
              <a:lnSpc>
                <a:spcPct val="90000"/>
              </a:lnSpc>
              <a:buFont typeface="Wingdings" pitchFamily="2" charset="2"/>
              <a:buNone/>
            </a:pPr>
            <a:r>
              <a:rPr lang="fr-CA" altLang="fr-FR" sz="1400">
                <a:latin typeface="Comic Sans MS" pitchFamily="66" charset="0"/>
              </a:rPr>
              <a:t>Compétence de comportement</a:t>
            </a:r>
          </a:p>
          <a:p>
            <a:pPr eaLnBrk="1" hangingPunct="1">
              <a:lnSpc>
                <a:spcPct val="90000"/>
              </a:lnSpc>
              <a:buFont typeface="Wingdings" pitchFamily="2" charset="2"/>
              <a:buNone/>
            </a:pPr>
            <a:r>
              <a:rPr lang="fr-CA" altLang="fr-FR" sz="1400">
                <a:latin typeface="Comic Sans MS" pitchFamily="66" charset="0"/>
              </a:rPr>
              <a:t>But : Connaître les composantes du corps et plus particulièrement les os et muscles. Dans chaque compétence des systèmes vous apprendrez l’anatomie, la physiologie, les pathologies, les traitements associés et les examens diagnostics en lien avec le système.</a:t>
            </a:r>
          </a:p>
          <a:p>
            <a:pPr eaLnBrk="1" hangingPunct="1">
              <a:lnSpc>
                <a:spcPct val="90000"/>
              </a:lnSpc>
              <a:buFont typeface="Wingdings" pitchFamily="2" charset="2"/>
              <a:buNone/>
            </a:pPr>
            <a:r>
              <a:rPr lang="fr-CA" altLang="fr-FR" sz="1400">
                <a:latin typeface="Comic Sans MS" pitchFamily="66" charset="0"/>
              </a:rPr>
              <a:t>Il y a 1 cours en laboratoire.</a:t>
            </a:r>
          </a:p>
          <a:p>
            <a:pPr eaLnBrk="1" hangingPunct="1">
              <a:lnSpc>
                <a:spcPct val="90000"/>
              </a:lnSpc>
              <a:buFont typeface="Wingdings" pitchFamily="2" charset="2"/>
              <a:buNone/>
            </a:pPr>
            <a:r>
              <a:rPr lang="fr-CA" altLang="fr-FR" sz="1400">
                <a:latin typeface="Comic Sans MS" pitchFamily="66" charset="0"/>
              </a:rPr>
              <a:t>Il y a un examen théorique à la fin.</a:t>
            </a:r>
          </a:p>
          <a:p>
            <a:pPr eaLnBrk="1" hangingPunct="1">
              <a:lnSpc>
                <a:spcPct val="90000"/>
              </a:lnSpc>
              <a:buFont typeface="Wingdings" pitchFamily="2" charset="2"/>
              <a:buNone/>
            </a:pPr>
            <a:r>
              <a:rPr lang="fr-CA" altLang="fr-FR" sz="1400">
                <a:latin typeface="Comic Sans MS" pitchFamily="66" charset="0"/>
              </a:rPr>
              <a:t>	</a:t>
            </a:r>
          </a:p>
        </p:txBody>
      </p:sp>
    </p:spTree>
    <p:custDataLst>
      <p:tags r:id="rId1"/>
    </p:custDataLst>
    <p:extLst>
      <p:ext uri="{BB962C8B-B14F-4D97-AF65-F5344CB8AC3E}">
        <p14:creationId xmlns:p14="http://schemas.microsoft.com/office/powerpoint/2010/main" val="232892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659"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7661" name="Rectangle 27660">
            <a:extLst>
              <a:ext uri="{FF2B5EF4-FFF2-40B4-BE49-F238E27FC236}">
                <a16:creationId xmlns:a16="http://schemas.microsoft.com/office/drawing/2014/main" id="{3BC50DD1-DD7D-4E46-87FA-488D20EFD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3" name="Freeform: Shape 27662">
            <a:extLst>
              <a:ext uri="{FF2B5EF4-FFF2-40B4-BE49-F238E27FC236}">
                <a16:creationId xmlns:a16="http://schemas.microsoft.com/office/drawing/2014/main" id="{5C2AC00E-795B-4042-8AE5-AB81D103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ln/>
          <a:effectLst/>
        </p:spPr>
        <p:style>
          <a:lnRef idx="1">
            <a:schemeClr val="accent1"/>
          </a:lnRef>
          <a:fillRef idx="3">
            <a:schemeClr val="accent1"/>
          </a:fillRef>
          <a:effectRef idx="2">
            <a:schemeClr val="accent1"/>
          </a:effectRef>
          <a:fontRef idx="minor">
            <a:schemeClr val="lt1"/>
          </a:fontRef>
        </p:style>
      </p:sp>
      <p:sp>
        <p:nvSpPr>
          <p:cNvPr id="27650" name="Titre 1"/>
          <p:cNvSpPr>
            <a:spLocks noGrp="1"/>
          </p:cNvSpPr>
          <p:nvPr>
            <p:ph type="title"/>
          </p:nvPr>
        </p:nvSpPr>
        <p:spPr>
          <a:xfrm>
            <a:off x="432707" y="1050463"/>
            <a:ext cx="2628900" cy="3217333"/>
          </a:xfrm>
        </p:spPr>
        <p:txBody>
          <a:bodyPr vert="horz" lIns="91440" tIns="45720" rIns="91440" bIns="45720" rtlCol="0" anchor="ctr">
            <a:normAutofit/>
          </a:bodyPr>
          <a:lstStyle/>
          <a:p>
            <a:r>
              <a:rPr lang="en-US" altLang="fr-FR" sz="3800">
                <a:cs typeface="+mj-cs"/>
              </a:rPr>
              <a:t>Qui suis-je ?</a:t>
            </a: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5357" y="1346377"/>
            <a:ext cx="2237172" cy="16757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1979" y="1474211"/>
            <a:ext cx="2237172" cy="14200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66202" y="3704925"/>
            <a:ext cx="2218179" cy="21500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a:xfrm>
            <a:off x="6333241" y="3818534"/>
            <a:ext cx="2237173" cy="19228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458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677" name="Picture 28676" descr="Personne utilisant un microscope">
            <a:extLst>
              <a:ext uri="{FF2B5EF4-FFF2-40B4-BE49-F238E27FC236}">
                <a16:creationId xmlns:a16="http://schemas.microsoft.com/office/drawing/2014/main" id="{4FB700BD-E6A5-B9F8-E86B-DD97754A041E}"/>
              </a:ext>
            </a:extLst>
          </p:cNvPr>
          <p:cNvPicPr>
            <a:picLocks noChangeAspect="1"/>
          </p:cNvPicPr>
          <p:nvPr/>
        </p:nvPicPr>
        <p:blipFill rotWithShape="1">
          <a:blip r:embed="rId3">
            <a:duotone>
              <a:schemeClr val="accent1">
                <a:shade val="45000"/>
                <a:satMod val="135000"/>
              </a:schemeClr>
              <a:prstClr val="white"/>
            </a:duotone>
          </a:blip>
          <a:srcRect l="25145" r="42197" b="1"/>
          <a:stretch/>
        </p:blipFill>
        <p:spPr>
          <a:xfrm>
            <a:off x="4581525" y="-1"/>
            <a:ext cx="4570837" cy="6858001"/>
          </a:xfrm>
          <a:prstGeom prst="rect">
            <a:avLst/>
          </a:prstGeom>
        </p:spPr>
      </p:pic>
      <p:sp>
        <p:nvSpPr>
          <p:cNvPr id="28681"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12</a:t>
            </a:r>
          </a:p>
        </p:txBody>
      </p:sp>
      <p:sp>
        <p:nvSpPr>
          <p:cNvPr id="28675"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Procédés de soins et système nerveux et sensoriel   </a:t>
            </a:r>
          </a:p>
          <a:p>
            <a:pPr eaLnBrk="1" hangingPunct="1">
              <a:lnSpc>
                <a:spcPct val="90000"/>
              </a:lnSpc>
              <a:buFont typeface="Wingdings" pitchFamily="2" charset="2"/>
              <a:buNone/>
            </a:pPr>
            <a:r>
              <a:rPr lang="fr-CA" altLang="fr-FR" sz="1500">
                <a:latin typeface="Comic Sans MS" pitchFamily="66" charset="0"/>
              </a:rPr>
              <a:t> 60 heures</a:t>
            </a:r>
          </a:p>
          <a:p>
            <a:pPr eaLnBrk="1" hangingPunct="1">
              <a:lnSpc>
                <a:spcPct val="90000"/>
              </a:lnSpc>
              <a:buFont typeface="Wingdings" pitchFamily="2" charset="2"/>
              <a:buNone/>
            </a:pPr>
            <a:r>
              <a:rPr lang="fr-CA" altLang="fr-FR" sz="1500">
                <a:latin typeface="Comic Sans MS" pitchFamily="66" charset="0"/>
              </a:rPr>
              <a:t>Compétence de comportement</a:t>
            </a:r>
          </a:p>
          <a:p>
            <a:pPr eaLnBrk="1" hangingPunct="1">
              <a:lnSpc>
                <a:spcPct val="90000"/>
              </a:lnSpc>
              <a:buFont typeface="Wingdings" pitchFamily="2" charset="2"/>
              <a:buNone/>
            </a:pPr>
            <a:r>
              <a:rPr lang="fr-CA" altLang="fr-FR" sz="1500">
                <a:latin typeface="Comic Sans MS" pitchFamily="66" charset="0"/>
              </a:rPr>
              <a:t>But : Connaître les composantes du système nerveux et sensoriel, les pathologies, les examens diagnostics et les différents soins à apporter tels que le lavage d’oreille et les signes neurologiques.</a:t>
            </a:r>
          </a:p>
          <a:p>
            <a:pPr eaLnBrk="1" hangingPunct="1">
              <a:lnSpc>
                <a:spcPct val="90000"/>
              </a:lnSpc>
              <a:buFont typeface="Wingdings" pitchFamily="2" charset="2"/>
              <a:buNone/>
            </a:pPr>
            <a:r>
              <a:rPr lang="fr-CA" altLang="fr-FR" sz="1500">
                <a:latin typeface="Comic Sans MS" pitchFamily="66" charset="0"/>
              </a:rPr>
              <a:t>Il y a 1 cours en laboratoire.</a:t>
            </a:r>
          </a:p>
          <a:p>
            <a:pPr eaLnBrk="1" hangingPunct="1">
              <a:lnSpc>
                <a:spcPct val="90000"/>
              </a:lnSpc>
              <a:buFont typeface="Wingdings" pitchFamily="2" charset="2"/>
              <a:buNone/>
            </a:pPr>
            <a:r>
              <a:rPr lang="fr-CA" altLang="fr-FR" sz="1500">
                <a:latin typeface="Comic Sans MS" pitchFamily="66" charset="0"/>
              </a:rPr>
              <a:t>	</a:t>
            </a:r>
          </a:p>
          <a:p>
            <a:pPr eaLnBrk="1" hangingPunct="1">
              <a:lnSpc>
                <a:spcPct val="90000"/>
              </a:lnSpc>
              <a:buFont typeface="Wingdings" pitchFamily="2" charset="2"/>
              <a:buNone/>
            </a:pPr>
            <a:r>
              <a:rPr lang="fr-CA" altLang="fr-FR" sz="1500">
                <a:latin typeface="Comic Sans MS" pitchFamily="66" charset="0"/>
              </a:rPr>
              <a:t>Il y a un examen théorique seulement.</a:t>
            </a:r>
          </a:p>
        </p:txBody>
      </p:sp>
    </p:spTree>
    <p:custDataLst>
      <p:tags r:id="rId1"/>
    </p:custDataLst>
    <p:extLst>
      <p:ext uri="{BB962C8B-B14F-4D97-AF65-F5344CB8AC3E}">
        <p14:creationId xmlns:p14="http://schemas.microsoft.com/office/powerpoint/2010/main" val="309953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707"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9709" name="Rectangle 29708">
            <a:extLst>
              <a:ext uri="{FF2B5EF4-FFF2-40B4-BE49-F238E27FC236}">
                <a16:creationId xmlns:a16="http://schemas.microsoft.com/office/drawing/2014/main" id="{3BC50DD1-DD7D-4E46-87FA-488D20EFD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1" name="Freeform: Shape 29710">
            <a:extLst>
              <a:ext uri="{FF2B5EF4-FFF2-40B4-BE49-F238E27FC236}">
                <a16:creationId xmlns:a16="http://schemas.microsoft.com/office/drawing/2014/main" id="{5C2AC00E-795B-4042-8AE5-AB81D103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ln/>
          <a:effectLst/>
        </p:spPr>
        <p:style>
          <a:lnRef idx="1">
            <a:schemeClr val="accent1"/>
          </a:lnRef>
          <a:fillRef idx="3">
            <a:schemeClr val="accent1"/>
          </a:fillRef>
          <a:effectRef idx="2">
            <a:schemeClr val="accent1"/>
          </a:effectRef>
          <a:fontRef idx="minor">
            <a:schemeClr val="lt1"/>
          </a:fontRef>
        </p:style>
      </p:sp>
      <p:sp>
        <p:nvSpPr>
          <p:cNvPr id="29698" name="Titre 1"/>
          <p:cNvSpPr>
            <a:spLocks noGrp="1"/>
          </p:cNvSpPr>
          <p:nvPr>
            <p:ph type="title"/>
          </p:nvPr>
        </p:nvSpPr>
        <p:spPr>
          <a:xfrm>
            <a:off x="432707" y="1050463"/>
            <a:ext cx="2628900" cy="3217333"/>
          </a:xfrm>
        </p:spPr>
        <p:txBody>
          <a:bodyPr vert="horz" lIns="91440" tIns="45720" rIns="91440" bIns="45720" rtlCol="0" anchor="ctr">
            <a:normAutofit/>
          </a:bodyPr>
          <a:lstStyle/>
          <a:p>
            <a:r>
              <a:rPr lang="en-US" altLang="fr-FR" sz="3800">
                <a:cs typeface="+mj-cs"/>
              </a:rPr>
              <a:t>Qui suis-je ?</a:t>
            </a:r>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5357" y="1439869"/>
            <a:ext cx="2237172" cy="14887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1979" y="1495874"/>
            <a:ext cx="2237172" cy="137672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66202" y="3670874"/>
            <a:ext cx="2218179" cy="22181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10890" b="-8296"/>
          <a:stretch>
            <a:fillRect/>
          </a:stretch>
        </p:blipFill>
        <p:spPr>
          <a:xfrm>
            <a:off x="6333241" y="3690393"/>
            <a:ext cx="2237173" cy="21791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3337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25" name="Picture 30724" descr="Grand groupe de parachutistes en vol">
            <a:extLst>
              <a:ext uri="{FF2B5EF4-FFF2-40B4-BE49-F238E27FC236}">
                <a16:creationId xmlns:a16="http://schemas.microsoft.com/office/drawing/2014/main" id="{0DE29101-A687-BA1F-A8E3-51E809E7ECE4}"/>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3072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13</a:t>
            </a:r>
          </a:p>
        </p:txBody>
      </p:sp>
      <p:sp>
        <p:nvSpPr>
          <p:cNvPr id="30722"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pPr>
            <a:r>
              <a:rPr lang="fr-CA" altLang="fr-FR" sz="1500">
                <a:latin typeface="Comic Sans MS" pitchFamily="66" charset="0"/>
              </a:rPr>
              <a:t>Procédés de soins et système endocrinien   </a:t>
            </a:r>
          </a:p>
          <a:p>
            <a:pPr eaLnBrk="1" hangingPunct="1">
              <a:lnSpc>
                <a:spcPct val="90000"/>
              </a:lnSpc>
              <a:buClr>
                <a:srgbClr val="330066"/>
              </a:buClr>
              <a:buFont typeface="Wingdings" pitchFamily="2" charset="2"/>
              <a:buNone/>
            </a:pPr>
            <a:r>
              <a:rPr lang="fr-CA" altLang="fr-FR" sz="1500">
                <a:latin typeface="Comic Sans MS" pitchFamily="66" charset="0"/>
              </a:rPr>
              <a:t> 30 heures</a:t>
            </a:r>
          </a:p>
          <a:p>
            <a:pPr eaLnBrk="1" hangingPunct="1">
              <a:lnSpc>
                <a:spcPct val="90000"/>
              </a:lnSpc>
              <a:buClr>
                <a:srgbClr val="330066"/>
              </a:buClr>
              <a:buFont typeface="Wingdings" pitchFamily="2" charset="2"/>
              <a:buNone/>
            </a:pPr>
            <a:r>
              <a:rPr lang="fr-CA" altLang="fr-FR" sz="1500">
                <a:latin typeface="Comic Sans MS" pitchFamily="66" charset="0"/>
              </a:rPr>
              <a:t>Compétence de comportement</a:t>
            </a:r>
          </a:p>
          <a:p>
            <a:pPr eaLnBrk="1" hangingPunct="1">
              <a:lnSpc>
                <a:spcPct val="90000"/>
              </a:lnSpc>
              <a:buClr>
                <a:srgbClr val="330066"/>
              </a:buClr>
              <a:buFont typeface="Wingdings" pitchFamily="2" charset="2"/>
              <a:buNone/>
            </a:pPr>
            <a:endParaRPr lang="fr-CA" altLang="fr-FR" sz="1500">
              <a:latin typeface="Comic Sans MS" pitchFamily="66" charset="0"/>
            </a:endParaRPr>
          </a:p>
          <a:p>
            <a:pPr eaLnBrk="1" hangingPunct="1">
              <a:lnSpc>
                <a:spcPct val="90000"/>
              </a:lnSpc>
              <a:buClr>
                <a:srgbClr val="330066"/>
              </a:buClr>
              <a:buFont typeface="Wingdings" pitchFamily="2" charset="2"/>
              <a:buNone/>
            </a:pPr>
            <a:r>
              <a:rPr lang="fr-CA" altLang="fr-FR" sz="1500">
                <a:latin typeface="Comic Sans MS" pitchFamily="66" charset="0"/>
              </a:rPr>
              <a:t>But : Connaître les composantes du système endocrinien, les pathologies, les examens diagnostics et les différents soins à apporter tels que les glycémies capillaires et l’administration d’insuline.</a:t>
            </a:r>
          </a:p>
          <a:p>
            <a:pPr eaLnBrk="1" hangingPunct="1">
              <a:lnSpc>
                <a:spcPct val="90000"/>
              </a:lnSpc>
              <a:buClr>
                <a:srgbClr val="330066"/>
              </a:buClr>
              <a:buFont typeface="Wingdings" pitchFamily="2" charset="2"/>
              <a:buNone/>
            </a:pPr>
            <a:r>
              <a:rPr lang="fr-CA" altLang="fr-FR" sz="1500">
                <a:latin typeface="Comic Sans MS" pitchFamily="66" charset="0"/>
              </a:rPr>
              <a:t>	</a:t>
            </a:r>
          </a:p>
          <a:p>
            <a:pPr eaLnBrk="1" hangingPunct="1">
              <a:lnSpc>
                <a:spcPct val="90000"/>
              </a:lnSpc>
              <a:buClr>
                <a:srgbClr val="330066"/>
              </a:buClr>
              <a:buFont typeface="Wingdings" pitchFamily="2" charset="2"/>
              <a:buNone/>
            </a:pPr>
            <a:r>
              <a:rPr lang="fr-CA" altLang="fr-FR" sz="1500">
                <a:latin typeface="Comic Sans MS" pitchFamily="66" charset="0"/>
              </a:rPr>
              <a:t>Il y a un examen théorique et pratique.</a:t>
            </a: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29365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755"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31757" name="Group 31756">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6998" y="4525094"/>
            <a:ext cx="9152363" cy="2344057"/>
            <a:chOff x="0" y="4525094"/>
            <a:chExt cx="12203151" cy="2344057"/>
          </a:xfrm>
        </p:grpSpPr>
        <p:sp>
          <p:nvSpPr>
            <p:cNvPr id="31758"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9" name="Isosceles Triangle 31758">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0" name="Isosceles Triangle 31759">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746"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317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87686" y="1367874"/>
            <a:ext cx="1954530" cy="212725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58466" y="1699496"/>
            <a:ext cx="1954531" cy="146401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29247" y="1781577"/>
            <a:ext cx="1956287" cy="130182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01784" y="1255327"/>
            <a:ext cx="1954530" cy="235432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89935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773" name="Picture 32772" descr="Rangée d'échantillons pour les tests médicaux">
            <a:extLst>
              <a:ext uri="{FF2B5EF4-FFF2-40B4-BE49-F238E27FC236}">
                <a16:creationId xmlns:a16="http://schemas.microsoft.com/office/drawing/2014/main" id="{942DDCE4-E473-3699-84B6-D3F2968EA50F}"/>
              </a:ext>
            </a:extLst>
          </p:cNvPr>
          <p:cNvPicPr>
            <a:picLocks noChangeAspect="1"/>
          </p:cNvPicPr>
          <p:nvPr/>
        </p:nvPicPr>
        <p:blipFill rotWithShape="1">
          <a:blip r:embed="rId3">
            <a:duotone>
              <a:schemeClr val="accent1">
                <a:shade val="45000"/>
                <a:satMod val="135000"/>
              </a:schemeClr>
              <a:prstClr val="white"/>
            </a:duotone>
          </a:blip>
          <a:srcRect l="48506" r="1507"/>
          <a:stretch/>
        </p:blipFill>
        <p:spPr>
          <a:xfrm>
            <a:off x="4581525" y="-1"/>
            <a:ext cx="4570837" cy="6858001"/>
          </a:xfrm>
          <a:prstGeom prst="rect">
            <a:avLst/>
          </a:prstGeom>
        </p:spPr>
      </p:pic>
      <p:sp>
        <p:nvSpPr>
          <p:cNvPr id="3277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1"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14</a:t>
            </a:r>
          </a:p>
        </p:txBody>
      </p:sp>
      <p:sp>
        <p:nvSpPr>
          <p:cNvPr id="3"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defRPr/>
            </a:pPr>
            <a:r>
              <a:rPr lang="fr-CA" altLang="fr-FR" sz="1400">
                <a:latin typeface="Comic Sans MS" pitchFamily="66" charset="0"/>
              </a:rPr>
              <a:t>Système cardiovasculaire et respiratoire </a:t>
            </a:r>
          </a:p>
          <a:p>
            <a:pPr eaLnBrk="1" hangingPunct="1">
              <a:lnSpc>
                <a:spcPct val="90000"/>
              </a:lnSpc>
              <a:buClr>
                <a:srgbClr val="330066"/>
              </a:buClr>
              <a:buFont typeface="Wingdings" pitchFamily="2" charset="2"/>
              <a:buNone/>
              <a:defRPr/>
            </a:pPr>
            <a:r>
              <a:rPr lang="fr-CA" altLang="fr-FR" sz="1400">
                <a:latin typeface="Comic Sans MS" pitchFamily="66" charset="0"/>
              </a:rPr>
              <a:t> 75 heures</a:t>
            </a:r>
          </a:p>
          <a:p>
            <a:pPr eaLnBrk="1" hangingPunct="1">
              <a:lnSpc>
                <a:spcPct val="90000"/>
              </a:lnSpc>
              <a:buClr>
                <a:srgbClr val="330066"/>
              </a:buClr>
              <a:buFont typeface="Wingdings" pitchFamily="2" charset="2"/>
              <a:buNone/>
              <a:defRPr/>
            </a:pPr>
            <a:r>
              <a:rPr lang="fr-CA" altLang="fr-FR" sz="1400">
                <a:latin typeface="Comic Sans MS" pitchFamily="66" charset="0"/>
              </a:rPr>
              <a:t>Compétence de comportement</a:t>
            </a:r>
          </a:p>
          <a:p>
            <a:pPr eaLnBrk="1" hangingPunct="1">
              <a:lnSpc>
                <a:spcPct val="90000"/>
              </a:lnSpc>
              <a:buClr>
                <a:srgbClr val="330066"/>
              </a:buClr>
              <a:buFont typeface="Wingdings" pitchFamily="2" charset="2"/>
              <a:buNone/>
              <a:defRPr/>
            </a:pPr>
            <a:endParaRPr lang="fr-CA" altLang="fr-FR" sz="1400">
              <a:latin typeface="Comic Sans MS" pitchFamily="66" charset="0"/>
            </a:endParaRPr>
          </a:p>
          <a:p>
            <a:pPr eaLnBrk="1" hangingPunct="1">
              <a:lnSpc>
                <a:spcPct val="90000"/>
              </a:lnSpc>
              <a:buClr>
                <a:srgbClr val="330066"/>
              </a:buClr>
              <a:buFont typeface="Wingdings" pitchFamily="2" charset="2"/>
              <a:buNone/>
              <a:defRPr/>
            </a:pPr>
            <a:r>
              <a:rPr lang="fr-CA" altLang="fr-FR" sz="1400">
                <a:latin typeface="Comic Sans MS" pitchFamily="66" charset="0"/>
              </a:rPr>
              <a:t>But : Connaître les composantes du système cardiaque et respiratoire, les pathologies, les examens diagnostics et les différents soins à apporter tels que la ponction veineuse, les soins de trachéostomie et l’oxygène.</a:t>
            </a:r>
          </a:p>
          <a:p>
            <a:pPr eaLnBrk="1" hangingPunct="1">
              <a:lnSpc>
                <a:spcPct val="90000"/>
              </a:lnSpc>
              <a:buClr>
                <a:srgbClr val="330066"/>
              </a:buClr>
              <a:buFont typeface="Wingdings" pitchFamily="2" charset="2"/>
              <a:buNone/>
              <a:defRPr/>
            </a:pPr>
            <a:r>
              <a:rPr lang="fr-CA" altLang="fr-FR" sz="1400">
                <a:latin typeface="Comic Sans MS" pitchFamily="66" charset="0"/>
              </a:rPr>
              <a:t>	</a:t>
            </a:r>
          </a:p>
          <a:p>
            <a:pPr eaLnBrk="1" hangingPunct="1">
              <a:lnSpc>
                <a:spcPct val="90000"/>
              </a:lnSpc>
              <a:buClr>
                <a:srgbClr val="330066"/>
              </a:buClr>
              <a:buFont typeface="Wingdings" pitchFamily="2" charset="2"/>
              <a:buNone/>
              <a:defRPr/>
            </a:pPr>
            <a:r>
              <a:rPr lang="fr-CA" altLang="fr-FR" sz="1400">
                <a:latin typeface="Comic Sans MS" pitchFamily="66" charset="0"/>
              </a:rPr>
              <a:t>Il y a un examen théorique et pratique.</a:t>
            </a:r>
          </a:p>
          <a:p>
            <a:pPr marL="0" indent="0">
              <a:lnSpc>
                <a:spcPct val="90000"/>
              </a:lnSpc>
              <a:buFont typeface="Wingdings" pitchFamily="2" charset="2"/>
              <a:buNone/>
              <a:defRPr/>
            </a:pPr>
            <a:endParaRPr lang="fr-CA" sz="1400"/>
          </a:p>
        </p:txBody>
      </p:sp>
    </p:spTree>
    <p:custDataLst>
      <p:tags r:id="rId1"/>
    </p:custDataLst>
    <p:extLst>
      <p:ext uri="{BB962C8B-B14F-4D97-AF65-F5344CB8AC3E}">
        <p14:creationId xmlns:p14="http://schemas.microsoft.com/office/powerpoint/2010/main" val="60025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177E35-6445-84D4-8B72-305DBB4F1027}"/>
              </a:ext>
            </a:extLst>
          </p:cNvPr>
          <p:cNvPicPr>
            <a:picLocks noChangeAspect="1"/>
          </p:cNvPicPr>
          <p:nvPr/>
        </p:nvPicPr>
        <p:blipFill>
          <a:blip r:embed="rId2"/>
          <a:stretch>
            <a:fillRect/>
          </a:stretch>
        </p:blipFill>
        <p:spPr>
          <a:xfrm>
            <a:off x="1924957" y="722250"/>
            <a:ext cx="5294085" cy="5413500"/>
          </a:xfrm>
          <a:prstGeom prst="rect">
            <a:avLst/>
          </a:prstGeom>
        </p:spPr>
      </p:pic>
    </p:spTree>
    <p:extLst>
      <p:ext uri="{BB962C8B-B14F-4D97-AF65-F5344CB8AC3E}">
        <p14:creationId xmlns:p14="http://schemas.microsoft.com/office/powerpoint/2010/main" val="1405950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804" name="Rectangle 33803">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6" name="Freeform: Shape 33805">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33794" name="Titre 1"/>
          <p:cNvSpPr>
            <a:spLocks noGrp="1"/>
          </p:cNvSpPr>
          <p:nvPr>
            <p:ph type="title"/>
          </p:nvPr>
        </p:nvSpPr>
        <p:spPr>
          <a:xfrm>
            <a:off x="481315" y="1918252"/>
            <a:ext cx="2524079" cy="3997635"/>
          </a:xfrm>
        </p:spPr>
        <p:txBody>
          <a:bodyPr anchor="t">
            <a:normAutofit/>
          </a:bodyPr>
          <a:lstStyle/>
          <a:p>
            <a:r>
              <a:rPr lang="fr-CA" altLang="fr-FR" sz="3800"/>
              <a:t>Qui suis-je ?</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67187" y="2195272"/>
            <a:ext cx="1476496" cy="25465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3" y="3943269"/>
            <a:ext cx="1131254" cy="113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275" y="1777127"/>
            <a:ext cx="1188236" cy="178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767" y="4008630"/>
            <a:ext cx="1191587" cy="106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5585" y="2295828"/>
            <a:ext cx="1131254" cy="1131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4131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4829" name="Picture 34820" descr="Grand groupe de parachutistes en vol">
            <a:extLst>
              <a:ext uri="{FF2B5EF4-FFF2-40B4-BE49-F238E27FC236}">
                <a16:creationId xmlns:a16="http://schemas.microsoft.com/office/drawing/2014/main" id="{4241FCBF-7456-3A5C-4AD2-576D7E6CB895}"/>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34830"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15</a:t>
            </a:r>
          </a:p>
        </p:txBody>
      </p:sp>
      <p:sp>
        <p:nvSpPr>
          <p:cNvPr id="34831"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pPr>
            <a:r>
              <a:rPr lang="fr-CA" altLang="fr-FR" sz="1500">
                <a:latin typeface="Comic Sans MS" pitchFamily="66" charset="0"/>
              </a:rPr>
              <a:t>Procédés de soins et système digestif  </a:t>
            </a:r>
          </a:p>
          <a:p>
            <a:pPr eaLnBrk="1" hangingPunct="1">
              <a:lnSpc>
                <a:spcPct val="90000"/>
              </a:lnSpc>
              <a:buClr>
                <a:srgbClr val="330066"/>
              </a:buClr>
              <a:buFont typeface="Wingdings" pitchFamily="2" charset="2"/>
              <a:buNone/>
            </a:pPr>
            <a:r>
              <a:rPr lang="fr-CA" altLang="fr-FR" sz="1500">
                <a:latin typeface="Comic Sans MS" pitchFamily="66" charset="0"/>
              </a:rPr>
              <a:t> 60 heures</a:t>
            </a:r>
          </a:p>
          <a:p>
            <a:pPr eaLnBrk="1" hangingPunct="1">
              <a:lnSpc>
                <a:spcPct val="90000"/>
              </a:lnSpc>
              <a:buClr>
                <a:srgbClr val="330066"/>
              </a:buClr>
              <a:buFont typeface="Wingdings" pitchFamily="2" charset="2"/>
              <a:buNone/>
            </a:pPr>
            <a:r>
              <a:rPr lang="fr-CA" altLang="fr-FR" sz="1500">
                <a:latin typeface="Comic Sans MS" pitchFamily="66" charset="0"/>
              </a:rPr>
              <a:t>Compétence de comportement</a:t>
            </a:r>
          </a:p>
          <a:p>
            <a:pPr eaLnBrk="1" hangingPunct="1">
              <a:lnSpc>
                <a:spcPct val="90000"/>
              </a:lnSpc>
              <a:buClr>
                <a:srgbClr val="330066"/>
              </a:buClr>
              <a:buFont typeface="Wingdings" pitchFamily="2" charset="2"/>
              <a:buNone/>
            </a:pPr>
            <a:endParaRPr lang="fr-CA" altLang="fr-FR" sz="1500">
              <a:latin typeface="Comic Sans MS" pitchFamily="66" charset="0"/>
            </a:endParaRPr>
          </a:p>
          <a:p>
            <a:pPr eaLnBrk="1" hangingPunct="1">
              <a:lnSpc>
                <a:spcPct val="90000"/>
              </a:lnSpc>
              <a:buClr>
                <a:srgbClr val="330066"/>
              </a:buClr>
              <a:buFont typeface="Wingdings" pitchFamily="2" charset="2"/>
              <a:buNone/>
            </a:pPr>
            <a:r>
              <a:rPr lang="fr-CA" altLang="fr-FR" sz="1500">
                <a:latin typeface="Comic Sans MS" pitchFamily="66" charset="0"/>
              </a:rPr>
              <a:t>But : Connaître les composantes du système digestif, les pathologies, les examens diagnostics et les différents soins à apporter tels que les gavages, les solutés et les colostomies.</a:t>
            </a:r>
          </a:p>
          <a:p>
            <a:pPr eaLnBrk="1" hangingPunct="1">
              <a:lnSpc>
                <a:spcPct val="90000"/>
              </a:lnSpc>
              <a:buClr>
                <a:srgbClr val="330066"/>
              </a:buClr>
              <a:buFont typeface="Wingdings" pitchFamily="2" charset="2"/>
              <a:buNone/>
            </a:pPr>
            <a:r>
              <a:rPr lang="fr-CA" altLang="fr-FR" sz="1500">
                <a:latin typeface="Comic Sans MS" pitchFamily="66" charset="0"/>
              </a:rPr>
              <a:t>	</a:t>
            </a:r>
          </a:p>
          <a:p>
            <a:pPr eaLnBrk="1" hangingPunct="1">
              <a:lnSpc>
                <a:spcPct val="90000"/>
              </a:lnSpc>
              <a:buClr>
                <a:srgbClr val="330066"/>
              </a:buClr>
              <a:buFont typeface="Wingdings" pitchFamily="2" charset="2"/>
              <a:buNone/>
            </a:pPr>
            <a:r>
              <a:rPr lang="fr-CA" altLang="fr-FR" sz="1500">
                <a:latin typeface="Comic Sans MS" pitchFamily="66" charset="0"/>
              </a:rPr>
              <a:t>Il y a un examen théorique et pratique.</a:t>
            </a:r>
          </a:p>
          <a:p>
            <a:pPr eaLnBrk="1" hangingPunct="1">
              <a:lnSpc>
                <a:spcPct val="90000"/>
              </a:lnSpc>
              <a:buClr>
                <a:srgbClr val="330066"/>
              </a:buClr>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420802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853" name="Rectangle 35852">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5" name="Freeform: Shape 35854">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35842" name="Titre 1"/>
          <p:cNvSpPr>
            <a:spLocks noGrp="1"/>
          </p:cNvSpPr>
          <p:nvPr>
            <p:ph type="title"/>
          </p:nvPr>
        </p:nvSpPr>
        <p:spPr>
          <a:xfrm>
            <a:off x="481315" y="1918252"/>
            <a:ext cx="2524079" cy="3997635"/>
          </a:xfrm>
        </p:spPr>
        <p:txBody>
          <a:bodyPr anchor="t">
            <a:normAutofit/>
          </a:bodyPr>
          <a:lstStyle/>
          <a:p>
            <a:r>
              <a:rPr lang="fr-CA" altLang="fr-FR" sz="3800"/>
              <a:t>Qui suis-je ?</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37487" y="2015194"/>
            <a:ext cx="1282392" cy="19274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1362" y="4179810"/>
            <a:ext cx="455790" cy="52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101" y="3983588"/>
            <a:ext cx="1260761" cy="85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187" y="3992858"/>
            <a:ext cx="1822387" cy="83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9706" y="2085494"/>
            <a:ext cx="1495609" cy="108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5274" y="2891238"/>
            <a:ext cx="1564363" cy="74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502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6869" name="Picture 36868" descr="Rangée d'échantillons pour les tests médicaux">
            <a:extLst>
              <a:ext uri="{FF2B5EF4-FFF2-40B4-BE49-F238E27FC236}">
                <a16:creationId xmlns:a16="http://schemas.microsoft.com/office/drawing/2014/main" id="{49C9714E-90D2-03F7-AFFA-91F467B3C7E8}"/>
              </a:ext>
            </a:extLst>
          </p:cNvPr>
          <p:cNvPicPr>
            <a:picLocks noChangeAspect="1"/>
          </p:cNvPicPr>
          <p:nvPr/>
        </p:nvPicPr>
        <p:blipFill rotWithShape="1">
          <a:blip r:embed="rId3">
            <a:duotone>
              <a:schemeClr val="accent1">
                <a:shade val="45000"/>
                <a:satMod val="135000"/>
              </a:schemeClr>
              <a:prstClr val="white"/>
            </a:duotone>
          </a:blip>
          <a:srcRect l="48506" r="1507"/>
          <a:stretch/>
        </p:blipFill>
        <p:spPr>
          <a:xfrm>
            <a:off x="4581525" y="-1"/>
            <a:ext cx="4570837" cy="6858001"/>
          </a:xfrm>
          <a:prstGeom prst="rect">
            <a:avLst/>
          </a:prstGeom>
        </p:spPr>
      </p:pic>
      <p:sp>
        <p:nvSpPr>
          <p:cNvPr id="36873"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16</a:t>
            </a:r>
          </a:p>
        </p:txBody>
      </p:sp>
      <p:sp>
        <p:nvSpPr>
          <p:cNvPr id="36866"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pPr>
            <a:r>
              <a:rPr lang="fr-CA" altLang="fr-FR" sz="1500">
                <a:latin typeface="Comic Sans MS" pitchFamily="66" charset="0"/>
              </a:rPr>
              <a:t>Procédés de soins et système urinaire et reproducteur   </a:t>
            </a:r>
          </a:p>
          <a:p>
            <a:pPr eaLnBrk="1" hangingPunct="1">
              <a:lnSpc>
                <a:spcPct val="90000"/>
              </a:lnSpc>
              <a:buClr>
                <a:srgbClr val="330066"/>
              </a:buClr>
              <a:buFont typeface="Wingdings" pitchFamily="2" charset="2"/>
              <a:buNone/>
            </a:pPr>
            <a:r>
              <a:rPr lang="fr-CA" altLang="fr-FR" sz="1500">
                <a:latin typeface="Comic Sans MS" pitchFamily="66" charset="0"/>
              </a:rPr>
              <a:t> 60 heures</a:t>
            </a:r>
          </a:p>
          <a:p>
            <a:pPr eaLnBrk="1" hangingPunct="1">
              <a:lnSpc>
                <a:spcPct val="90000"/>
              </a:lnSpc>
              <a:buClr>
                <a:srgbClr val="330066"/>
              </a:buClr>
              <a:buFont typeface="Wingdings" pitchFamily="2" charset="2"/>
              <a:buNone/>
            </a:pPr>
            <a:r>
              <a:rPr lang="fr-CA" altLang="fr-FR" sz="1500">
                <a:latin typeface="Comic Sans MS" pitchFamily="66" charset="0"/>
              </a:rPr>
              <a:t>Compétence de comportement</a:t>
            </a:r>
          </a:p>
          <a:p>
            <a:pPr eaLnBrk="1" hangingPunct="1">
              <a:lnSpc>
                <a:spcPct val="90000"/>
              </a:lnSpc>
              <a:buClr>
                <a:srgbClr val="330066"/>
              </a:buClr>
              <a:buFont typeface="Wingdings" pitchFamily="2" charset="2"/>
              <a:buNone/>
            </a:pPr>
            <a:endParaRPr lang="fr-CA" altLang="fr-FR" sz="1500">
              <a:latin typeface="Comic Sans MS" pitchFamily="66" charset="0"/>
            </a:endParaRPr>
          </a:p>
          <a:p>
            <a:pPr eaLnBrk="1" hangingPunct="1">
              <a:lnSpc>
                <a:spcPct val="90000"/>
              </a:lnSpc>
              <a:buClr>
                <a:srgbClr val="330066"/>
              </a:buClr>
              <a:buFont typeface="Wingdings" pitchFamily="2" charset="2"/>
              <a:buNone/>
            </a:pPr>
            <a:r>
              <a:rPr lang="fr-CA" altLang="fr-FR" sz="1500">
                <a:latin typeface="Comic Sans MS" pitchFamily="66" charset="0"/>
              </a:rPr>
              <a:t>But : Connaître les composantes du système urinaire et reproducteur, les pathologies, les examens diagnostics et les différents soins à apporter tels que la sonde urinaire et l’analyse et culture d’urine..</a:t>
            </a:r>
          </a:p>
          <a:p>
            <a:pPr eaLnBrk="1" hangingPunct="1">
              <a:lnSpc>
                <a:spcPct val="90000"/>
              </a:lnSpc>
              <a:buClr>
                <a:srgbClr val="330066"/>
              </a:buClr>
              <a:buFont typeface="Wingdings" pitchFamily="2" charset="2"/>
              <a:buNone/>
            </a:pPr>
            <a:r>
              <a:rPr lang="fr-CA" altLang="fr-FR" sz="1500">
                <a:latin typeface="Comic Sans MS" pitchFamily="66" charset="0"/>
              </a:rPr>
              <a:t>	</a:t>
            </a:r>
          </a:p>
          <a:p>
            <a:pPr eaLnBrk="1" hangingPunct="1">
              <a:lnSpc>
                <a:spcPct val="90000"/>
              </a:lnSpc>
              <a:buClr>
                <a:srgbClr val="330066"/>
              </a:buClr>
              <a:buFont typeface="Wingdings" pitchFamily="2" charset="2"/>
              <a:buNone/>
            </a:pPr>
            <a:r>
              <a:rPr lang="fr-CA" altLang="fr-FR" sz="1500">
                <a:latin typeface="Comic Sans MS" pitchFamily="66" charset="0"/>
              </a:rPr>
              <a:t>Il y a un examen théorique et pratique</a:t>
            </a:r>
            <a:endParaRPr lang="fr-CA" altLang="fr-FR" sz="1500"/>
          </a:p>
        </p:txBody>
      </p:sp>
    </p:spTree>
    <p:custDataLst>
      <p:tags r:id="rId1"/>
    </p:custDataLst>
    <p:extLst>
      <p:ext uri="{BB962C8B-B14F-4D97-AF65-F5344CB8AC3E}">
        <p14:creationId xmlns:p14="http://schemas.microsoft.com/office/powerpoint/2010/main" val="373472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900" name="Rectangle 37899">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2" name="Freeform: Shape 37901">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37890" name="Titre 1"/>
          <p:cNvSpPr>
            <a:spLocks noGrp="1"/>
          </p:cNvSpPr>
          <p:nvPr>
            <p:ph type="title"/>
          </p:nvPr>
        </p:nvSpPr>
        <p:spPr>
          <a:xfrm>
            <a:off x="481315" y="1918252"/>
            <a:ext cx="2524079" cy="3997635"/>
          </a:xfrm>
        </p:spPr>
        <p:txBody>
          <a:bodyPr anchor="t">
            <a:normAutofit/>
          </a:bodyPr>
          <a:lstStyle/>
          <a:p>
            <a:r>
              <a:rPr lang="fr-CA" altLang="fr-FR" sz="3800"/>
              <a:t>Qui suis-je ?</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l="-9" r="46339"/>
          <a:stretch>
            <a:fillRect/>
          </a:stretch>
        </p:blipFill>
        <p:spPr>
          <a:xfrm>
            <a:off x="4167187" y="1800044"/>
            <a:ext cx="1360943" cy="164732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5"/>
          <p:cNvPicPr>
            <a:picLocks noChangeAspect="1" noChangeArrowheads="1"/>
          </p:cNvPicPr>
          <p:nvPr/>
        </p:nvPicPr>
        <p:blipFill>
          <a:blip r:embed="rId4">
            <a:extLst>
              <a:ext uri="{28A0092B-C50C-407E-A947-70E740481C1C}">
                <a14:useLocalDpi xmlns:a14="http://schemas.microsoft.com/office/drawing/2010/main" val="0"/>
              </a:ext>
            </a:extLst>
          </a:blip>
          <a:srcRect l="-19804" r="-19804"/>
          <a:stretch>
            <a:fillRect/>
          </a:stretch>
        </p:blipFill>
        <p:spPr bwMode="auto">
          <a:xfrm>
            <a:off x="5443652" y="1919158"/>
            <a:ext cx="1257034" cy="70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788" y="3928047"/>
            <a:ext cx="1491884" cy="112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207" y="3517484"/>
            <a:ext cx="2027475" cy="150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5"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9587" y="2176816"/>
            <a:ext cx="1910050" cy="144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135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8917" name="Picture 38916" descr="Personne se désinfectant les mains">
            <a:extLst>
              <a:ext uri="{FF2B5EF4-FFF2-40B4-BE49-F238E27FC236}">
                <a16:creationId xmlns:a16="http://schemas.microsoft.com/office/drawing/2014/main" id="{65098145-0977-8F8B-9A95-A374AA9A919F}"/>
              </a:ext>
            </a:extLst>
          </p:cNvPr>
          <p:cNvPicPr>
            <a:picLocks noChangeAspect="1"/>
          </p:cNvPicPr>
          <p:nvPr/>
        </p:nvPicPr>
        <p:blipFill rotWithShape="1">
          <a:blip r:embed="rId3">
            <a:duotone>
              <a:schemeClr val="accent1">
                <a:shade val="45000"/>
                <a:satMod val="135000"/>
              </a:schemeClr>
              <a:prstClr val="white"/>
            </a:duotone>
          </a:blip>
          <a:srcRect l="22832" r="31346" b="-1"/>
          <a:stretch/>
        </p:blipFill>
        <p:spPr>
          <a:xfrm>
            <a:off x="4581525" y="-1"/>
            <a:ext cx="4570837" cy="6858001"/>
          </a:xfrm>
          <a:prstGeom prst="rect">
            <a:avLst/>
          </a:prstGeom>
        </p:spPr>
      </p:pic>
      <p:sp>
        <p:nvSpPr>
          <p:cNvPr id="38921"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8</a:t>
            </a:r>
          </a:p>
        </p:txBody>
      </p:sp>
      <p:sp>
        <p:nvSpPr>
          <p:cNvPr id="38915"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300" dirty="0">
                <a:latin typeface="Comic Sans MS" pitchFamily="66" charset="0"/>
              </a:rPr>
              <a:t>Prévention des infections</a:t>
            </a:r>
          </a:p>
          <a:p>
            <a:pPr eaLnBrk="1" hangingPunct="1">
              <a:lnSpc>
                <a:spcPct val="90000"/>
              </a:lnSpc>
              <a:buFont typeface="Wingdings" pitchFamily="2" charset="2"/>
              <a:buNone/>
            </a:pPr>
            <a:r>
              <a:rPr lang="fr-CA" altLang="fr-FR" sz="1300" dirty="0">
                <a:latin typeface="Comic Sans MS" pitchFamily="66" charset="0"/>
              </a:rPr>
              <a:t>60 heures</a:t>
            </a:r>
          </a:p>
          <a:p>
            <a:pPr eaLnBrk="1" hangingPunct="1">
              <a:lnSpc>
                <a:spcPct val="90000"/>
              </a:lnSpc>
              <a:buFont typeface="Wingdings" pitchFamily="2" charset="2"/>
              <a:buNone/>
            </a:pPr>
            <a:r>
              <a:rPr lang="fr-CA" altLang="fr-FR" sz="1300" dirty="0">
                <a:latin typeface="Comic Sans MS" pitchFamily="66" charset="0"/>
              </a:rPr>
              <a:t>Compétence de comportement</a:t>
            </a:r>
          </a:p>
          <a:p>
            <a:pPr eaLnBrk="1" hangingPunct="1">
              <a:lnSpc>
                <a:spcPct val="90000"/>
              </a:lnSpc>
              <a:buFont typeface="Wingdings" pitchFamily="2" charset="2"/>
              <a:buNone/>
            </a:pPr>
            <a:endParaRPr lang="fr-CA" altLang="fr-FR" sz="1300" dirty="0">
              <a:latin typeface="Comic Sans MS" pitchFamily="66" charset="0"/>
            </a:endParaRPr>
          </a:p>
          <a:p>
            <a:pPr eaLnBrk="1" hangingPunct="1">
              <a:lnSpc>
                <a:spcPct val="90000"/>
              </a:lnSpc>
              <a:buFont typeface="Wingdings" pitchFamily="2" charset="2"/>
              <a:buNone/>
            </a:pPr>
            <a:r>
              <a:rPr lang="fr-CA" altLang="fr-FR" sz="1300" dirty="0">
                <a:latin typeface="Comic Sans MS" pitchFamily="66" charset="0"/>
              </a:rPr>
              <a:t>But : Vous verrez le système lymphatique, les raisons de contamination, les moyens de prévenir les infections, différentes techniques telles que le lavage des mains, faire des pansements, enlever des sutures et agrafes et d’autres techniques.</a:t>
            </a:r>
          </a:p>
          <a:p>
            <a:pPr eaLnBrk="1" hangingPunct="1">
              <a:lnSpc>
                <a:spcPct val="90000"/>
              </a:lnSpc>
              <a:buFont typeface="Wingdings" pitchFamily="2" charset="2"/>
              <a:buNone/>
            </a:pPr>
            <a:r>
              <a:rPr lang="fr-CA" altLang="fr-FR" sz="1300" dirty="0">
                <a:latin typeface="Comic Sans MS" pitchFamily="66" charset="0"/>
              </a:rPr>
              <a:t>Il y aura un examen théorique et pratique.  Vous devez réussir les deux pour réussir la compétence.</a:t>
            </a:r>
          </a:p>
          <a:p>
            <a:pPr eaLnBrk="1" hangingPunct="1">
              <a:lnSpc>
                <a:spcPct val="90000"/>
              </a:lnSpc>
              <a:buFont typeface="Wingdings" pitchFamily="2" charset="2"/>
              <a:buNone/>
            </a:pPr>
            <a:r>
              <a:rPr lang="fr-CA" altLang="fr-FR" sz="1300" dirty="0">
                <a:latin typeface="Comic Sans MS" pitchFamily="66" charset="0"/>
              </a:rPr>
              <a:t>	</a:t>
            </a:r>
          </a:p>
          <a:p>
            <a:pPr eaLnBrk="1" hangingPunct="1">
              <a:lnSpc>
                <a:spcPct val="90000"/>
              </a:lnSpc>
              <a:buFont typeface="Wingdings" pitchFamily="2" charset="2"/>
              <a:buNone/>
            </a:pPr>
            <a:endParaRPr lang="fr-CA" altLang="fr-FR" sz="1300" dirty="0">
              <a:latin typeface="Comic Sans MS" pitchFamily="66" charset="0"/>
            </a:endParaRPr>
          </a:p>
        </p:txBody>
      </p:sp>
    </p:spTree>
    <p:custDataLst>
      <p:tags r:id="rId1"/>
    </p:custDataLst>
    <p:extLst>
      <p:ext uri="{BB962C8B-B14F-4D97-AF65-F5344CB8AC3E}">
        <p14:creationId xmlns:p14="http://schemas.microsoft.com/office/powerpoint/2010/main" val="16666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a:xfrm>
            <a:off x="457200" y="122238"/>
            <a:ext cx="7543800" cy="785812"/>
          </a:xfrm>
        </p:spPr>
        <p:txBody>
          <a:bodyPr/>
          <a:lstStyle/>
          <a:p>
            <a:pPr algn="ctr"/>
            <a:r>
              <a:rPr lang="fr-CA" altLang="fr-FR"/>
              <a:t>Qui suis-je?</a:t>
            </a:r>
          </a:p>
        </p:txBody>
      </p:sp>
      <p:pic>
        <p:nvPicPr>
          <p:cNvPr id="399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341438"/>
            <a:ext cx="4106863" cy="20526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052513"/>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93382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988" y="3498850"/>
            <a:ext cx="2706687" cy="335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2979738"/>
            <a:ext cx="3398838" cy="26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05507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65" name="Picture 40964" descr="Personne utilisant un microscope">
            <a:extLst>
              <a:ext uri="{FF2B5EF4-FFF2-40B4-BE49-F238E27FC236}">
                <a16:creationId xmlns:a16="http://schemas.microsoft.com/office/drawing/2014/main" id="{38B2C4DA-AE84-5731-040A-061BAFAFEC10}"/>
              </a:ext>
            </a:extLst>
          </p:cNvPr>
          <p:cNvPicPr>
            <a:picLocks noChangeAspect="1"/>
          </p:cNvPicPr>
          <p:nvPr/>
        </p:nvPicPr>
        <p:blipFill rotWithShape="1">
          <a:blip r:embed="rId3">
            <a:duotone>
              <a:schemeClr val="accent1">
                <a:shade val="45000"/>
                <a:satMod val="135000"/>
              </a:schemeClr>
              <a:prstClr val="white"/>
            </a:duotone>
          </a:blip>
          <a:srcRect l="25145" r="42197" b="1"/>
          <a:stretch/>
        </p:blipFill>
        <p:spPr>
          <a:xfrm>
            <a:off x="4581525" y="-1"/>
            <a:ext cx="4570837" cy="6858001"/>
          </a:xfrm>
          <a:prstGeom prst="rect">
            <a:avLst/>
          </a:prstGeom>
        </p:spPr>
      </p:pic>
      <p:sp>
        <p:nvSpPr>
          <p:cNvPr id="4096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9</a:t>
            </a:r>
          </a:p>
        </p:txBody>
      </p:sp>
      <p:sp>
        <p:nvSpPr>
          <p:cNvPr id="40963"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Pharmacothérapie </a:t>
            </a:r>
          </a:p>
          <a:p>
            <a:pPr eaLnBrk="1" hangingPunct="1">
              <a:lnSpc>
                <a:spcPct val="90000"/>
              </a:lnSpc>
              <a:buFont typeface="Wingdings" pitchFamily="2" charset="2"/>
              <a:buNone/>
            </a:pPr>
            <a:r>
              <a:rPr lang="fr-CA" altLang="fr-FR" sz="1500">
                <a:latin typeface="Comic Sans MS" pitchFamily="66" charset="0"/>
              </a:rPr>
              <a:t>60 heures</a:t>
            </a:r>
          </a:p>
          <a:p>
            <a:pPr eaLnBrk="1" hangingPunct="1">
              <a:lnSpc>
                <a:spcPct val="90000"/>
              </a:lnSpc>
              <a:buFont typeface="Wingdings" pitchFamily="2" charset="2"/>
              <a:buNone/>
            </a:pPr>
            <a:r>
              <a:rPr lang="fr-CA" altLang="fr-FR" sz="1500">
                <a:latin typeface="Comic Sans MS" pitchFamily="66" charset="0"/>
              </a:rPr>
              <a:t>Compétence de comportement</a:t>
            </a:r>
          </a:p>
          <a:p>
            <a:pPr eaLnBrk="1" hangingPunct="1">
              <a:lnSpc>
                <a:spcPct val="90000"/>
              </a:lnSpc>
              <a:buFont typeface="Wingdings" pitchFamily="2" charset="2"/>
              <a:buNone/>
            </a:pPr>
            <a:r>
              <a:rPr lang="fr-CA" altLang="fr-FR" sz="1500">
                <a:latin typeface="Comic Sans MS" pitchFamily="66" charset="0"/>
              </a:rPr>
              <a:t>But : Vous connaîtrez différentes classes de médicaments, leurs voies d’administration, quoi surveiller et faire.  En laboratoire, vous verrez différentes techniques telles que les injections, la préparation de médicaments, etc.</a:t>
            </a:r>
          </a:p>
          <a:p>
            <a:pPr eaLnBrk="1" hangingPunct="1">
              <a:lnSpc>
                <a:spcPct val="90000"/>
              </a:lnSpc>
              <a:buFont typeface="Wingdings" pitchFamily="2" charset="2"/>
              <a:buNone/>
            </a:pPr>
            <a:r>
              <a:rPr lang="fr-CA" altLang="fr-FR" sz="1500">
                <a:latin typeface="Comic Sans MS" pitchFamily="66" charset="0"/>
              </a:rPr>
              <a:t>Il y aura un examen théorique et pratique. 	</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693682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995"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997" name="Rectangle 41996">
            <a:extLst>
              <a:ext uri="{FF2B5EF4-FFF2-40B4-BE49-F238E27FC236}">
                <a16:creationId xmlns:a16="http://schemas.microsoft.com/office/drawing/2014/main" id="{558680CB-633A-40EA-9BE4-A37269AB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9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1458" b="2"/>
          <a:stretch/>
        </p:blipFill>
        <p:spPr bwMode="auto">
          <a:xfrm>
            <a:off x="-5" y="-6"/>
            <a:ext cx="5534405" cy="44743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99" name="Freeform: Shape 41998">
            <a:extLst>
              <a:ext uri="{FF2B5EF4-FFF2-40B4-BE49-F238E27FC236}">
                <a16:creationId xmlns:a16="http://schemas.microsoft.com/office/drawing/2014/main" id="{AAAB8394-B110-47AC-8383-80994591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91746"/>
            <a:ext cx="5534406" cy="2666254"/>
          </a:xfrm>
          <a:custGeom>
            <a:avLst/>
            <a:gdLst>
              <a:gd name="connsiteX0" fmla="*/ 0 w 7379208"/>
              <a:gd name="connsiteY0" fmla="*/ 0 h 2666254"/>
              <a:gd name="connsiteX1" fmla="*/ 1996017 w 7379208"/>
              <a:gd name="connsiteY1" fmla="*/ 0 h 2666254"/>
              <a:gd name="connsiteX2" fmla="*/ 2377017 w 7379208"/>
              <a:gd name="connsiteY2" fmla="*/ 263783 h 2666254"/>
              <a:gd name="connsiteX3" fmla="*/ 2385484 w 7379208"/>
              <a:gd name="connsiteY3" fmla="*/ 266713 h 2666254"/>
              <a:gd name="connsiteX4" fmla="*/ 2398184 w 7379208"/>
              <a:gd name="connsiteY4" fmla="*/ 271110 h 2666254"/>
              <a:gd name="connsiteX5" fmla="*/ 2410883 w 7379208"/>
              <a:gd name="connsiteY5" fmla="*/ 275506 h 2666254"/>
              <a:gd name="connsiteX6" fmla="*/ 2421467 w 7379208"/>
              <a:gd name="connsiteY6" fmla="*/ 275506 h 2666254"/>
              <a:gd name="connsiteX7" fmla="*/ 2434167 w 7379208"/>
              <a:gd name="connsiteY7" fmla="*/ 275506 h 2666254"/>
              <a:gd name="connsiteX8" fmla="*/ 2444750 w 7379208"/>
              <a:gd name="connsiteY8" fmla="*/ 271110 h 2666254"/>
              <a:gd name="connsiteX9" fmla="*/ 2457450 w 7379208"/>
              <a:gd name="connsiteY9" fmla="*/ 266713 h 2666254"/>
              <a:gd name="connsiteX10" fmla="*/ 2465917 w 7379208"/>
              <a:gd name="connsiteY10" fmla="*/ 263783 h 2666254"/>
              <a:gd name="connsiteX11" fmla="*/ 2846917 w 7379208"/>
              <a:gd name="connsiteY11" fmla="*/ 0 h 2666254"/>
              <a:gd name="connsiteX12" fmla="*/ 7376836 w 7379208"/>
              <a:gd name="connsiteY12" fmla="*/ 0 h 2666254"/>
              <a:gd name="connsiteX13" fmla="*/ 7376836 w 7379208"/>
              <a:gd name="connsiteY13" fmla="*/ 1754930 h 2666254"/>
              <a:gd name="connsiteX14" fmla="*/ 7379208 w 7379208"/>
              <a:gd name="connsiteY14" fmla="*/ 1754930 h 2666254"/>
              <a:gd name="connsiteX15" fmla="*/ 7379208 w 7379208"/>
              <a:gd name="connsiteY15" fmla="*/ 2666254 h 2666254"/>
              <a:gd name="connsiteX16" fmla="*/ 7376836 w 7379208"/>
              <a:gd name="connsiteY16" fmla="*/ 2666254 h 2666254"/>
              <a:gd name="connsiteX17" fmla="*/ 0 w 7379208"/>
              <a:gd name="connsiteY17" fmla="*/ 2666254 h 2666254"/>
              <a:gd name="connsiteX18" fmla="*/ 0 w 7379208"/>
              <a:gd name="connsiteY18" fmla="*/ 2332906 h 2666254"/>
              <a:gd name="connsiteX19" fmla="*/ 0 w 7379208"/>
              <a:gd name="connsiteY19" fmla="*/ 2004773 h 2666254"/>
              <a:gd name="connsiteX20" fmla="*/ 0 w 7379208"/>
              <a:gd name="connsiteY20" fmla="*/ 1754930 h 26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9208" h="2666254">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7376836" y="0"/>
                </a:lnTo>
                <a:lnTo>
                  <a:pt x="7376836" y="1754930"/>
                </a:lnTo>
                <a:lnTo>
                  <a:pt x="7379208" y="1754930"/>
                </a:lnTo>
                <a:lnTo>
                  <a:pt x="7379208" y="2666254"/>
                </a:lnTo>
                <a:lnTo>
                  <a:pt x="7376836" y="2666254"/>
                </a:lnTo>
                <a:lnTo>
                  <a:pt x="0" y="2666254"/>
                </a:lnTo>
                <a:lnTo>
                  <a:pt x="0" y="2332906"/>
                </a:lnTo>
                <a:lnTo>
                  <a:pt x="0" y="2004773"/>
                </a:lnTo>
                <a:lnTo>
                  <a:pt x="0" y="175493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987" name="Titre 1"/>
          <p:cNvSpPr>
            <a:spLocks noGrp="1"/>
          </p:cNvSpPr>
          <p:nvPr>
            <p:ph type="title"/>
          </p:nvPr>
        </p:nvSpPr>
        <p:spPr>
          <a:xfrm>
            <a:off x="423153" y="4474381"/>
            <a:ext cx="4758447" cy="1226995"/>
          </a:xfrm>
          <a:effectLst/>
        </p:spPr>
        <p:txBody>
          <a:bodyPr vert="horz" lIns="91440" tIns="45720" rIns="91440" bIns="45720" rtlCol="0" anchor="b">
            <a:normAutofit/>
          </a:bodyPr>
          <a:lstStyle/>
          <a:p>
            <a:r>
              <a:rPr lang="en-US" altLang="fr-FR" sz="4200">
                <a:solidFill>
                  <a:schemeClr val="tx1"/>
                </a:solidFill>
                <a:cs typeface="+mj-cs"/>
              </a:rPr>
              <a:t>Qui suis-je ?</a:t>
            </a:r>
          </a:p>
        </p:txBody>
      </p:sp>
      <p:pic>
        <p:nvPicPr>
          <p:cNvPr id="4198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0076" b="-2"/>
          <a:stretch/>
        </p:blipFill>
        <p:spPr bwMode="auto">
          <a:xfrm>
            <a:off x="5650988" y="10"/>
            <a:ext cx="3493006" cy="21752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828"/>
          <a:stretch/>
        </p:blipFill>
        <p:spPr bwMode="auto">
          <a:xfrm>
            <a:off x="5650995" y="2338244"/>
            <a:ext cx="3487152" cy="21753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0521" r="51" b="4"/>
          <a:stretch/>
        </p:blipFill>
        <p:spPr>
          <a:xfrm>
            <a:off x="5656850" y="4674425"/>
            <a:ext cx="3487153" cy="21835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756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3013" name="Picture 43012" descr="Grand groupe de parachutistes en vol">
            <a:extLst>
              <a:ext uri="{FF2B5EF4-FFF2-40B4-BE49-F238E27FC236}">
                <a16:creationId xmlns:a16="http://schemas.microsoft.com/office/drawing/2014/main" id="{03B8F177-21D9-F081-15AC-3FE102AC8F89}"/>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4301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10</a:t>
            </a:r>
          </a:p>
        </p:txBody>
      </p:sp>
      <p:sp>
        <p:nvSpPr>
          <p:cNvPr id="43011"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300">
                <a:latin typeface="Comic Sans MS" pitchFamily="66" charset="0"/>
              </a:rPr>
              <a:t>Soins d’assistance</a:t>
            </a:r>
          </a:p>
          <a:p>
            <a:pPr eaLnBrk="1" hangingPunct="1">
              <a:lnSpc>
                <a:spcPct val="90000"/>
              </a:lnSpc>
              <a:buFont typeface="Wingdings" pitchFamily="2" charset="2"/>
              <a:buNone/>
            </a:pPr>
            <a:r>
              <a:rPr lang="fr-CA" altLang="fr-FR" sz="1300">
                <a:latin typeface="Comic Sans MS" pitchFamily="66" charset="0"/>
              </a:rPr>
              <a:t>75 heures</a:t>
            </a:r>
          </a:p>
          <a:p>
            <a:pPr eaLnBrk="1" hangingPunct="1">
              <a:lnSpc>
                <a:spcPct val="90000"/>
              </a:lnSpc>
              <a:buFont typeface="Wingdings" pitchFamily="2" charset="2"/>
              <a:buNone/>
            </a:pPr>
            <a:r>
              <a:rPr lang="fr-CA" altLang="fr-FR" sz="1300">
                <a:latin typeface="Comic Sans MS" pitchFamily="66" charset="0"/>
              </a:rPr>
              <a:t>Compétence de comportement</a:t>
            </a:r>
          </a:p>
          <a:p>
            <a:pPr eaLnBrk="1" hangingPunct="1">
              <a:lnSpc>
                <a:spcPct val="90000"/>
              </a:lnSpc>
              <a:buFont typeface="Wingdings" pitchFamily="2" charset="2"/>
              <a:buNone/>
            </a:pPr>
            <a:r>
              <a:rPr lang="fr-CA" altLang="fr-FR" sz="1300">
                <a:latin typeface="Comic Sans MS" pitchFamily="66" charset="0"/>
              </a:rPr>
              <a:t>Cette compétence est un stage que vous ferez dans un CHSLD avec des personnes en perte d’autonomie.  Les compétences 1 à 8 sont préalables et vous ferez aussi la 9 avant de faire votre 1er stage.  Ce stage est ce que les préposés aux bénéficiaires font comme travail mais vous pourrez regarder les dossiers pour vous familiariser.</a:t>
            </a:r>
          </a:p>
          <a:p>
            <a:pPr eaLnBrk="1" hangingPunct="1">
              <a:lnSpc>
                <a:spcPct val="90000"/>
              </a:lnSpc>
              <a:buFont typeface="Wingdings" pitchFamily="2" charset="2"/>
              <a:buNone/>
            </a:pPr>
            <a:r>
              <a:rPr lang="fr-CA" altLang="fr-FR" sz="1300">
                <a:latin typeface="Comic Sans MS" pitchFamily="66" charset="0"/>
              </a:rPr>
              <a:t>Votre évaluation est votre stage.  Vous êtes maximum 6 par groupe avec une enseignante. Stage de jour seulement.	</a:t>
            </a:r>
          </a:p>
          <a:p>
            <a:pPr eaLnBrk="1" hangingPunct="1">
              <a:lnSpc>
                <a:spcPct val="90000"/>
              </a:lnSpc>
              <a:buFont typeface="Wingdings" pitchFamily="2" charset="2"/>
              <a:buNone/>
            </a:pPr>
            <a:endParaRPr lang="fr-CA" altLang="fr-FR" sz="1300">
              <a:latin typeface="Comic Sans MS" pitchFamily="66" charset="0"/>
            </a:endParaRPr>
          </a:p>
        </p:txBody>
      </p:sp>
    </p:spTree>
    <p:custDataLst>
      <p:tags r:id="rId1"/>
    </p:custDataLst>
    <p:extLst>
      <p:ext uri="{BB962C8B-B14F-4D97-AF65-F5344CB8AC3E}">
        <p14:creationId xmlns:p14="http://schemas.microsoft.com/office/powerpoint/2010/main" val="1556385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nvGraphicFramePr>
        <p:xfrm>
          <a:off x="1020763" y="476250"/>
          <a:ext cx="6840537" cy="597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14"/>
          <p:cNvSpPr txBox="1">
            <a:spLocks noChangeArrowheads="1"/>
          </p:cNvSpPr>
          <p:nvPr/>
        </p:nvSpPr>
        <p:spPr bwMode="auto">
          <a:xfrm rot="3036896">
            <a:off x="1508605" y="3994268"/>
            <a:ext cx="2397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000" dirty="0">
                <a:solidFill>
                  <a:srgbClr val="000000"/>
                </a:solidFill>
                <a:latin typeface="Comic Sans MS" panose="030F0702030302020204" pitchFamily="66" charset="0"/>
              </a:rPr>
              <a:t>Professionne</a:t>
            </a:r>
            <a:r>
              <a:rPr lang="fr-CA" altLang="fr-FR" sz="2000" dirty="0">
                <a:solidFill>
                  <a:srgbClr val="000000"/>
                </a:solidFill>
                <a:latin typeface="Broadway" pitchFamily="82" charset="0"/>
              </a:rPr>
              <a:t>l</a:t>
            </a:r>
          </a:p>
        </p:txBody>
      </p:sp>
      <p:sp>
        <p:nvSpPr>
          <p:cNvPr id="5" name="Text Box 13"/>
          <p:cNvSpPr txBox="1">
            <a:spLocks noChangeArrowheads="1"/>
          </p:cNvSpPr>
          <p:nvPr/>
        </p:nvSpPr>
        <p:spPr bwMode="auto">
          <a:xfrm rot="17743826">
            <a:off x="5482884" y="3606034"/>
            <a:ext cx="1992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000" dirty="0">
                <a:solidFill>
                  <a:srgbClr val="000000"/>
                </a:solidFill>
                <a:latin typeface="Comic Sans MS" panose="030F0702030302020204" pitchFamily="66" charset="0"/>
              </a:rPr>
              <a:t>Performant</a:t>
            </a:r>
          </a:p>
        </p:txBody>
      </p:sp>
      <p:sp>
        <p:nvSpPr>
          <p:cNvPr id="6" name="ZoneTexte 1"/>
          <p:cNvSpPr txBox="1">
            <a:spLocks noChangeArrowheads="1"/>
          </p:cNvSpPr>
          <p:nvPr/>
        </p:nvSpPr>
        <p:spPr bwMode="auto">
          <a:xfrm>
            <a:off x="3347864" y="2821836"/>
            <a:ext cx="28083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3200" dirty="0">
                <a:solidFill>
                  <a:srgbClr val="000000"/>
                </a:solidFill>
                <a:latin typeface="Comic Sans MS" panose="030F0702030302020204" pitchFamily="66" charset="0"/>
              </a:rPr>
              <a:t>Compétent</a:t>
            </a:r>
          </a:p>
        </p:txBody>
      </p:sp>
      <p:sp>
        <p:nvSpPr>
          <p:cNvPr id="7" name="Text Box 12"/>
          <p:cNvSpPr txBox="1">
            <a:spLocks noChangeArrowheads="1"/>
          </p:cNvSpPr>
          <p:nvPr/>
        </p:nvSpPr>
        <p:spPr bwMode="auto">
          <a:xfrm>
            <a:off x="3707904" y="844550"/>
            <a:ext cx="179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000" dirty="0">
                <a:solidFill>
                  <a:srgbClr val="000000"/>
                </a:solidFill>
                <a:latin typeface="Comic Sans MS" panose="030F0702030302020204" pitchFamily="66" charset="0"/>
              </a:rPr>
              <a:t>instruit</a:t>
            </a:r>
          </a:p>
        </p:txBody>
      </p:sp>
    </p:spTree>
    <p:extLst>
      <p:ext uri="{BB962C8B-B14F-4D97-AF65-F5344CB8AC3E}">
        <p14:creationId xmlns:p14="http://schemas.microsoft.com/office/powerpoint/2010/main" val="35806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043"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4045" name="Rectangle 44044">
            <a:extLst>
              <a:ext uri="{FF2B5EF4-FFF2-40B4-BE49-F238E27FC236}">
                <a16:creationId xmlns:a16="http://schemas.microsoft.com/office/drawing/2014/main" id="{558680CB-633A-40EA-9BE4-A37269AB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352" b="1"/>
          <a:stretch/>
        </p:blipFill>
        <p:spPr bwMode="auto">
          <a:xfrm>
            <a:off x="-5" y="-6"/>
            <a:ext cx="5534405" cy="44743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7" name="Freeform: Shape 44046">
            <a:extLst>
              <a:ext uri="{FF2B5EF4-FFF2-40B4-BE49-F238E27FC236}">
                <a16:creationId xmlns:a16="http://schemas.microsoft.com/office/drawing/2014/main" id="{AAAB8394-B110-47AC-8383-80994591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91746"/>
            <a:ext cx="5534406" cy="2666254"/>
          </a:xfrm>
          <a:custGeom>
            <a:avLst/>
            <a:gdLst>
              <a:gd name="connsiteX0" fmla="*/ 0 w 7379208"/>
              <a:gd name="connsiteY0" fmla="*/ 0 h 2666254"/>
              <a:gd name="connsiteX1" fmla="*/ 1996017 w 7379208"/>
              <a:gd name="connsiteY1" fmla="*/ 0 h 2666254"/>
              <a:gd name="connsiteX2" fmla="*/ 2377017 w 7379208"/>
              <a:gd name="connsiteY2" fmla="*/ 263783 h 2666254"/>
              <a:gd name="connsiteX3" fmla="*/ 2385484 w 7379208"/>
              <a:gd name="connsiteY3" fmla="*/ 266713 h 2666254"/>
              <a:gd name="connsiteX4" fmla="*/ 2398184 w 7379208"/>
              <a:gd name="connsiteY4" fmla="*/ 271110 h 2666254"/>
              <a:gd name="connsiteX5" fmla="*/ 2410883 w 7379208"/>
              <a:gd name="connsiteY5" fmla="*/ 275506 h 2666254"/>
              <a:gd name="connsiteX6" fmla="*/ 2421467 w 7379208"/>
              <a:gd name="connsiteY6" fmla="*/ 275506 h 2666254"/>
              <a:gd name="connsiteX7" fmla="*/ 2434167 w 7379208"/>
              <a:gd name="connsiteY7" fmla="*/ 275506 h 2666254"/>
              <a:gd name="connsiteX8" fmla="*/ 2444750 w 7379208"/>
              <a:gd name="connsiteY8" fmla="*/ 271110 h 2666254"/>
              <a:gd name="connsiteX9" fmla="*/ 2457450 w 7379208"/>
              <a:gd name="connsiteY9" fmla="*/ 266713 h 2666254"/>
              <a:gd name="connsiteX10" fmla="*/ 2465917 w 7379208"/>
              <a:gd name="connsiteY10" fmla="*/ 263783 h 2666254"/>
              <a:gd name="connsiteX11" fmla="*/ 2846917 w 7379208"/>
              <a:gd name="connsiteY11" fmla="*/ 0 h 2666254"/>
              <a:gd name="connsiteX12" fmla="*/ 7376836 w 7379208"/>
              <a:gd name="connsiteY12" fmla="*/ 0 h 2666254"/>
              <a:gd name="connsiteX13" fmla="*/ 7376836 w 7379208"/>
              <a:gd name="connsiteY13" fmla="*/ 1754930 h 2666254"/>
              <a:gd name="connsiteX14" fmla="*/ 7379208 w 7379208"/>
              <a:gd name="connsiteY14" fmla="*/ 1754930 h 2666254"/>
              <a:gd name="connsiteX15" fmla="*/ 7379208 w 7379208"/>
              <a:gd name="connsiteY15" fmla="*/ 2666254 h 2666254"/>
              <a:gd name="connsiteX16" fmla="*/ 7376836 w 7379208"/>
              <a:gd name="connsiteY16" fmla="*/ 2666254 h 2666254"/>
              <a:gd name="connsiteX17" fmla="*/ 0 w 7379208"/>
              <a:gd name="connsiteY17" fmla="*/ 2666254 h 2666254"/>
              <a:gd name="connsiteX18" fmla="*/ 0 w 7379208"/>
              <a:gd name="connsiteY18" fmla="*/ 2332906 h 2666254"/>
              <a:gd name="connsiteX19" fmla="*/ 0 w 7379208"/>
              <a:gd name="connsiteY19" fmla="*/ 2004773 h 2666254"/>
              <a:gd name="connsiteX20" fmla="*/ 0 w 7379208"/>
              <a:gd name="connsiteY20" fmla="*/ 1754930 h 26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9208" h="2666254">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7376836" y="0"/>
                </a:lnTo>
                <a:lnTo>
                  <a:pt x="7376836" y="1754930"/>
                </a:lnTo>
                <a:lnTo>
                  <a:pt x="7379208" y="1754930"/>
                </a:lnTo>
                <a:lnTo>
                  <a:pt x="7379208" y="2666254"/>
                </a:lnTo>
                <a:lnTo>
                  <a:pt x="7376836" y="2666254"/>
                </a:lnTo>
                <a:lnTo>
                  <a:pt x="0" y="2666254"/>
                </a:lnTo>
                <a:lnTo>
                  <a:pt x="0" y="2332906"/>
                </a:lnTo>
                <a:lnTo>
                  <a:pt x="0" y="2004773"/>
                </a:lnTo>
                <a:lnTo>
                  <a:pt x="0" y="175493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034" name="Titre 1"/>
          <p:cNvSpPr>
            <a:spLocks noGrp="1"/>
          </p:cNvSpPr>
          <p:nvPr>
            <p:ph type="title"/>
          </p:nvPr>
        </p:nvSpPr>
        <p:spPr>
          <a:xfrm>
            <a:off x="423153" y="4474381"/>
            <a:ext cx="4758447" cy="1226995"/>
          </a:xfrm>
          <a:effectLst/>
        </p:spPr>
        <p:txBody>
          <a:bodyPr vert="horz" lIns="91440" tIns="45720" rIns="91440" bIns="45720" rtlCol="0" anchor="b">
            <a:normAutofit/>
          </a:bodyPr>
          <a:lstStyle/>
          <a:p>
            <a:r>
              <a:rPr lang="en-US" altLang="fr-FR" sz="4200">
                <a:solidFill>
                  <a:schemeClr val="tx1"/>
                </a:solidFill>
                <a:cs typeface="+mj-cs"/>
              </a:rPr>
              <a:t>Qui suis-je ?</a:t>
            </a:r>
          </a:p>
        </p:txBody>
      </p:sp>
      <p:pic>
        <p:nvPicPr>
          <p:cNvPr id="44035"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6327" b="4185"/>
          <a:stretch/>
        </p:blipFill>
        <p:spPr>
          <a:xfrm>
            <a:off x="5650988" y="10"/>
            <a:ext cx="3493006" cy="21752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922" r="-3" b="36696"/>
          <a:stretch/>
        </p:blipFill>
        <p:spPr bwMode="auto">
          <a:xfrm>
            <a:off x="5650995" y="2338244"/>
            <a:ext cx="3487152" cy="21753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6402" r="1" b="1"/>
          <a:stretch/>
        </p:blipFill>
        <p:spPr bwMode="auto">
          <a:xfrm>
            <a:off x="5656850" y="4674425"/>
            <a:ext cx="3487153" cy="21835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57848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5061" name="Picture 45060" descr="Grand groupe de parachutistes en vol">
            <a:extLst>
              <a:ext uri="{FF2B5EF4-FFF2-40B4-BE49-F238E27FC236}">
                <a16:creationId xmlns:a16="http://schemas.microsoft.com/office/drawing/2014/main" id="{F2A614C6-6959-D158-91F1-51E3AB72F7AE}"/>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45065"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17</a:t>
            </a:r>
          </a:p>
        </p:txBody>
      </p:sp>
      <p:sp>
        <p:nvSpPr>
          <p:cNvPr id="45059"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Soins spécifiques</a:t>
            </a:r>
          </a:p>
          <a:p>
            <a:pPr eaLnBrk="1" hangingPunct="1">
              <a:lnSpc>
                <a:spcPct val="90000"/>
              </a:lnSpc>
              <a:buFont typeface="Wingdings" pitchFamily="2" charset="2"/>
              <a:buNone/>
            </a:pPr>
            <a:r>
              <a:rPr lang="fr-CA" altLang="fr-FR" sz="1500">
                <a:latin typeface="Comic Sans MS" pitchFamily="66" charset="0"/>
              </a:rPr>
              <a:t>75 heures </a:t>
            </a:r>
          </a:p>
          <a:p>
            <a:pPr eaLnBrk="1" hangingPunct="1">
              <a:lnSpc>
                <a:spcPct val="90000"/>
              </a:lnSpc>
              <a:buFont typeface="Wingdings" pitchFamily="2" charset="2"/>
              <a:buNone/>
            </a:pPr>
            <a:r>
              <a:rPr lang="fr-CA" altLang="fr-FR" sz="1500">
                <a:latin typeface="Comic Sans MS" pitchFamily="66" charset="0"/>
              </a:rPr>
              <a:t>Compétence de comportement</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C’est votre 3ième stage mais le premier dans un centre hospitalier.  Vous effectuerez toutes les techniques apprises.  </a:t>
            </a:r>
          </a:p>
          <a:p>
            <a:pPr eaLnBrk="1" hangingPunct="1">
              <a:lnSpc>
                <a:spcPct val="90000"/>
              </a:lnSpc>
              <a:buFont typeface="Wingdings" pitchFamily="2" charset="2"/>
              <a:buNone/>
            </a:pPr>
            <a:r>
              <a:rPr lang="fr-CA" altLang="fr-FR" sz="1500">
                <a:latin typeface="Comic Sans MS" pitchFamily="66" charset="0"/>
              </a:rPr>
              <a:t>Ce stage peut être de jour mais aussi de soir ou combiné.	</a:t>
            </a:r>
          </a:p>
          <a:p>
            <a:pPr eaLnBrk="1" hangingPunct="1">
              <a:lnSpc>
                <a:spcPct val="90000"/>
              </a:lnSpc>
              <a:buFont typeface="Wingdings" pitchFamily="2" charset="2"/>
              <a:buNone/>
            </a:pPr>
            <a:r>
              <a:rPr lang="fr-CA" altLang="fr-FR" sz="1500">
                <a:latin typeface="Comic Sans MS" pitchFamily="66" charset="0"/>
              </a:rPr>
              <a:t>Les compétences 1 à 16 sont faites ainsi que la 21.</a:t>
            </a: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1415695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91"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46093" name="Rectangle 46092">
            <a:extLst>
              <a:ext uri="{FF2B5EF4-FFF2-40B4-BE49-F238E27FC236}">
                <a16:creationId xmlns:a16="http://schemas.microsoft.com/office/drawing/2014/main" id="{3BC50DD1-DD7D-4E46-87FA-488D20EFD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5" name="Freeform: Shape 46094">
            <a:extLst>
              <a:ext uri="{FF2B5EF4-FFF2-40B4-BE49-F238E27FC236}">
                <a16:creationId xmlns:a16="http://schemas.microsoft.com/office/drawing/2014/main" id="{5C2AC00E-795B-4042-8AE5-AB81D103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ln/>
          <a:effectLst/>
        </p:spPr>
        <p:style>
          <a:lnRef idx="1">
            <a:schemeClr val="accent1"/>
          </a:lnRef>
          <a:fillRef idx="3">
            <a:schemeClr val="accent1"/>
          </a:fillRef>
          <a:effectRef idx="2">
            <a:schemeClr val="accent1"/>
          </a:effectRef>
          <a:fontRef idx="minor">
            <a:schemeClr val="lt1"/>
          </a:fontRef>
        </p:style>
      </p:sp>
      <p:sp>
        <p:nvSpPr>
          <p:cNvPr id="46082" name="Titre 1"/>
          <p:cNvSpPr>
            <a:spLocks noGrp="1"/>
          </p:cNvSpPr>
          <p:nvPr>
            <p:ph type="title"/>
          </p:nvPr>
        </p:nvSpPr>
        <p:spPr>
          <a:xfrm>
            <a:off x="432707" y="1050463"/>
            <a:ext cx="2628900" cy="3217333"/>
          </a:xfrm>
        </p:spPr>
        <p:txBody>
          <a:bodyPr vert="horz" lIns="91440" tIns="45720" rIns="91440" bIns="45720" rtlCol="0" anchor="ctr">
            <a:normAutofit/>
          </a:bodyPr>
          <a:lstStyle/>
          <a:p>
            <a:r>
              <a:rPr lang="en-US" altLang="fr-FR" sz="3800">
                <a:cs typeface="+mj-cs"/>
              </a:rPr>
              <a:t>Qui suis-je ?</a:t>
            </a:r>
          </a:p>
        </p:txBody>
      </p:sp>
      <p:pic>
        <p:nvPicPr>
          <p:cNvPr id="4608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5357" y="1527593"/>
            <a:ext cx="2237172" cy="13132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6341979" y="1555732"/>
            <a:ext cx="2237172" cy="12570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66202" y="3670874"/>
            <a:ext cx="2218179" cy="22181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33241" y="4035595"/>
            <a:ext cx="2237173" cy="14887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657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4" name="Freeform: Shape 47113">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7106" name="Rectangle 2"/>
          <p:cNvSpPr>
            <a:spLocks noGrp="1" noChangeArrowheads="1"/>
          </p:cNvSpPr>
          <p:nvPr>
            <p:ph type="title"/>
          </p:nvPr>
        </p:nvSpPr>
        <p:spPr>
          <a:xfrm>
            <a:off x="338636" y="1734857"/>
            <a:ext cx="2824112" cy="3388287"/>
          </a:xfrm>
        </p:spPr>
        <p:style>
          <a:lnRef idx="0">
            <a:schemeClr val="accent2"/>
          </a:lnRef>
          <a:fillRef idx="3">
            <a:schemeClr val="accent2"/>
          </a:fillRef>
          <a:effectRef idx="3">
            <a:schemeClr val="accent2"/>
          </a:effectRef>
          <a:fontRef idx="minor">
            <a:schemeClr val="lt1"/>
          </a:fontRef>
        </p:style>
        <p:txBody>
          <a:bodyPr anchor="ctr">
            <a:normAutofit/>
          </a:bodyPr>
          <a:lstStyle/>
          <a:p>
            <a:pPr eaLnBrk="1" hangingPunct="1"/>
            <a:r>
              <a:rPr lang="fr-CA" altLang="fr-FR" sz="2800">
                <a:latin typeface="Broadway" pitchFamily="82" charset="0"/>
              </a:rPr>
              <a:t>Compétence 21</a:t>
            </a:r>
          </a:p>
        </p:txBody>
      </p:sp>
      <p:sp>
        <p:nvSpPr>
          <p:cNvPr id="47107" name="Rectangle 3"/>
          <p:cNvSpPr>
            <a:spLocks noGrp="1" noChangeArrowheads="1"/>
          </p:cNvSpPr>
          <p:nvPr>
            <p:ph idx="1"/>
          </p:nvPr>
        </p:nvSpPr>
        <p:spPr>
          <a:xfrm>
            <a:off x="4506051" y="978993"/>
            <a:ext cx="4023913" cy="4900014"/>
          </a:xfrm>
          <a:effectLst/>
        </p:spPr>
        <p:txBody>
          <a:bodyPr>
            <a:normAutofit/>
          </a:bodyPr>
          <a:lstStyle/>
          <a:p>
            <a:pPr eaLnBrk="1" hangingPunct="1">
              <a:buFont typeface="Wingdings" pitchFamily="2" charset="2"/>
              <a:buNone/>
            </a:pPr>
            <a:r>
              <a:rPr lang="fr-CA" altLang="fr-FR">
                <a:latin typeface="Comic Sans MS" pitchFamily="66" charset="0"/>
              </a:rPr>
              <a:t>Soins en géronto-gériatrie</a:t>
            </a:r>
          </a:p>
          <a:p>
            <a:pPr eaLnBrk="1" hangingPunct="1">
              <a:buFont typeface="Wingdings" pitchFamily="2" charset="2"/>
              <a:buNone/>
            </a:pPr>
            <a:r>
              <a:rPr lang="fr-CA" altLang="fr-FR">
                <a:latin typeface="Comic Sans MS" pitchFamily="66" charset="0"/>
              </a:rPr>
              <a:t>120 heures</a:t>
            </a:r>
          </a:p>
          <a:p>
            <a:pPr eaLnBrk="1" hangingPunct="1">
              <a:buFont typeface="Wingdings" pitchFamily="2" charset="2"/>
              <a:buNone/>
            </a:pPr>
            <a:r>
              <a:rPr lang="fr-CA" altLang="fr-FR">
                <a:latin typeface="Comic Sans MS" pitchFamily="66" charset="0"/>
              </a:rPr>
              <a:t> 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C’est votre 2ième stage et il sera en CHSLD.	</a:t>
            </a:r>
          </a:p>
          <a:p>
            <a:pPr eaLnBrk="1" hangingPunct="1">
              <a:buFont typeface="Wingdings" pitchFamily="2" charset="2"/>
              <a:buNone/>
            </a:pPr>
            <a:r>
              <a:rPr lang="fr-CA" altLang="fr-FR">
                <a:latin typeface="Comic Sans MS" pitchFamily="66" charset="0"/>
              </a:rPr>
              <a:t>C’est dans ce stage que vous ferez vos premières techniques infirmieres telles que l’administration de médicaments, les pansements, les glycémies, etc.</a:t>
            </a:r>
          </a:p>
          <a:p>
            <a:pPr eaLnBrk="1" hangingPunct="1">
              <a:buFont typeface="Wingdings" pitchFamily="2" charset="2"/>
              <a:buNone/>
            </a:pPr>
            <a:r>
              <a:rPr lang="fr-CA" altLang="fr-FR">
                <a:latin typeface="Comic Sans MS" pitchFamily="66" charset="0"/>
              </a:rPr>
              <a:t>Ce stage est seulement de jour.</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1989435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8140" name="Rectangle 4813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4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8130" name="Titre 1"/>
          <p:cNvSpPr>
            <a:spLocks noGrp="1"/>
          </p:cNvSpPr>
          <p:nvPr>
            <p:ph type="title"/>
          </p:nvPr>
        </p:nvSpPr>
        <p:spPr>
          <a:xfrm>
            <a:off x="481315" y="1687286"/>
            <a:ext cx="2452097" cy="3978017"/>
          </a:xfrm>
        </p:spPr>
        <p:txBody>
          <a:bodyPr anchor="t">
            <a:normAutofit/>
          </a:bodyPr>
          <a:lstStyle/>
          <a:p>
            <a:r>
              <a:rPr lang="fr-CA" altLang="fr-FR" sz="3800"/>
              <a:t>Qui suis-je ?</a:t>
            </a:r>
          </a:p>
        </p:txBody>
      </p:sp>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91195" y="1865817"/>
            <a:ext cx="1998030" cy="13293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692" y="1971875"/>
            <a:ext cx="1962976" cy="122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1615" y="3579827"/>
            <a:ext cx="2085213" cy="138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6851" y="3480060"/>
            <a:ext cx="1181022" cy="124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6828" y="3240979"/>
            <a:ext cx="788247" cy="78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77309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160" name="Rectangle 4915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62" name="Freeform: Shape 4916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345293" y="1345293"/>
            <a:ext cx="68580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9154" name="Rectangle 2"/>
          <p:cNvSpPr>
            <a:spLocks noGrp="1" noChangeArrowheads="1"/>
          </p:cNvSpPr>
          <p:nvPr>
            <p:ph type="title"/>
          </p:nvPr>
        </p:nvSpPr>
        <p:spPr>
          <a:xfrm>
            <a:off x="338636" y="1734857"/>
            <a:ext cx="2824112" cy="3388287"/>
          </a:xfrm>
        </p:spPr>
        <p:style>
          <a:lnRef idx="0">
            <a:schemeClr val="accent2"/>
          </a:lnRef>
          <a:fillRef idx="3">
            <a:schemeClr val="accent2"/>
          </a:fillRef>
          <a:effectRef idx="3">
            <a:schemeClr val="accent2"/>
          </a:effectRef>
          <a:fontRef idx="minor">
            <a:schemeClr val="lt1"/>
          </a:fontRef>
        </p:style>
        <p:txBody>
          <a:bodyPr anchor="ctr">
            <a:normAutofit/>
          </a:bodyPr>
          <a:lstStyle/>
          <a:p>
            <a:pPr eaLnBrk="1" hangingPunct="1"/>
            <a:r>
              <a:rPr lang="fr-CA" altLang="fr-FR" sz="2800">
                <a:latin typeface="Broadway" pitchFamily="82" charset="0"/>
              </a:rPr>
              <a:t>Compétence 23</a:t>
            </a:r>
          </a:p>
        </p:txBody>
      </p:sp>
      <p:sp>
        <p:nvSpPr>
          <p:cNvPr id="49155" name="Rectangle 3"/>
          <p:cNvSpPr>
            <a:spLocks noGrp="1" noChangeArrowheads="1"/>
          </p:cNvSpPr>
          <p:nvPr>
            <p:ph idx="1"/>
          </p:nvPr>
        </p:nvSpPr>
        <p:spPr>
          <a:xfrm>
            <a:off x="4506051" y="978993"/>
            <a:ext cx="4023913" cy="4900014"/>
          </a:xfrm>
          <a:effectLst/>
        </p:spPr>
        <p:txBody>
          <a:bodyPr>
            <a:normAutofit/>
          </a:bodyPr>
          <a:lstStyle/>
          <a:p>
            <a:pPr eaLnBrk="1" hangingPunct="1">
              <a:lnSpc>
                <a:spcPct val="90000"/>
              </a:lnSpc>
              <a:buFont typeface="Wingdings" pitchFamily="2" charset="2"/>
              <a:buNone/>
            </a:pPr>
            <a:r>
              <a:rPr lang="fr-CA" altLang="fr-FR" sz="1700">
                <a:latin typeface="Comic Sans MS" pitchFamily="66" charset="0"/>
              </a:rPr>
              <a:t>Soins aux personnes présentant des </a:t>
            </a:r>
          </a:p>
          <a:p>
            <a:pPr eaLnBrk="1" hangingPunct="1">
              <a:lnSpc>
                <a:spcPct val="90000"/>
              </a:lnSpc>
              <a:buFont typeface="Wingdings" pitchFamily="2" charset="2"/>
              <a:buNone/>
            </a:pPr>
            <a:r>
              <a:rPr lang="fr-CA" altLang="fr-FR" sz="1700">
                <a:latin typeface="Comic Sans MS" pitchFamily="66" charset="0"/>
              </a:rPr>
              <a:t>problèmes de santé mentale   </a:t>
            </a:r>
          </a:p>
          <a:p>
            <a:pPr eaLnBrk="1" hangingPunct="1">
              <a:lnSpc>
                <a:spcPct val="90000"/>
              </a:lnSpc>
              <a:buFont typeface="Wingdings" pitchFamily="2" charset="2"/>
              <a:buNone/>
            </a:pPr>
            <a:r>
              <a:rPr lang="fr-CA" altLang="fr-FR" sz="1700">
                <a:latin typeface="Comic Sans MS" pitchFamily="66" charset="0"/>
              </a:rPr>
              <a:t> 75 heures </a:t>
            </a:r>
          </a:p>
          <a:p>
            <a:pPr eaLnBrk="1" hangingPunct="1">
              <a:lnSpc>
                <a:spcPct val="90000"/>
              </a:lnSpc>
              <a:buFont typeface="Wingdings" pitchFamily="2" charset="2"/>
              <a:buNone/>
            </a:pPr>
            <a:r>
              <a:rPr lang="fr-CA" altLang="fr-FR" sz="1700">
                <a:latin typeface="Comic Sans MS" pitchFamily="66" charset="0"/>
              </a:rPr>
              <a:t>Compétence de comportement</a:t>
            </a:r>
          </a:p>
          <a:p>
            <a:pPr eaLnBrk="1" hangingPunct="1">
              <a:lnSpc>
                <a:spcPct val="90000"/>
              </a:lnSpc>
              <a:buFont typeface="Wingdings" pitchFamily="2" charset="2"/>
              <a:buNone/>
            </a:pPr>
            <a:r>
              <a:rPr lang="fr-CA" altLang="fr-FR" sz="1700">
                <a:latin typeface="Comic Sans MS" pitchFamily="66" charset="0"/>
              </a:rPr>
              <a:t>But : Vous mettrez en pratique les connaissances apprises en santé mentale et en déficits cognitifs.</a:t>
            </a:r>
          </a:p>
          <a:p>
            <a:pPr eaLnBrk="1" hangingPunct="1">
              <a:lnSpc>
                <a:spcPct val="90000"/>
              </a:lnSpc>
              <a:buFont typeface="Wingdings" pitchFamily="2" charset="2"/>
              <a:buNone/>
            </a:pPr>
            <a:r>
              <a:rPr lang="fr-CA" altLang="fr-FR" sz="1700">
                <a:latin typeface="Comic Sans MS" pitchFamily="66" charset="0"/>
              </a:rPr>
              <a:t>C’est un stage qui se déroule de jour soit sur une unité psychiatrique ou en unité prothétique.  Vous aurez à mettre en pratique des interventions lors de comportements à risque tels que les hallucinations, les situations de crise et les difficultés à communiquer.	</a:t>
            </a:r>
          </a:p>
          <a:p>
            <a:pPr eaLnBrk="1" hangingPunct="1">
              <a:lnSpc>
                <a:spcPct val="90000"/>
              </a:lnSpc>
              <a:buFont typeface="Wingdings" pitchFamily="2" charset="2"/>
              <a:buNone/>
            </a:pPr>
            <a:endParaRPr lang="fr-CA" altLang="fr-FR" sz="1700">
              <a:latin typeface="Comic Sans MS" pitchFamily="66" charset="0"/>
            </a:endParaRPr>
          </a:p>
          <a:p>
            <a:pPr eaLnBrk="1" hangingPunct="1">
              <a:lnSpc>
                <a:spcPct val="90000"/>
              </a:lnSpc>
              <a:buFont typeface="Wingdings" pitchFamily="2" charset="2"/>
              <a:buNone/>
            </a:pPr>
            <a:endParaRPr lang="fr-CA" altLang="fr-FR" sz="1700">
              <a:latin typeface="Comic Sans MS" pitchFamily="66" charset="0"/>
            </a:endParaRPr>
          </a:p>
        </p:txBody>
      </p:sp>
    </p:spTree>
    <p:custDataLst>
      <p:tags r:id="rId1"/>
    </p:custDataLst>
    <p:extLst>
      <p:ext uri="{BB962C8B-B14F-4D97-AF65-F5344CB8AC3E}">
        <p14:creationId xmlns:p14="http://schemas.microsoft.com/office/powerpoint/2010/main" val="4164310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0187"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50189" name="Group 50188">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6998" y="4525094"/>
            <a:ext cx="9152363" cy="2344057"/>
            <a:chOff x="0" y="4525094"/>
            <a:chExt cx="12203151" cy="2344057"/>
          </a:xfrm>
        </p:grpSpPr>
        <p:sp>
          <p:nvSpPr>
            <p:cNvPr id="50190"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1" name="Isosceles Triangle 50190">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2" name="Isosceles Triangle 50191">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78"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50181"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6" y="1665849"/>
            <a:ext cx="1954530" cy="153130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58466" y="1699496"/>
            <a:ext cx="1954531" cy="1464011"/>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4629247" y="2040124"/>
            <a:ext cx="1956287" cy="78472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01784" y="1406136"/>
            <a:ext cx="1954530" cy="205270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63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05" name="Picture 51204" descr="Analyse des résultats médicaux x-ray">
            <a:extLst>
              <a:ext uri="{FF2B5EF4-FFF2-40B4-BE49-F238E27FC236}">
                <a16:creationId xmlns:a16="http://schemas.microsoft.com/office/drawing/2014/main" id="{35DDF3FF-84A4-1670-81F5-B71E531DAB4F}"/>
              </a:ext>
            </a:extLst>
          </p:cNvPr>
          <p:cNvPicPr>
            <a:picLocks noChangeAspect="1"/>
          </p:cNvPicPr>
          <p:nvPr/>
        </p:nvPicPr>
        <p:blipFill rotWithShape="1">
          <a:blip r:embed="rId3">
            <a:duotone>
              <a:schemeClr val="accent1">
                <a:shade val="45000"/>
                <a:satMod val="135000"/>
              </a:schemeClr>
              <a:prstClr val="white"/>
            </a:duotone>
          </a:blip>
          <a:srcRect l="40016" r="15495" b="-2"/>
          <a:stretch/>
        </p:blipFill>
        <p:spPr>
          <a:xfrm>
            <a:off x="4581525" y="-1"/>
            <a:ext cx="4570837" cy="6858001"/>
          </a:xfrm>
          <a:prstGeom prst="rect">
            <a:avLst/>
          </a:prstGeom>
        </p:spPr>
      </p:pic>
      <p:sp>
        <p:nvSpPr>
          <p:cNvPr id="5120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3"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24</a:t>
            </a:r>
          </a:p>
        </p:txBody>
      </p:sp>
      <p:sp>
        <p:nvSpPr>
          <p:cNvPr id="51202"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pPr>
            <a:r>
              <a:rPr lang="fr-CA" altLang="fr-FR" sz="1500">
                <a:latin typeface="Comic Sans MS" pitchFamily="66" charset="0"/>
              </a:rPr>
              <a:t>Soins en médecine </a:t>
            </a:r>
          </a:p>
          <a:p>
            <a:pPr eaLnBrk="1" hangingPunct="1">
              <a:lnSpc>
                <a:spcPct val="90000"/>
              </a:lnSpc>
              <a:buClr>
                <a:srgbClr val="330066"/>
              </a:buClr>
              <a:buFont typeface="Wingdings" pitchFamily="2" charset="2"/>
              <a:buNone/>
            </a:pPr>
            <a:r>
              <a:rPr lang="fr-CA" altLang="fr-FR" sz="1500">
                <a:latin typeface="Comic Sans MS" pitchFamily="66" charset="0"/>
              </a:rPr>
              <a:t>  120 heures</a:t>
            </a:r>
          </a:p>
          <a:p>
            <a:pPr eaLnBrk="1" hangingPunct="1">
              <a:lnSpc>
                <a:spcPct val="90000"/>
              </a:lnSpc>
              <a:buClr>
                <a:srgbClr val="330066"/>
              </a:buClr>
              <a:buFont typeface="Wingdings" pitchFamily="2" charset="2"/>
              <a:buNone/>
            </a:pPr>
            <a:r>
              <a:rPr lang="fr-CA" altLang="fr-FR" sz="1500">
                <a:latin typeface="Comic Sans MS" pitchFamily="66" charset="0"/>
              </a:rPr>
              <a:t>Compétence de comportement</a:t>
            </a:r>
          </a:p>
          <a:p>
            <a:pPr eaLnBrk="1" hangingPunct="1">
              <a:lnSpc>
                <a:spcPct val="90000"/>
              </a:lnSpc>
              <a:buClr>
                <a:srgbClr val="330066"/>
              </a:buClr>
              <a:buFont typeface="Wingdings" pitchFamily="2" charset="2"/>
              <a:buNone/>
            </a:pPr>
            <a:r>
              <a:rPr lang="fr-CA" altLang="fr-FR" sz="1500">
                <a:latin typeface="Comic Sans MS" pitchFamily="66" charset="0"/>
              </a:rPr>
              <a:t>But: Vous aurez à apporter des soins à 2 patients en même temps sur une unité de médecine.  Vous devenez de plus en plus autonome et généralement vous prenez vos signes vitaux, vous donnez vos injections et vous faites vos glycémies seule.</a:t>
            </a:r>
          </a:p>
          <a:p>
            <a:pPr eaLnBrk="1" hangingPunct="1">
              <a:lnSpc>
                <a:spcPct val="90000"/>
              </a:lnSpc>
              <a:buClr>
                <a:srgbClr val="330066"/>
              </a:buClr>
              <a:buFont typeface="Wingdings" pitchFamily="2" charset="2"/>
              <a:buNone/>
            </a:pPr>
            <a:r>
              <a:rPr lang="fr-CA" altLang="fr-FR" sz="1500">
                <a:latin typeface="Comic Sans MS" pitchFamily="66" charset="0"/>
              </a:rPr>
              <a:t>Ce stage est de jour et/ou de soir.</a:t>
            </a:r>
          </a:p>
          <a:p>
            <a:pPr>
              <a:lnSpc>
                <a:spcPct val="90000"/>
              </a:lnSpc>
            </a:pPr>
            <a:endParaRPr lang="fr-CA" altLang="fr-FR" sz="1500"/>
          </a:p>
        </p:txBody>
      </p:sp>
    </p:spTree>
    <p:custDataLst>
      <p:tags r:id="rId1"/>
    </p:custDataLst>
    <p:extLst>
      <p:ext uri="{BB962C8B-B14F-4D97-AF65-F5344CB8AC3E}">
        <p14:creationId xmlns:p14="http://schemas.microsoft.com/office/powerpoint/2010/main" val="1938347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235" name="Freeform 6">
            <a:extLst>
              <a:ext uri="{FF2B5EF4-FFF2-40B4-BE49-F238E27FC236}">
                <a16:creationId xmlns:a16="http://schemas.microsoft.com/office/drawing/2014/main" id="{DEBD58C3-3663-4EAF-AE75-1379CFC53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22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659" r="14551" b="1"/>
          <a:stretch/>
        </p:blipFill>
        <p:spPr bwMode="auto">
          <a:xfrm>
            <a:off x="20" y="10"/>
            <a:ext cx="4575665" cy="38535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52237" name="Freeform: Shape 52236">
            <a:extLst>
              <a:ext uri="{FF2B5EF4-FFF2-40B4-BE49-F238E27FC236}">
                <a16:creationId xmlns:a16="http://schemas.microsoft.com/office/drawing/2014/main" id="{36F99849-52C1-4A2D-B890-BAEBCD552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29" y="3445224"/>
            <a:ext cx="4581144" cy="3428998"/>
          </a:xfrm>
          <a:custGeom>
            <a:avLst/>
            <a:gdLst>
              <a:gd name="connsiteX0" fmla="*/ 0 w 6100914"/>
              <a:gd name="connsiteY0" fmla="*/ 0 h 3428998"/>
              <a:gd name="connsiteX1" fmla="*/ 1996017 w 6100914"/>
              <a:gd name="connsiteY1" fmla="*/ 0 h 3428998"/>
              <a:gd name="connsiteX2" fmla="*/ 2377017 w 6100914"/>
              <a:gd name="connsiteY2" fmla="*/ 263783 h 3428998"/>
              <a:gd name="connsiteX3" fmla="*/ 2385484 w 6100914"/>
              <a:gd name="connsiteY3" fmla="*/ 266713 h 3428998"/>
              <a:gd name="connsiteX4" fmla="*/ 2398184 w 6100914"/>
              <a:gd name="connsiteY4" fmla="*/ 271110 h 3428998"/>
              <a:gd name="connsiteX5" fmla="*/ 2410883 w 6100914"/>
              <a:gd name="connsiteY5" fmla="*/ 275506 h 3428998"/>
              <a:gd name="connsiteX6" fmla="*/ 2421467 w 6100914"/>
              <a:gd name="connsiteY6" fmla="*/ 275506 h 3428998"/>
              <a:gd name="connsiteX7" fmla="*/ 2434167 w 6100914"/>
              <a:gd name="connsiteY7" fmla="*/ 275506 h 3428998"/>
              <a:gd name="connsiteX8" fmla="*/ 2444750 w 6100914"/>
              <a:gd name="connsiteY8" fmla="*/ 271110 h 3428998"/>
              <a:gd name="connsiteX9" fmla="*/ 2457450 w 6100914"/>
              <a:gd name="connsiteY9" fmla="*/ 266713 h 3428998"/>
              <a:gd name="connsiteX10" fmla="*/ 2465917 w 6100914"/>
              <a:gd name="connsiteY10" fmla="*/ 263783 h 3428998"/>
              <a:gd name="connsiteX11" fmla="*/ 2846917 w 6100914"/>
              <a:gd name="connsiteY11" fmla="*/ 0 h 3428998"/>
              <a:gd name="connsiteX12" fmla="*/ 6100914 w 6100914"/>
              <a:gd name="connsiteY12" fmla="*/ 0 h 3428998"/>
              <a:gd name="connsiteX13" fmla="*/ 6100914 w 6100914"/>
              <a:gd name="connsiteY13" fmla="*/ 2090059 h 3428998"/>
              <a:gd name="connsiteX14" fmla="*/ 6100914 w 6100914"/>
              <a:gd name="connsiteY14" fmla="*/ 2666254 h 3428998"/>
              <a:gd name="connsiteX15" fmla="*/ 6100914 w 6100914"/>
              <a:gd name="connsiteY15" fmla="*/ 3428998 h 3428998"/>
              <a:gd name="connsiteX16" fmla="*/ 0 w 6100914"/>
              <a:gd name="connsiteY16" fmla="*/ 3428998 h 3428998"/>
              <a:gd name="connsiteX17" fmla="*/ 0 w 6100914"/>
              <a:gd name="connsiteY17" fmla="*/ 2666254 h 3428998"/>
              <a:gd name="connsiteX18" fmla="*/ 0 w 6100914"/>
              <a:gd name="connsiteY18" fmla="*/ 2332906 h 3428998"/>
              <a:gd name="connsiteX19" fmla="*/ 0 w 6100914"/>
              <a:gd name="connsiteY19" fmla="*/ 2090059 h 3428998"/>
              <a:gd name="connsiteX20" fmla="*/ 0 w 6100914"/>
              <a:gd name="connsiteY20" fmla="*/ 2004773 h 3428998"/>
              <a:gd name="connsiteX21" fmla="*/ 0 w 6100914"/>
              <a:gd name="connsiteY21" fmla="*/ 1754930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00914" h="3428998">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6100914" y="0"/>
                </a:lnTo>
                <a:lnTo>
                  <a:pt x="6100914" y="2090059"/>
                </a:lnTo>
                <a:lnTo>
                  <a:pt x="6100914" y="2666254"/>
                </a:lnTo>
                <a:lnTo>
                  <a:pt x="6100914" y="3428998"/>
                </a:lnTo>
                <a:lnTo>
                  <a:pt x="0" y="3428998"/>
                </a:lnTo>
                <a:lnTo>
                  <a:pt x="0" y="2666254"/>
                </a:lnTo>
                <a:lnTo>
                  <a:pt x="0" y="2332906"/>
                </a:lnTo>
                <a:lnTo>
                  <a:pt x="0" y="2090059"/>
                </a:lnTo>
                <a:lnTo>
                  <a:pt x="0" y="2004773"/>
                </a:lnTo>
                <a:lnTo>
                  <a:pt x="0" y="1754930"/>
                </a:lnTo>
                <a:close/>
              </a:path>
            </a:pathLst>
          </a:cu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226" name="Titre 1"/>
          <p:cNvSpPr>
            <a:spLocks noGrp="1"/>
          </p:cNvSpPr>
          <p:nvPr>
            <p:ph type="title"/>
          </p:nvPr>
        </p:nvSpPr>
        <p:spPr>
          <a:xfrm>
            <a:off x="607501" y="3853543"/>
            <a:ext cx="3721151" cy="1600794"/>
          </a:xfrm>
          <a:effectLst/>
        </p:spPr>
        <p:txBody>
          <a:bodyPr vert="horz" lIns="91440" tIns="45720" rIns="91440" bIns="45720" rtlCol="0" anchor="b">
            <a:normAutofit/>
          </a:bodyPr>
          <a:lstStyle/>
          <a:p>
            <a:r>
              <a:rPr lang="en-US" altLang="fr-FR" sz="3800">
                <a:solidFill>
                  <a:schemeClr val="tx1"/>
                </a:solidFill>
                <a:cs typeface="+mj-cs"/>
              </a:rPr>
              <a:t>Qui suis-je ?</a:t>
            </a:r>
          </a:p>
        </p:txBody>
      </p:sp>
      <p:pic>
        <p:nvPicPr>
          <p:cNvPr id="5223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799" r="21153" b="2"/>
          <a:stretch/>
        </p:blipFill>
        <p:spPr bwMode="auto">
          <a:xfrm>
            <a:off x="6821871" y="3429000"/>
            <a:ext cx="2322124" cy="3428999"/>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2656" b="-3"/>
          <a:stretch/>
        </p:blipFill>
        <p:spPr bwMode="auto">
          <a:xfrm>
            <a:off x="4575691" y="3429000"/>
            <a:ext cx="2246188" cy="3428998"/>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25393" r="2" b="2"/>
          <a:stretch/>
        </p:blipFill>
        <p:spPr>
          <a:xfrm>
            <a:off x="4575687" y="10"/>
            <a:ext cx="4568313" cy="3428988"/>
          </a:xfrm>
          <a:prstGeom prst="rect">
            <a:avLst/>
          </a:prstGeom>
          <a:noFill/>
          <a:ln w="19050">
            <a:solidFill>
              <a:schemeClr val="tx1"/>
            </a:solid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66995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3253" name="Picture 53252" descr="Deux personnes se tenant la main">
            <a:extLst>
              <a:ext uri="{FF2B5EF4-FFF2-40B4-BE49-F238E27FC236}">
                <a16:creationId xmlns:a16="http://schemas.microsoft.com/office/drawing/2014/main" id="{368100C6-D01E-B355-D10E-59B7386C1E81}"/>
              </a:ext>
            </a:extLst>
          </p:cNvPr>
          <p:cNvPicPr>
            <a:picLocks noChangeAspect="1"/>
          </p:cNvPicPr>
          <p:nvPr/>
        </p:nvPicPr>
        <p:blipFill rotWithShape="1">
          <a:blip r:embed="rId3">
            <a:duotone>
              <a:schemeClr val="accent1">
                <a:shade val="45000"/>
                <a:satMod val="135000"/>
              </a:schemeClr>
              <a:prstClr val="white"/>
            </a:duotone>
          </a:blip>
          <a:srcRect l="24702" r="30809" b="-2"/>
          <a:stretch/>
        </p:blipFill>
        <p:spPr>
          <a:xfrm>
            <a:off x="4581525" y="-1"/>
            <a:ext cx="4570837" cy="6858001"/>
          </a:xfrm>
          <a:prstGeom prst="rect">
            <a:avLst/>
          </a:prstGeom>
        </p:spPr>
      </p:pic>
      <p:sp>
        <p:nvSpPr>
          <p:cNvPr id="53257"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1"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25</a:t>
            </a:r>
          </a:p>
        </p:txBody>
      </p:sp>
      <p:sp>
        <p:nvSpPr>
          <p:cNvPr id="53250" name="Espace réservé du contenu 2"/>
          <p:cNvSpPr>
            <a:spLocks noGrp="1"/>
          </p:cNvSpPr>
          <p:nvPr>
            <p:ph idx="1"/>
          </p:nvPr>
        </p:nvSpPr>
        <p:spPr>
          <a:xfrm>
            <a:off x="614034" y="2413000"/>
            <a:ext cx="3791942" cy="3632200"/>
          </a:xfrm>
        </p:spPr>
        <p:txBody>
          <a:bodyPr>
            <a:normAutofit/>
          </a:bodyPr>
          <a:lstStyle/>
          <a:p>
            <a:pPr eaLnBrk="1" hangingPunct="1">
              <a:lnSpc>
                <a:spcPct val="90000"/>
              </a:lnSpc>
              <a:buClr>
                <a:srgbClr val="330066"/>
              </a:buClr>
              <a:buFont typeface="Wingdings" pitchFamily="2" charset="2"/>
              <a:buNone/>
            </a:pPr>
            <a:r>
              <a:rPr lang="fr-CA" altLang="fr-FR" sz="1400">
                <a:latin typeface="Comic Sans MS" pitchFamily="66" charset="0"/>
              </a:rPr>
              <a:t>Soins aux personnes en réadaptation physique </a:t>
            </a:r>
          </a:p>
          <a:p>
            <a:pPr eaLnBrk="1" hangingPunct="1">
              <a:lnSpc>
                <a:spcPct val="90000"/>
              </a:lnSpc>
              <a:buClr>
                <a:srgbClr val="330066"/>
              </a:buClr>
              <a:buFont typeface="Wingdings" pitchFamily="2" charset="2"/>
              <a:buNone/>
            </a:pPr>
            <a:r>
              <a:rPr lang="fr-CA" altLang="fr-FR" sz="1400">
                <a:latin typeface="Comic Sans MS" pitchFamily="66" charset="0"/>
              </a:rPr>
              <a:t>120 heures</a:t>
            </a:r>
          </a:p>
          <a:p>
            <a:pPr eaLnBrk="1" hangingPunct="1">
              <a:lnSpc>
                <a:spcPct val="90000"/>
              </a:lnSpc>
              <a:buClr>
                <a:srgbClr val="330066"/>
              </a:buClr>
              <a:buFont typeface="Wingdings" pitchFamily="2" charset="2"/>
              <a:buNone/>
            </a:pPr>
            <a:r>
              <a:rPr lang="fr-CA" altLang="fr-FR" sz="1400">
                <a:latin typeface="Comic Sans MS" pitchFamily="66" charset="0"/>
              </a:rPr>
              <a:t>Compétence de comportement</a:t>
            </a:r>
          </a:p>
          <a:p>
            <a:pPr eaLnBrk="1" hangingPunct="1">
              <a:lnSpc>
                <a:spcPct val="90000"/>
              </a:lnSpc>
              <a:buClr>
                <a:srgbClr val="330066"/>
              </a:buClr>
              <a:buFont typeface="Wingdings" pitchFamily="2" charset="2"/>
              <a:buNone/>
            </a:pPr>
            <a:r>
              <a:rPr lang="fr-CA" altLang="fr-FR" sz="1400">
                <a:latin typeface="Comic Sans MS" pitchFamily="66" charset="0"/>
              </a:rPr>
              <a:t>C’est un stage que vous ferez avec des patients ayant subi des AVC, des accidents ayant mené à des problèmes physiques tels que marcher.  Vous aurez la chance d’assister lors des interventions par les physiothérapeutes, ergothérapeutes et orthophonistes.  Vous devrez laisser toute l’autonomie au patient.  </a:t>
            </a:r>
          </a:p>
          <a:p>
            <a:pPr eaLnBrk="1" hangingPunct="1">
              <a:lnSpc>
                <a:spcPct val="90000"/>
              </a:lnSpc>
              <a:buClr>
                <a:srgbClr val="330066"/>
              </a:buClr>
              <a:buFont typeface="Wingdings" pitchFamily="2" charset="2"/>
              <a:buNone/>
            </a:pPr>
            <a:r>
              <a:rPr lang="fr-CA" altLang="fr-FR" sz="1400">
                <a:latin typeface="Comic Sans MS" pitchFamily="66" charset="0"/>
              </a:rPr>
              <a:t>Ce stage est généralement de jour.</a:t>
            </a:r>
          </a:p>
          <a:p>
            <a:pPr>
              <a:lnSpc>
                <a:spcPct val="90000"/>
              </a:lnSpc>
            </a:pPr>
            <a:endParaRPr lang="fr-CA" altLang="fr-FR" sz="1400"/>
          </a:p>
        </p:txBody>
      </p:sp>
    </p:spTree>
    <p:custDataLst>
      <p:tags r:id="rId1"/>
    </p:custDataLst>
    <p:extLst>
      <p:ext uri="{BB962C8B-B14F-4D97-AF65-F5344CB8AC3E}">
        <p14:creationId xmlns:p14="http://schemas.microsoft.com/office/powerpoint/2010/main" val="3269341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dk1"/>
          </a:lnRef>
          <a:fillRef idx="3">
            <a:schemeClr val="dk1"/>
          </a:fillRef>
          <a:effectRef idx="3">
            <a:schemeClr val="dk1"/>
          </a:effectRef>
          <a:fontRef idx="minor">
            <a:schemeClr val="lt1"/>
          </a:fontRef>
        </p:style>
        <p:txBody>
          <a:bodyPr/>
          <a:lstStyle/>
          <a:p>
            <a:r>
              <a:rPr lang="fr-CA" dirty="0"/>
              <a:t>PROGRAMME D’ÉTUDES</a:t>
            </a:r>
          </a:p>
        </p:txBody>
      </p:sp>
      <p:sp>
        <p:nvSpPr>
          <p:cNvPr id="3" name="Espace réservé du contenu 2"/>
          <p:cNvSpPr>
            <a:spLocks noGrp="1"/>
          </p:cNvSpPr>
          <p:nvPr>
            <p:ph idx="1"/>
          </p:nvPr>
        </p:nvSpPr>
        <p:spPr/>
        <p:txBody>
          <a:bodyPr>
            <a:normAutofit/>
          </a:bodyPr>
          <a:lstStyle/>
          <a:p>
            <a:pPr marL="0" indent="0" algn="ctr">
              <a:buNone/>
            </a:pPr>
            <a:endParaRPr lang="fr-CA" dirty="0"/>
          </a:p>
          <a:p>
            <a:pPr algn="ctr"/>
            <a:r>
              <a:rPr lang="fr-CA" dirty="0"/>
              <a:t>L’école s’occupe de trouver les milieux</a:t>
            </a:r>
          </a:p>
          <a:p>
            <a:pPr algn="ctr"/>
            <a:r>
              <a:rPr lang="fr-CA" dirty="0"/>
              <a:t>Généralement, en CHSLD, les stages sont de jour</a:t>
            </a:r>
          </a:p>
          <a:p>
            <a:pPr algn="ctr"/>
            <a:r>
              <a:rPr lang="fr-CA" dirty="0"/>
              <a:t>En CH, c’est en alternance</a:t>
            </a:r>
          </a:p>
          <a:p>
            <a:pPr algn="ctr"/>
            <a:r>
              <a:rPr lang="fr-CA" dirty="0"/>
              <a:t>Vous n’êtes pas rémunérés pour les stages</a:t>
            </a:r>
          </a:p>
          <a:p>
            <a:pPr algn="ctr"/>
            <a:r>
              <a:rPr lang="fr-CA" dirty="0"/>
              <a:t>Horaire de jour : entre 6h30 et 8h fin: entre 15h et 16h</a:t>
            </a:r>
          </a:p>
          <a:p>
            <a:pPr algn="ctr"/>
            <a:r>
              <a:rPr lang="fr-CA" dirty="0"/>
              <a:t>Horaire de soir : début entre 15h et 16h</a:t>
            </a:r>
          </a:p>
          <a:p>
            <a:pPr algn="ctr"/>
            <a:r>
              <a:rPr lang="fr-CA" dirty="0"/>
              <a:t> fin entre 23h et minuit</a:t>
            </a:r>
          </a:p>
          <a:p>
            <a:pPr algn="ctr"/>
            <a:endParaRPr lang="fr-CA" dirty="0"/>
          </a:p>
        </p:txBody>
      </p:sp>
    </p:spTree>
    <p:extLst>
      <p:ext uri="{BB962C8B-B14F-4D97-AF65-F5344CB8AC3E}">
        <p14:creationId xmlns:p14="http://schemas.microsoft.com/office/powerpoint/2010/main" val="2891991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4284" name="Rectangle 54283">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86" name="Freeform: Shape 54285">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54274" name="Titre 1"/>
          <p:cNvSpPr>
            <a:spLocks noGrp="1"/>
          </p:cNvSpPr>
          <p:nvPr>
            <p:ph type="title"/>
          </p:nvPr>
        </p:nvSpPr>
        <p:spPr>
          <a:xfrm>
            <a:off x="481315" y="1918252"/>
            <a:ext cx="2524079" cy="3997635"/>
          </a:xfrm>
        </p:spPr>
        <p:txBody>
          <a:bodyPr anchor="t">
            <a:normAutofit/>
          </a:bodyPr>
          <a:lstStyle/>
          <a:p>
            <a:r>
              <a:rPr lang="fr-CA" altLang="fr-FR" sz="3800"/>
              <a:t>Qui suis-je ?</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76530" y="2205771"/>
            <a:ext cx="1808978" cy="12027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660" y="1840759"/>
            <a:ext cx="1022675" cy="114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187" y="3445523"/>
            <a:ext cx="2005955" cy="150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977" y="3018604"/>
            <a:ext cx="1447182" cy="8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2660" y="3837066"/>
            <a:ext cx="1566977" cy="117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95233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5" name="Rectangle 55304">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301" name="Picture 55300" descr="Bureau avec stéthoscope et un clavier d’ordinateur">
            <a:extLst>
              <a:ext uri="{FF2B5EF4-FFF2-40B4-BE49-F238E27FC236}">
                <a16:creationId xmlns:a16="http://schemas.microsoft.com/office/drawing/2014/main" id="{528BF706-D51B-2701-F6A2-0D6BA2C69798}"/>
              </a:ext>
            </a:extLst>
          </p:cNvPr>
          <p:cNvPicPr>
            <a:picLocks noChangeAspect="1"/>
          </p:cNvPicPr>
          <p:nvPr/>
        </p:nvPicPr>
        <p:blipFill rotWithShape="1">
          <a:blip r:embed="rId3">
            <a:alphaModFix amt="40000"/>
          </a:blip>
          <a:srcRect l="11000" r="-1" b="-1"/>
          <a:stretch/>
        </p:blipFill>
        <p:spPr>
          <a:xfrm>
            <a:off x="20" y="10"/>
            <a:ext cx="9143980" cy="6857990"/>
          </a:xfrm>
          <a:prstGeom prst="rect">
            <a:avLst/>
          </a:prstGeom>
        </p:spPr>
      </p:pic>
      <p:sp>
        <p:nvSpPr>
          <p:cNvPr id="55299"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26</a:t>
            </a:r>
          </a:p>
        </p:txBody>
      </p:sp>
      <p:sp>
        <p:nvSpPr>
          <p:cNvPr id="55298" name="Espace réservé du contenu 2"/>
          <p:cNvSpPr>
            <a:spLocks noGrp="1"/>
          </p:cNvSpPr>
          <p:nvPr>
            <p:ph idx="1"/>
          </p:nvPr>
        </p:nvSpPr>
        <p:spPr>
          <a:xfrm>
            <a:off x="614034" y="2222287"/>
            <a:ext cx="7915930" cy="3636511"/>
          </a:xfrm>
        </p:spPr>
        <p:txBody>
          <a:bodyPr>
            <a:normAutofit/>
          </a:bodyPr>
          <a:lstStyle/>
          <a:p>
            <a:pPr eaLnBrk="1" hangingPunct="1">
              <a:buClr>
                <a:srgbClr val="330066"/>
              </a:buClr>
              <a:buFont typeface="Wingdings" pitchFamily="2" charset="2"/>
              <a:buNone/>
            </a:pPr>
            <a:r>
              <a:rPr lang="fr-CA" altLang="fr-FR">
                <a:latin typeface="Comic Sans MS" pitchFamily="66" charset="0"/>
              </a:rPr>
              <a:t>Soins en chirurgie </a:t>
            </a:r>
          </a:p>
          <a:p>
            <a:pPr eaLnBrk="1" hangingPunct="1">
              <a:buClr>
                <a:srgbClr val="330066"/>
              </a:buClr>
              <a:buFont typeface="Wingdings" pitchFamily="2" charset="2"/>
              <a:buNone/>
            </a:pPr>
            <a:r>
              <a:rPr lang="fr-CA" altLang="fr-FR">
                <a:latin typeface="Comic Sans MS" pitchFamily="66" charset="0"/>
              </a:rPr>
              <a:t>  90 heures</a:t>
            </a:r>
          </a:p>
          <a:p>
            <a:pPr eaLnBrk="1" hangingPunct="1">
              <a:buClr>
                <a:srgbClr val="330066"/>
              </a:buClr>
              <a:buFont typeface="Wingdings" pitchFamily="2" charset="2"/>
              <a:buNone/>
            </a:pPr>
            <a:r>
              <a:rPr lang="fr-CA" altLang="fr-FR">
                <a:latin typeface="Comic Sans MS" pitchFamily="66" charset="0"/>
              </a:rPr>
              <a:t>Compétence de comportement</a:t>
            </a:r>
          </a:p>
          <a:p>
            <a:pPr eaLnBrk="1" hangingPunct="1">
              <a:buClr>
                <a:srgbClr val="330066"/>
              </a:buClr>
              <a:buFont typeface="Wingdings" pitchFamily="2" charset="2"/>
              <a:buNone/>
            </a:pPr>
            <a:r>
              <a:rPr lang="fr-CA" altLang="fr-FR">
                <a:latin typeface="Comic Sans MS" pitchFamily="66" charset="0"/>
              </a:rPr>
              <a:t>But: Vous aurez à préparer le patient pour l’opération prévue et lui prodiguer les soins au retour de la salle d’opération.  Si vous avez de la chance, vous pourriez assister à une opération.  Vous aurez à faire preuve d’organisation et de sang froid afin de gérer les imprévus.</a:t>
            </a:r>
          </a:p>
          <a:p>
            <a:pPr eaLnBrk="1" hangingPunct="1">
              <a:buClr>
                <a:srgbClr val="330066"/>
              </a:buClr>
              <a:buFont typeface="Wingdings" pitchFamily="2" charset="2"/>
              <a:buNone/>
            </a:pPr>
            <a:r>
              <a:rPr lang="fr-CA" altLang="fr-FR">
                <a:latin typeface="Comic Sans MS" pitchFamily="66" charset="0"/>
              </a:rPr>
              <a:t>Ce stage est de jour et/ou de soir. </a:t>
            </a:r>
          </a:p>
        </p:txBody>
      </p:sp>
    </p:spTree>
    <p:custDataLst>
      <p:tags r:id="rId1"/>
    </p:custDataLst>
    <p:extLst>
      <p:ext uri="{BB962C8B-B14F-4D97-AF65-F5344CB8AC3E}">
        <p14:creationId xmlns:p14="http://schemas.microsoft.com/office/powerpoint/2010/main" val="2517563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6331"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56333" name="Group 56332">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6998" y="4525094"/>
            <a:ext cx="9152363" cy="2344057"/>
            <a:chOff x="0" y="4525094"/>
            <a:chExt cx="12203151" cy="2344057"/>
          </a:xfrm>
        </p:grpSpPr>
        <p:sp>
          <p:nvSpPr>
            <p:cNvPr id="56334"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5" name="Isosceles Triangle 56334">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36" name="Isosceles Triangle 56335">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322"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5632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87686" y="1699496"/>
            <a:ext cx="1954530" cy="146401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58466" y="1779177"/>
            <a:ext cx="1954531" cy="1304649"/>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29247" y="1781577"/>
            <a:ext cx="1956287" cy="130182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01784" y="1700482"/>
            <a:ext cx="1954530" cy="146401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07245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3" name="Rectangle 57352">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9" name="Picture 57348" descr="Grand groupe de parachutistes en vol">
            <a:extLst>
              <a:ext uri="{FF2B5EF4-FFF2-40B4-BE49-F238E27FC236}">
                <a16:creationId xmlns:a16="http://schemas.microsoft.com/office/drawing/2014/main" id="{1C3D79C7-D335-6830-6AA3-104FB0B51E31}"/>
              </a:ext>
            </a:extLst>
          </p:cNvPr>
          <p:cNvPicPr>
            <a:picLocks noChangeAspect="1"/>
          </p:cNvPicPr>
          <p:nvPr/>
        </p:nvPicPr>
        <p:blipFill rotWithShape="1">
          <a:blip r:embed="rId3">
            <a:alphaModFix amt="40000"/>
          </a:blip>
          <a:srcRect l="6251" r="5083"/>
          <a:stretch/>
        </p:blipFill>
        <p:spPr>
          <a:xfrm>
            <a:off x="20" y="10"/>
            <a:ext cx="9143980" cy="6857990"/>
          </a:xfrm>
          <a:prstGeom prst="rect">
            <a:avLst/>
          </a:prstGeom>
        </p:spPr>
      </p:pic>
      <p:sp>
        <p:nvSpPr>
          <p:cNvPr id="57346"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28</a:t>
            </a:r>
          </a:p>
        </p:txBody>
      </p:sp>
      <p:sp>
        <p:nvSpPr>
          <p:cNvPr id="57347" name="Rectangle 3"/>
          <p:cNvSpPr>
            <a:spLocks noGrp="1" noChangeArrowheads="1"/>
          </p:cNvSpPr>
          <p:nvPr>
            <p:ph idx="1"/>
          </p:nvPr>
        </p:nvSpPr>
        <p:spPr>
          <a:xfrm>
            <a:off x="614034" y="2222287"/>
            <a:ext cx="7915930" cy="3636511"/>
          </a:xfrm>
        </p:spPr>
        <p:txBody>
          <a:bodyPr>
            <a:normAutofit/>
          </a:bodyPr>
          <a:lstStyle/>
          <a:p>
            <a:pPr eaLnBrk="1" hangingPunct="1">
              <a:buFont typeface="Wingdings" pitchFamily="2" charset="2"/>
              <a:buNone/>
            </a:pPr>
            <a:r>
              <a:rPr lang="fr-CA" altLang="fr-FR">
                <a:latin typeface="Comic Sans MS" pitchFamily="66" charset="0"/>
              </a:rPr>
              <a:t>Soins aux mères et aux nouveau-nés</a:t>
            </a:r>
          </a:p>
          <a:p>
            <a:pPr eaLnBrk="1" hangingPunct="1">
              <a:buFont typeface="Wingdings" pitchFamily="2" charset="2"/>
              <a:buNone/>
            </a:pPr>
            <a:r>
              <a:rPr lang="fr-CA" altLang="fr-FR">
                <a:latin typeface="Comic Sans MS" pitchFamily="66" charset="0"/>
              </a:rPr>
              <a:t>30 heures</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C’est un stage qui se fait en CH sur l’unité d’obstétrique.  Ce stage se fait à l’hôpital de St-Jérôme.</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Il se pourrait que vous puissiez assister à un accouchement mais il n’y a aucune certitude!!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2548882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378"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8380" name="Rectangle 58379">
            <a:extLst>
              <a:ext uri="{FF2B5EF4-FFF2-40B4-BE49-F238E27FC236}">
                <a16:creationId xmlns:a16="http://schemas.microsoft.com/office/drawing/2014/main" id="{1D96CEB2-6276-4D9F-A58D-50C03B63F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748" r="5933" b="2"/>
          <a:stretch/>
        </p:blipFill>
        <p:spPr bwMode="auto">
          <a:xfrm>
            <a:off x="20" y="10"/>
            <a:ext cx="3009878" cy="48052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2415" r="31374" b="2"/>
          <a:stretch/>
        </p:blipFill>
        <p:spPr>
          <a:xfrm>
            <a:off x="3009900" y="-12278"/>
            <a:ext cx="3122361" cy="453737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482" r="20736" b="2"/>
          <a:stretch/>
        </p:blipFill>
        <p:spPr bwMode="auto">
          <a:xfrm>
            <a:off x="6132264" y="-1"/>
            <a:ext cx="3011733" cy="453737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82" name="Freeform 18">
            <a:extLst>
              <a:ext uri="{FF2B5EF4-FFF2-40B4-BE49-F238E27FC236}">
                <a16:creationId xmlns:a16="http://schemas.microsoft.com/office/drawing/2014/main" id="{F161F996-D85D-4D74-BC7B-B1E4919E8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9144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rgbClr val="493D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70"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spTree>
    <p:custDataLst>
      <p:tags r:id="rId1"/>
    </p:custDataLst>
    <p:extLst>
      <p:ext uri="{BB962C8B-B14F-4D97-AF65-F5344CB8AC3E}">
        <p14:creationId xmlns:p14="http://schemas.microsoft.com/office/powerpoint/2010/main" val="273209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p:cNvSpPr>
            <a:spLocks noGrp="1" noChangeArrowheads="1"/>
          </p:cNvSpPr>
          <p:nvPr>
            <p:ph type="title"/>
          </p:nvPr>
        </p:nvSpPr>
        <p:spPr>
          <a:xfrm>
            <a:off x="607500" y="447188"/>
            <a:ext cx="7928998" cy="970450"/>
          </a:xfrm>
          <a:effectLst/>
        </p:spPr>
        <p:style>
          <a:lnRef idx="0">
            <a:schemeClr val="accent2"/>
          </a:lnRef>
          <a:fillRef idx="3">
            <a:schemeClr val="accent2"/>
          </a:fillRef>
          <a:effectRef idx="3">
            <a:schemeClr val="accent2"/>
          </a:effectRef>
          <a:fontRef idx="minor">
            <a:schemeClr val="lt1"/>
          </a:fontRef>
        </p:style>
        <p:txBody>
          <a:bodyPr anchor="ctr">
            <a:normAutofit/>
          </a:bodyPr>
          <a:lstStyle/>
          <a:p>
            <a:pPr algn="ctr" eaLnBrk="1" hangingPunct="1"/>
            <a:r>
              <a:rPr lang="fr-CA" altLang="fr-FR" sz="2400">
                <a:solidFill>
                  <a:schemeClr val="tx1"/>
                </a:solidFill>
                <a:latin typeface="Broadway" pitchFamily="82" charset="0"/>
              </a:rPr>
              <a:t>Compétence 30</a:t>
            </a:r>
          </a:p>
        </p:txBody>
      </p:sp>
      <p:sp>
        <p:nvSpPr>
          <p:cNvPr id="59402" name="Freeform: Shape 59401">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819" y="1576408"/>
            <a:ext cx="8188361"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395" name="Rectangle 3"/>
          <p:cNvSpPr>
            <a:spLocks noGrp="1" noChangeArrowheads="1"/>
          </p:cNvSpPr>
          <p:nvPr>
            <p:ph idx="1"/>
          </p:nvPr>
        </p:nvSpPr>
        <p:spPr>
          <a:xfrm>
            <a:off x="836799" y="2222287"/>
            <a:ext cx="7475214" cy="3636511"/>
          </a:xfrm>
          <a:effectLst/>
        </p:spPr>
        <p:txBody>
          <a:bodyPr>
            <a:normAutofit/>
          </a:bodyPr>
          <a:lstStyle/>
          <a:p>
            <a:pPr eaLnBrk="1" hangingPunct="1">
              <a:buFont typeface="Wingdings" pitchFamily="2" charset="2"/>
              <a:buNone/>
            </a:pPr>
            <a:r>
              <a:rPr lang="fr-CA" altLang="fr-FR">
                <a:latin typeface="Comic Sans MS" pitchFamily="66" charset="0"/>
              </a:rPr>
              <a:t>Soins aux enfants, aux adolescentes et adolescents</a:t>
            </a:r>
          </a:p>
          <a:p>
            <a:pPr eaLnBrk="1" hangingPunct="1">
              <a:buFont typeface="Wingdings" pitchFamily="2" charset="2"/>
              <a:buNone/>
            </a:pPr>
            <a:r>
              <a:rPr lang="fr-CA" altLang="fr-FR">
                <a:latin typeface="Comic Sans MS" pitchFamily="66" charset="0"/>
              </a:rPr>
              <a:t>30 heures</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C’est un stage qui se déroule au CH de St-Jérôme sur l’unité de pédiatrie.</a:t>
            </a:r>
          </a:p>
          <a:p>
            <a:pPr eaLnBrk="1" hangingPunct="1">
              <a:buFont typeface="Wingdings" pitchFamily="2" charset="2"/>
              <a:buNone/>
            </a:pPr>
            <a:r>
              <a:rPr lang="fr-CA" altLang="fr-FR">
                <a:latin typeface="Comic Sans MS" pitchFamily="66" charset="0"/>
              </a:rPr>
              <a:t>Il peut être de jour et/ou de soir.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1479373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8" name="Rectangle 60427">
            <a:extLst>
              <a:ext uri="{FF2B5EF4-FFF2-40B4-BE49-F238E27FC236}">
                <a16:creationId xmlns:a16="http://schemas.microsoft.com/office/drawing/2014/main" id="{3A814F8E-8E71-4DD8-9E90-A2886B0BE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30" name="Freeform 6">
            <a:extLst>
              <a:ext uri="{FF2B5EF4-FFF2-40B4-BE49-F238E27FC236}">
                <a16:creationId xmlns:a16="http://schemas.microsoft.com/office/drawing/2014/main" id="{D6F07063-98C1-4852-B9CD-9CB5B58C9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948368"/>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solid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0418" name="Titre 1"/>
          <p:cNvSpPr>
            <a:spLocks noGrp="1"/>
          </p:cNvSpPr>
          <p:nvPr>
            <p:ph type="title"/>
          </p:nvPr>
        </p:nvSpPr>
        <p:spPr>
          <a:xfrm>
            <a:off x="607500" y="5430663"/>
            <a:ext cx="7928998" cy="970450"/>
          </a:xfrm>
        </p:spPr>
        <p:txBody>
          <a:bodyPr>
            <a:normAutofit/>
          </a:bodyPr>
          <a:lstStyle/>
          <a:p>
            <a:r>
              <a:rPr lang="fr-CA" altLang="fr-FR"/>
              <a:t>Qui suis-je ?</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98130" y="643468"/>
            <a:ext cx="970026" cy="10193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descr="E:\Mes images\super autonome modifié.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058" y="1490729"/>
            <a:ext cx="2195811" cy="31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094" y="1175448"/>
            <a:ext cx="1885179" cy="1411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615" y="2798357"/>
            <a:ext cx="1967952" cy="147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9051" y="3304296"/>
            <a:ext cx="1462014" cy="107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0710521"/>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49" name="Rectangle 6144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45" name="Picture 61444" descr="Point d’exclamation sur un arrière-plan jaune">
            <a:extLst>
              <a:ext uri="{FF2B5EF4-FFF2-40B4-BE49-F238E27FC236}">
                <a16:creationId xmlns:a16="http://schemas.microsoft.com/office/drawing/2014/main" id="{F08745BB-3CC9-F119-ABB4-D8F640C91315}"/>
              </a:ext>
            </a:extLst>
          </p:cNvPr>
          <p:cNvPicPr>
            <a:picLocks noChangeAspect="1"/>
          </p:cNvPicPr>
          <p:nvPr/>
        </p:nvPicPr>
        <p:blipFill rotWithShape="1">
          <a:blip r:embed="rId3">
            <a:alphaModFix amt="40000"/>
          </a:blip>
          <a:srcRect/>
          <a:stretch/>
        </p:blipFill>
        <p:spPr>
          <a:xfrm>
            <a:off x="20" y="10"/>
            <a:ext cx="9143980" cy="6857990"/>
          </a:xfrm>
          <a:prstGeom prst="rect">
            <a:avLst/>
          </a:prstGeom>
        </p:spPr>
      </p:pic>
      <p:sp>
        <p:nvSpPr>
          <p:cNvPr id="61442"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31</a:t>
            </a:r>
          </a:p>
        </p:txBody>
      </p:sp>
      <p:sp>
        <p:nvSpPr>
          <p:cNvPr id="61443" name="Rectangle 3"/>
          <p:cNvSpPr>
            <a:spLocks noGrp="1" noChangeArrowheads="1"/>
          </p:cNvSpPr>
          <p:nvPr>
            <p:ph idx="1"/>
          </p:nvPr>
        </p:nvSpPr>
        <p:spPr>
          <a:xfrm>
            <a:off x="614034" y="2222287"/>
            <a:ext cx="7915930" cy="3636511"/>
          </a:xfrm>
        </p:spPr>
        <p:txBody>
          <a:bodyPr>
            <a:normAutofit/>
          </a:bodyPr>
          <a:lstStyle/>
          <a:p>
            <a:pPr eaLnBrk="1" hangingPunct="1">
              <a:buFont typeface="Wingdings" pitchFamily="2" charset="2"/>
              <a:buNone/>
            </a:pPr>
            <a:r>
              <a:rPr lang="fr-CA" altLang="fr-FR">
                <a:latin typeface="Comic Sans MS" pitchFamily="66" charset="0"/>
              </a:rPr>
              <a:t>Soins à une clientèle diversifiée</a:t>
            </a:r>
          </a:p>
          <a:p>
            <a:pPr eaLnBrk="1" hangingPunct="1">
              <a:buFont typeface="Wingdings" pitchFamily="2" charset="2"/>
              <a:buNone/>
            </a:pPr>
            <a:r>
              <a:rPr lang="fr-CA" altLang="fr-FR">
                <a:latin typeface="Comic Sans MS" pitchFamily="66" charset="0"/>
              </a:rPr>
              <a:t>105 heures </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C’est «généralement» votre dernier stage où l’enseignante évalue votre savoir-faire.  Vous devez faire preuve d’autonomie puisque la fin est proche et que vous volerez bientôt de vos propres ailes.</a:t>
            </a:r>
          </a:p>
          <a:p>
            <a:pPr eaLnBrk="1" hangingPunct="1">
              <a:buFont typeface="Wingdings" pitchFamily="2" charset="2"/>
              <a:buNone/>
            </a:pPr>
            <a:r>
              <a:rPr lang="fr-CA" altLang="fr-FR">
                <a:latin typeface="Comic Sans MS" pitchFamily="66" charset="0"/>
              </a:rPr>
              <a:t>Ce stage se fait en CH de jour et/ou de soir.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2694457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p:nvPr>
        </p:nvSpPr>
        <p:spPr>
          <a:xfrm>
            <a:off x="457200" y="122238"/>
            <a:ext cx="7543800" cy="714375"/>
          </a:xfrm>
        </p:spPr>
        <p:txBody>
          <a:bodyPr/>
          <a:lstStyle/>
          <a:p>
            <a:pPr algn="ctr"/>
            <a:r>
              <a:rPr lang="fr-CA" altLang="fr-FR"/>
              <a:t>Qui suis-je ?</a:t>
            </a:r>
          </a:p>
        </p:txBody>
      </p:sp>
      <p:pic>
        <p:nvPicPr>
          <p:cNvPr id="63495" name="Espace réservé du contenu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2636838"/>
            <a:ext cx="3802063" cy="3979862"/>
          </a:xfrm>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630363"/>
            <a:ext cx="3895725"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2" name="ZoneTexte 3"/>
          <p:cNvSpPr txBox="1">
            <a:spLocks noChangeArrowheads="1"/>
          </p:cNvSpPr>
          <p:nvPr/>
        </p:nvSpPr>
        <p:spPr bwMode="auto">
          <a:xfrm>
            <a:off x="5292725" y="4494213"/>
            <a:ext cx="2951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400" b="1">
                <a:solidFill>
                  <a:srgbClr val="000000"/>
                </a:solidFill>
              </a:rPr>
              <a:t>Hyposodée</a:t>
            </a:r>
          </a:p>
        </p:txBody>
      </p:sp>
      <p:sp>
        <p:nvSpPr>
          <p:cNvPr id="63493" name="ZoneTexte 4"/>
          <p:cNvSpPr txBox="1">
            <a:spLocks noChangeArrowheads="1"/>
          </p:cNvSpPr>
          <p:nvPr/>
        </p:nvSpPr>
        <p:spPr bwMode="auto">
          <a:xfrm>
            <a:off x="468313" y="1412875"/>
            <a:ext cx="331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400" b="1">
                <a:solidFill>
                  <a:srgbClr val="000000"/>
                </a:solidFill>
              </a:rPr>
              <a:t>Diète diabétique</a:t>
            </a:r>
          </a:p>
        </p:txBody>
      </p:sp>
      <p:sp>
        <p:nvSpPr>
          <p:cNvPr id="63494" name="ZoneTexte 5"/>
          <p:cNvSpPr txBox="1">
            <a:spLocks noChangeArrowheads="1"/>
          </p:cNvSpPr>
          <p:nvPr/>
        </p:nvSpPr>
        <p:spPr bwMode="auto">
          <a:xfrm>
            <a:off x="4643438" y="5589588"/>
            <a:ext cx="36004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800" b="1">
                <a:solidFill>
                  <a:srgbClr val="000000"/>
                </a:solidFill>
              </a:rPr>
              <a:t>Diète sans résidu</a:t>
            </a:r>
          </a:p>
        </p:txBody>
      </p:sp>
      <p:sp>
        <p:nvSpPr>
          <p:cNvPr id="63496" name="ZoneTexte 3"/>
          <p:cNvSpPr txBox="1">
            <a:spLocks noChangeArrowheads="1"/>
          </p:cNvSpPr>
          <p:nvPr/>
        </p:nvSpPr>
        <p:spPr bwMode="auto">
          <a:xfrm>
            <a:off x="323850" y="227647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algn="ctr" eaLnBrk="1" fontAlgn="base" hangingPunct="1">
              <a:spcBef>
                <a:spcPct val="0"/>
              </a:spcBef>
              <a:spcAft>
                <a:spcPct val="0"/>
              </a:spcAft>
              <a:buClrTx/>
              <a:buSzTx/>
              <a:buFontTx/>
              <a:buNone/>
            </a:pPr>
            <a:r>
              <a:rPr lang="fr-CA" altLang="fr-FR" sz="1800">
                <a:solidFill>
                  <a:srgbClr val="000000"/>
                </a:solidFill>
              </a:rPr>
              <a:t>Guide alimentaire canadien</a:t>
            </a:r>
          </a:p>
        </p:txBody>
      </p:sp>
    </p:spTree>
    <p:custDataLst>
      <p:tags r:id="rId1"/>
    </p:custDataLst>
    <p:extLst>
      <p:ext uri="{BB962C8B-B14F-4D97-AF65-F5344CB8AC3E}">
        <p14:creationId xmlns:p14="http://schemas.microsoft.com/office/powerpoint/2010/main" val="2517262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21" name="Rectangle 64520">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7" name="Picture 64516" descr="Légumes et fruits en rangée">
            <a:extLst>
              <a:ext uri="{FF2B5EF4-FFF2-40B4-BE49-F238E27FC236}">
                <a16:creationId xmlns:a16="http://schemas.microsoft.com/office/drawing/2014/main" id="{3C74E01B-12EC-5102-F152-13A91969B60E}"/>
              </a:ext>
            </a:extLst>
          </p:cNvPr>
          <p:cNvPicPr>
            <a:picLocks noChangeAspect="1"/>
          </p:cNvPicPr>
          <p:nvPr/>
        </p:nvPicPr>
        <p:blipFill rotWithShape="1">
          <a:blip r:embed="rId3">
            <a:alphaModFix amt="40000"/>
          </a:blip>
          <a:srcRect r="10999" b="-1"/>
          <a:stretch/>
        </p:blipFill>
        <p:spPr>
          <a:xfrm>
            <a:off x="20" y="10"/>
            <a:ext cx="9143980" cy="6857990"/>
          </a:xfrm>
          <a:prstGeom prst="rect">
            <a:avLst/>
          </a:prstGeom>
        </p:spPr>
      </p:pic>
      <p:sp>
        <p:nvSpPr>
          <p:cNvPr id="64514"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11</a:t>
            </a:r>
          </a:p>
        </p:txBody>
      </p:sp>
      <p:sp>
        <p:nvSpPr>
          <p:cNvPr id="64515" name="Rectangle 3"/>
          <p:cNvSpPr>
            <a:spLocks noGrp="1" noChangeArrowheads="1"/>
          </p:cNvSpPr>
          <p:nvPr>
            <p:ph idx="1"/>
          </p:nvPr>
        </p:nvSpPr>
        <p:spPr>
          <a:xfrm>
            <a:off x="614034" y="2222287"/>
            <a:ext cx="7915930" cy="3636511"/>
          </a:xfrm>
        </p:spPr>
        <p:txBody>
          <a:bodyPr>
            <a:normAutofit/>
          </a:bodyPr>
          <a:lstStyle/>
          <a:p>
            <a:pPr eaLnBrk="1" hangingPunct="1">
              <a:buFont typeface="Wingdings" pitchFamily="2" charset="2"/>
              <a:buNone/>
            </a:pPr>
            <a:r>
              <a:rPr lang="fr-CA" altLang="fr-FR">
                <a:latin typeface="Comic Sans MS" pitchFamily="66" charset="0"/>
              </a:rPr>
              <a:t>Nutrition </a:t>
            </a:r>
          </a:p>
          <a:p>
            <a:pPr eaLnBrk="1" hangingPunct="1">
              <a:buFont typeface="Wingdings" pitchFamily="2" charset="2"/>
              <a:buNone/>
            </a:pPr>
            <a:r>
              <a:rPr lang="fr-CA" altLang="fr-FR">
                <a:latin typeface="Comic Sans MS" pitchFamily="66" charset="0"/>
              </a:rPr>
              <a:t>30 heures</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But : Connaître les catégories des aliments, le Guide alimentaire Canadien, les diètes prescrites et les raisons.</a:t>
            </a:r>
          </a:p>
          <a:p>
            <a:pPr eaLnBrk="1" hangingPunct="1">
              <a:buFont typeface="Wingdings" pitchFamily="2" charset="2"/>
              <a:buNone/>
            </a:pPr>
            <a:r>
              <a:rPr lang="fr-CA" altLang="fr-FR">
                <a:latin typeface="Comic Sans MS" pitchFamily="66" charset="0"/>
              </a:rPr>
              <a:t>Il y a un examen théorique.</a:t>
            </a:r>
          </a:p>
          <a:p>
            <a:pPr eaLnBrk="1" hangingPunct="1">
              <a:buFont typeface="Wingdings" pitchFamily="2" charset="2"/>
              <a:buNone/>
            </a:pPr>
            <a:r>
              <a:rPr lang="fr-CA" altLang="fr-FR">
                <a:latin typeface="Comic Sans MS" pitchFamily="66" charset="0"/>
              </a:rPr>
              <a:t>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186600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fr-CA" dirty="0"/>
              <a:t>INTENTIONS ÉDUCATIVES</a:t>
            </a:r>
          </a:p>
        </p:txBody>
      </p:sp>
      <p:sp>
        <p:nvSpPr>
          <p:cNvPr id="3" name="Espace réservé du contenu 2"/>
          <p:cNvSpPr>
            <a:spLocks noGrp="1"/>
          </p:cNvSpPr>
          <p:nvPr>
            <p:ph idx="1"/>
          </p:nvPr>
        </p:nvSpPr>
        <p:spPr>
          <a:xfrm>
            <a:off x="1463040" y="2119256"/>
            <a:ext cx="6196405" cy="3902031"/>
          </a:xfrm>
        </p:spPr>
        <p:txBody>
          <a:bodyPr>
            <a:normAutofit/>
          </a:bodyPr>
          <a:lstStyle/>
          <a:p>
            <a:pPr marL="457200" indent="-457200">
              <a:buFont typeface="+mj-lt"/>
              <a:buAutoNum type="arabicPeriod"/>
            </a:pPr>
            <a:r>
              <a:rPr lang="fr-CA" dirty="0"/>
              <a:t>Exploiter les ressources (savoirs), connaître les tâches à accomplir </a:t>
            </a:r>
          </a:p>
          <a:p>
            <a:pPr marL="0" indent="0">
              <a:buNone/>
            </a:pPr>
            <a:endParaRPr lang="fr-CA" dirty="0"/>
          </a:p>
          <a:p>
            <a:pPr marL="457200" indent="-457200">
              <a:buFont typeface="+mj-lt"/>
              <a:buAutoNum type="arabicPeriod"/>
            </a:pPr>
            <a:r>
              <a:rPr lang="fr-CA" dirty="0"/>
              <a:t>Règle de trois, notions de base à maitriser, dosage I /E, calcul débit soluté, calcul préparation </a:t>
            </a:r>
            <a:r>
              <a:rPr lang="fr-CA" dirty="0" err="1"/>
              <a:t>Rx</a:t>
            </a:r>
            <a:endParaRPr lang="fr-CA" dirty="0"/>
          </a:p>
          <a:p>
            <a:pPr marL="0" indent="0">
              <a:buNone/>
            </a:pPr>
            <a:endParaRPr lang="fr-CA" dirty="0"/>
          </a:p>
          <a:p>
            <a:pPr marL="457200" indent="-457200">
              <a:buFont typeface="+mj-lt"/>
              <a:buAutoNum type="arabicPeriod"/>
            </a:pPr>
            <a:r>
              <a:rPr lang="fr-CA" dirty="0"/>
              <a:t>Grammaire, notes au dossier, rapport écrit et verbal, relation avec les patients </a:t>
            </a:r>
          </a:p>
        </p:txBody>
      </p:sp>
    </p:spTree>
    <p:extLst>
      <p:ext uri="{BB962C8B-B14F-4D97-AF65-F5344CB8AC3E}">
        <p14:creationId xmlns:p14="http://schemas.microsoft.com/office/powerpoint/2010/main" val="2946962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a:xfrm>
            <a:off x="457200" y="122238"/>
            <a:ext cx="7543800" cy="858837"/>
          </a:xfrm>
        </p:spPr>
        <p:txBody>
          <a:bodyPr/>
          <a:lstStyle/>
          <a:p>
            <a:pPr algn="ctr"/>
            <a:r>
              <a:rPr lang="fr-CA" altLang="fr-FR"/>
              <a:t>Qui suis-je ?</a:t>
            </a:r>
          </a:p>
        </p:txBody>
      </p:sp>
      <p:pic>
        <p:nvPicPr>
          <p:cNvPr id="655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981075"/>
            <a:ext cx="3941763" cy="2955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805238"/>
            <a:ext cx="3071813" cy="253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848100"/>
            <a:ext cx="4679950" cy="263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42" name="ZoneTexte 3"/>
          <p:cNvSpPr txBox="1">
            <a:spLocks noChangeArrowheads="1"/>
          </p:cNvSpPr>
          <p:nvPr/>
        </p:nvSpPr>
        <p:spPr bwMode="auto">
          <a:xfrm>
            <a:off x="5508625" y="1340768"/>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fontAlgn="base" hangingPunct="1">
              <a:spcBef>
                <a:spcPct val="0"/>
              </a:spcBef>
              <a:spcAft>
                <a:spcPct val="0"/>
              </a:spcAft>
              <a:buClrTx/>
              <a:buSzTx/>
              <a:buFontTx/>
              <a:buNone/>
            </a:pPr>
            <a:r>
              <a:rPr lang="fr-CA" altLang="fr-FR" sz="2800" b="1" dirty="0">
                <a:solidFill>
                  <a:srgbClr val="000000"/>
                </a:solidFill>
              </a:rPr>
              <a:t>Parkinson</a:t>
            </a:r>
          </a:p>
        </p:txBody>
      </p:sp>
      <p:cxnSp>
        <p:nvCxnSpPr>
          <p:cNvPr id="6" name="Connecteur droit avec flèche 5"/>
          <p:cNvCxnSpPr>
            <a:stCxn id="65542" idx="1"/>
          </p:cNvCxnSpPr>
          <p:nvPr/>
        </p:nvCxnSpPr>
        <p:spPr>
          <a:xfrm flipH="1">
            <a:off x="4284662" y="1602706"/>
            <a:ext cx="1223963"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14712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6571" name="Rectangle 6656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72" name="Picture 66564" descr="Scanner du cerveau humain dans une clinique de neurologie">
            <a:extLst>
              <a:ext uri="{FF2B5EF4-FFF2-40B4-BE49-F238E27FC236}">
                <a16:creationId xmlns:a16="http://schemas.microsoft.com/office/drawing/2014/main" id="{4F4E9748-48BC-CF9B-EB93-327A63ADF553}"/>
              </a:ext>
            </a:extLst>
          </p:cNvPr>
          <p:cNvPicPr>
            <a:picLocks noChangeAspect="1"/>
          </p:cNvPicPr>
          <p:nvPr/>
        </p:nvPicPr>
        <p:blipFill rotWithShape="1">
          <a:blip r:embed="rId3">
            <a:duotone>
              <a:schemeClr val="bg2">
                <a:shade val="45000"/>
                <a:satMod val="135000"/>
              </a:schemeClr>
              <a:prstClr val="white"/>
            </a:duotone>
            <a:alphaModFix amt="40000"/>
          </a:blip>
          <a:srcRect/>
          <a:stretch/>
        </p:blipFill>
        <p:spPr>
          <a:xfrm>
            <a:off x="20" y="10"/>
            <a:ext cx="9143980" cy="6857990"/>
          </a:xfrm>
          <a:prstGeom prst="rect">
            <a:avLst/>
          </a:prstGeom>
        </p:spPr>
      </p:pic>
      <p:sp>
        <p:nvSpPr>
          <p:cNvPr id="66562"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18</a:t>
            </a:r>
          </a:p>
        </p:txBody>
      </p:sp>
      <p:sp>
        <p:nvSpPr>
          <p:cNvPr id="66563" name="Rectangle 3"/>
          <p:cNvSpPr>
            <a:spLocks noGrp="1" noChangeArrowheads="1"/>
          </p:cNvSpPr>
          <p:nvPr>
            <p:ph idx="1"/>
          </p:nvPr>
        </p:nvSpPr>
        <p:spPr>
          <a:xfrm>
            <a:off x="614034" y="2222287"/>
            <a:ext cx="7915930" cy="3636511"/>
          </a:xfrm>
        </p:spPr>
        <p:txBody>
          <a:bodyPr>
            <a:normAutofit/>
          </a:bodyPr>
          <a:lstStyle/>
          <a:p>
            <a:pPr eaLnBrk="1" hangingPunct="1">
              <a:buFont typeface="Wingdings" pitchFamily="2" charset="2"/>
              <a:buNone/>
            </a:pPr>
            <a:r>
              <a:rPr lang="fr-CA" altLang="fr-FR">
                <a:latin typeface="Comic Sans MS" pitchFamily="66" charset="0"/>
              </a:rPr>
              <a:t>Approche privilégiée pour la personne présentant des déficits cognitifs</a:t>
            </a:r>
          </a:p>
          <a:p>
            <a:pPr eaLnBrk="1" hangingPunct="1">
              <a:buFont typeface="Wingdings" pitchFamily="2" charset="2"/>
              <a:buNone/>
            </a:pPr>
            <a:r>
              <a:rPr lang="fr-CA" altLang="fr-FR">
                <a:latin typeface="Comic Sans MS" pitchFamily="66" charset="0"/>
              </a:rPr>
              <a:t>45 heures</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r>
              <a:rPr lang="fr-CA" altLang="fr-FR">
                <a:latin typeface="Comic Sans MS" pitchFamily="66" charset="0"/>
              </a:rPr>
              <a:t>But : Connaître le processus normal du vieillissement et les anormalités telles que la démence de type Alzheimer.</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Vous aurez un examen théorique.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3206867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602"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67603" name="Rectangle 67596">
            <a:extLst>
              <a:ext uri="{FF2B5EF4-FFF2-40B4-BE49-F238E27FC236}">
                <a16:creationId xmlns:a16="http://schemas.microsoft.com/office/drawing/2014/main" id="{3BC50DD1-DD7D-4E46-87FA-488D20EFD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04" name="Freeform: Shape 67598">
            <a:extLst>
              <a:ext uri="{FF2B5EF4-FFF2-40B4-BE49-F238E27FC236}">
                <a16:creationId xmlns:a16="http://schemas.microsoft.com/office/drawing/2014/main" id="{5C2AC00E-795B-4042-8AE5-AB81D103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645223" y="1645226"/>
            <a:ext cx="6857997" cy="3567551"/>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ln/>
          <a:effectLst/>
        </p:spPr>
        <p:style>
          <a:lnRef idx="1">
            <a:schemeClr val="accent1"/>
          </a:lnRef>
          <a:fillRef idx="3">
            <a:schemeClr val="accent1"/>
          </a:fillRef>
          <a:effectRef idx="2">
            <a:schemeClr val="accent1"/>
          </a:effectRef>
          <a:fontRef idx="minor">
            <a:schemeClr val="lt1"/>
          </a:fontRef>
        </p:style>
      </p:sp>
      <p:sp>
        <p:nvSpPr>
          <p:cNvPr id="67586" name="Titre 1"/>
          <p:cNvSpPr>
            <a:spLocks noGrp="1"/>
          </p:cNvSpPr>
          <p:nvPr>
            <p:ph type="title"/>
          </p:nvPr>
        </p:nvSpPr>
        <p:spPr>
          <a:xfrm>
            <a:off x="432707" y="1050463"/>
            <a:ext cx="2628900" cy="3217333"/>
          </a:xfrm>
        </p:spPr>
        <p:txBody>
          <a:bodyPr vert="horz" lIns="91440" tIns="45720" rIns="91440" bIns="45720" rtlCol="0" anchor="ctr">
            <a:normAutofit/>
          </a:bodyPr>
          <a:lstStyle/>
          <a:p>
            <a:r>
              <a:rPr lang="en-US" altLang="fr-FR" sz="3800">
                <a:cs typeface="+mj-cs"/>
              </a:rPr>
              <a:t>Qui suis-je ?</a:t>
            </a:r>
          </a:p>
        </p:txBody>
      </p:sp>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5357" y="1610694"/>
            <a:ext cx="2237172" cy="11470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1979" y="1659045"/>
            <a:ext cx="2237172" cy="10503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66202" y="3948147"/>
            <a:ext cx="2218179" cy="16636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a:xfrm>
            <a:off x="6333241" y="4035595"/>
            <a:ext cx="2237173" cy="14887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884910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8620" name="Rectangle 68615">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p:cNvSpPr>
            <a:spLocks noGrp="1" noChangeArrowheads="1"/>
          </p:cNvSpPr>
          <p:nvPr>
            <p:ph type="title"/>
          </p:nvPr>
        </p:nvSpPr>
        <p:spPr>
          <a:xfrm>
            <a:off x="6324618" y="1303113"/>
            <a:ext cx="2529060" cy="4251775"/>
          </a:xfrm>
          <a:effectLst/>
        </p:spPr>
        <p:style>
          <a:lnRef idx="0">
            <a:schemeClr val="accent2"/>
          </a:lnRef>
          <a:fillRef idx="3">
            <a:schemeClr val="accent2"/>
          </a:fillRef>
          <a:effectRef idx="3">
            <a:schemeClr val="accent2"/>
          </a:effectRef>
          <a:fontRef idx="minor">
            <a:schemeClr val="lt1"/>
          </a:fontRef>
        </p:style>
        <p:txBody>
          <a:bodyPr anchor="ctr">
            <a:normAutofit/>
          </a:bodyPr>
          <a:lstStyle/>
          <a:p>
            <a:pPr eaLnBrk="1" hangingPunct="1"/>
            <a:r>
              <a:rPr lang="fr-CA" altLang="fr-FR" sz="2500">
                <a:latin typeface="Broadway" pitchFamily="82" charset="0"/>
              </a:rPr>
              <a:t>Compétence 19</a:t>
            </a:r>
          </a:p>
        </p:txBody>
      </p:sp>
      <p:sp useBgFill="1">
        <p:nvSpPr>
          <p:cNvPr id="68621" name="Freeform: Shape 68617">
            <a:extLst>
              <a:ext uri="{FF2B5EF4-FFF2-40B4-BE49-F238E27FC236}">
                <a16:creationId xmlns:a16="http://schemas.microsoft.com/office/drawing/2014/main" id="{68F2977E-E0AE-4EB4-A059-59E908EB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57180" y="357180"/>
            <a:ext cx="6858002" cy="6143643"/>
          </a:xfrm>
          <a:custGeom>
            <a:avLst/>
            <a:gdLst>
              <a:gd name="connsiteX0" fmla="*/ 6858002 w 6858002"/>
              <a:gd name="connsiteY0" fmla="*/ 6080676 h 8191524"/>
              <a:gd name="connsiteX1" fmla="*/ 3829244 w 6858002"/>
              <a:gd name="connsiteY1" fmla="*/ 8068294 h 8191524"/>
              <a:gd name="connsiteX2" fmla="*/ 3827371 w 6858002"/>
              <a:gd name="connsiteY2" fmla="*/ 8069839 h 8191524"/>
              <a:gd name="connsiteX3" fmla="*/ 3824585 w 6858002"/>
              <a:gd name="connsiteY3" fmla="*/ 8071350 h 8191524"/>
              <a:gd name="connsiteX4" fmla="*/ 3798695 w 6858002"/>
              <a:gd name="connsiteY4" fmla="*/ 8088342 h 8191524"/>
              <a:gd name="connsiteX5" fmla="*/ 3785013 w 6858002"/>
              <a:gd name="connsiteY5" fmla="*/ 8092830 h 8191524"/>
              <a:gd name="connsiteX6" fmla="*/ 3706341 w 6858002"/>
              <a:gd name="connsiteY6" fmla="*/ 8135531 h 8191524"/>
              <a:gd name="connsiteX7" fmla="*/ 3429000 w 6858002"/>
              <a:gd name="connsiteY7" fmla="*/ 8191524 h 8191524"/>
              <a:gd name="connsiteX8" fmla="*/ 3151660 w 6858002"/>
              <a:gd name="connsiteY8" fmla="*/ 8135531 h 8191524"/>
              <a:gd name="connsiteX9" fmla="*/ 3072998 w 6858002"/>
              <a:gd name="connsiteY9" fmla="*/ 8092835 h 8191524"/>
              <a:gd name="connsiteX10" fmla="*/ 3059300 w 6858002"/>
              <a:gd name="connsiteY10" fmla="*/ 8088342 h 8191524"/>
              <a:gd name="connsiteX11" fmla="*/ 3033385 w 6858002"/>
              <a:gd name="connsiteY11" fmla="*/ 8071334 h 8191524"/>
              <a:gd name="connsiteX12" fmla="*/ 3030629 w 6858002"/>
              <a:gd name="connsiteY12" fmla="*/ 8069839 h 8191524"/>
              <a:gd name="connsiteX13" fmla="*/ 3028777 w 6858002"/>
              <a:gd name="connsiteY13" fmla="*/ 8068310 h 8191524"/>
              <a:gd name="connsiteX14" fmla="*/ 2 w 6858002"/>
              <a:gd name="connsiteY14" fmla="*/ 6080676 h 8191524"/>
              <a:gd name="connsiteX15" fmla="*/ 6858002 w 6858002"/>
              <a:gd name="connsiteY15" fmla="*/ 0 h 8191524"/>
              <a:gd name="connsiteX16" fmla="*/ 6858002 w 6858002"/>
              <a:gd name="connsiteY16" fmla="*/ 2634972 h 8191524"/>
              <a:gd name="connsiteX17" fmla="*/ 6858002 w 6858002"/>
              <a:gd name="connsiteY17" fmla="*/ 2984308 h 8191524"/>
              <a:gd name="connsiteX18" fmla="*/ 6858002 w 6858002"/>
              <a:gd name="connsiteY18" fmla="*/ 3291840 h 8191524"/>
              <a:gd name="connsiteX19" fmla="*/ 6858002 w 6858002"/>
              <a:gd name="connsiteY19" fmla="*/ 6080675 h 8191524"/>
              <a:gd name="connsiteX20" fmla="*/ 2 w 6858002"/>
              <a:gd name="connsiteY20" fmla="*/ 6080675 h 8191524"/>
              <a:gd name="connsiteX21" fmla="*/ 2 w 6858002"/>
              <a:gd name="connsiteY21" fmla="*/ 3291840 h 8191524"/>
              <a:gd name="connsiteX22" fmla="*/ 0 w 6858002"/>
              <a:gd name="connsiteY22" fmla="*/ 3291840 h 8191524"/>
              <a:gd name="connsiteX23" fmla="*/ 0 w 6858002"/>
              <a:gd name="connsiteY23" fmla="*/ 0 h 819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2" h="8191524">
                <a:moveTo>
                  <a:pt x="6858002" y="6080676"/>
                </a:moveTo>
                <a:lnTo>
                  <a:pt x="3829244" y="8068294"/>
                </a:lnTo>
                <a:lnTo>
                  <a:pt x="3827371" y="8069839"/>
                </a:lnTo>
                <a:lnTo>
                  <a:pt x="3824585" y="8071350"/>
                </a:lnTo>
                <a:lnTo>
                  <a:pt x="3798695" y="8088342"/>
                </a:lnTo>
                <a:lnTo>
                  <a:pt x="3785013" y="8092830"/>
                </a:lnTo>
                <a:lnTo>
                  <a:pt x="3706341" y="8135531"/>
                </a:lnTo>
                <a:cubicBezTo>
                  <a:pt x="3621098" y="8171586"/>
                  <a:pt x="3527377" y="8191524"/>
                  <a:pt x="3429000" y="8191524"/>
                </a:cubicBezTo>
                <a:cubicBezTo>
                  <a:pt x="3330623" y="8191524"/>
                  <a:pt x="3236903" y="8171586"/>
                  <a:pt x="3151660" y="8135531"/>
                </a:cubicBezTo>
                <a:lnTo>
                  <a:pt x="3072998" y="8092835"/>
                </a:lnTo>
                <a:lnTo>
                  <a:pt x="3059300" y="8088342"/>
                </a:lnTo>
                <a:lnTo>
                  <a:pt x="3033385" y="8071334"/>
                </a:lnTo>
                <a:lnTo>
                  <a:pt x="3030629" y="8069839"/>
                </a:lnTo>
                <a:lnTo>
                  <a:pt x="3028777" y="8068310"/>
                </a:lnTo>
                <a:lnTo>
                  <a:pt x="2" y="6080676"/>
                </a:lnTo>
                <a:close/>
                <a:moveTo>
                  <a:pt x="6858002" y="0"/>
                </a:moveTo>
                <a:lnTo>
                  <a:pt x="6858002" y="2634972"/>
                </a:lnTo>
                <a:lnTo>
                  <a:pt x="6858002" y="2984308"/>
                </a:lnTo>
                <a:lnTo>
                  <a:pt x="6858002" y="3291840"/>
                </a:lnTo>
                <a:lnTo>
                  <a:pt x="6858002" y="6080675"/>
                </a:lnTo>
                <a:lnTo>
                  <a:pt x="2" y="6080675"/>
                </a:lnTo>
                <a:lnTo>
                  <a:pt x="2" y="3291840"/>
                </a:lnTo>
                <a:lnTo>
                  <a:pt x="0" y="3291840"/>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8611" name="Rectangle 3"/>
          <p:cNvSpPr>
            <a:spLocks noGrp="1" noChangeArrowheads="1"/>
          </p:cNvSpPr>
          <p:nvPr>
            <p:ph idx="1"/>
          </p:nvPr>
        </p:nvSpPr>
        <p:spPr>
          <a:xfrm>
            <a:off x="338635" y="978993"/>
            <a:ext cx="4373214" cy="4900014"/>
          </a:xfrm>
          <a:effectLst/>
        </p:spPr>
        <p:txBody>
          <a:bodyPr>
            <a:normAutofit/>
          </a:bodyPr>
          <a:lstStyle/>
          <a:p>
            <a:pPr eaLnBrk="1" hangingPunct="1">
              <a:buFont typeface="Wingdings" pitchFamily="2" charset="2"/>
              <a:buNone/>
            </a:pPr>
            <a:r>
              <a:rPr lang="fr-CA" altLang="fr-FR">
                <a:latin typeface="Comic Sans MS" pitchFamily="66" charset="0"/>
              </a:rPr>
              <a:t>Approche privilégiée pour la personne en soins palliatifs</a:t>
            </a:r>
          </a:p>
          <a:p>
            <a:pPr eaLnBrk="1" hangingPunct="1">
              <a:buFont typeface="Wingdings" pitchFamily="2" charset="2"/>
              <a:buNone/>
            </a:pPr>
            <a:r>
              <a:rPr lang="fr-CA" altLang="fr-FR">
                <a:latin typeface="Comic Sans MS" pitchFamily="66" charset="0"/>
              </a:rPr>
              <a:t>30 heures</a:t>
            </a:r>
          </a:p>
          <a:p>
            <a:pPr eaLnBrk="1" hangingPunct="1">
              <a:buFont typeface="Wingdings" pitchFamily="2" charset="2"/>
              <a:buNone/>
            </a:pPr>
            <a:r>
              <a:rPr lang="fr-CA" altLang="fr-FR">
                <a:latin typeface="Comic Sans MS" pitchFamily="66" charset="0"/>
              </a:rPr>
              <a:t>Compétence de comportement</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But : Connaître les moyens d’intervenir auprès des personnes en fin de vie et leur famille</a:t>
            </a:r>
          </a:p>
          <a:p>
            <a:pPr eaLnBrk="1" hangingPunct="1">
              <a:buFont typeface="Wingdings" pitchFamily="2" charset="2"/>
              <a:buNone/>
            </a:pPr>
            <a:endParaRPr lang="fr-CA" altLang="fr-FR">
              <a:latin typeface="Comic Sans MS" pitchFamily="66" charset="0"/>
            </a:endParaRPr>
          </a:p>
          <a:p>
            <a:pPr eaLnBrk="1" hangingPunct="1">
              <a:buFont typeface="Wingdings" pitchFamily="2" charset="2"/>
              <a:buNone/>
            </a:pPr>
            <a:r>
              <a:rPr lang="fr-CA" altLang="fr-FR">
                <a:latin typeface="Comic Sans MS" pitchFamily="66" charset="0"/>
              </a:rPr>
              <a:t>Vous aurez un examen théorique.	</a:t>
            </a:r>
          </a:p>
          <a:p>
            <a:pPr eaLnBrk="1" hangingPunct="1">
              <a:buFont typeface="Wingdings" pitchFamily="2" charset="2"/>
              <a:buNone/>
            </a:pPr>
            <a:endParaRPr lang="fr-CA" altLang="fr-FR">
              <a:latin typeface="Comic Sans MS" pitchFamily="66" charset="0"/>
            </a:endParaRPr>
          </a:p>
        </p:txBody>
      </p:sp>
    </p:spTree>
    <p:custDataLst>
      <p:tags r:id="rId1"/>
    </p:custDataLst>
    <p:extLst>
      <p:ext uri="{BB962C8B-B14F-4D97-AF65-F5344CB8AC3E}">
        <p14:creationId xmlns:p14="http://schemas.microsoft.com/office/powerpoint/2010/main" val="3961580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9643"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69645" name="Rectangle 69644">
            <a:extLst>
              <a:ext uri="{FF2B5EF4-FFF2-40B4-BE49-F238E27FC236}">
                <a16:creationId xmlns:a16="http://schemas.microsoft.com/office/drawing/2014/main" id="{558680CB-633A-40EA-9BE4-A37269AB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2928" r="7161" b="1"/>
          <a:stretch/>
        </p:blipFill>
        <p:spPr bwMode="auto">
          <a:xfrm>
            <a:off x="-5" y="-6"/>
            <a:ext cx="5534405" cy="44743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47" name="Freeform: Shape 69646">
            <a:extLst>
              <a:ext uri="{FF2B5EF4-FFF2-40B4-BE49-F238E27FC236}">
                <a16:creationId xmlns:a16="http://schemas.microsoft.com/office/drawing/2014/main" id="{AAAB8394-B110-47AC-8383-80994591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91746"/>
            <a:ext cx="5534406" cy="2666254"/>
          </a:xfrm>
          <a:custGeom>
            <a:avLst/>
            <a:gdLst>
              <a:gd name="connsiteX0" fmla="*/ 0 w 7379208"/>
              <a:gd name="connsiteY0" fmla="*/ 0 h 2666254"/>
              <a:gd name="connsiteX1" fmla="*/ 1996017 w 7379208"/>
              <a:gd name="connsiteY1" fmla="*/ 0 h 2666254"/>
              <a:gd name="connsiteX2" fmla="*/ 2377017 w 7379208"/>
              <a:gd name="connsiteY2" fmla="*/ 263783 h 2666254"/>
              <a:gd name="connsiteX3" fmla="*/ 2385484 w 7379208"/>
              <a:gd name="connsiteY3" fmla="*/ 266713 h 2666254"/>
              <a:gd name="connsiteX4" fmla="*/ 2398184 w 7379208"/>
              <a:gd name="connsiteY4" fmla="*/ 271110 h 2666254"/>
              <a:gd name="connsiteX5" fmla="*/ 2410883 w 7379208"/>
              <a:gd name="connsiteY5" fmla="*/ 275506 h 2666254"/>
              <a:gd name="connsiteX6" fmla="*/ 2421467 w 7379208"/>
              <a:gd name="connsiteY6" fmla="*/ 275506 h 2666254"/>
              <a:gd name="connsiteX7" fmla="*/ 2434167 w 7379208"/>
              <a:gd name="connsiteY7" fmla="*/ 275506 h 2666254"/>
              <a:gd name="connsiteX8" fmla="*/ 2444750 w 7379208"/>
              <a:gd name="connsiteY8" fmla="*/ 271110 h 2666254"/>
              <a:gd name="connsiteX9" fmla="*/ 2457450 w 7379208"/>
              <a:gd name="connsiteY9" fmla="*/ 266713 h 2666254"/>
              <a:gd name="connsiteX10" fmla="*/ 2465917 w 7379208"/>
              <a:gd name="connsiteY10" fmla="*/ 263783 h 2666254"/>
              <a:gd name="connsiteX11" fmla="*/ 2846917 w 7379208"/>
              <a:gd name="connsiteY11" fmla="*/ 0 h 2666254"/>
              <a:gd name="connsiteX12" fmla="*/ 7376836 w 7379208"/>
              <a:gd name="connsiteY12" fmla="*/ 0 h 2666254"/>
              <a:gd name="connsiteX13" fmla="*/ 7376836 w 7379208"/>
              <a:gd name="connsiteY13" fmla="*/ 1754930 h 2666254"/>
              <a:gd name="connsiteX14" fmla="*/ 7379208 w 7379208"/>
              <a:gd name="connsiteY14" fmla="*/ 1754930 h 2666254"/>
              <a:gd name="connsiteX15" fmla="*/ 7379208 w 7379208"/>
              <a:gd name="connsiteY15" fmla="*/ 2666254 h 2666254"/>
              <a:gd name="connsiteX16" fmla="*/ 7376836 w 7379208"/>
              <a:gd name="connsiteY16" fmla="*/ 2666254 h 2666254"/>
              <a:gd name="connsiteX17" fmla="*/ 0 w 7379208"/>
              <a:gd name="connsiteY17" fmla="*/ 2666254 h 2666254"/>
              <a:gd name="connsiteX18" fmla="*/ 0 w 7379208"/>
              <a:gd name="connsiteY18" fmla="*/ 2332906 h 2666254"/>
              <a:gd name="connsiteX19" fmla="*/ 0 w 7379208"/>
              <a:gd name="connsiteY19" fmla="*/ 2004773 h 2666254"/>
              <a:gd name="connsiteX20" fmla="*/ 0 w 7379208"/>
              <a:gd name="connsiteY20" fmla="*/ 1754930 h 26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79208" h="2666254">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7376836" y="0"/>
                </a:lnTo>
                <a:lnTo>
                  <a:pt x="7376836" y="1754930"/>
                </a:lnTo>
                <a:lnTo>
                  <a:pt x="7379208" y="1754930"/>
                </a:lnTo>
                <a:lnTo>
                  <a:pt x="7379208" y="2666254"/>
                </a:lnTo>
                <a:lnTo>
                  <a:pt x="7376836" y="2666254"/>
                </a:lnTo>
                <a:lnTo>
                  <a:pt x="0" y="2666254"/>
                </a:lnTo>
                <a:lnTo>
                  <a:pt x="0" y="2332906"/>
                </a:lnTo>
                <a:lnTo>
                  <a:pt x="0" y="2004773"/>
                </a:lnTo>
                <a:lnTo>
                  <a:pt x="0" y="175493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634" name="Titre 1"/>
          <p:cNvSpPr>
            <a:spLocks noGrp="1"/>
          </p:cNvSpPr>
          <p:nvPr>
            <p:ph type="title"/>
          </p:nvPr>
        </p:nvSpPr>
        <p:spPr>
          <a:xfrm>
            <a:off x="423153" y="4474381"/>
            <a:ext cx="4758447" cy="1226995"/>
          </a:xfrm>
          <a:effectLst/>
        </p:spPr>
        <p:txBody>
          <a:bodyPr vert="horz" lIns="91440" tIns="45720" rIns="91440" bIns="45720" rtlCol="0" anchor="b">
            <a:normAutofit/>
          </a:bodyPr>
          <a:lstStyle/>
          <a:p>
            <a:r>
              <a:rPr lang="en-US" altLang="fr-FR" sz="4200">
                <a:solidFill>
                  <a:schemeClr val="tx1"/>
                </a:solidFill>
                <a:cs typeface="+mj-cs"/>
              </a:rPr>
              <a:t>Qui suis-je ?</a:t>
            </a:r>
          </a:p>
        </p:txBody>
      </p:sp>
      <p:pic>
        <p:nvPicPr>
          <p:cNvPr id="69635"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7705" r="-2" b="-2"/>
          <a:stretch/>
        </p:blipFill>
        <p:spPr>
          <a:xfrm>
            <a:off x="5650988" y="10"/>
            <a:ext cx="3493006" cy="21752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392" r="3" b="3"/>
          <a:stretch/>
        </p:blipFill>
        <p:spPr bwMode="auto">
          <a:xfrm>
            <a:off x="5650995" y="2338244"/>
            <a:ext cx="3487152" cy="21753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010" r="4562" b="4"/>
          <a:stretch/>
        </p:blipFill>
        <p:spPr bwMode="auto">
          <a:xfrm>
            <a:off x="5656850" y="4674425"/>
            <a:ext cx="3487153" cy="21835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33843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65" name="Rectangle 70664">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61" name="Picture 70660" descr="Point d’exclamation sur un arrière-plan jaune">
            <a:extLst>
              <a:ext uri="{FF2B5EF4-FFF2-40B4-BE49-F238E27FC236}">
                <a16:creationId xmlns:a16="http://schemas.microsoft.com/office/drawing/2014/main" id="{2539BB00-DD67-EE7F-CF52-C52149C9E260}"/>
              </a:ext>
            </a:extLst>
          </p:cNvPr>
          <p:cNvPicPr>
            <a:picLocks noChangeAspect="1"/>
          </p:cNvPicPr>
          <p:nvPr/>
        </p:nvPicPr>
        <p:blipFill rotWithShape="1">
          <a:blip r:embed="rId3">
            <a:alphaModFix amt="40000"/>
          </a:blip>
          <a:srcRect/>
          <a:stretch/>
        </p:blipFill>
        <p:spPr>
          <a:xfrm>
            <a:off x="20" y="10"/>
            <a:ext cx="9143980" cy="6857990"/>
          </a:xfrm>
          <a:prstGeom prst="rect">
            <a:avLst/>
          </a:prstGeom>
        </p:spPr>
      </p:pic>
      <p:sp>
        <p:nvSpPr>
          <p:cNvPr id="70658" name="Rectangle 2"/>
          <p:cNvSpPr>
            <a:spLocks noGrp="1" noChangeArrowheads="1"/>
          </p:cNvSpPr>
          <p:nvPr>
            <p:ph type="title"/>
          </p:nvPr>
        </p:nvSpPr>
        <p:spPr>
          <a:xfrm>
            <a:off x="607500" y="447188"/>
            <a:ext cx="7928998" cy="970450"/>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20</a:t>
            </a:r>
          </a:p>
        </p:txBody>
      </p:sp>
      <p:sp>
        <p:nvSpPr>
          <p:cNvPr id="70659" name="Rectangle 3"/>
          <p:cNvSpPr>
            <a:spLocks noGrp="1" noChangeArrowheads="1"/>
          </p:cNvSpPr>
          <p:nvPr>
            <p:ph idx="1"/>
          </p:nvPr>
        </p:nvSpPr>
        <p:spPr>
          <a:xfrm>
            <a:off x="614034" y="2222287"/>
            <a:ext cx="7915930" cy="3636511"/>
          </a:xfrm>
        </p:spPr>
        <p:txBody>
          <a:bodyPr>
            <a:normAutofit/>
          </a:bodyPr>
          <a:lstStyle/>
          <a:p>
            <a:pPr eaLnBrk="1" hangingPunct="1">
              <a:lnSpc>
                <a:spcPct val="90000"/>
              </a:lnSpc>
              <a:buFont typeface="Wingdings" pitchFamily="2" charset="2"/>
              <a:buNone/>
            </a:pPr>
            <a:r>
              <a:rPr lang="fr-CA" altLang="fr-FR" sz="1700">
                <a:latin typeface="Comic Sans MS" pitchFamily="66" charset="0"/>
              </a:rPr>
              <a:t>Approche privilégiée pour la personne présentant un problème de santé mentale</a:t>
            </a:r>
          </a:p>
          <a:p>
            <a:pPr eaLnBrk="1" hangingPunct="1">
              <a:lnSpc>
                <a:spcPct val="90000"/>
              </a:lnSpc>
              <a:buFont typeface="Wingdings" pitchFamily="2" charset="2"/>
              <a:buNone/>
            </a:pPr>
            <a:r>
              <a:rPr lang="fr-CA" altLang="fr-FR" sz="1700">
                <a:latin typeface="Comic Sans MS" pitchFamily="66" charset="0"/>
              </a:rPr>
              <a:t>45 heures</a:t>
            </a:r>
          </a:p>
          <a:p>
            <a:pPr eaLnBrk="1" hangingPunct="1">
              <a:lnSpc>
                <a:spcPct val="90000"/>
              </a:lnSpc>
              <a:buFont typeface="Wingdings" pitchFamily="2" charset="2"/>
              <a:buNone/>
            </a:pPr>
            <a:r>
              <a:rPr lang="fr-CA" altLang="fr-FR" sz="1700">
                <a:latin typeface="Comic Sans MS" pitchFamily="66" charset="0"/>
              </a:rPr>
              <a:t>Compétence de comportement</a:t>
            </a:r>
          </a:p>
          <a:p>
            <a:pPr eaLnBrk="1" hangingPunct="1">
              <a:lnSpc>
                <a:spcPct val="90000"/>
              </a:lnSpc>
              <a:buFont typeface="Wingdings" pitchFamily="2" charset="2"/>
              <a:buNone/>
            </a:pPr>
            <a:endParaRPr lang="fr-CA" altLang="fr-FR" sz="1700">
              <a:latin typeface="Comic Sans MS" pitchFamily="66" charset="0"/>
            </a:endParaRPr>
          </a:p>
          <a:p>
            <a:pPr eaLnBrk="1" hangingPunct="1">
              <a:lnSpc>
                <a:spcPct val="90000"/>
              </a:lnSpc>
              <a:buFont typeface="Wingdings" pitchFamily="2" charset="2"/>
              <a:buNone/>
            </a:pPr>
            <a:r>
              <a:rPr lang="fr-CA" altLang="fr-FR" sz="1700">
                <a:latin typeface="Comic Sans MS" pitchFamily="66" charset="0"/>
              </a:rPr>
              <a:t>But : Vous verrez les différentes pathologies telles que la schizophrénie, la dépression, etc. et la façon d’intervenir pour répondre à leurs besoins.</a:t>
            </a:r>
          </a:p>
          <a:p>
            <a:pPr eaLnBrk="1" hangingPunct="1">
              <a:lnSpc>
                <a:spcPct val="90000"/>
              </a:lnSpc>
              <a:buFont typeface="Wingdings" pitchFamily="2" charset="2"/>
              <a:buNone/>
            </a:pPr>
            <a:endParaRPr lang="fr-CA" altLang="fr-FR" sz="1700">
              <a:latin typeface="Comic Sans MS" pitchFamily="66" charset="0"/>
            </a:endParaRPr>
          </a:p>
          <a:p>
            <a:pPr eaLnBrk="1" hangingPunct="1">
              <a:lnSpc>
                <a:spcPct val="90000"/>
              </a:lnSpc>
              <a:buFont typeface="Wingdings" pitchFamily="2" charset="2"/>
              <a:buNone/>
            </a:pPr>
            <a:r>
              <a:rPr lang="fr-CA" altLang="fr-FR" sz="1700">
                <a:latin typeface="Comic Sans MS" pitchFamily="66" charset="0"/>
              </a:rPr>
              <a:t>Vous aurez un examen théorique.</a:t>
            </a:r>
          </a:p>
          <a:p>
            <a:pPr eaLnBrk="1" hangingPunct="1">
              <a:lnSpc>
                <a:spcPct val="90000"/>
              </a:lnSpc>
              <a:buFont typeface="Wingdings" pitchFamily="2" charset="2"/>
              <a:buNone/>
            </a:pPr>
            <a:r>
              <a:rPr lang="fr-CA" altLang="fr-FR" sz="1700">
                <a:latin typeface="Comic Sans MS" pitchFamily="66" charset="0"/>
              </a:rPr>
              <a:t>	</a:t>
            </a:r>
          </a:p>
          <a:p>
            <a:pPr eaLnBrk="1" hangingPunct="1">
              <a:lnSpc>
                <a:spcPct val="90000"/>
              </a:lnSpc>
              <a:buFont typeface="Wingdings" pitchFamily="2" charset="2"/>
              <a:buNone/>
            </a:pPr>
            <a:endParaRPr lang="fr-CA" altLang="fr-FR" sz="1700">
              <a:latin typeface="Comic Sans MS" pitchFamily="66" charset="0"/>
            </a:endParaRPr>
          </a:p>
        </p:txBody>
      </p:sp>
    </p:spTree>
    <p:custDataLst>
      <p:tags r:id="rId1"/>
    </p:custDataLst>
    <p:extLst>
      <p:ext uri="{BB962C8B-B14F-4D97-AF65-F5344CB8AC3E}">
        <p14:creationId xmlns:p14="http://schemas.microsoft.com/office/powerpoint/2010/main" val="717968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689"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1691" name="Rounded Rectangle 16">
            <a:extLst>
              <a:ext uri="{FF2B5EF4-FFF2-40B4-BE49-F238E27FC236}">
                <a16:creationId xmlns:a16="http://schemas.microsoft.com/office/drawing/2014/main" id="{AF9B2B08-75D2-47EB-A5C0-986478393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593" y="643464"/>
            <a:ext cx="4024204" cy="3599352"/>
          </a:xfrm>
          <a:prstGeom prst="roundRect">
            <a:avLst>
              <a:gd name="adj" fmla="val 4219"/>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3" name="Rounded Rectangle 18">
            <a:extLst>
              <a:ext uri="{FF2B5EF4-FFF2-40B4-BE49-F238E27FC236}">
                <a16:creationId xmlns:a16="http://schemas.microsoft.com/office/drawing/2014/main" id="{7E25C7D9-6246-4DD6-8994-4BC3A9EE4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699" y="643464"/>
            <a:ext cx="4024203" cy="3599352"/>
          </a:xfrm>
          <a:prstGeom prst="roundRect">
            <a:avLst>
              <a:gd name="adj" fmla="val 4219"/>
            </a:avLst>
          </a:prstGeom>
          <a:solidFill>
            <a:schemeClr val="tx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695" name="Group 71694">
            <a:extLst>
              <a:ext uri="{FF2B5EF4-FFF2-40B4-BE49-F238E27FC236}">
                <a16:creationId xmlns:a16="http://schemas.microsoft.com/office/drawing/2014/main" id="{D16A414C-5E5E-4426-8403-003A08DA39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9152363" cy="2344057"/>
            <a:chOff x="0" y="4525094"/>
            <a:chExt cx="12203151" cy="2344057"/>
          </a:xfrm>
        </p:grpSpPr>
        <p:sp>
          <p:nvSpPr>
            <p:cNvPr id="71696" name="Freeform 9">
              <a:extLst>
                <a:ext uri="{FF2B5EF4-FFF2-40B4-BE49-F238E27FC236}">
                  <a16:creationId xmlns:a16="http://schemas.microsoft.com/office/drawing/2014/main" id="{94DB3BEE-6C96-46FB-8C15-8B113A650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7" name="Isosceles Triangle 71696">
              <a:extLst>
                <a:ext uri="{FF2B5EF4-FFF2-40B4-BE49-F238E27FC236}">
                  <a16:creationId xmlns:a16="http://schemas.microsoft.com/office/drawing/2014/main" id="{F40BAA06-E9BA-470B-A5C0-46A23420F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8" name="Isosceles Triangle 71697">
              <a:extLst>
                <a:ext uri="{FF2B5EF4-FFF2-40B4-BE49-F238E27FC236}">
                  <a16:creationId xmlns:a16="http://schemas.microsoft.com/office/drawing/2014/main" id="{062096F8-9F75-4506-A42C-8867603F67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682" name="Titre 1"/>
          <p:cNvSpPr>
            <a:spLocks noGrp="1"/>
          </p:cNvSpPr>
          <p:nvPr>
            <p:ph type="title"/>
          </p:nvPr>
        </p:nvSpPr>
        <p:spPr>
          <a:xfrm>
            <a:off x="607500" y="4817533"/>
            <a:ext cx="7929000" cy="779529"/>
          </a:xfrm>
        </p:spPr>
        <p:txBody>
          <a:bodyPr vert="horz" lIns="91440" tIns="45720" rIns="91440" bIns="45720" rtlCol="0" anchor="b">
            <a:normAutofit/>
          </a:bodyPr>
          <a:lstStyle/>
          <a:p>
            <a:r>
              <a:rPr lang="en-US" altLang="fr-FR" sz="3500">
                <a:cs typeface="+mj-cs"/>
              </a:rPr>
              <a:t>Qui suis-je ?</a:t>
            </a:r>
          </a:p>
        </p:txBody>
      </p:sp>
      <p:pic>
        <p:nvPicPr>
          <p:cNvPr id="7168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363" y="809368"/>
            <a:ext cx="3692119" cy="32595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4756220" y="974384"/>
            <a:ext cx="3783160" cy="29375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68151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712" name="Rectangle 72711">
            <a:extLst>
              <a:ext uri="{FF2B5EF4-FFF2-40B4-BE49-F238E27FC236}">
                <a16:creationId xmlns:a16="http://schemas.microsoft.com/office/drawing/2014/main" id="{2654A105-F18C-4E12-B11B-51B12174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p:cNvSpPr>
            <a:spLocks noGrp="1" noChangeArrowheads="1"/>
          </p:cNvSpPr>
          <p:nvPr>
            <p:ph type="title"/>
          </p:nvPr>
        </p:nvSpPr>
        <p:spPr>
          <a:xfrm>
            <a:off x="607500" y="643607"/>
            <a:ext cx="7928998" cy="970450"/>
          </a:xfrm>
          <a:effectLst/>
        </p:spPr>
        <p:style>
          <a:lnRef idx="0">
            <a:schemeClr val="accent2"/>
          </a:lnRef>
          <a:fillRef idx="3">
            <a:schemeClr val="accent2"/>
          </a:fillRef>
          <a:effectRef idx="3">
            <a:schemeClr val="accent2"/>
          </a:effectRef>
          <a:fontRef idx="minor">
            <a:schemeClr val="lt1"/>
          </a:fontRef>
        </p:style>
        <p:txBody>
          <a:bodyPr anchor="ctr">
            <a:normAutofit/>
          </a:bodyPr>
          <a:lstStyle/>
          <a:p>
            <a:pPr eaLnBrk="1" hangingPunct="1"/>
            <a:r>
              <a:rPr lang="fr-CA" altLang="fr-FR" sz="2400">
                <a:solidFill>
                  <a:schemeClr val="tx1"/>
                </a:solidFill>
                <a:latin typeface="Broadway" pitchFamily="82" charset="0"/>
              </a:rPr>
              <a:t>Compétence 22</a:t>
            </a:r>
          </a:p>
        </p:txBody>
      </p:sp>
      <p:sp>
        <p:nvSpPr>
          <p:cNvPr id="72717" name="Rectangle 3"/>
          <p:cNvSpPr>
            <a:spLocks noGrp="1" noChangeArrowheads="1"/>
          </p:cNvSpPr>
          <p:nvPr>
            <p:ph idx="1"/>
          </p:nvPr>
        </p:nvSpPr>
        <p:spPr>
          <a:xfrm>
            <a:off x="614034" y="1964267"/>
            <a:ext cx="5965970" cy="3894531"/>
          </a:xfrm>
          <a:effectLst/>
        </p:spPr>
        <p:txBody>
          <a:bodyPr anchor="t">
            <a:normAutofit/>
          </a:bodyPr>
          <a:lstStyle/>
          <a:p>
            <a:pPr eaLnBrk="1" hangingPunct="1">
              <a:buFont typeface="Wingdings" pitchFamily="2" charset="2"/>
              <a:buNone/>
            </a:pPr>
            <a:r>
              <a:rPr lang="fr-CA" altLang="fr-FR" sz="1700">
                <a:latin typeface="Comic Sans MS" pitchFamily="66" charset="0"/>
              </a:rPr>
              <a:t>Premiers secours</a:t>
            </a:r>
          </a:p>
          <a:p>
            <a:pPr eaLnBrk="1" hangingPunct="1">
              <a:buFont typeface="Wingdings" pitchFamily="2" charset="2"/>
              <a:buNone/>
            </a:pPr>
            <a:r>
              <a:rPr lang="fr-CA" altLang="fr-FR" sz="1700">
                <a:latin typeface="Comic Sans MS" pitchFamily="66" charset="0"/>
              </a:rPr>
              <a:t>30 heures</a:t>
            </a:r>
          </a:p>
          <a:p>
            <a:pPr eaLnBrk="1" hangingPunct="1">
              <a:buFont typeface="Wingdings" pitchFamily="2" charset="2"/>
              <a:buNone/>
            </a:pPr>
            <a:r>
              <a:rPr lang="fr-CA" altLang="fr-FR" sz="1700">
                <a:latin typeface="Comic Sans MS" pitchFamily="66" charset="0"/>
              </a:rPr>
              <a:t>Compétence de comportement</a:t>
            </a:r>
          </a:p>
          <a:p>
            <a:pPr eaLnBrk="1" hangingPunct="1">
              <a:buFont typeface="Wingdings" pitchFamily="2" charset="2"/>
              <a:buNone/>
            </a:pPr>
            <a:endParaRPr lang="fr-CA" altLang="fr-FR" sz="1700">
              <a:latin typeface="Comic Sans MS" pitchFamily="66" charset="0"/>
            </a:endParaRPr>
          </a:p>
          <a:p>
            <a:pPr eaLnBrk="1" hangingPunct="1">
              <a:buFont typeface="Wingdings" pitchFamily="2" charset="2"/>
              <a:buNone/>
            </a:pPr>
            <a:r>
              <a:rPr lang="fr-CA" altLang="fr-FR" sz="1700">
                <a:latin typeface="Comic Sans MS" pitchFamily="66" charset="0"/>
              </a:rPr>
              <a:t>But : Vous apprendrez à faire les premiers soins tel que la réanimation cardiaque.  De plus, vous allez apprendre à réagir lors d’hémorragie, de choc, d’intoxication, etc.</a:t>
            </a:r>
          </a:p>
          <a:p>
            <a:pPr eaLnBrk="1" hangingPunct="1">
              <a:buFont typeface="Wingdings" pitchFamily="2" charset="2"/>
              <a:buNone/>
            </a:pPr>
            <a:r>
              <a:rPr lang="fr-CA" altLang="fr-FR" sz="1700">
                <a:latin typeface="Comic Sans MS" pitchFamily="66" charset="0"/>
              </a:rPr>
              <a:t>À la réussite du cours, vous recevrez votre carte de RCR.</a:t>
            </a:r>
          </a:p>
          <a:p>
            <a:pPr eaLnBrk="1" hangingPunct="1">
              <a:buFont typeface="Wingdings" pitchFamily="2" charset="2"/>
              <a:buNone/>
            </a:pPr>
            <a:r>
              <a:rPr lang="fr-CA" altLang="fr-FR" sz="1700">
                <a:latin typeface="Comic Sans MS" pitchFamily="66" charset="0"/>
              </a:rPr>
              <a:t>Il y a un examen théorique et pratique.	</a:t>
            </a:r>
          </a:p>
          <a:p>
            <a:pPr eaLnBrk="1" hangingPunct="1">
              <a:buFont typeface="Wingdings" pitchFamily="2" charset="2"/>
              <a:buNone/>
            </a:pPr>
            <a:endParaRPr lang="fr-CA" altLang="fr-FR" sz="1700">
              <a:latin typeface="Comic Sans MS" pitchFamily="66" charset="0"/>
            </a:endParaRPr>
          </a:p>
        </p:txBody>
      </p:sp>
    </p:spTree>
    <p:custDataLst>
      <p:tags r:id="rId1"/>
    </p:custDataLst>
    <p:extLst>
      <p:ext uri="{BB962C8B-B14F-4D97-AF65-F5344CB8AC3E}">
        <p14:creationId xmlns:p14="http://schemas.microsoft.com/office/powerpoint/2010/main" val="1252444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738"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3740" name="Rounded Rectangle 16">
            <a:extLst>
              <a:ext uri="{FF2B5EF4-FFF2-40B4-BE49-F238E27FC236}">
                <a16:creationId xmlns:a16="http://schemas.microsoft.com/office/drawing/2014/main" id="{C047760E-E06B-4B4A-B5B2-04642663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594"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2" name="Rounded Rectangle 16">
            <a:extLst>
              <a:ext uri="{FF2B5EF4-FFF2-40B4-BE49-F238E27FC236}">
                <a16:creationId xmlns:a16="http://schemas.microsoft.com/office/drawing/2014/main" id="{DBF0004D-E6DF-4732-8869-1F57DEC79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8736"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4" name="Rounded Rectangle 16">
            <a:extLst>
              <a:ext uri="{FF2B5EF4-FFF2-40B4-BE49-F238E27FC236}">
                <a16:creationId xmlns:a16="http://schemas.microsoft.com/office/drawing/2014/main" id="{B300EC78-2011-4A4E-9292-F8741539B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5258"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746" name="Group 73745">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74" y="4525094"/>
            <a:ext cx="9152363" cy="2344057"/>
            <a:chOff x="0" y="4525094"/>
            <a:chExt cx="12203151" cy="2344057"/>
          </a:xfrm>
        </p:grpSpPr>
        <p:sp>
          <p:nvSpPr>
            <p:cNvPr id="73747"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8" name="Isosceles Triangle 73747">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9" name="Isosceles Triangle 73748">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730"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693" y="801792"/>
            <a:ext cx="2184484" cy="32826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3371850" y="1685599"/>
            <a:ext cx="2400300" cy="15150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3"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39449" y="1977708"/>
            <a:ext cx="2400300" cy="9308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31176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760" name="Rectangle 74759">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p:cNvSpPr>
            <a:spLocks noGrp="1" noChangeArrowheads="1"/>
          </p:cNvSpPr>
          <p:nvPr>
            <p:ph type="title"/>
          </p:nvPr>
        </p:nvSpPr>
        <p:spPr>
          <a:xfrm>
            <a:off x="723900" y="1218476"/>
            <a:ext cx="2390488" cy="4421050"/>
          </a:xfrm>
          <a:effectLst/>
        </p:spPr>
        <p:style>
          <a:lnRef idx="0">
            <a:schemeClr val="accent2"/>
          </a:lnRef>
          <a:fillRef idx="3">
            <a:schemeClr val="accent2"/>
          </a:fillRef>
          <a:effectRef idx="3">
            <a:schemeClr val="accent2"/>
          </a:effectRef>
          <a:fontRef idx="minor">
            <a:schemeClr val="lt1"/>
          </a:fontRef>
        </p:style>
        <p:txBody>
          <a:bodyPr anchor="ctr">
            <a:normAutofit/>
          </a:bodyPr>
          <a:lstStyle/>
          <a:p>
            <a:pPr algn="r" eaLnBrk="1" hangingPunct="1"/>
            <a:r>
              <a:rPr lang="fr-CA" altLang="fr-FR" sz="2400">
                <a:solidFill>
                  <a:schemeClr val="tx1"/>
                </a:solidFill>
                <a:latin typeface="Broadway" pitchFamily="82" charset="0"/>
              </a:rPr>
              <a:t>Compétence 27</a:t>
            </a:r>
          </a:p>
        </p:txBody>
      </p:sp>
      <p:cxnSp>
        <p:nvCxnSpPr>
          <p:cNvPr id="74762" name="Straight Connector 74761">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25"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4755" name="Rectangle 3"/>
          <p:cNvSpPr>
            <a:spLocks noGrp="1" noChangeArrowheads="1"/>
          </p:cNvSpPr>
          <p:nvPr>
            <p:ph idx="1"/>
          </p:nvPr>
        </p:nvSpPr>
        <p:spPr>
          <a:xfrm>
            <a:off x="3860063" y="1218475"/>
            <a:ext cx="4560037" cy="4421051"/>
          </a:xfrm>
          <a:effectLst/>
        </p:spPr>
        <p:txBody>
          <a:bodyPr>
            <a:normAutofit/>
          </a:bodyPr>
          <a:lstStyle/>
          <a:p>
            <a:pPr eaLnBrk="1" hangingPunct="1">
              <a:buFont typeface="Wingdings" pitchFamily="2" charset="2"/>
              <a:buNone/>
            </a:pPr>
            <a:r>
              <a:rPr lang="fr-CA" altLang="fr-FR" sz="1400">
                <a:latin typeface="Comic Sans MS" pitchFamily="66" charset="0"/>
              </a:rPr>
              <a:t>Approche privilégiée pour la mère et le nouveau-né</a:t>
            </a:r>
          </a:p>
          <a:p>
            <a:pPr eaLnBrk="1" hangingPunct="1">
              <a:buFont typeface="Wingdings" pitchFamily="2" charset="2"/>
              <a:buNone/>
            </a:pPr>
            <a:r>
              <a:rPr lang="fr-CA" altLang="fr-FR" sz="1400">
                <a:latin typeface="Comic Sans MS" pitchFamily="66" charset="0"/>
              </a:rPr>
              <a:t>30 heures</a:t>
            </a:r>
          </a:p>
          <a:p>
            <a:pPr eaLnBrk="1" hangingPunct="1">
              <a:buFont typeface="Wingdings" pitchFamily="2" charset="2"/>
              <a:buNone/>
            </a:pPr>
            <a:r>
              <a:rPr lang="fr-CA" altLang="fr-FR" sz="1400">
                <a:latin typeface="Comic Sans MS" pitchFamily="66" charset="0"/>
              </a:rPr>
              <a:t>Compétence de comportement</a:t>
            </a:r>
          </a:p>
          <a:p>
            <a:pPr eaLnBrk="1" hangingPunct="1">
              <a:buFont typeface="Wingdings" pitchFamily="2" charset="2"/>
              <a:buNone/>
            </a:pPr>
            <a:endParaRPr lang="fr-CA" altLang="fr-FR" sz="1400">
              <a:latin typeface="Comic Sans MS" pitchFamily="66" charset="0"/>
            </a:endParaRPr>
          </a:p>
          <a:p>
            <a:pPr eaLnBrk="1" hangingPunct="1">
              <a:buFont typeface="Wingdings" pitchFamily="2" charset="2"/>
              <a:buNone/>
            </a:pPr>
            <a:r>
              <a:rPr lang="fr-CA" altLang="fr-FR" sz="1400">
                <a:latin typeface="Comic Sans MS" pitchFamily="66" charset="0"/>
              </a:rPr>
              <a:t>But : Connaître le déroulement de la grossesse, de la période post-partum et les problématiques possibles.  De plus vous devrez prendre soin du bébé.</a:t>
            </a:r>
          </a:p>
          <a:p>
            <a:pPr eaLnBrk="1" hangingPunct="1">
              <a:buFont typeface="Wingdings" pitchFamily="2" charset="2"/>
              <a:buNone/>
            </a:pPr>
            <a:endParaRPr lang="fr-CA" altLang="fr-FR" sz="1400">
              <a:latin typeface="Comic Sans MS" pitchFamily="66" charset="0"/>
            </a:endParaRPr>
          </a:p>
          <a:p>
            <a:pPr eaLnBrk="1" hangingPunct="1">
              <a:buFont typeface="Wingdings" pitchFamily="2" charset="2"/>
              <a:buNone/>
            </a:pPr>
            <a:r>
              <a:rPr lang="fr-CA" altLang="fr-FR" sz="1400">
                <a:latin typeface="Comic Sans MS" pitchFamily="66" charset="0"/>
              </a:rPr>
              <a:t>Vous aurez un examen théorique.	</a:t>
            </a:r>
          </a:p>
          <a:p>
            <a:pPr eaLnBrk="1" hangingPunct="1">
              <a:buFont typeface="Wingdings" pitchFamily="2" charset="2"/>
              <a:buNone/>
            </a:pPr>
            <a:endParaRPr lang="fr-CA" altLang="fr-FR" sz="1400">
              <a:latin typeface="Comic Sans MS" pitchFamily="66" charset="0"/>
            </a:endParaRPr>
          </a:p>
        </p:txBody>
      </p:sp>
    </p:spTree>
    <p:custDataLst>
      <p:tags r:id="rId1"/>
    </p:custDataLst>
    <p:extLst>
      <p:ext uri="{BB962C8B-B14F-4D97-AF65-F5344CB8AC3E}">
        <p14:creationId xmlns:p14="http://schemas.microsoft.com/office/powerpoint/2010/main" val="353690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fr-CA" dirty="0"/>
              <a:t>INTENTIONS ÉDUCATIVES</a:t>
            </a:r>
          </a:p>
        </p:txBody>
      </p:sp>
      <p:sp>
        <p:nvSpPr>
          <p:cNvPr id="3" name="Espace réservé du contenu 2"/>
          <p:cNvSpPr>
            <a:spLocks noGrp="1"/>
          </p:cNvSpPr>
          <p:nvPr>
            <p:ph idx="1"/>
          </p:nvPr>
        </p:nvSpPr>
        <p:spPr/>
        <p:txBody>
          <a:bodyPr/>
          <a:lstStyle/>
          <a:p>
            <a:pPr marL="0" indent="0">
              <a:buNone/>
            </a:pPr>
            <a:r>
              <a:rPr lang="fr-CA" dirty="0"/>
              <a:t>4. Idée, opinion, réflexion menant à une prise de décision et des soins adaptés raisonnablement</a:t>
            </a:r>
          </a:p>
          <a:p>
            <a:pPr marL="0" indent="0">
              <a:buNone/>
            </a:pPr>
            <a:endParaRPr lang="fr-CA" dirty="0"/>
          </a:p>
          <a:p>
            <a:pPr marL="0" indent="0">
              <a:buNone/>
            </a:pPr>
            <a:r>
              <a:rPr lang="fr-CA" dirty="0"/>
              <a:t>5. Règles, valeurs, code de déontologie</a:t>
            </a:r>
          </a:p>
          <a:p>
            <a:pPr marL="0" indent="0">
              <a:buNone/>
            </a:pPr>
            <a:r>
              <a:rPr lang="fr-CA" dirty="0"/>
              <a:t>(confidentialité, refuser cadeau, relation avec les patients)</a:t>
            </a:r>
          </a:p>
        </p:txBody>
      </p:sp>
    </p:spTree>
    <p:extLst>
      <p:ext uri="{BB962C8B-B14F-4D97-AF65-F5344CB8AC3E}">
        <p14:creationId xmlns:p14="http://schemas.microsoft.com/office/powerpoint/2010/main" val="900352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786"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75788" name="Rounded Rectangle 16">
            <a:extLst>
              <a:ext uri="{FF2B5EF4-FFF2-40B4-BE49-F238E27FC236}">
                <a16:creationId xmlns:a16="http://schemas.microsoft.com/office/drawing/2014/main" id="{C047760E-E06B-4B4A-B5B2-04642663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594"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0" name="Rounded Rectangle 16">
            <a:extLst>
              <a:ext uri="{FF2B5EF4-FFF2-40B4-BE49-F238E27FC236}">
                <a16:creationId xmlns:a16="http://schemas.microsoft.com/office/drawing/2014/main" id="{DBF0004D-E6DF-4732-8869-1F57DEC79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8736"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2" name="Rounded Rectangle 16">
            <a:extLst>
              <a:ext uri="{FF2B5EF4-FFF2-40B4-BE49-F238E27FC236}">
                <a16:creationId xmlns:a16="http://schemas.microsoft.com/office/drawing/2014/main" id="{B300EC78-2011-4A4E-9292-F8741539B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5258" y="643464"/>
            <a:ext cx="2648682" cy="3599352"/>
          </a:xfrm>
          <a:prstGeom prst="roundRect">
            <a:avLst>
              <a:gd name="adj" fmla="val 4219"/>
            </a:avLst>
          </a:prstGeom>
          <a:solidFill>
            <a:srgbClr val="FFFFFF"/>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794" name="Group 75793">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74" y="4525094"/>
            <a:ext cx="9152363" cy="2344057"/>
            <a:chOff x="0" y="4525094"/>
            <a:chExt cx="12203151" cy="2344057"/>
          </a:xfrm>
        </p:grpSpPr>
        <p:sp>
          <p:nvSpPr>
            <p:cNvPr id="75795"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6" name="Isosceles Triangle 75795">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97" name="Isosceles Triangle 75796">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78" name="Titre 1"/>
          <p:cNvSpPr>
            <a:spLocks noGrp="1"/>
          </p:cNvSpPr>
          <p:nvPr>
            <p:ph type="title"/>
          </p:nvPr>
        </p:nvSpPr>
        <p:spPr>
          <a:xfrm>
            <a:off x="607500" y="4817533"/>
            <a:ext cx="7929000" cy="779529"/>
          </a:xfrm>
          <a:effectLst/>
        </p:spPr>
        <p:txBody>
          <a:bodyPr vert="horz" lIns="91440" tIns="45720" rIns="91440" bIns="45720" rtlCol="0" anchor="b">
            <a:normAutofit/>
          </a:bodyPr>
          <a:lstStyle/>
          <a:p>
            <a:r>
              <a:rPr lang="en-US" altLang="fr-FR" sz="3500">
                <a:solidFill>
                  <a:schemeClr val="tx1"/>
                </a:solidFill>
                <a:cs typeface="+mj-cs"/>
              </a:rPr>
              <a:t>Qui suis-je ?</a:t>
            </a:r>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3088" y="801792"/>
            <a:ext cx="1575694" cy="32826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9"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3371850" y="1741052"/>
            <a:ext cx="2400300" cy="14041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1"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39449" y="1936718"/>
            <a:ext cx="2400300" cy="10128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261688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6805" name="Picture 76804" descr="Grand groupe de parachutistes en vol">
            <a:extLst>
              <a:ext uri="{FF2B5EF4-FFF2-40B4-BE49-F238E27FC236}">
                <a16:creationId xmlns:a16="http://schemas.microsoft.com/office/drawing/2014/main" id="{C4EA68EE-C79E-3237-FC62-17FAB8B4E31E}"/>
              </a:ext>
            </a:extLst>
          </p:cNvPr>
          <p:cNvPicPr>
            <a:picLocks noChangeAspect="1"/>
          </p:cNvPicPr>
          <p:nvPr/>
        </p:nvPicPr>
        <p:blipFill rotWithShape="1">
          <a:blip r:embed="rId3">
            <a:duotone>
              <a:schemeClr val="accent1">
                <a:shade val="45000"/>
                <a:satMod val="135000"/>
              </a:schemeClr>
              <a:prstClr val="white"/>
            </a:duotone>
          </a:blip>
          <a:srcRect l="28423" r="27255"/>
          <a:stretch/>
        </p:blipFill>
        <p:spPr>
          <a:xfrm>
            <a:off x="4581525" y="-1"/>
            <a:ext cx="4570837" cy="6858001"/>
          </a:xfrm>
          <a:prstGeom prst="rect">
            <a:avLst/>
          </a:prstGeom>
        </p:spPr>
      </p:pic>
      <p:sp>
        <p:nvSpPr>
          <p:cNvPr id="76809"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p:cNvSpPr>
            <a:spLocks noGrp="1" noChangeArrowheads="1"/>
          </p:cNvSpPr>
          <p:nvPr>
            <p:ph type="title"/>
          </p:nvPr>
        </p:nvSpPr>
        <p:spPr>
          <a:xfrm>
            <a:off x="607500" y="447188"/>
            <a:ext cx="3802575" cy="1559412"/>
          </a:xfrm>
        </p:spPr>
        <p:style>
          <a:lnRef idx="0">
            <a:schemeClr val="accent2"/>
          </a:lnRef>
          <a:fillRef idx="3">
            <a:schemeClr val="accent2"/>
          </a:fillRef>
          <a:effectRef idx="3">
            <a:schemeClr val="accent2"/>
          </a:effectRef>
          <a:fontRef idx="minor">
            <a:schemeClr val="lt1"/>
          </a:fontRef>
        </p:style>
        <p:txBody>
          <a:bodyPr>
            <a:normAutofit/>
          </a:bodyPr>
          <a:lstStyle/>
          <a:p>
            <a:pPr eaLnBrk="1" hangingPunct="1"/>
            <a:r>
              <a:rPr lang="fr-CA" altLang="fr-FR">
                <a:latin typeface="Broadway" pitchFamily="82" charset="0"/>
              </a:rPr>
              <a:t>Compétence 29</a:t>
            </a:r>
          </a:p>
        </p:txBody>
      </p:sp>
      <p:sp>
        <p:nvSpPr>
          <p:cNvPr id="76803" name="Rectangle 3"/>
          <p:cNvSpPr>
            <a:spLocks noGrp="1" noChangeArrowheads="1"/>
          </p:cNvSpPr>
          <p:nvPr>
            <p:ph idx="1"/>
          </p:nvPr>
        </p:nvSpPr>
        <p:spPr>
          <a:xfrm>
            <a:off x="614034" y="2413000"/>
            <a:ext cx="3791942" cy="3632200"/>
          </a:xfrm>
        </p:spPr>
        <p:txBody>
          <a:bodyPr>
            <a:normAutofit/>
          </a:bodyPr>
          <a:lstStyle/>
          <a:p>
            <a:pPr eaLnBrk="1" hangingPunct="1">
              <a:lnSpc>
                <a:spcPct val="90000"/>
              </a:lnSpc>
              <a:buFont typeface="Wingdings" pitchFamily="2" charset="2"/>
              <a:buNone/>
            </a:pPr>
            <a:r>
              <a:rPr lang="fr-CA" altLang="fr-FR" sz="1500">
                <a:latin typeface="Comic Sans MS" pitchFamily="66" charset="0"/>
              </a:rPr>
              <a:t>Approche privilégiée pour l’enfant, l’adolescente et l’adolescent</a:t>
            </a:r>
          </a:p>
          <a:p>
            <a:pPr eaLnBrk="1" hangingPunct="1">
              <a:lnSpc>
                <a:spcPct val="90000"/>
              </a:lnSpc>
              <a:buFont typeface="Wingdings" pitchFamily="2" charset="2"/>
              <a:buNone/>
            </a:pPr>
            <a:r>
              <a:rPr lang="fr-CA" altLang="fr-FR" sz="1500">
                <a:latin typeface="Comic Sans MS" pitchFamily="66" charset="0"/>
              </a:rPr>
              <a:t>30 heures</a:t>
            </a:r>
          </a:p>
          <a:p>
            <a:pPr eaLnBrk="1" hangingPunct="1">
              <a:lnSpc>
                <a:spcPct val="90000"/>
              </a:lnSpc>
              <a:buFont typeface="Wingdings" pitchFamily="2" charset="2"/>
              <a:buNone/>
            </a:pPr>
            <a:r>
              <a:rPr lang="fr-CA" altLang="fr-FR" sz="1500">
                <a:latin typeface="Comic Sans MS" pitchFamily="66" charset="0"/>
              </a:rPr>
              <a:t>Compétence de comportement	</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But : Vous apprendrez à prendre soin d’un enfant et les techniques associées lors de problèmes de santé tel que la bronchiolite.</a:t>
            </a:r>
          </a:p>
          <a:p>
            <a:pPr eaLnBrk="1" hangingPunct="1">
              <a:lnSpc>
                <a:spcPct val="90000"/>
              </a:lnSpc>
              <a:buFont typeface="Wingdings" pitchFamily="2" charset="2"/>
              <a:buNone/>
            </a:pPr>
            <a:endParaRPr lang="fr-CA" altLang="fr-FR" sz="1500">
              <a:latin typeface="Comic Sans MS" pitchFamily="66" charset="0"/>
            </a:endParaRPr>
          </a:p>
          <a:p>
            <a:pPr eaLnBrk="1" hangingPunct="1">
              <a:lnSpc>
                <a:spcPct val="90000"/>
              </a:lnSpc>
              <a:buFont typeface="Wingdings" pitchFamily="2" charset="2"/>
              <a:buNone/>
            </a:pPr>
            <a:r>
              <a:rPr lang="fr-CA" altLang="fr-FR" sz="1500">
                <a:latin typeface="Comic Sans MS" pitchFamily="66" charset="0"/>
              </a:rPr>
              <a:t>Vous aurez un examen théorique.</a:t>
            </a:r>
          </a:p>
          <a:p>
            <a:pPr eaLnBrk="1" hangingPunct="1">
              <a:lnSpc>
                <a:spcPct val="90000"/>
              </a:lnSpc>
              <a:buFont typeface="Wingdings" pitchFamily="2" charset="2"/>
              <a:buNone/>
            </a:pPr>
            <a:endParaRPr lang="fr-CA" altLang="fr-FR" sz="1500">
              <a:latin typeface="Comic Sans MS" pitchFamily="66" charset="0"/>
            </a:endParaRPr>
          </a:p>
        </p:txBody>
      </p:sp>
    </p:spTree>
    <p:custDataLst>
      <p:tags r:id="rId1"/>
    </p:custDataLst>
    <p:extLst>
      <p:ext uri="{BB962C8B-B14F-4D97-AF65-F5344CB8AC3E}">
        <p14:creationId xmlns:p14="http://schemas.microsoft.com/office/powerpoint/2010/main" val="38387606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7833" name="Rectangle 77832">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9" name="Picture 77828" descr="Plusieurs points d’interrogation sur fond noir">
            <a:extLst>
              <a:ext uri="{FF2B5EF4-FFF2-40B4-BE49-F238E27FC236}">
                <a16:creationId xmlns:a16="http://schemas.microsoft.com/office/drawing/2014/main" id="{B5AC1DF7-C5D9-B62B-69C1-197995C2DE47}"/>
              </a:ext>
            </a:extLst>
          </p:cNvPr>
          <p:cNvPicPr>
            <a:picLocks noChangeAspect="1"/>
          </p:cNvPicPr>
          <p:nvPr/>
        </p:nvPicPr>
        <p:blipFill rotWithShape="1">
          <a:blip r:embed="rId3">
            <a:duotone>
              <a:schemeClr val="bg2">
                <a:shade val="45000"/>
                <a:satMod val="135000"/>
              </a:schemeClr>
              <a:prstClr val="white"/>
            </a:duotone>
            <a:alphaModFix amt="40000"/>
          </a:blip>
          <a:srcRect l="18666" r="2" b="2"/>
          <a:stretch/>
        </p:blipFill>
        <p:spPr>
          <a:xfrm>
            <a:off x="20" y="10"/>
            <a:ext cx="9143980" cy="6857990"/>
          </a:xfrm>
          <a:prstGeom prst="rect">
            <a:avLst/>
          </a:prstGeom>
        </p:spPr>
      </p:pic>
      <p:sp>
        <p:nvSpPr>
          <p:cNvPr id="77826" name="Rectangle 2"/>
          <p:cNvSpPr>
            <a:spLocks noGrp="1" noChangeArrowheads="1"/>
          </p:cNvSpPr>
          <p:nvPr>
            <p:ph type="title"/>
          </p:nvPr>
        </p:nvSpPr>
        <p:spPr>
          <a:xfrm>
            <a:off x="607500" y="447188"/>
            <a:ext cx="7928998" cy="970450"/>
          </a:xfrm>
        </p:spPr>
        <p:txBody>
          <a:bodyPr>
            <a:normAutofit/>
          </a:bodyPr>
          <a:lstStyle/>
          <a:p>
            <a:pPr eaLnBrk="1" hangingPunct="1"/>
            <a:r>
              <a:rPr lang="fr-CA" altLang="fr-FR"/>
              <a:t>L’ÉVALUATION</a:t>
            </a:r>
          </a:p>
        </p:txBody>
      </p:sp>
      <p:sp>
        <p:nvSpPr>
          <p:cNvPr id="77827" name="Rectangle 3"/>
          <p:cNvSpPr>
            <a:spLocks noGrp="1" noChangeArrowheads="1"/>
          </p:cNvSpPr>
          <p:nvPr>
            <p:ph idx="1"/>
          </p:nvPr>
        </p:nvSpPr>
        <p:spPr>
          <a:xfrm>
            <a:off x="614034" y="2222287"/>
            <a:ext cx="7915930" cy="3636511"/>
          </a:xfrm>
        </p:spPr>
        <p:txBody>
          <a:bodyPr>
            <a:normAutofit/>
          </a:bodyPr>
          <a:lstStyle/>
          <a:p>
            <a:pPr eaLnBrk="1" hangingPunct="1">
              <a:lnSpc>
                <a:spcPct val="90000"/>
              </a:lnSpc>
              <a:buFont typeface="Wingdings" pitchFamily="2" charset="2"/>
              <a:buNone/>
            </a:pPr>
            <a:r>
              <a:rPr lang="fr-CA" altLang="fr-FR" sz="1400"/>
              <a:t>Il y a </a:t>
            </a:r>
            <a:r>
              <a:rPr lang="fr-CA" altLang="fr-FR" sz="1400" b="1" i="1"/>
              <a:t>2 types d’évaluation </a:t>
            </a:r>
            <a:r>
              <a:rPr lang="fr-CA" altLang="fr-FR" sz="1400"/>
              <a:t>:</a:t>
            </a:r>
          </a:p>
          <a:p>
            <a:pPr eaLnBrk="1" hangingPunct="1">
              <a:lnSpc>
                <a:spcPct val="90000"/>
              </a:lnSpc>
              <a:buFont typeface="Wingdings" pitchFamily="2" charset="2"/>
              <a:buNone/>
            </a:pPr>
            <a:r>
              <a:rPr lang="fr-CA" altLang="fr-FR" sz="1400"/>
              <a:t>	a) Les</a:t>
            </a:r>
            <a:r>
              <a:rPr lang="fr-CA" altLang="fr-FR" sz="1400" b="1" i="1"/>
              <a:t> </a:t>
            </a:r>
            <a:r>
              <a:rPr lang="fr-CA" altLang="fr-FR" sz="1400" b="1" i="1" u="sng"/>
              <a:t>aides à l’apprentissage</a:t>
            </a:r>
          </a:p>
          <a:p>
            <a:pPr eaLnBrk="1" hangingPunct="1">
              <a:lnSpc>
                <a:spcPct val="90000"/>
              </a:lnSpc>
              <a:buFont typeface="Wingdings" pitchFamily="2" charset="2"/>
              <a:buNone/>
            </a:pPr>
            <a:r>
              <a:rPr lang="fr-CA" altLang="fr-FR" sz="1400"/>
              <a:t>	Ce sont des examens en cours de compétence qui permettent à l’enseignant ET à l’élève de savoir si l’étude est adéquate. Si vous démontrez quelques difficultés, l’enseignante peut exiger que vous restiez en récupération pour vous donner toutes les chances de réussir votre compétence.</a:t>
            </a:r>
          </a:p>
          <a:p>
            <a:pPr eaLnBrk="1" hangingPunct="1">
              <a:lnSpc>
                <a:spcPct val="90000"/>
              </a:lnSpc>
              <a:buFont typeface="Wingdings" pitchFamily="2" charset="2"/>
              <a:buNone/>
            </a:pPr>
            <a:r>
              <a:rPr lang="fr-CA" altLang="fr-FR" sz="1400"/>
              <a:t>	</a:t>
            </a:r>
          </a:p>
          <a:p>
            <a:pPr eaLnBrk="1" hangingPunct="1">
              <a:lnSpc>
                <a:spcPct val="90000"/>
              </a:lnSpc>
              <a:buFont typeface="Wingdings" pitchFamily="2" charset="2"/>
              <a:buNone/>
            </a:pPr>
            <a:r>
              <a:rPr lang="fr-CA" altLang="fr-FR" sz="1400"/>
              <a:t>	À chaque 15h de cours, il doit y avoir un examen.  (Il pourrait y en avoir plus, mais pas moins).  Certaines personnes les nomment «formatifs».</a:t>
            </a:r>
          </a:p>
          <a:p>
            <a:pPr eaLnBrk="1" hangingPunct="1">
              <a:lnSpc>
                <a:spcPct val="90000"/>
              </a:lnSpc>
              <a:buFont typeface="Wingdings" pitchFamily="2" charset="2"/>
              <a:buNone/>
            </a:pPr>
            <a:endParaRPr lang="fr-CA" altLang="fr-FR" sz="1400"/>
          </a:p>
          <a:p>
            <a:pPr eaLnBrk="1" hangingPunct="1">
              <a:lnSpc>
                <a:spcPct val="90000"/>
              </a:lnSpc>
              <a:buFont typeface="Wingdings" pitchFamily="2" charset="2"/>
              <a:buNone/>
            </a:pPr>
            <a:r>
              <a:rPr lang="fr-CA" altLang="fr-FR" sz="1400"/>
              <a:t>	*** Les aides à l’apprentissage vous guident pour l’examen final mais la matière à l’examen ne s’y retrouve pas toute.  Donc, étudiez dans votre guide Cemeq aussi !!! </a:t>
            </a:r>
          </a:p>
          <a:p>
            <a:pPr eaLnBrk="1" hangingPunct="1">
              <a:lnSpc>
                <a:spcPct val="90000"/>
              </a:lnSpc>
              <a:buFont typeface="Wingdings" pitchFamily="2" charset="2"/>
              <a:buNone/>
            </a:pPr>
            <a:r>
              <a:rPr lang="fr-CA" altLang="fr-FR" sz="1400"/>
              <a:t>	</a:t>
            </a:r>
          </a:p>
        </p:txBody>
      </p:sp>
    </p:spTree>
    <p:custDataLst>
      <p:tags r:id="rId1"/>
    </p:custDataLst>
    <p:extLst>
      <p:ext uri="{BB962C8B-B14F-4D97-AF65-F5344CB8AC3E}">
        <p14:creationId xmlns:p14="http://schemas.microsoft.com/office/powerpoint/2010/main" val="8578381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857" name="Rectangle 78856">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3" name="Picture 78852" descr="Grand groupe de parachutistes en vol">
            <a:extLst>
              <a:ext uri="{FF2B5EF4-FFF2-40B4-BE49-F238E27FC236}">
                <a16:creationId xmlns:a16="http://schemas.microsoft.com/office/drawing/2014/main" id="{E3049D05-F9B1-EB8D-CD9D-ED387DB1C6BD}"/>
              </a:ext>
            </a:extLst>
          </p:cNvPr>
          <p:cNvPicPr>
            <a:picLocks noChangeAspect="1"/>
          </p:cNvPicPr>
          <p:nvPr/>
        </p:nvPicPr>
        <p:blipFill rotWithShape="1">
          <a:blip r:embed="rId3">
            <a:duotone>
              <a:schemeClr val="bg2">
                <a:shade val="45000"/>
                <a:satMod val="135000"/>
              </a:schemeClr>
              <a:prstClr val="white"/>
            </a:duotone>
            <a:alphaModFix amt="40000"/>
          </a:blip>
          <a:srcRect l="6251" r="5083"/>
          <a:stretch/>
        </p:blipFill>
        <p:spPr>
          <a:xfrm>
            <a:off x="20" y="10"/>
            <a:ext cx="9143980" cy="6857990"/>
          </a:xfrm>
          <a:prstGeom prst="rect">
            <a:avLst/>
          </a:prstGeom>
        </p:spPr>
      </p:pic>
      <p:sp>
        <p:nvSpPr>
          <p:cNvPr id="78850" name="Rectangle 2"/>
          <p:cNvSpPr>
            <a:spLocks noGrp="1" noChangeArrowheads="1"/>
          </p:cNvSpPr>
          <p:nvPr>
            <p:ph type="title"/>
          </p:nvPr>
        </p:nvSpPr>
        <p:spPr>
          <a:xfrm>
            <a:off x="607500" y="447188"/>
            <a:ext cx="7928998" cy="970450"/>
          </a:xfrm>
        </p:spPr>
        <p:txBody>
          <a:bodyPr>
            <a:normAutofit/>
          </a:bodyPr>
          <a:lstStyle/>
          <a:p>
            <a:pPr eaLnBrk="1" hangingPunct="1"/>
            <a:r>
              <a:rPr lang="fr-CA" altLang="fr-FR"/>
              <a:t>L’ÉVALUATION</a:t>
            </a:r>
          </a:p>
        </p:txBody>
      </p:sp>
      <p:sp>
        <p:nvSpPr>
          <p:cNvPr id="78851" name="Rectangle 3"/>
          <p:cNvSpPr>
            <a:spLocks noGrp="1" noChangeArrowheads="1"/>
          </p:cNvSpPr>
          <p:nvPr>
            <p:ph idx="1"/>
          </p:nvPr>
        </p:nvSpPr>
        <p:spPr>
          <a:xfrm>
            <a:off x="614034" y="2222287"/>
            <a:ext cx="7915930" cy="3636511"/>
          </a:xfrm>
        </p:spPr>
        <p:txBody>
          <a:bodyPr>
            <a:normAutofit/>
          </a:bodyPr>
          <a:lstStyle/>
          <a:p>
            <a:pPr eaLnBrk="1" hangingPunct="1">
              <a:lnSpc>
                <a:spcPct val="90000"/>
              </a:lnSpc>
              <a:buFont typeface="Wingdings" pitchFamily="2" charset="2"/>
              <a:buNone/>
            </a:pPr>
            <a:r>
              <a:rPr lang="fr-CA" altLang="fr-FR" sz="1500"/>
              <a:t>b) </a:t>
            </a:r>
            <a:r>
              <a:rPr lang="fr-CA" altLang="fr-FR" sz="1500" b="1" i="1" u="sng"/>
              <a:t>Aux fins de la sanction</a:t>
            </a:r>
          </a:p>
          <a:p>
            <a:pPr eaLnBrk="1" hangingPunct="1">
              <a:lnSpc>
                <a:spcPct val="90000"/>
              </a:lnSpc>
              <a:buFont typeface="Wingdings" pitchFamily="2" charset="2"/>
              <a:buNone/>
            </a:pPr>
            <a:r>
              <a:rPr lang="fr-CA" altLang="fr-FR" sz="1500"/>
              <a:t>		</a:t>
            </a:r>
          </a:p>
          <a:p>
            <a:pPr eaLnBrk="1" hangingPunct="1">
              <a:lnSpc>
                <a:spcPct val="90000"/>
              </a:lnSpc>
              <a:buFont typeface="Wingdings" pitchFamily="2" charset="2"/>
              <a:buNone/>
            </a:pPr>
            <a:r>
              <a:rPr lang="fr-CA" altLang="fr-FR" sz="1500"/>
              <a:t>	C’est l’examen à la fin de la compétence.  Vous ne recevrez jamais de note. Seulement une «</a:t>
            </a:r>
            <a:r>
              <a:rPr lang="fr-CA" altLang="fr-FR" sz="1500" b="1"/>
              <a:t>fiche de communication des résultats d’épreuve aux fins de la sanction» </a:t>
            </a:r>
            <a:r>
              <a:rPr lang="fr-CA" altLang="fr-FR" sz="1500"/>
              <a:t>qui vous dira si vous réussissez ou vous échouez.</a:t>
            </a:r>
          </a:p>
          <a:p>
            <a:pPr eaLnBrk="1" hangingPunct="1">
              <a:lnSpc>
                <a:spcPct val="90000"/>
              </a:lnSpc>
              <a:buFont typeface="Wingdings" pitchFamily="2" charset="2"/>
              <a:buNone/>
            </a:pPr>
            <a:endParaRPr lang="fr-CA" altLang="fr-FR" sz="1500"/>
          </a:p>
          <a:p>
            <a:pPr eaLnBrk="1" hangingPunct="1">
              <a:lnSpc>
                <a:spcPct val="90000"/>
              </a:lnSpc>
              <a:buFont typeface="Wingdings" pitchFamily="2" charset="2"/>
              <a:buNone/>
            </a:pPr>
            <a:r>
              <a:rPr lang="fr-CA" altLang="fr-FR" sz="1500"/>
              <a:t>    Vous recevrez le verdict par courriel à la fin des 2 parties (pratique et théorique) s’il y a lieu.</a:t>
            </a:r>
          </a:p>
          <a:p>
            <a:pPr eaLnBrk="1" hangingPunct="1">
              <a:lnSpc>
                <a:spcPct val="90000"/>
              </a:lnSpc>
              <a:buFont typeface="Wingdings" pitchFamily="2" charset="2"/>
              <a:buNone/>
            </a:pPr>
            <a:endParaRPr lang="fr-CA" altLang="fr-FR" sz="1500"/>
          </a:p>
          <a:p>
            <a:pPr eaLnBrk="1" hangingPunct="1">
              <a:lnSpc>
                <a:spcPct val="90000"/>
              </a:lnSpc>
              <a:buFont typeface="Wingdings" pitchFamily="2" charset="2"/>
              <a:buNone/>
            </a:pPr>
            <a:r>
              <a:rPr lang="fr-CA" altLang="fr-FR" sz="1500"/>
              <a:t>	L’enseignante a 5 jours ouvrables pour corriger votre examen de fin de sanction.</a:t>
            </a:r>
          </a:p>
          <a:p>
            <a:pPr eaLnBrk="1" hangingPunct="1">
              <a:lnSpc>
                <a:spcPct val="90000"/>
              </a:lnSpc>
              <a:buFont typeface="Wingdings" pitchFamily="2" charset="2"/>
              <a:buNone/>
            </a:pPr>
            <a:endParaRPr lang="fr-CA" altLang="fr-FR" sz="1500"/>
          </a:p>
          <a:p>
            <a:pPr eaLnBrk="1" hangingPunct="1">
              <a:lnSpc>
                <a:spcPct val="90000"/>
              </a:lnSpc>
            </a:pPr>
            <a:endParaRPr lang="fr-CA" altLang="fr-FR" sz="1500"/>
          </a:p>
        </p:txBody>
      </p:sp>
    </p:spTree>
    <p:custDataLst>
      <p:tags r:id="rId1"/>
    </p:custDataLst>
    <p:extLst>
      <p:ext uri="{BB962C8B-B14F-4D97-AF65-F5344CB8AC3E}">
        <p14:creationId xmlns:p14="http://schemas.microsoft.com/office/powerpoint/2010/main" val="4206143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3977" name="Rectangle 83976">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3" name="Picture 83972" descr="Escaliers de devant et colonnes sur un bâtiment de ville majestueux">
            <a:extLst>
              <a:ext uri="{FF2B5EF4-FFF2-40B4-BE49-F238E27FC236}">
                <a16:creationId xmlns:a16="http://schemas.microsoft.com/office/drawing/2014/main" id="{A807584B-20F3-E23C-F697-81F0E6D7718F}"/>
              </a:ext>
            </a:extLst>
          </p:cNvPr>
          <p:cNvPicPr>
            <a:picLocks noChangeAspect="1"/>
          </p:cNvPicPr>
          <p:nvPr/>
        </p:nvPicPr>
        <p:blipFill rotWithShape="1">
          <a:blip r:embed="rId2">
            <a:duotone>
              <a:schemeClr val="bg2">
                <a:shade val="45000"/>
                <a:satMod val="135000"/>
              </a:schemeClr>
              <a:prstClr val="white"/>
            </a:duotone>
            <a:alphaModFix amt="40000"/>
          </a:blip>
          <a:srcRect l="4325" r="6674" b="-1"/>
          <a:stretch/>
        </p:blipFill>
        <p:spPr>
          <a:xfrm>
            <a:off x="20" y="10"/>
            <a:ext cx="9143980" cy="6857990"/>
          </a:xfrm>
          <a:prstGeom prst="rect">
            <a:avLst/>
          </a:prstGeom>
        </p:spPr>
      </p:pic>
      <p:sp>
        <p:nvSpPr>
          <p:cNvPr id="79874" name="Titre 1"/>
          <p:cNvSpPr>
            <a:spLocks noGrp="1"/>
          </p:cNvSpPr>
          <p:nvPr>
            <p:ph type="title"/>
          </p:nvPr>
        </p:nvSpPr>
        <p:spPr>
          <a:xfrm>
            <a:off x="607500" y="447188"/>
            <a:ext cx="7928998" cy="970450"/>
          </a:xfrm>
        </p:spPr>
        <p:txBody>
          <a:bodyPr>
            <a:normAutofit/>
          </a:bodyPr>
          <a:lstStyle/>
          <a:p>
            <a:r>
              <a:rPr lang="fr-CA" altLang="fr-FR" dirty="0"/>
              <a:t>LES RÈGLES DE VERDICT</a:t>
            </a:r>
            <a:endParaRPr lang="fr-CA" altLang="fr-FR"/>
          </a:p>
        </p:txBody>
      </p:sp>
      <p:sp>
        <p:nvSpPr>
          <p:cNvPr id="83971" name="Espace réservé du contenu 2"/>
          <p:cNvSpPr>
            <a:spLocks noGrp="1"/>
          </p:cNvSpPr>
          <p:nvPr>
            <p:ph idx="1"/>
          </p:nvPr>
        </p:nvSpPr>
        <p:spPr>
          <a:xfrm>
            <a:off x="614034" y="2222287"/>
            <a:ext cx="7915930" cy="3636511"/>
          </a:xfrm>
        </p:spPr>
        <p:txBody>
          <a:bodyPr>
            <a:normAutofit/>
          </a:bodyPr>
          <a:lstStyle/>
          <a:p>
            <a:endParaRPr lang="fr-CA" altLang="fr-FR"/>
          </a:p>
          <a:p>
            <a:pPr marL="0" indent="0">
              <a:buNone/>
            </a:pPr>
            <a:r>
              <a:rPr lang="fr-CA" altLang="fr-FR"/>
              <a:t>Une règle de verdict peut vous faire échouer une compétence même si vous avez respecté tous les autres critères.</a:t>
            </a:r>
          </a:p>
          <a:p>
            <a:endParaRPr lang="fr-CA" altLang="fr-FR"/>
          </a:p>
          <a:p>
            <a:r>
              <a:rPr lang="fr-CA" altLang="fr-FR"/>
              <a:t>En général, les règles de verdict portent sur l’hygiène, l’asepsie et la sécurité.</a:t>
            </a:r>
          </a:p>
          <a:p>
            <a:pPr lvl="1"/>
            <a:endParaRPr lang="fr-CA" altLang="fr-FR"/>
          </a:p>
        </p:txBody>
      </p:sp>
    </p:spTree>
    <p:extLst>
      <p:ext uri="{BB962C8B-B14F-4D97-AF65-F5344CB8AC3E}">
        <p14:creationId xmlns:p14="http://schemas.microsoft.com/office/powerpoint/2010/main" val="372956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 calcmode="lin" valueType="num">
                                      <p:cBhvr additive="base">
                                        <p:cTn id="7"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971">
                                            <p:txEl>
                                              <p:pRg st="3" end="3"/>
                                            </p:txEl>
                                          </p:spTgt>
                                        </p:tgtEl>
                                        <p:attrNameLst>
                                          <p:attrName>style.visibility</p:attrName>
                                        </p:attrNameLst>
                                      </p:cBhvr>
                                      <p:to>
                                        <p:strVal val="visible"/>
                                      </p:to>
                                    </p:set>
                                    <p:anim calcmode="lin" valueType="num">
                                      <p:cBhvr additive="base">
                                        <p:cTn id="13"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3977" name="Rectangle 83976">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3" name="Picture 83972" descr="Gros plan sur des boîtes de pilules non-ouvertes">
            <a:extLst>
              <a:ext uri="{FF2B5EF4-FFF2-40B4-BE49-F238E27FC236}">
                <a16:creationId xmlns:a16="http://schemas.microsoft.com/office/drawing/2014/main" id="{80EB9D9E-F817-3544-10B1-8592B1C66DD7}"/>
              </a:ext>
            </a:extLst>
          </p:cNvPr>
          <p:cNvPicPr>
            <a:picLocks noChangeAspect="1"/>
          </p:cNvPicPr>
          <p:nvPr/>
        </p:nvPicPr>
        <p:blipFill rotWithShape="1">
          <a:blip r:embed="rId2">
            <a:duotone>
              <a:schemeClr val="bg2">
                <a:shade val="45000"/>
                <a:satMod val="135000"/>
              </a:schemeClr>
              <a:prstClr val="white"/>
            </a:duotone>
            <a:alphaModFix amt="40000"/>
          </a:blip>
          <a:srcRect l="9193" r="3141"/>
          <a:stretch/>
        </p:blipFill>
        <p:spPr>
          <a:xfrm>
            <a:off x="20" y="10"/>
            <a:ext cx="9143980" cy="6857990"/>
          </a:xfrm>
          <a:prstGeom prst="rect">
            <a:avLst/>
          </a:prstGeom>
        </p:spPr>
      </p:pic>
      <p:sp>
        <p:nvSpPr>
          <p:cNvPr id="79874" name="Titre 1"/>
          <p:cNvSpPr>
            <a:spLocks noGrp="1"/>
          </p:cNvSpPr>
          <p:nvPr>
            <p:ph type="title"/>
          </p:nvPr>
        </p:nvSpPr>
        <p:spPr>
          <a:xfrm>
            <a:off x="607500" y="447188"/>
            <a:ext cx="7928998" cy="970450"/>
          </a:xfrm>
        </p:spPr>
        <p:txBody>
          <a:bodyPr>
            <a:normAutofit/>
          </a:bodyPr>
          <a:lstStyle/>
          <a:p>
            <a:r>
              <a:rPr lang="fr-CA" altLang="fr-FR" dirty="0"/>
              <a:t>LES RÈGLES DE VERDICT</a:t>
            </a:r>
            <a:endParaRPr lang="fr-CA" altLang="fr-FR"/>
          </a:p>
        </p:txBody>
      </p:sp>
      <p:sp>
        <p:nvSpPr>
          <p:cNvPr id="83971" name="Espace réservé du contenu 2"/>
          <p:cNvSpPr>
            <a:spLocks noGrp="1"/>
          </p:cNvSpPr>
          <p:nvPr>
            <p:ph idx="1"/>
          </p:nvPr>
        </p:nvSpPr>
        <p:spPr>
          <a:xfrm>
            <a:off x="614034" y="2222287"/>
            <a:ext cx="7915930" cy="3636511"/>
          </a:xfrm>
        </p:spPr>
        <p:txBody>
          <a:bodyPr>
            <a:normAutofit/>
          </a:bodyPr>
          <a:lstStyle/>
          <a:p>
            <a:pPr marL="0" indent="0">
              <a:buNone/>
            </a:pPr>
            <a:r>
              <a:rPr lang="fr-CA" altLang="fr-FR" b="1"/>
              <a:t>Exemples de manquements à une règle de verdict:</a:t>
            </a:r>
          </a:p>
          <a:p>
            <a:r>
              <a:rPr lang="fr-CA" altLang="fr-FR" dirty="0"/>
              <a:t>Ne pas se laver les mains au bon moment.</a:t>
            </a:r>
          </a:p>
          <a:p>
            <a:r>
              <a:rPr lang="fr-CA" altLang="fr-FR" dirty="0"/>
              <a:t>Oublier de mettre des gants avant un risque de contact avec des liquides biologiques.</a:t>
            </a:r>
          </a:p>
          <a:p>
            <a:r>
              <a:rPr lang="fr-CA" altLang="fr-FR" dirty="0"/>
              <a:t>Ne pas mettre les freins sur le fauteuil roulant.</a:t>
            </a:r>
          </a:p>
          <a:p>
            <a:r>
              <a:rPr lang="fr-CA" altLang="fr-FR" dirty="0"/>
              <a:t>Ne pas avoir la dose exacte de médicament.</a:t>
            </a:r>
          </a:p>
          <a:p>
            <a:r>
              <a:rPr lang="fr-CA" altLang="fr-FR" dirty="0"/>
              <a:t>Faire un geste qui brise la stérilité du matériel que j’utilise.</a:t>
            </a:r>
          </a:p>
          <a:p>
            <a:pPr lvl="1"/>
            <a:endParaRPr lang="fr-CA" altLang="fr-FR"/>
          </a:p>
        </p:txBody>
      </p:sp>
    </p:spTree>
    <p:extLst>
      <p:ext uri="{BB962C8B-B14F-4D97-AF65-F5344CB8AC3E}">
        <p14:creationId xmlns:p14="http://schemas.microsoft.com/office/powerpoint/2010/main" val="3388868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reau avec stéthoscope et un clavier d’ordinateur">
            <a:extLst>
              <a:ext uri="{FF2B5EF4-FFF2-40B4-BE49-F238E27FC236}">
                <a16:creationId xmlns:a16="http://schemas.microsoft.com/office/drawing/2014/main" id="{FEF13240-89E3-8294-E52E-69B8BFD7C807}"/>
              </a:ext>
            </a:extLst>
          </p:cNvPr>
          <p:cNvPicPr>
            <a:picLocks noChangeAspect="1"/>
          </p:cNvPicPr>
          <p:nvPr/>
        </p:nvPicPr>
        <p:blipFill rotWithShape="1">
          <a:blip r:embed="rId2">
            <a:duotone>
              <a:schemeClr val="bg2">
                <a:shade val="45000"/>
                <a:satMod val="135000"/>
              </a:schemeClr>
              <a:prstClr val="white"/>
            </a:duotone>
            <a:alphaModFix amt="40000"/>
          </a:blip>
          <a:srcRect l="11000" r="-1" b="-1"/>
          <a:stretch/>
        </p:blipFill>
        <p:spPr>
          <a:xfrm>
            <a:off x="20" y="10"/>
            <a:ext cx="9143980" cy="6857990"/>
          </a:xfrm>
          <a:prstGeom prst="rect">
            <a:avLst/>
          </a:prstGeom>
        </p:spPr>
      </p:pic>
      <p:sp>
        <p:nvSpPr>
          <p:cNvPr id="2" name="Titre 1"/>
          <p:cNvSpPr>
            <a:spLocks noGrp="1"/>
          </p:cNvSpPr>
          <p:nvPr>
            <p:ph type="title"/>
          </p:nvPr>
        </p:nvSpPr>
        <p:spPr>
          <a:xfrm>
            <a:off x="607500" y="447188"/>
            <a:ext cx="7928998" cy="970450"/>
          </a:xfrm>
        </p:spPr>
        <p:style>
          <a:lnRef idx="0">
            <a:schemeClr val="accent1"/>
          </a:lnRef>
          <a:fillRef idx="3">
            <a:schemeClr val="accent1"/>
          </a:fillRef>
          <a:effectRef idx="3">
            <a:schemeClr val="accent1"/>
          </a:effectRef>
          <a:fontRef idx="minor">
            <a:schemeClr val="lt1"/>
          </a:fontRef>
        </p:style>
        <p:txBody>
          <a:bodyPr>
            <a:normAutofit/>
          </a:bodyPr>
          <a:lstStyle/>
          <a:p>
            <a:pPr>
              <a:lnSpc>
                <a:spcPct val="90000"/>
              </a:lnSpc>
            </a:pPr>
            <a:r>
              <a:rPr lang="fr-CA" altLang="fr-FR" sz="3100" b="1" kern="0">
                <a:latin typeface="Arial"/>
              </a:rPr>
              <a:t>EXAMEN PROFESSIONNEL </a:t>
            </a:r>
            <a:br>
              <a:rPr lang="fr-CA" altLang="fr-FR" sz="3100" b="1" kern="0">
                <a:latin typeface="Arial"/>
              </a:rPr>
            </a:br>
            <a:r>
              <a:rPr lang="fr-CA" altLang="fr-FR" sz="3100" b="1" kern="0">
                <a:latin typeface="Arial"/>
              </a:rPr>
              <a:t>DE L’OIIAQ</a:t>
            </a:r>
            <a:endParaRPr lang="fr-CA" sz="3100"/>
          </a:p>
        </p:txBody>
      </p:sp>
      <p:sp>
        <p:nvSpPr>
          <p:cNvPr id="3" name="Espace réservé du contenu 2"/>
          <p:cNvSpPr>
            <a:spLocks noGrp="1"/>
          </p:cNvSpPr>
          <p:nvPr>
            <p:ph idx="1"/>
          </p:nvPr>
        </p:nvSpPr>
        <p:spPr>
          <a:xfrm>
            <a:off x="614034" y="2222287"/>
            <a:ext cx="7915930" cy="3636511"/>
          </a:xfrm>
        </p:spPr>
        <p:txBody>
          <a:bodyPr>
            <a:normAutofit/>
          </a:bodyPr>
          <a:lstStyle/>
          <a:p>
            <a:pPr marL="0" indent="0">
              <a:buNone/>
            </a:pPr>
            <a:r>
              <a:rPr lang="fr-CA" b="1" dirty="0"/>
              <a:t>Pourquoi un examen professionnel?</a:t>
            </a:r>
          </a:p>
          <a:p>
            <a:r>
              <a:rPr lang="fr-CA" dirty="0"/>
              <a:t>L’ordre veut pouvoir s’assurer que les infirmières auxiliaires à qui il délivre un permis d’exercice possèdent les compétences requises pour exercer la profession et répondre adéquatement aux besoins de la population en matière de soins de santé.  Sert aussi à protéger le public.</a:t>
            </a:r>
          </a:p>
          <a:p>
            <a:endParaRPr lang="fr-CA" dirty="0"/>
          </a:p>
        </p:txBody>
      </p:sp>
    </p:spTree>
    <p:extLst>
      <p:ext uri="{BB962C8B-B14F-4D97-AF65-F5344CB8AC3E}">
        <p14:creationId xmlns:p14="http://schemas.microsoft.com/office/powerpoint/2010/main" val="876788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reau avec stéthoscope et un clavier d’ordinateur">
            <a:extLst>
              <a:ext uri="{FF2B5EF4-FFF2-40B4-BE49-F238E27FC236}">
                <a16:creationId xmlns:a16="http://schemas.microsoft.com/office/drawing/2014/main" id="{F3ABEB3D-F1A3-D33E-3C50-AE21B5F904FA}"/>
              </a:ext>
            </a:extLst>
          </p:cNvPr>
          <p:cNvPicPr>
            <a:picLocks noChangeAspect="1"/>
          </p:cNvPicPr>
          <p:nvPr/>
        </p:nvPicPr>
        <p:blipFill rotWithShape="1">
          <a:blip r:embed="rId2">
            <a:alphaModFix amt="40000"/>
          </a:blip>
          <a:srcRect l="11000" r="-1" b="-1"/>
          <a:stretch/>
        </p:blipFill>
        <p:spPr>
          <a:xfrm>
            <a:off x="20" y="10"/>
            <a:ext cx="9143980" cy="6857990"/>
          </a:xfrm>
          <a:prstGeom prst="rect">
            <a:avLst/>
          </a:prstGeom>
        </p:spPr>
      </p:pic>
      <p:sp>
        <p:nvSpPr>
          <p:cNvPr id="2" name="Titre 1"/>
          <p:cNvSpPr>
            <a:spLocks noGrp="1"/>
          </p:cNvSpPr>
          <p:nvPr>
            <p:ph type="title"/>
          </p:nvPr>
        </p:nvSpPr>
        <p:spPr>
          <a:xfrm>
            <a:off x="607500" y="447188"/>
            <a:ext cx="7928998" cy="970450"/>
          </a:xfrm>
        </p:spPr>
        <p:style>
          <a:lnRef idx="0">
            <a:schemeClr val="accent1"/>
          </a:lnRef>
          <a:fillRef idx="3">
            <a:schemeClr val="accent1"/>
          </a:fillRef>
          <a:effectRef idx="3">
            <a:schemeClr val="accent1"/>
          </a:effectRef>
          <a:fontRef idx="minor">
            <a:schemeClr val="lt1"/>
          </a:fontRef>
        </p:style>
        <p:txBody>
          <a:bodyPr>
            <a:normAutofit/>
          </a:bodyPr>
          <a:lstStyle/>
          <a:p>
            <a:pPr>
              <a:lnSpc>
                <a:spcPct val="90000"/>
              </a:lnSpc>
            </a:pPr>
            <a:r>
              <a:rPr lang="fr-CA" altLang="fr-FR" sz="3100" b="1" kern="0">
                <a:latin typeface="Arial"/>
              </a:rPr>
              <a:t>EXAMEN PROFESSIONNEL </a:t>
            </a:r>
            <a:br>
              <a:rPr lang="fr-CA" altLang="fr-FR" sz="3100" b="1" kern="0">
                <a:latin typeface="Arial"/>
              </a:rPr>
            </a:br>
            <a:r>
              <a:rPr lang="fr-CA" altLang="fr-FR" sz="3100" b="1" kern="0">
                <a:latin typeface="Arial"/>
              </a:rPr>
              <a:t>DE L’OIIAQ</a:t>
            </a:r>
            <a:endParaRPr lang="fr-CA" sz="3100"/>
          </a:p>
        </p:txBody>
      </p:sp>
      <p:sp>
        <p:nvSpPr>
          <p:cNvPr id="3" name="Espace réservé du contenu 2"/>
          <p:cNvSpPr>
            <a:spLocks noGrp="1"/>
          </p:cNvSpPr>
          <p:nvPr>
            <p:ph idx="1"/>
          </p:nvPr>
        </p:nvSpPr>
        <p:spPr>
          <a:xfrm>
            <a:off x="614034" y="2222287"/>
            <a:ext cx="7915930" cy="3636511"/>
          </a:xfrm>
        </p:spPr>
        <p:txBody>
          <a:bodyPr>
            <a:normAutofit/>
          </a:bodyPr>
          <a:lstStyle/>
          <a:p>
            <a:pPr marL="0" indent="0">
              <a:buNone/>
            </a:pPr>
            <a:r>
              <a:rPr lang="fr-CA" b="1" dirty="0"/>
              <a:t>Que contient l’examen professionnel?</a:t>
            </a:r>
          </a:p>
          <a:p>
            <a:pPr marL="0" indent="0">
              <a:buNone/>
            </a:pPr>
            <a:endParaRPr lang="fr-CA" dirty="0"/>
          </a:p>
          <a:p>
            <a:r>
              <a:rPr lang="fr-CA" dirty="0"/>
              <a:t>L’examen évalue l’intégration et l’application des connaissances et des habiletés dans diverses situations cliniques sous forme de questions à choix multiples.</a:t>
            </a:r>
          </a:p>
          <a:p>
            <a:endParaRPr lang="fr-CA" dirty="0"/>
          </a:p>
        </p:txBody>
      </p:sp>
    </p:spTree>
    <p:extLst>
      <p:ext uri="{BB962C8B-B14F-4D97-AF65-F5344CB8AC3E}">
        <p14:creationId xmlns:p14="http://schemas.microsoft.com/office/powerpoint/2010/main" val="2089067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fr-CA" altLang="fr-FR" sz="3600" b="1" kern="0" dirty="0">
                <a:solidFill>
                  <a:srgbClr val="330066"/>
                </a:solidFill>
                <a:latin typeface="Arial"/>
              </a:rPr>
              <a:t>EXAMEN PROFESSIONNEL </a:t>
            </a:r>
            <a:br>
              <a:rPr lang="fr-CA" altLang="fr-FR" sz="3600" b="1" kern="0" dirty="0">
                <a:solidFill>
                  <a:srgbClr val="330066"/>
                </a:solidFill>
                <a:latin typeface="Arial"/>
              </a:rPr>
            </a:br>
            <a:r>
              <a:rPr lang="fr-CA" altLang="fr-FR" sz="3600" b="1" kern="0" dirty="0">
                <a:solidFill>
                  <a:srgbClr val="330066"/>
                </a:solidFill>
                <a:latin typeface="Arial"/>
              </a:rPr>
              <a:t>DE L’OIIAQ</a:t>
            </a:r>
            <a:endParaRPr lang="fr-CA" dirty="0"/>
          </a:p>
        </p:txBody>
      </p:sp>
      <p:sp>
        <p:nvSpPr>
          <p:cNvPr id="3" name="Espace réservé du contenu 2"/>
          <p:cNvSpPr>
            <a:spLocks noGrp="1"/>
          </p:cNvSpPr>
          <p:nvPr>
            <p:ph idx="1"/>
          </p:nvPr>
        </p:nvSpPr>
        <p:spPr>
          <a:xfrm>
            <a:off x="971600" y="2119256"/>
            <a:ext cx="7272808" cy="3974039"/>
          </a:xfrm>
        </p:spPr>
        <p:txBody>
          <a:bodyPr>
            <a:normAutofit/>
          </a:bodyPr>
          <a:lstStyle/>
          <a:p>
            <a:pPr marL="0" indent="0">
              <a:buNone/>
            </a:pPr>
            <a:r>
              <a:rPr lang="fr-CA" b="1" dirty="0"/>
              <a:t>Comment se préparer à l’examen?</a:t>
            </a:r>
          </a:p>
          <a:p>
            <a:r>
              <a:rPr lang="fr-CA" dirty="0"/>
              <a:t>La préparation à l’examen débute en cours de formation et se poursuit après la réussite du programme d’études en SASI.</a:t>
            </a:r>
          </a:p>
          <a:p>
            <a:r>
              <a:rPr lang="fr-CA" dirty="0"/>
              <a:t>Lors de l’ouverture de votre dossier à l’OIIAQ (environ 6 mois avant la date de votre fin de formation), vous recevrez la première partie d’un guide de préparation à l’examen.</a:t>
            </a:r>
          </a:p>
          <a:p>
            <a:r>
              <a:rPr lang="fr-CA" dirty="0"/>
              <a:t>Lorsque vous aurez obtenu votre DEP, vous recevrez la deuxième partie du guide.</a:t>
            </a:r>
          </a:p>
          <a:p>
            <a:endParaRPr lang="fr-CA" dirty="0"/>
          </a:p>
        </p:txBody>
      </p:sp>
    </p:spTree>
    <p:extLst>
      <p:ext uri="{BB962C8B-B14F-4D97-AF65-F5344CB8AC3E}">
        <p14:creationId xmlns:p14="http://schemas.microsoft.com/office/powerpoint/2010/main" val="1576513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reau avec stéthoscope et un clavier d’ordinateur">
            <a:extLst>
              <a:ext uri="{FF2B5EF4-FFF2-40B4-BE49-F238E27FC236}">
                <a16:creationId xmlns:a16="http://schemas.microsoft.com/office/drawing/2014/main" id="{FC034B02-35F4-C70C-D429-25B62E8D1053}"/>
              </a:ext>
            </a:extLst>
          </p:cNvPr>
          <p:cNvPicPr>
            <a:picLocks noChangeAspect="1"/>
          </p:cNvPicPr>
          <p:nvPr/>
        </p:nvPicPr>
        <p:blipFill rotWithShape="1">
          <a:blip r:embed="rId2">
            <a:alphaModFix amt="40000"/>
          </a:blip>
          <a:srcRect l="11000" r="-1" b="-1"/>
          <a:stretch/>
        </p:blipFill>
        <p:spPr>
          <a:xfrm>
            <a:off x="20" y="10"/>
            <a:ext cx="9143980" cy="6857990"/>
          </a:xfrm>
          <a:prstGeom prst="rect">
            <a:avLst/>
          </a:prstGeom>
        </p:spPr>
      </p:pic>
      <p:sp>
        <p:nvSpPr>
          <p:cNvPr id="2" name="Titre 1"/>
          <p:cNvSpPr>
            <a:spLocks noGrp="1"/>
          </p:cNvSpPr>
          <p:nvPr>
            <p:ph type="title"/>
          </p:nvPr>
        </p:nvSpPr>
        <p:spPr>
          <a:xfrm>
            <a:off x="607500" y="447188"/>
            <a:ext cx="7928998" cy="970450"/>
          </a:xfrm>
        </p:spPr>
        <p:style>
          <a:lnRef idx="0">
            <a:schemeClr val="accent1"/>
          </a:lnRef>
          <a:fillRef idx="3">
            <a:schemeClr val="accent1"/>
          </a:fillRef>
          <a:effectRef idx="3">
            <a:schemeClr val="accent1"/>
          </a:effectRef>
          <a:fontRef idx="minor">
            <a:schemeClr val="lt1"/>
          </a:fontRef>
        </p:style>
        <p:txBody>
          <a:bodyPr>
            <a:normAutofit/>
          </a:bodyPr>
          <a:lstStyle/>
          <a:p>
            <a:pPr>
              <a:lnSpc>
                <a:spcPct val="90000"/>
              </a:lnSpc>
            </a:pPr>
            <a:r>
              <a:rPr lang="fr-CA" altLang="fr-FR" sz="3100" b="1" kern="0">
                <a:latin typeface="Arial"/>
              </a:rPr>
              <a:t>EXAMEN PROFESSIONNEL </a:t>
            </a:r>
            <a:br>
              <a:rPr lang="fr-CA" altLang="fr-FR" sz="3100" b="1" kern="0">
                <a:latin typeface="Arial"/>
              </a:rPr>
            </a:br>
            <a:r>
              <a:rPr lang="fr-CA" altLang="fr-FR" sz="3100" b="1" kern="0">
                <a:latin typeface="Arial"/>
              </a:rPr>
              <a:t>DE L’OIIAQ</a:t>
            </a:r>
            <a:endParaRPr lang="fr-CA" sz="3100"/>
          </a:p>
        </p:txBody>
      </p:sp>
      <p:sp>
        <p:nvSpPr>
          <p:cNvPr id="3" name="Espace réservé du contenu 2"/>
          <p:cNvSpPr>
            <a:spLocks noGrp="1"/>
          </p:cNvSpPr>
          <p:nvPr>
            <p:ph idx="1"/>
          </p:nvPr>
        </p:nvSpPr>
        <p:spPr>
          <a:xfrm>
            <a:off x="614034" y="2222287"/>
            <a:ext cx="7915930" cy="3636511"/>
          </a:xfrm>
        </p:spPr>
        <p:txBody>
          <a:bodyPr>
            <a:normAutofit/>
          </a:bodyPr>
          <a:lstStyle/>
          <a:p>
            <a:pPr marL="0" indent="0">
              <a:buNone/>
            </a:pPr>
            <a:r>
              <a:rPr lang="fr-CA" b="1" dirty="0"/>
              <a:t>Comment s’inscrire à l’examen?</a:t>
            </a:r>
          </a:p>
          <a:p>
            <a:r>
              <a:rPr lang="fr-CA" dirty="0"/>
              <a:t>Pour vous inscrire à l’examen, vous devez d’abord avoir ouvert votre dossier à l’OIIAQ.</a:t>
            </a:r>
          </a:p>
          <a:p>
            <a:r>
              <a:rPr lang="fr-CA" dirty="0"/>
              <a:t>Après avoir réussi vos études, vous serez convoquée à une séance d’examen.</a:t>
            </a:r>
          </a:p>
          <a:p>
            <a:r>
              <a:rPr lang="fr-CA" dirty="0"/>
              <a:t>Les résultats vous seront communiqués dans les 60 jours suivant l’examen (généralement après 2 semaines).</a:t>
            </a:r>
          </a:p>
          <a:p>
            <a:r>
              <a:rPr lang="fr-CA" dirty="0"/>
              <a:t>En cas d’échec, un maximum de 2 reprises sont possibles.</a:t>
            </a:r>
          </a:p>
          <a:p>
            <a:endParaRPr lang="fr-CA" dirty="0"/>
          </a:p>
        </p:txBody>
      </p:sp>
    </p:spTree>
    <p:extLst>
      <p:ext uri="{BB962C8B-B14F-4D97-AF65-F5344CB8AC3E}">
        <p14:creationId xmlns:p14="http://schemas.microsoft.com/office/powerpoint/2010/main" val="3151926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817583"/>
            <a:ext cx="6965245" cy="883226"/>
          </a:xfrm>
        </p:spPr>
        <p:style>
          <a:lnRef idx="0">
            <a:schemeClr val="accent2"/>
          </a:lnRef>
          <a:fillRef idx="3">
            <a:schemeClr val="accent2"/>
          </a:fillRef>
          <a:effectRef idx="3">
            <a:schemeClr val="accent2"/>
          </a:effectRef>
          <a:fontRef idx="minor">
            <a:schemeClr val="lt1"/>
          </a:fontRef>
        </p:style>
        <p:txBody>
          <a:bodyPr/>
          <a:lstStyle/>
          <a:p>
            <a:r>
              <a:rPr lang="fr-CA" dirty="0"/>
              <a:t>2 TYPES DE COMPÉTENCE</a:t>
            </a:r>
          </a:p>
        </p:txBody>
      </p:sp>
      <p:sp>
        <p:nvSpPr>
          <p:cNvPr id="5" name="Rectangle 4"/>
          <p:cNvSpPr>
            <a:spLocks noGrp="1" noChangeArrowheads="1"/>
          </p:cNvSpPr>
          <p:nvPr>
            <p:ph sz="quarter" idx="13"/>
          </p:nvPr>
        </p:nvSpPr>
        <p:spPr>
          <a:xfrm>
            <a:off x="1298448" y="1700808"/>
            <a:ext cx="3200400" cy="4023335"/>
          </a:xfrm>
        </p:spPr>
        <p:txBody>
          <a:bodyPr>
            <a:normAutofit fontScale="92500" lnSpcReduction="20000"/>
          </a:bodyPr>
          <a:lstStyle/>
          <a:p>
            <a:pPr algn="ctr" eaLnBrk="1" hangingPunct="1">
              <a:buFont typeface="Wingdings" pitchFamily="2" charset="2"/>
              <a:buNone/>
            </a:pPr>
            <a:r>
              <a:rPr lang="fr-CA" altLang="fr-FR" sz="3200" dirty="0">
                <a:latin typeface="Comic Sans MS" pitchFamily="66" charset="0"/>
              </a:rPr>
              <a:t>Comportement</a:t>
            </a:r>
          </a:p>
          <a:p>
            <a:pPr algn="ctr" eaLnBrk="1" hangingPunct="1">
              <a:buFont typeface="Wingdings" pitchFamily="2" charset="2"/>
              <a:buNone/>
            </a:pPr>
            <a:endParaRPr lang="fr-CA" altLang="fr-FR" sz="2000" dirty="0">
              <a:latin typeface="Comic Sans MS" pitchFamily="66" charset="0"/>
            </a:endParaRPr>
          </a:p>
          <a:p>
            <a:pPr algn="ctr" eaLnBrk="1" hangingPunct="1">
              <a:buFont typeface="Wingdings" pitchFamily="2" charset="2"/>
              <a:buNone/>
            </a:pPr>
            <a:r>
              <a:rPr lang="fr-CA" altLang="fr-FR" sz="2000" dirty="0">
                <a:latin typeface="Comic Sans MS" pitchFamily="66" charset="0"/>
              </a:rPr>
              <a:t>-L’évaluation porte sur des actions, des résultats</a:t>
            </a:r>
          </a:p>
          <a:p>
            <a:pPr algn="ctr" eaLnBrk="1" hangingPunct="1">
              <a:buFont typeface="Wingdings" pitchFamily="2" charset="2"/>
              <a:buNone/>
            </a:pPr>
            <a:r>
              <a:rPr lang="fr-CA" altLang="fr-FR" sz="2000" dirty="0">
                <a:latin typeface="Comic Sans MS" pitchFamily="66" charset="0"/>
              </a:rPr>
              <a:t>-Développe l’exécution</a:t>
            </a:r>
          </a:p>
          <a:p>
            <a:pPr algn="ctr" eaLnBrk="1" hangingPunct="1">
              <a:buFont typeface="Wingdings" pitchFamily="2" charset="2"/>
              <a:buNone/>
            </a:pPr>
            <a:r>
              <a:rPr lang="fr-CA" altLang="fr-FR" sz="2000" dirty="0">
                <a:latin typeface="Comic Sans MS" pitchFamily="66" charset="0"/>
              </a:rPr>
              <a:t>-Exigences pour accomplir des tâches</a:t>
            </a:r>
          </a:p>
          <a:p>
            <a:pPr algn="ctr" eaLnBrk="1" hangingPunct="1">
              <a:buFont typeface="Wingdings" pitchFamily="2" charset="2"/>
              <a:buNone/>
            </a:pPr>
            <a:r>
              <a:rPr lang="fr-CA" altLang="fr-FR" sz="2000" dirty="0">
                <a:latin typeface="Comic Sans MS" pitchFamily="66" charset="0"/>
              </a:rPr>
              <a:t>-Performance recherchée</a:t>
            </a:r>
          </a:p>
          <a:p>
            <a:pPr algn="ctr" eaLnBrk="1" hangingPunct="1">
              <a:buFont typeface="Wingdings" pitchFamily="2" charset="2"/>
              <a:buNone/>
            </a:pPr>
            <a:endParaRPr lang="fr-CA" altLang="fr-FR" sz="2000" dirty="0">
              <a:latin typeface="Comic Sans MS" pitchFamily="66" charset="0"/>
            </a:endParaRPr>
          </a:p>
          <a:p>
            <a:pPr algn="ctr" eaLnBrk="1" hangingPunct="1">
              <a:buFont typeface="Wingdings" pitchFamily="2" charset="2"/>
              <a:buNone/>
            </a:pPr>
            <a:r>
              <a:rPr lang="fr-CA" altLang="fr-FR" sz="2000" dirty="0">
                <a:latin typeface="Comic Sans MS" pitchFamily="66" charset="0"/>
              </a:rPr>
              <a:t>-Il y aura un examen théorique et/ou pratique</a:t>
            </a:r>
          </a:p>
        </p:txBody>
      </p:sp>
      <p:sp>
        <p:nvSpPr>
          <p:cNvPr id="6" name="Rectangle 5"/>
          <p:cNvSpPr>
            <a:spLocks noGrp="1" noChangeArrowheads="1"/>
          </p:cNvSpPr>
          <p:nvPr>
            <p:ph sz="quarter" idx="14"/>
          </p:nvPr>
        </p:nvSpPr>
        <p:spPr>
          <a:xfrm>
            <a:off x="4663440" y="1700808"/>
            <a:ext cx="3200400" cy="4023717"/>
          </a:xfrm>
        </p:spPr>
        <p:txBody>
          <a:bodyPr>
            <a:normAutofit fontScale="85000" lnSpcReduction="20000"/>
          </a:bodyPr>
          <a:lstStyle/>
          <a:p>
            <a:pPr algn="ctr" eaLnBrk="1" hangingPunct="1">
              <a:buFont typeface="Wingdings" pitchFamily="2" charset="2"/>
              <a:buNone/>
            </a:pPr>
            <a:r>
              <a:rPr lang="fr-CA" altLang="fr-FR" sz="3200" b="1" dirty="0">
                <a:latin typeface="Comic Sans MS" pitchFamily="66" charset="0"/>
              </a:rPr>
              <a:t>Situation</a:t>
            </a:r>
          </a:p>
          <a:p>
            <a:pPr algn="ctr" eaLnBrk="1" hangingPunct="1">
              <a:buFont typeface="Wingdings" pitchFamily="2" charset="2"/>
              <a:buNone/>
            </a:pPr>
            <a:endParaRPr lang="fr-CA" altLang="fr-FR" sz="2000" dirty="0">
              <a:latin typeface="Comic Sans MS" pitchFamily="66" charset="0"/>
            </a:endParaRPr>
          </a:p>
          <a:p>
            <a:pPr algn="ctr" eaLnBrk="1" hangingPunct="1">
              <a:buFont typeface="Wingdings" pitchFamily="2" charset="2"/>
              <a:buNone/>
            </a:pPr>
            <a:r>
              <a:rPr lang="fr-CA" altLang="fr-FR" sz="2000" dirty="0">
                <a:latin typeface="Comic Sans MS" pitchFamily="66" charset="0"/>
              </a:rPr>
              <a:t>-L’évaluation porte sur votre participation (situation éducative)</a:t>
            </a:r>
          </a:p>
          <a:p>
            <a:pPr algn="ctr" eaLnBrk="1" hangingPunct="1">
              <a:buFont typeface="Wingdings" pitchFamily="2" charset="2"/>
              <a:buNone/>
            </a:pPr>
            <a:r>
              <a:rPr lang="fr-CA" altLang="fr-FR" sz="2000" dirty="0">
                <a:latin typeface="Comic Sans MS" pitchFamily="66" charset="0"/>
              </a:rPr>
              <a:t>-Porte sur la compréhension</a:t>
            </a:r>
          </a:p>
          <a:p>
            <a:pPr algn="ctr" eaLnBrk="1" hangingPunct="1">
              <a:buFont typeface="Wingdings" pitchFamily="2" charset="2"/>
              <a:buNone/>
            </a:pPr>
            <a:endParaRPr lang="fr-CA" altLang="fr-FR" sz="2000" dirty="0">
              <a:latin typeface="Comic Sans MS" pitchFamily="66" charset="0"/>
            </a:endParaRPr>
          </a:p>
          <a:p>
            <a:pPr algn="ctr" eaLnBrk="1" hangingPunct="1">
              <a:buFont typeface="Wingdings" pitchFamily="2" charset="2"/>
              <a:buNone/>
            </a:pPr>
            <a:r>
              <a:rPr lang="fr-CA" altLang="fr-FR" sz="2000" dirty="0">
                <a:latin typeface="Comic Sans MS" pitchFamily="66" charset="0"/>
              </a:rPr>
              <a:t>-Il y aura des fiches de travail, qui sont toujours jaunes, à remplir et la participation sera évaluée.  </a:t>
            </a:r>
          </a:p>
          <a:p>
            <a:pPr algn="ctr" eaLnBrk="1" hangingPunct="1">
              <a:buFont typeface="Wingdings" pitchFamily="2" charset="2"/>
              <a:buNone/>
            </a:pPr>
            <a:r>
              <a:rPr lang="fr-CA" altLang="fr-FR" sz="2000" dirty="0">
                <a:latin typeface="Comic Sans MS" pitchFamily="66" charset="0"/>
              </a:rPr>
              <a:t>Donc, pas de participation = pas de réussite</a:t>
            </a:r>
          </a:p>
          <a:p>
            <a:pPr algn="ctr" eaLnBrk="1" hangingPunct="1">
              <a:buFont typeface="Wingdings" pitchFamily="2" charset="2"/>
              <a:buNone/>
            </a:pPr>
            <a:endParaRPr lang="fr-CA" altLang="fr-FR" sz="2000" dirty="0">
              <a:latin typeface="Comic Sans MS" pitchFamily="66" charset="0"/>
            </a:endParaRPr>
          </a:p>
        </p:txBody>
      </p:sp>
    </p:spTree>
    <p:extLst>
      <p:ext uri="{BB962C8B-B14F-4D97-AF65-F5344CB8AC3E}">
        <p14:creationId xmlns:p14="http://schemas.microsoft.com/office/powerpoint/2010/main" val="27536712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73" name="Rectangle 88072">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69" name="Picture 88068" descr="Grand groupe de parachutistes en vol">
            <a:extLst>
              <a:ext uri="{FF2B5EF4-FFF2-40B4-BE49-F238E27FC236}">
                <a16:creationId xmlns:a16="http://schemas.microsoft.com/office/drawing/2014/main" id="{306D5382-4745-CE61-40AD-9C5827F97793}"/>
              </a:ext>
            </a:extLst>
          </p:cNvPr>
          <p:cNvPicPr>
            <a:picLocks noChangeAspect="1"/>
          </p:cNvPicPr>
          <p:nvPr/>
        </p:nvPicPr>
        <p:blipFill rotWithShape="1">
          <a:blip r:embed="rId3">
            <a:alphaModFix amt="40000"/>
          </a:blip>
          <a:srcRect l="6251" r="5083"/>
          <a:stretch/>
        </p:blipFill>
        <p:spPr>
          <a:xfrm>
            <a:off x="20" y="10"/>
            <a:ext cx="9143980" cy="6857990"/>
          </a:xfrm>
          <a:prstGeom prst="rect">
            <a:avLst/>
          </a:prstGeom>
        </p:spPr>
      </p:pic>
      <p:sp>
        <p:nvSpPr>
          <p:cNvPr id="88066" name="Rectangle 5"/>
          <p:cNvSpPr>
            <a:spLocks noGrp="1" noChangeArrowheads="1"/>
          </p:cNvSpPr>
          <p:nvPr>
            <p:ph type="title"/>
          </p:nvPr>
        </p:nvSpPr>
        <p:spPr>
          <a:xfrm>
            <a:off x="607500" y="447188"/>
            <a:ext cx="7928998" cy="970450"/>
          </a:xfrm>
        </p:spPr>
        <p:txBody>
          <a:bodyPr>
            <a:normAutofit/>
          </a:bodyPr>
          <a:lstStyle/>
          <a:p>
            <a:pPr eaLnBrk="1" hangingPunct="1"/>
            <a:r>
              <a:rPr lang="fr-CA" altLang="fr-FR"/>
              <a:t>ACTIVITÉS </a:t>
            </a:r>
          </a:p>
        </p:txBody>
      </p:sp>
      <p:sp>
        <p:nvSpPr>
          <p:cNvPr id="88067" name="Rectangle 6"/>
          <p:cNvSpPr>
            <a:spLocks noGrp="1" noChangeArrowheads="1"/>
          </p:cNvSpPr>
          <p:nvPr>
            <p:ph idx="1"/>
          </p:nvPr>
        </p:nvSpPr>
        <p:spPr>
          <a:xfrm>
            <a:off x="614034" y="2222287"/>
            <a:ext cx="7915930" cy="3636511"/>
          </a:xfrm>
        </p:spPr>
        <p:txBody>
          <a:bodyPr>
            <a:normAutofit/>
          </a:bodyPr>
          <a:lstStyle/>
          <a:p>
            <a:pPr marL="0" indent="0" eaLnBrk="1" hangingPunct="1">
              <a:buNone/>
            </a:pPr>
            <a:r>
              <a:rPr lang="fr-CA" altLang="fr-FR" b="1" u="sng" dirty="0"/>
              <a:t>RÉSERVÉES VERSUS AUTORISÉES</a:t>
            </a:r>
            <a:endParaRPr lang="fr-CA" altLang="fr-FR" b="1" u="sng"/>
          </a:p>
          <a:p>
            <a:pPr marL="0" indent="0" eaLnBrk="1" hangingPunct="1">
              <a:buNone/>
            </a:pPr>
            <a:endParaRPr lang="fr-CA" altLang="fr-FR" u="sng"/>
          </a:p>
          <a:p>
            <a:pPr marL="0" indent="0" eaLnBrk="1" hangingPunct="1">
              <a:buNone/>
            </a:pPr>
            <a:r>
              <a:rPr lang="fr-CA" altLang="fr-FR" b="1" dirty="0"/>
              <a:t>Réservées : </a:t>
            </a:r>
          </a:p>
          <a:p>
            <a:pPr marL="0" indent="0" eaLnBrk="1" hangingPunct="1">
              <a:buNone/>
            </a:pPr>
            <a:r>
              <a:rPr lang="fr-CA" altLang="fr-FR" dirty="0"/>
              <a:t>Selon le Code des professions du Québec</a:t>
            </a:r>
          </a:p>
          <a:p>
            <a:pPr marL="0" indent="0" eaLnBrk="1" hangingPunct="1">
              <a:buNone/>
            </a:pPr>
            <a:endParaRPr lang="fr-CA" altLang="fr-FR" dirty="0"/>
          </a:p>
          <a:p>
            <a:pPr marL="0" indent="0" eaLnBrk="1" hangingPunct="1">
              <a:buNone/>
            </a:pPr>
            <a:r>
              <a:rPr lang="fr-CA" altLang="fr-FR" b="1" dirty="0"/>
              <a:t>Autorisées :</a:t>
            </a:r>
          </a:p>
          <a:p>
            <a:pPr marL="0" indent="0" eaLnBrk="1" hangingPunct="1">
              <a:buNone/>
            </a:pPr>
            <a:r>
              <a:rPr lang="fr-CA" altLang="fr-FR" dirty="0"/>
              <a:t>Un acte professionnel appartenant aux activités réservées d’une autre profession que vous pouvez effectuer </a:t>
            </a:r>
          </a:p>
        </p:txBody>
      </p:sp>
    </p:spTree>
    <p:custDataLst>
      <p:tags r:id="rId1"/>
    </p:custDataLst>
    <p:extLst>
      <p:ext uri="{BB962C8B-B14F-4D97-AF65-F5344CB8AC3E}">
        <p14:creationId xmlns:p14="http://schemas.microsoft.com/office/powerpoint/2010/main" val="26206940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8073" name="Rectangle 88072">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69" name="Picture 88068" descr="Grand groupe de parachutistes en vol">
            <a:extLst>
              <a:ext uri="{FF2B5EF4-FFF2-40B4-BE49-F238E27FC236}">
                <a16:creationId xmlns:a16="http://schemas.microsoft.com/office/drawing/2014/main" id="{CDBD777F-A626-B655-818C-E503C703C243}"/>
              </a:ext>
            </a:extLst>
          </p:cNvPr>
          <p:cNvPicPr>
            <a:picLocks noChangeAspect="1"/>
          </p:cNvPicPr>
          <p:nvPr/>
        </p:nvPicPr>
        <p:blipFill rotWithShape="1">
          <a:blip r:embed="rId3">
            <a:duotone>
              <a:schemeClr val="bg2">
                <a:shade val="45000"/>
                <a:satMod val="135000"/>
              </a:schemeClr>
              <a:prstClr val="white"/>
            </a:duotone>
            <a:alphaModFix amt="40000"/>
          </a:blip>
          <a:srcRect l="6251" r="5083"/>
          <a:stretch/>
        </p:blipFill>
        <p:spPr>
          <a:xfrm>
            <a:off x="20" y="10"/>
            <a:ext cx="9143980" cy="6857990"/>
          </a:xfrm>
          <a:prstGeom prst="rect">
            <a:avLst/>
          </a:prstGeom>
        </p:spPr>
      </p:pic>
      <p:sp>
        <p:nvSpPr>
          <p:cNvPr id="88066" name="Rectangle 5"/>
          <p:cNvSpPr>
            <a:spLocks noGrp="1" noChangeArrowheads="1"/>
          </p:cNvSpPr>
          <p:nvPr>
            <p:ph type="title"/>
          </p:nvPr>
        </p:nvSpPr>
        <p:spPr>
          <a:xfrm>
            <a:off x="607500" y="447188"/>
            <a:ext cx="7928998" cy="970450"/>
          </a:xfrm>
        </p:spPr>
        <p:txBody>
          <a:bodyPr>
            <a:normAutofit/>
          </a:bodyPr>
          <a:lstStyle/>
          <a:p>
            <a:pPr eaLnBrk="1" hangingPunct="1"/>
            <a:r>
              <a:rPr lang="fr-CA" altLang="fr-FR"/>
              <a:t>ACTIVITÉS </a:t>
            </a:r>
          </a:p>
        </p:txBody>
      </p:sp>
      <p:sp>
        <p:nvSpPr>
          <p:cNvPr id="88067" name="Rectangle 6"/>
          <p:cNvSpPr>
            <a:spLocks noGrp="1" noChangeArrowheads="1"/>
          </p:cNvSpPr>
          <p:nvPr>
            <p:ph idx="1"/>
          </p:nvPr>
        </p:nvSpPr>
        <p:spPr>
          <a:xfrm>
            <a:off x="614034" y="2222287"/>
            <a:ext cx="7915930" cy="3636511"/>
          </a:xfrm>
        </p:spPr>
        <p:txBody>
          <a:bodyPr>
            <a:normAutofit/>
          </a:bodyPr>
          <a:lstStyle/>
          <a:p>
            <a:pPr marL="0" indent="0" eaLnBrk="1" hangingPunct="1">
              <a:buNone/>
            </a:pPr>
            <a:r>
              <a:rPr lang="fr-CA" altLang="fr-FR" b="1" u="sng" dirty="0"/>
              <a:t>RÉSERVÉES VERSUS AUTORISÉES</a:t>
            </a:r>
            <a:endParaRPr lang="fr-CA" altLang="fr-FR" b="1" u="sng"/>
          </a:p>
          <a:p>
            <a:pPr marL="0" indent="0" eaLnBrk="1" hangingPunct="1">
              <a:buNone/>
            </a:pPr>
            <a:endParaRPr lang="fr-CA" altLang="fr-FR" b="1" u="sng"/>
          </a:p>
          <a:p>
            <a:pPr marL="0" indent="0" eaLnBrk="1" hangingPunct="1">
              <a:buNone/>
            </a:pPr>
            <a:r>
              <a:rPr lang="fr-CA" altLang="fr-FR" b="1" dirty="0"/>
              <a:t>ATTENTION!!! </a:t>
            </a:r>
          </a:p>
          <a:p>
            <a:pPr marL="0" indent="0" eaLnBrk="1" hangingPunct="1">
              <a:buNone/>
            </a:pPr>
            <a:r>
              <a:rPr lang="fr-CA" altLang="fr-FR" dirty="0"/>
              <a:t>Cela ne veut pas nécessairement dire que vous pouvez le faire… </a:t>
            </a:r>
          </a:p>
          <a:p>
            <a:pPr marL="0" indent="0" eaLnBrk="1" hangingPunct="1">
              <a:buNone/>
            </a:pPr>
            <a:endParaRPr lang="fr-CA" altLang="fr-FR" dirty="0"/>
          </a:p>
          <a:p>
            <a:pPr marL="0" indent="0" eaLnBrk="1" hangingPunct="1">
              <a:buNone/>
            </a:pPr>
            <a:r>
              <a:rPr lang="fr-CA" altLang="fr-FR" dirty="0"/>
              <a:t>Autorisées, oui, MAIS sous certaines conditions</a:t>
            </a:r>
          </a:p>
          <a:p>
            <a:pPr marL="0" indent="0" eaLnBrk="1" hangingPunct="1">
              <a:buNone/>
            </a:pPr>
            <a:endParaRPr lang="fr-CA" altLang="fr-FR" dirty="0"/>
          </a:p>
          <a:p>
            <a:pPr marL="0" indent="0" eaLnBrk="1" hangingPunct="1">
              <a:buNone/>
            </a:pPr>
            <a:r>
              <a:rPr lang="fr-CA" altLang="fr-FR" dirty="0"/>
              <a:t>VOIR DOCUMENT OIIAQ</a:t>
            </a:r>
            <a:endParaRPr lang="fr-CA" altLang="fr-FR"/>
          </a:p>
        </p:txBody>
      </p:sp>
    </p:spTree>
    <p:custDataLst>
      <p:tags r:id="rId1"/>
    </p:custDataLst>
    <p:extLst>
      <p:ext uri="{BB962C8B-B14F-4D97-AF65-F5344CB8AC3E}">
        <p14:creationId xmlns:p14="http://schemas.microsoft.com/office/powerpoint/2010/main" val="3519620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704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87042" name="Rectangle 2"/>
          <p:cNvSpPr>
            <a:spLocks noGrp="1" noChangeArrowheads="1"/>
          </p:cNvSpPr>
          <p:nvPr>
            <p:ph type="title"/>
          </p:nvPr>
        </p:nvSpPr>
        <p:spPr>
          <a:xfrm>
            <a:off x="607500" y="447188"/>
            <a:ext cx="7928998" cy="970450"/>
          </a:xfrm>
        </p:spPr>
        <p:txBody>
          <a:bodyPr vert="horz" lIns="91440" tIns="45720" rIns="91440" bIns="45720" rtlCol="0" anchor="b">
            <a:normAutofit/>
          </a:bodyPr>
          <a:lstStyle/>
          <a:p>
            <a:pPr>
              <a:lnSpc>
                <a:spcPct val="90000"/>
              </a:lnSpc>
            </a:pPr>
            <a:r>
              <a:rPr lang="en-US" altLang="fr-FR" sz="2800">
                <a:cs typeface="+mj-cs"/>
              </a:rPr>
              <a:t>QUELLES SONT LES DIFFÉRENCES ENTRE UNE INFIRMIÈRE ET UNE INFIRMIÈRE AUXILIAIRE ?</a:t>
            </a:r>
          </a:p>
        </p:txBody>
      </p:sp>
      <p:sp>
        <p:nvSpPr>
          <p:cNvPr id="87043" name="Rectangle 4"/>
          <p:cNvSpPr>
            <a:spLocks noChangeArrowheads="1"/>
          </p:cNvSpPr>
          <p:nvPr/>
        </p:nvSpPr>
        <p:spPr>
          <a:xfrm>
            <a:off x="1149051" y="2548647"/>
            <a:ext cx="3339896" cy="3310816"/>
          </a:xfrm>
          <a:prstGeom prst="rect">
            <a:avLst/>
          </a:prstGeom>
        </p:spPr>
        <p:txBody>
          <a:bodyPr>
            <a:normAutofit/>
          </a:bodyPr>
          <a:lstStyle/>
          <a:p>
            <a:pPr algn="ctr" defTabSz="822960">
              <a:lnSpc>
                <a:spcPct val="90000"/>
              </a:lnSpc>
              <a:spcAft>
                <a:spcPts val="600"/>
              </a:spcAft>
            </a:pPr>
            <a:r>
              <a:rPr lang="fr-CA" altLang="fr-FR" sz="1500" b="1" kern="1200">
                <a:solidFill>
                  <a:schemeClr val="tx1"/>
                </a:solidFill>
                <a:latin typeface="+mn-lt"/>
                <a:ea typeface="+mn-ea"/>
                <a:cs typeface="+mn-cs"/>
              </a:rPr>
              <a:t>L’infirmière</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Évalue les patients</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Fait les PTI et la démarche de soins</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Donne de la médication I/V</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S’occupe des cathéters de plus de 7.5 cm</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Fait le premier enseignement</a:t>
            </a:r>
          </a:p>
          <a:p>
            <a:pPr defTabSz="822960">
              <a:lnSpc>
                <a:spcPct val="90000"/>
              </a:lnSpc>
              <a:spcAft>
                <a:spcPts val="600"/>
              </a:spcAft>
              <a:buFont typeface="Wingdings" pitchFamily="2" charset="2"/>
              <a:buChar char="Ø"/>
            </a:pPr>
            <a:r>
              <a:rPr lang="fr-CA" altLang="fr-FR" sz="1500" kern="1200">
                <a:solidFill>
                  <a:schemeClr val="tx1"/>
                </a:solidFill>
                <a:latin typeface="+mn-lt"/>
                <a:ea typeface="+mn-ea"/>
                <a:cs typeface="+mn-cs"/>
              </a:rPr>
              <a:t>Prend la décision d’appliquer les ordonnances collectives</a:t>
            </a:r>
          </a:p>
          <a:p>
            <a:pPr eaLnBrk="1" hangingPunct="1">
              <a:lnSpc>
                <a:spcPct val="90000"/>
              </a:lnSpc>
              <a:spcAft>
                <a:spcPts val="600"/>
              </a:spcAft>
              <a:buFont typeface="Wingdings" pitchFamily="2" charset="2"/>
              <a:buNone/>
            </a:pPr>
            <a:endParaRPr lang="fr-CA" altLang="fr-FR" sz="1500"/>
          </a:p>
        </p:txBody>
      </p:sp>
      <p:sp>
        <p:nvSpPr>
          <p:cNvPr id="87044" name="Rectangle 5"/>
          <p:cNvSpPr>
            <a:spLocks noChangeArrowheads="1"/>
          </p:cNvSpPr>
          <p:nvPr/>
        </p:nvSpPr>
        <p:spPr>
          <a:xfrm>
            <a:off x="4655054" y="2548647"/>
            <a:ext cx="3339893" cy="3310816"/>
          </a:xfrm>
          <a:prstGeom prst="rect">
            <a:avLst/>
          </a:prstGeom>
        </p:spPr>
        <p:txBody>
          <a:bodyPr>
            <a:normAutofit/>
          </a:bodyPr>
          <a:lstStyle/>
          <a:p>
            <a:pPr algn="ctr" defTabSz="822960">
              <a:lnSpc>
                <a:spcPct val="90000"/>
              </a:lnSpc>
              <a:spcAft>
                <a:spcPts val="600"/>
              </a:spcAft>
            </a:pPr>
            <a:r>
              <a:rPr lang="fr-CA" altLang="fr-FR" sz="1400" b="1" kern="1200">
                <a:solidFill>
                  <a:schemeClr val="tx1"/>
                </a:solidFill>
                <a:latin typeface="+mn-lt"/>
                <a:ea typeface="+mn-ea"/>
                <a:cs typeface="+mn-cs"/>
              </a:rPr>
              <a:t>L’infirmière auxiliaire</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Fait les ponctions veineuses</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S’occupe des solutés sans additifs</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Administre des médicaments</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Installe des solutés</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Fait des pansements</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Accueille les patients en retour S.O.</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Prends les signes vitaux</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Installe un tube nasogastrique</a:t>
            </a:r>
          </a:p>
          <a:p>
            <a:pPr defTabSz="822960">
              <a:lnSpc>
                <a:spcPct val="90000"/>
              </a:lnSpc>
              <a:spcAft>
                <a:spcPts val="600"/>
              </a:spcAft>
              <a:buFont typeface="Wingdings" pitchFamily="2" charset="2"/>
              <a:buChar char="Ø"/>
            </a:pPr>
            <a:r>
              <a:rPr lang="fr-CA" altLang="fr-FR" sz="1400" kern="1200">
                <a:solidFill>
                  <a:schemeClr val="tx1"/>
                </a:solidFill>
                <a:latin typeface="+mn-lt"/>
                <a:ea typeface="+mn-ea"/>
                <a:cs typeface="+mn-cs"/>
              </a:rPr>
              <a:t>Et plus encore…</a:t>
            </a:r>
            <a:endParaRPr lang="fr-CA" altLang="fr-FR" sz="1400"/>
          </a:p>
        </p:txBody>
      </p:sp>
    </p:spTree>
    <p:custDataLst>
      <p:tags r:id="rId1"/>
    </p:custDataLst>
    <p:extLst>
      <p:ext uri="{BB962C8B-B14F-4D97-AF65-F5344CB8AC3E}">
        <p14:creationId xmlns:p14="http://schemas.microsoft.com/office/powerpoint/2010/main" val="2995715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8069" name="Picture 88068" descr="Bureau avec stéthoscope et un clavier d’ordinateur">
            <a:extLst>
              <a:ext uri="{FF2B5EF4-FFF2-40B4-BE49-F238E27FC236}">
                <a16:creationId xmlns:a16="http://schemas.microsoft.com/office/drawing/2014/main" id="{F38B62A6-4A37-C57D-AE36-824C8BCFEC77}"/>
              </a:ext>
            </a:extLst>
          </p:cNvPr>
          <p:cNvPicPr>
            <a:picLocks noChangeAspect="1"/>
          </p:cNvPicPr>
          <p:nvPr/>
        </p:nvPicPr>
        <p:blipFill rotWithShape="1">
          <a:blip r:embed="rId3">
            <a:duotone>
              <a:schemeClr val="accent1">
                <a:shade val="45000"/>
                <a:satMod val="135000"/>
              </a:schemeClr>
              <a:prstClr val="white"/>
            </a:duotone>
          </a:blip>
          <a:srcRect l="55232" r="279" b="-2"/>
          <a:stretch/>
        </p:blipFill>
        <p:spPr>
          <a:xfrm>
            <a:off x="4581525" y="-1"/>
            <a:ext cx="4570837" cy="6858001"/>
          </a:xfrm>
          <a:prstGeom prst="rect">
            <a:avLst/>
          </a:prstGeom>
        </p:spPr>
      </p:pic>
      <p:sp>
        <p:nvSpPr>
          <p:cNvPr id="88073" name="Freeform 16">
            <a:extLst>
              <a:ext uri="{FF2B5EF4-FFF2-40B4-BE49-F238E27FC236}">
                <a16:creationId xmlns:a16="http://schemas.microsoft.com/office/drawing/2014/main" id="{3994EE40-F54F-48E5-826B-B45158209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4100"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Rectangle 5"/>
          <p:cNvSpPr>
            <a:spLocks noGrp="1" noChangeArrowheads="1"/>
          </p:cNvSpPr>
          <p:nvPr>
            <p:ph type="title"/>
          </p:nvPr>
        </p:nvSpPr>
        <p:spPr>
          <a:xfrm>
            <a:off x="607500" y="447188"/>
            <a:ext cx="3802575" cy="1559412"/>
          </a:xfrm>
        </p:spPr>
        <p:txBody>
          <a:bodyPr>
            <a:normAutofit/>
          </a:bodyPr>
          <a:lstStyle/>
          <a:p>
            <a:pPr eaLnBrk="1" hangingPunct="1"/>
            <a:r>
              <a:rPr lang="fr-CA" altLang="fr-FR"/>
              <a:t>IMPORTANT</a:t>
            </a:r>
          </a:p>
        </p:txBody>
      </p:sp>
      <p:sp>
        <p:nvSpPr>
          <p:cNvPr id="88067" name="Rectangle 6"/>
          <p:cNvSpPr>
            <a:spLocks noGrp="1" noChangeArrowheads="1"/>
          </p:cNvSpPr>
          <p:nvPr>
            <p:ph idx="1"/>
          </p:nvPr>
        </p:nvSpPr>
        <p:spPr>
          <a:xfrm>
            <a:off x="614034" y="2413000"/>
            <a:ext cx="3791942" cy="3632200"/>
          </a:xfrm>
        </p:spPr>
        <p:txBody>
          <a:bodyPr>
            <a:normAutofit/>
          </a:bodyPr>
          <a:lstStyle/>
          <a:p>
            <a:pPr eaLnBrk="1" hangingPunct="1"/>
            <a:r>
              <a:rPr lang="fr-CA" altLang="fr-FR"/>
              <a:t>Chaque centre décide des actes de l’infirmière auxiliaire.  </a:t>
            </a:r>
          </a:p>
          <a:p>
            <a:pPr eaLnBrk="1" hangingPunct="1"/>
            <a:r>
              <a:rPr lang="fr-CA" altLang="fr-FR"/>
              <a:t>Par exemple, dans un centre vous aurez le droit de prendre des ordonnances téléphoniques et dans un autre non.</a:t>
            </a:r>
          </a:p>
          <a:p>
            <a:pPr eaLnBrk="1" hangingPunct="1"/>
            <a:r>
              <a:rPr lang="fr-CA" altLang="fr-FR"/>
              <a:t>Il est important de s’informer sur ce que vous pouvez faire.</a:t>
            </a:r>
          </a:p>
        </p:txBody>
      </p:sp>
    </p:spTree>
    <p:custDataLst>
      <p:tags r:id="rId1"/>
    </p:custDataLst>
    <p:extLst>
      <p:ext uri="{BB962C8B-B14F-4D97-AF65-F5344CB8AC3E}">
        <p14:creationId xmlns:p14="http://schemas.microsoft.com/office/powerpoint/2010/main" val="64652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fr-CA" dirty="0"/>
              <a:t>Y A-T-IL UN ORDRE POUR LES COMPÉTENCES?</a:t>
            </a:r>
          </a:p>
        </p:txBody>
      </p:sp>
      <p:sp>
        <p:nvSpPr>
          <p:cNvPr id="4" name="Rectangle 3"/>
          <p:cNvSpPr>
            <a:spLocks noGrp="1" noChangeArrowheads="1"/>
          </p:cNvSpPr>
          <p:nvPr>
            <p:ph idx="1"/>
          </p:nvPr>
        </p:nvSpPr>
        <p:spPr>
          <a:xfrm>
            <a:off x="899592" y="2119256"/>
            <a:ext cx="7416824" cy="4046047"/>
          </a:xfrm>
        </p:spPr>
        <p:txBody>
          <a:bodyPr>
            <a:normAutofit/>
          </a:bodyPr>
          <a:lstStyle/>
          <a:p>
            <a:pPr eaLnBrk="1" hangingPunct="1">
              <a:buFont typeface="Wingdings" pitchFamily="2" charset="2"/>
              <a:buChar char="F"/>
            </a:pPr>
            <a:r>
              <a:rPr lang="fr-CA" altLang="fr-FR" sz="2400" dirty="0">
                <a:latin typeface="Calisto MT" pitchFamily="18" charset="0"/>
              </a:rPr>
              <a:t>Oui et non.  Certaines compétences sont préalables à d’autres.</a:t>
            </a:r>
          </a:p>
          <a:p>
            <a:pPr eaLnBrk="1" hangingPunct="1">
              <a:buFont typeface="Wingdings" pitchFamily="2" charset="2"/>
              <a:buChar char="F"/>
            </a:pPr>
            <a:r>
              <a:rPr lang="fr-CA" altLang="fr-FR" sz="2400" dirty="0">
                <a:latin typeface="Calisto MT" pitchFamily="18" charset="0"/>
              </a:rPr>
              <a:t>Il est logique de penser que vous ne pouvez faire le stage en santé mentale (23) sans avoir fait la théorie (20).</a:t>
            </a:r>
          </a:p>
          <a:p>
            <a:pPr eaLnBrk="1" hangingPunct="1">
              <a:buFont typeface="Wingdings" pitchFamily="2" charset="2"/>
              <a:buChar char="F"/>
            </a:pPr>
            <a:r>
              <a:rPr lang="fr-CA" altLang="fr-FR" sz="2400" dirty="0">
                <a:latin typeface="Calisto MT" pitchFamily="18" charset="0"/>
              </a:rPr>
              <a:t>Vous aurez à l’occasion 3 compétences en même temps.</a:t>
            </a:r>
          </a:p>
          <a:p>
            <a:pPr eaLnBrk="1" hangingPunct="1">
              <a:buFont typeface="Wingdings" pitchFamily="2" charset="2"/>
              <a:buChar char="F"/>
            </a:pPr>
            <a:r>
              <a:rPr lang="fr-CA" altLang="fr-FR" sz="2400" dirty="0">
                <a:latin typeface="Calisto MT" pitchFamily="18" charset="0"/>
              </a:rPr>
              <a:t>Chaque école peut modifier l’ordre des compétences tout en respectant la matrice.</a:t>
            </a:r>
          </a:p>
          <a:p>
            <a:pPr eaLnBrk="1" hangingPunct="1">
              <a:buFont typeface="Wingdings" pitchFamily="2" charset="2"/>
              <a:buNone/>
            </a:pPr>
            <a:endParaRPr lang="fr-CA" altLang="fr-FR" sz="2600" dirty="0">
              <a:latin typeface="Calisto MT" pitchFamily="18" charset="0"/>
            </a:endParaRPr>
          </a:p>
        </p:txBody>
      </p:sp>
    </p:spTree>
    <p:extLst>
      <p:ext uri="{BB962C8B-B14F-4D97-AF65-F5344CB8AC3E}">
        <p14:creationId xmlns:p14="http://schemas.microsoft.com/office/powerpoint/2010/main" val="1376600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4_Réseau">
  <a:themeElements>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Résea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is">
  <a:themeElements>
    <a:clrScheme name="Concis">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Concis">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is">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docProps/app.xml><?xml version="1.0" encoding="utf-8"?>
<Properties xmlns="http://schemas.openxmlformats.org/officeDocument/2006/extended-properties" xmlns:vt="http://schemas.openxmlformats.org/officeDocument/2006/docPropsVTypes">
  <Template>Pushpin</Template>
  <TotalTime>2023</TotalTime>
  <Words>3034</Words>
  <Application>Microsoft Office PowerPoint</Application>
  <PresentationFormat>Affichage à l'écran (4:3)</PresentationFormat>
  <Paragraphs>412</Paragraphs>
  <Slides>83</Slides>
  <Notes>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83</vt:i4>
      </vt:variant>
    </vt:vector>
  </HeadingPairs>
  <TitlesOfParts>
    <vt:vector size="92" baseType="lpstr">
      <vt:lpstr>Arial</vt:lpstr>
      <vt:lpstr>Broadway</vt:lpstr>
      <vt:lpstr>Calisto MT</vt:lpstr>
      <vt:lpstr>Century Gothic</vt:lpstr>
      <vt:lpstr>Comic Sans MS</vt:lpstr>
      <vt:lpstr>Wingdings</vt:lpstr>
      <vt:lpstr>Wingdings 2</vt:lpstr>
      <vt:lpstr>24_Réseau</vt:lpstr>
      <vt:lpstr>Concis</vt:lpstr>
      <vt:lpstr>Présentation PowerPoint</vt:lpstr>
      <vt:lpstr>PROGRAMME D’ÉTUDES</vt:lpstr>
      <vt:lpstr>Présentation PowerPoint</vt:lpstr>
      <vt:lpstr>Présentation PowerPoint</vt:lpstr>
      <vt:lpstr>PROGRAMME D’ÉTUDES</vt:lpstr>
      <vt:lpstr>INTENTIONS ÉDUCATIVES</vt:lpstr>
      <vt:lpstr>INTENTIONS ÉDUCATIVES</vt:lpstr>
      <vt:lpstr>2 TYPES DE COMPÉTENCE</vt:lpstr>
      <vt:lpstr>Y A-T-IL UN ORDRE POUR LES COMPÉTENCES?</vt:lpstr>
      <vt:lpstr>Y A-T-IL UN ORDRE POUR LES COMPÉTENCES?</vt:lpstr>
      <vt:lpstr>Compétence 1 </vt:lpstr>
      <vt:lpstr>Qui suis-je?</vt:lpstr>
      <vt:lpstr>Compétence 2</vt:lpstr>
      <vt:lpstr>Qui suis-je ?</vt:lpstr>
      <vt:lpstr>Compétence 3</vt:lpstr>
      <vt:lpstr>Qui suis-je ?</vt:lpstr>
      <vt:lpstr>Compétence 4</vt:lpstr>
      <vt:lpstr>Qui suis-je ?</vt:lpstr>
      <vt:lpstr>Compétence 5</vt:lpstr>
      <vt:lpstr>Qui suis-je ?</vt:lpstr>
      <vt:lpstr>Compétence 6</vt:lpstr>
      <vt:lpstr>Qui suis-je ?</vt:lpstr>
      <vt:lpstr>Compétence 7</vt:lpstr>
      <vt:lpstr>Qui suis-je ?</vt:lpstr>
      <vt:lpstr>Compétence 12</vt:lpstr>
      <vt:lpstr>Qui suis-je ?</vt:lpstr>
      <vt:lpstr>Compétence 13</vt:lpstr>
      <vt:lpstr>Qui suis-je ?</vt:lpstr>
      <vt:lpstr>Compétence 14</vt:lpstr>
      <vt:lpstr>Qui suis-je ?</vt:lpstr>
      <vt:lpstr>Compétence 15</vt:lpstr>
      <vt:lpstr>Qui suis-je ?</vt:lpstr>
      <vt:lpstr>Compétence 16</vt:lpstr>
      <vt:lpstr>Qui suis-je ?</vt:lpstr>
      <vt:lpstr>Compétence 8</vt:lpstr>
      <vt:lpstr>Qui suis-je?</vt:lpstr>
      <vt:lpstr>Compétence 9</vt:lpstr>
      <vt:lpstr>Qui suis-je ?</vt:lpstr>
      <vt:lpstr>Compétence 10</vt:lpstr>
      <vt:lpstr>Qui suis-je ?</vt:lpstr>
      <vt:lpstr>Compétence 17</vt:lpstr>
      <vt:lpstr>Qui suis-je ?</vt:lpstr>
      <vt:lpstr>Compétence 21</vt:lpstr>
      <vt:lpstr>Qui suis-je ?</vt:lpstr>
      <vt:lpstr>Compétence 23</vt:lpstr>
      <vt:lpstr>Qui suis-je ?</vt:lpstr>
      <vt:lpstr>Compétence 24</vt:lpstr>
      <vt:lpstr>Qui suis-je ?</vt:lpstr>
      <vt:lpstr>Compétence 25</vt:lpstr>
      <vt:lpstr>Qui suis-je ?</vt:lpstr>
      <vt:lpstr>Compétence 26</vt:lpstr>
      <vt:lpstr>Qui suis-je ?</vt:lpstr>
      <vt:lpstr>Compétence 28</vt:lpstr>
      <vt:lpstr>Qui suis-je ?</vt:lpstr>
      <vt:lpstr>Compétence 30</vt:lpstr>
      <vt:lpstr>Qui suis-je ?</vt:lpstr>
      <vt:lpstr>Compétence 31</vt:lpstr>
      <vt:lpstr>Qui suis-je ?</vt:lpstr>
      <vt:lpstr>Compétence 11</vt:lpstr>
      <vt:lpstr>Qui suis-je ?</vt:lpstr>
      <vt:lpstr>Compétence 18</vt:lpstr>
      <vt:lpstr>Qui suis-je ?</vt:lpstr>
      <vt:lpstr>Compétence 19</vt:lpstr>
      <vt:lpstr>Qui suis-je ?</vt:lpstr>
      <vt:lpstr>Compétence 20</vt:lpstr>
      <vt:lpstr>Qui suis-je ?</vt:lpstr>
      <vt:lpstr>Compétence 22</vt:lpstr>
      <vt:lpstr>Qui suis-je ?</vt:lpstr>
      <vt:lpstr>Compétence 27</vt:lpstr>
      <vt:lpstr>Qui suis-je ?</vt:lpstr>
      <vt:lpstr>Compétence 29</vt:lpstr>
      <vt:lpstr>L’ÉVALUATION</vt:lpstr>
      <vt:lpstr>L’ÉVALUATION</vt:lpstr>
      <vt:lpstr>LES RÈGLES DE VERDICT</vt:lpstr>
      <vt:lpstr>LES RÈGLES DE VERDICT</vt:lpstr>
      <vt:lpstr>EXAMEN PROFESSIONNEL  DE L’OIIAQ</vt:lpstr>
      <vt:lpstr>EXAMEN PROFESSIONNEL  DE L’OIIAQ</vt:lpstr>
      <vt:lpstr>EXAMEN PROFESSIONNEL  DE L’OIIAQ</vt:lpstr>
      <vt:lpstr>EXAMEN PROFESSIONNEL  DE L’OIIAQ</vt:lpstr>
      <vt:lpstr>ACTIVITÉS </vt:lpstr>
      <vt:lpstr>ACTIVITÉS </vt:lpstr>
      <vt:lpstr>QUELLES SONT LES DIFFÉRENCES ENTRE UNE INFIRMIÈRE ET UNE INFIRMIÈRE AUXILIAIRE ?</vt:lpstr>
      <vt:lpstr>IMPORTANT</vt:lpstr>
    </vt:vector>
  </TitlesOfParts>
  <Company>CSRDN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COMPÉTENCE 1</dc:title>
  <dc:creator>Beaulieu, Daniel</dc:creator>
  <cp:lastModifiedBy>Beaulieu, Daniel</cp:lastModifiedBy>
  <cp:revision>46</cp:revision>
  <dcterms:created xsi:type="dcterms:W3CDTF">2021-09-02T14:09:04Z</dcterms:created>
  <dcterms:modified xsi:type="dcterms:W3CDTF">2024-02-06T15:01:48Z</dcterms:modified>
</cp:coreProperties>
</file>