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26"/>
  </p:notesMasterIdLst>
  <p:sldIdLst>
    <p:sldId id="256" r:id="rId2"/>
    <p:sldId id="257" r:id="rId3"/>
    <p:sldId id="283" r:id="rId4"/>
    <p:sldId id="284" r:id="rId5"/>
    <p:sldId id="285" r:id="rId6"/>
    <p:sldId id="287" r:id="rId7"/>
    <p:sldId id="290" r:id="rId8"/>
    <p:sldId id="291" r:id="rId9"/>
    <p:sldId id="292" r:id="rId10"/>
    <p:sldId id="295" r:id="rId11"/>
    <p:sldId id="296" r:id="rId12"/>
    <p:sldId id="297" r:id="rId13"/>
    <p:sldId id="305" r:id="rId14"/>
    <p:sldId id="293" r:id="rId15"/>
    <p:sldId id="299" r:id="rId16"/>
    <p:sldId id="300" r:id="rId17"/>
    <p:sldId id="294" r:id="rId18"/>
    <p:sldId id="301" r:id="rId19"/>
    <p:sldId id="302" r:id="rId20"/>
    <p:sldId id="303" r:id="rId21"/>
    <p:sldId id="288" r:id="rId22"/>
    <p:sldId id="304" r:id="rId23"/>
    <p:sldId id="282" r:id="rId24"/>
    <p:sldId id="298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61D83-41BA-497E-BDD3-6A7CFAA85D34}" v="27" dt="2024-02-08T14:15:01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8C661D83-41BA-497E-BDD3-6A7CFAA85D34}"/>
    <pc:docChg chg="delSld modSld">
      <pc:chgData name="Beaulieu, France" userId="775102f9-63db-4f93-bf4c-ffd10f7f1482" providerId="ADAL" clId="{8C661D83-41BA-497E-BDD3-6A7CFAA85D34}" dt="2024-02-08T14:15:01.116" v="53" actId="255"/>
      <pc:docMkLst>
        <pc:docMk/>
      </pc:docMkLst>
      <pc:sldChg chg="modSp mod">
        <pc:chgData name="Beaulieu, France" userId="775102f9-63db-4f93-bf4c-ffd10f7f1482" providerId="ADAL" clId="{8C661D83-41BA-497E-BDD3-6A7CFAA85D34}" dt="2024-02-08T14:14:31.909" v="37" actId="20577"/>
        <pc:sldMkLst>
          <pc:docMk/>
          <pc:sldMk cId="3094821321" sldId="256"/>
        </pc:sldMkLst>
        <pc:spChg chg="mod">
          <ac:chgData name="Beaulieu, France" userId="775102f9-63db-4f93-bf4c-ffd10f7f1482" providerId="ADAL" clId="{8C661D83-41BA-497E-BDD3-6A7CFAA85D34}" dt="2024-02-08T14:14:31.909" v="37" actId="20577"/>
          <ac:spMkLst>
            <pc:docMk/>
            <pc:sldMk cId="3094821321" sldId="256"/>
            <ac:spMk id="3" creationId="{3E0A5B8E-0DDB-4DA6-A56C-08741FB55D30}"/>
          </ac:spMkLst>
        </pc:spChg>
      </pc:sldChg>
      <pc:sldChg chg="modSp">
        <pc:chgData name="Beaulieu, France" userId="775102f9-63db-4f93-bf4c-ffd10f7f1482" providerId="ADAL" clId="{8C661D83-41BA-497E-BDD3-6A7CFAA85D34}" dt="2024-02-08T14:15:01.116" v="53" actId="255"/>
        <pc:sldMkLst>
          <pc:docMk/>
          <pc:sldMk cId="0" sldId="257"/>
        </pc:sldMkLst>
        <pc:spChg chg="mod">
          <ac:chgData name="Beaulieu, France" userId="775102f9-63db-4f93-bf4c-ffd10f7f1482" providerId="ADAL" clId="{8C661D83-41BA-497E-BDD3-6A7CFAA85D34}" dt="2024-02-08T14:15:01.116" v="53" actId="255"/>
          <ac:spMkLst>
            <pc:docMk/>
            <pc:sldMk cId="0" sldId="257"/>
            <ac:spMk id="75780" creationId="{A10C945D-4F87-4B6C-8E08-8635142B7381}"/>
          </ac:spMkLst>
        </pc:spChg>
      </pc:sldChg>
      <pc:sldChg chg="del">
        <pc:chgData name="Beaulieu, France" userId="775102f9-63db-4f93-bf4c-ffd10f7f1482" providerId="ADAL" clId="{8C661D83-41BA-497E-BDD3-6A7CFAA85D34}" dt="2024-02-08T14:05:16.382" v="5" actId="2696"/>
        <pc:sldMkLst>
          <pc:docMk/>
          <pc:sldMk cId="812247636" sldId="266"/>
        </pc:sldMkLst>
      </pc:sldChg>
      <pc:sldChg chg="del">
        <pc:chgData name="Beaulieu, France" userId="775102f9-63db-4f93-bf4c-ffd10f7f1482" providerId="ADAL" clId="{8C661D83-41BA-497E-BDD3-6A7CFAA85D34}" dt="2024-02-08T14:05:21.120" v="6" actId="2696"/>
        <pc:sldMkLst>
          <pc:docMk/>
          <pc:sldMk cId="3088226504" sldId="267"/>
        </pc:sldMkLst>
      </pc:sldChg>
      <pc:sldChg chg="del">
        <pc:chgData name="Beaulieu, France" userId="775102f9-63db-4f93-bf4c-ffd10f7f1482" providerId="ADAL" clId="{8C661D83-41BA-497E-BDD3-6A7CFAA85D34}" dt="2024-02-08T14:05:23.045" v="7" actId="2696"/>
        <pc:sldMkLst>
          <pc:docMk/>
          <pc:sldMk cId="3978310362" sldId="270"/>
        </pc:sldMkLst>
      </pc:sldChg>
      <pc:sldChg chg="del">
        <pc:chgData name="Beaulieu, France" userId="775102f9-63db-4f93-bf4c-ffd10f7f1482" providerId="ADAL" clId="{8C661D83-41BA-497E-BDD3-6A7CFAA85D34}" dt="2024-02-08T14:05:25.534" v="8" actId="2696"/>
        <pc:sldMkLst>
          <pc:docMk/>
          <pc:sldMk cId="2679590581" sldId="273"/>
        </pc:sldMkLst>
      </pc:sldChg>
      <pc:sldChg chg="del">
        <pc:chgData name="Beaulieu, France" userId="775102f9-63db-4f93-bf4c-ffd10f7f1482" providerId="ADAL" clId="{8C661D83-41BA-497E-BDD3-6A7CFAA85D34}" dt="2024-02-08T14:05:10.483" v="3" actId="2696"/>
        <pc:sldMkLst>
          <pc:docMk/>
          <pc:sldMk cId="0" sldId="307"/>
        </pc:sldMkLst>
      </pc:sldChg>
      <pc:sldChg chg="del">
        <pc:chgData name="Beaulieu, France" userId="775102f9-63db-4f93-bf4c-ffd10f7f1482" providerId="ADAL" clId="{8C661D83-41BA-497E-BDD3-6A7CFAA85D34}" dt="2024-02-08T14:05:05.810" v="1" actId="2696"/>
        <pc:sldMkLst>
          <pc:docMk/>
          <pc:sldMk cId="0" sldId="308"/>
        </pc:sldMkLst>
      </pc:sldChg>
      <pc:sldChg chg="del">
        <pc:chgData name="Beaulieu, France" userId="775102f9-63db-4f93-bf4c-ffd10f7f1482" providerId="ADAL" clId="{8C661D83-41BA-497E-BDD3-6A7CFAA85D34}" dt="2024-02-08T14:05:02.489" v="0" actId="2696"/>
        <pc:sldMkLst>
          <pc:docMk/>
          <pc:sldMk cId="0" sldId="310"/>
        </pc:sldMkLst>
      </pc:sldChg>
      <pc:sldChg chg="del">
        <pc:chgData name="Beaulieu, France" userId="775102f9-63db-4f93-bf4c-ffd10f7f1482" providerId="ADAL" clId="{8C661D83-41BA-497E-BDD3-6A7CFAA85D34}" dt="2024-02-08T14:05:08.197" v="2" actId="2696"/>
        <pc:sldMkLst>
          <pc:docMk/>
          <pc:sldMk cId="0" sldId="311"/>
        </pc:sldMkLst>
      </pc:sldChg>
      <pc:sldChg chg="del">
        <pc:chgData name="Beaulieu, France" userId="775102f9-63db-4f93-bf4c-ffd10f7f1482" providerId="ADAL" clId="{8C661D83-41BA-497E-BDD3-6A7CFAA85D34}" dt="2024-02-08T14:05:14.009" v="4" actId="2696"/>
        <pc:sldMkLst>
          <pc:docMk/>
          <pc:sldMk cId="0" sldId="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1F09A-71DF-4403-A400-16D952D03223}" type="datetimeFigureOut">
              <a:rPr lang="fr-CA" smtClean="0"/>
              <a:t>2024-02-08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01157-D9AA-4359-8A5E-318EFC67A9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107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528BA6E-E3A8-4D37-8153-0B5AEF1E3A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E59979-1C87-4680-AC51-035100EB9F3D}" type="slidenum">
              <a:rPr lang="fr-FR" altLang="fr-FR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0C259E1-0548-4690-A532-A5411F83F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FFDEB272-F41B-4855-BEE8-8E67D535F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46263A22-7182-4741-ABB1-F880751117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DA6E07-0DDE-4360-AA59-1D7C1BC4E014}" type="slidenum">
              <a:rPr lang="fr-FR" altLang="fr-FR"/>
              <a:pPr>
                <a:spcBef>
                  <a:spcPct val="0"/>
                </a:spcBef>
              </a:pPr>
              <a:t>11</a:t>
            </a:fld>
            <a:endParaRPr lang="fr-FR" altLang="fr-FR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DC34BCFC-15CD-4E7B-9262-0AC6CFDE91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85E25CE-F8A6-483E-AD49-E069A542F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A1A1C242-37DF-4469-9312-015E3795A3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77A22D-5D9F-4387-9EA6-554AF2498C85}" type="slidenum">
              <a:rPr lang="fr-FR" altLang="fr-FR"/>
              <a:pPr>
                <a:spcBef>
                  <a:spcPct val="0"/>
                </a:spcBef>
              </a:pPr>
              <a:t>12</a:t>
            </a:fld>
            <a:endParaRPr lang="fr-FR" altLang="fr-FR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BD5C081-B709-42DE-A130-7D54AF86AD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6A95997-EACA-4ECC-8BC3-16AED9E2E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DADFA9B-9913-4B1B-AA02-7E2184F379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6E0967-3CDE-4F51-BE54-838AA48835A8}" type="slidenum">
              <a:rPr lang="fr-FR" altLang="fr-FR"/>
              <a:pPr>
                <a:spcBef>
                  <a:spcPct val="0"/>
                </a:spcBef>
              </a:pPr>
              <a:t>14</a:t>
            </a:fld>
            <a:endParaRPr lang="fr-FR" altLang="fr-FR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C40B911B-FB46-48D9-8C6D-0286D9B916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591EA28C-6AFF-47B3-B7AB-7227713560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F1BFE19-C2E7-45CA-8B44-4B4C46F6EA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BC4553-E816-4A92-AB77-FE5CBEEC710A}" type="slidenum">
              <a:rPr lang="fr-FR" altLang="fr-FR"/>
              <a:pPr>
                <a:spcBef>
                  <a:spcPct val="0"/>
                </a:spcBef>
              </a:pPr>
              <a:t>15</a:t>
            </a:fld>
            <a:endParaRPr lang="fr-FR" altLang="fr-FR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20EC6A6-4B3A-47C6-BDFA-CE56AD221B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C2B62BD-9B7F-4F62-9034-08391C9E7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94945270-8449-494C-83D1-09FA5B2D53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164652-92E0-4247-89D6-FE9F6BF4D4FE}" type="slidenum">
              <a:rPr lang="fr-FR" altLang="fr-FR"/>
              <a:pPr>
                <a:spcBef>
                  <a:spcPct val="0"/>
                </a:spcBef>
              </a:pPr>
              <a:t>16</a:t>
            </a:fld>
            <a:endParaRPr lang="fr-FR" altLang="fr-FR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0BDBE20D-072E-4CE8-A522-D62059565D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E6CD159B-98F6-43B5-A95C-753CF6EBB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8D4AC70B-2719-404F-9081-3956F82DDD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7BB9DF-6FE3-44BF-8175-482A6AE6A6CC}" type="slidenum">
              <a:rPr lang="fr-FR" altLang="fr-FR"/>
              <a:pPr>
                <a:spcBef>
                  <a:spcPct val="0"/>
                </a:spcBef>
              </a:pPr>
              <a:t>17</a:t>
            </a:fld>
            <a:endParaRPr lang="fr-FR" altLang="fr-FR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4829D34F-B92C-437E-A387-1FB22C51CF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E2AD87C-D6F3-48EC-8B1E-C28B89F4D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F924ED72-E001-4DE7-9E17-3D86148B68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3BC97B-6AA2-4BAE-A48F-DF1737BEA2DE}" type="slidenum">
              <a:rPr lang="fr-FR" altLang="fr-FR"/>
              <a:pPr>
                <a:spcBef>
                  <a:spcPct val="0"/>
                </a:spcBef>
              </a:pPr>
              <a:t>18</a:t>
            </a:fld>
            <a:endParaRPr lang="fr-FR" altLang="fr-FR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98631E0-6FE2-45DE-9FEC-CB1410FE36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A304EECF-E5E2-4FC7-9896-27A60020E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D71DC26B-4656-4C97-B1D6-3A1B8F8283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837AAF-FEA4-4758-B279-1E55B03C9A25}" type="slidenum">
              <a:rPr lang="fr-FR" altLang="fr-FR"/>
              <a:pPr>
                <a:spcBef>
                  <a:spcPct val="0"/>
                </a:spcBef>
              </a:pPr>
              <a:t>19</a:t>
            </a:fld>
            <a:endParaRPr lang="fr-FR" altLang="fr-FR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3669182-4D3D-46FE-BF4C-4469A9ADA8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DE542CA5-ADE0-410C-B778-07C575A223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50796235-445C-4A9C-B91E-26B3BCC56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17E97F-CED2-484F-A8C5-81F2A5FCF11A}" type="slidenum">
              <a:rPr lang="fr-FR" altLang="fr-FR"/>
              <a:pPr>
                <a:spcBef>
                  <a:spcPct val="0"/>
                </a:spcBef>
              </a:pPr>
              <a:t>21</a:t>
            </a:fld>
            <a:endParaRPr lang="fr-FR" altLang="fr-FR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65B7AE2-81AE-4195-93D3-861FBBD290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E8DEBE9C-4EA6-4FFB-8AAF-33566E4DA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BE31CFA8-FA54-4466-8100-5C570E9B48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CD05E3-08B5-4F62-AE08-78CC7CAB3EDF}" type="slidenum">
              <a:rPr lang="fr-FR" altLang="fr-FR"/>
              <a:pPr>
                <a:spcBef>
                  <a:spcPct val="0"/>
                </a:spcBef>
              </a:pPr>
              <a:t>23</a:t>
            </a:fld>
            <a:endParaRPr lang="fr-FR" altLang="fr-FR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45288FE-4C09-416D-9881-5C96400749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AC76C3BE-F3EF-4D86-BC5F-8345777A5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5445BBC-0562-4398-8965-79A7DDB23A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B8F077-1BF8-4DCC-8E95-E0C4F6EC3A69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E74F023-59D1-411C-8903-838F5108A7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CF6BE0F-C60F-4375-A860-EA087D6558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1FB243B-58EC-4090-A809-4583A91B64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696E18-D1FB-41DE-BC85-75815AFB1340}" type="slidenum">
              <a:rPr lang="fr-FR" altLang="fr-FR"/>
              <a:pPr>
                <a:spcBef>
                  <a:spcPct val="0"/>
                </a:spcBef>
              </a:pPr>
              <a:t>24</a:t>
            </a:fld>
            <a:endParaRPr lang="fr-FR" altLang="fr-FR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FC54E21F-578C-48DF-A51D-BF9D068FBE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0D68F27-79D5-4BD7-B81C-0F29B16F78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755456C0-936D-415A-AEDD-3799C3FB9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6D442B-8124-4187-B5D3-6586B8784F74}" type="slidenum">
              <a:rPr lang="fr-FR" altLang="fr-FR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77C68E72-75A7-4AA3-96DB-9B570954E3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84DBBD57-4441-477E-AB71-B6396597C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2B0F02D-1BDD-4A5C-A616-46A2FE7DAC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45114F-CC7A-41D9-AC3F-3F5D33B586AC}" type="slidenum">
              <a:rPr lang="fr-FR" altLang="fr-FR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7BCF30B-875A-4D35-B1E6-89FE2A2476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3D75FF84-12FD-4EBF-B35E-B98FB0840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F2AB69F-D336-4C73-935E-4B33E99D2A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D67629-42E1-471A-B33A-A79995A00D7C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C8DD62F-0B95-4D0A-A40E-86AF7409BF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E1DECA4-A58F-4852-890D-88E3C31C3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7707DC77-1F0A-441A-BED6-AAB7966054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D0D5B6-AA8C-4F57-A39E-E45FF2B03DF7}" type="slidenum">
              <a:rPr lang="fr-FR" altLang="fr-FR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1A6F967-0F70-4552-9B09-504ABB9B37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2BC8D63-A693-4C55-ACB5-4C7B8DC89F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33924985-8BB0-4DE5-B9DC-21142CAD80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0B6E2D-8FC1-442F-90CF-2CB668E2E8CB}" type="slidenum">
              <a:rPr lang="fr-FR" altLang="fr-FR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D4391C7-A430-4968-8EC9-7C3E866A6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FB1C266-ACBF-4A33-83F9-055EFE6A3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12E30865-5DC6-470A-8462-484198EAA4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FF0C6B-1652-408B-A420-8FDD85554337}" type="slidenum">
              <a:rPr lang="fr-FR" altLang="fr-FR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4B07BDA-AB42-400B-A926-8F6A21BD9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585B593-E5B4-457B-9417-23B145E6E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415D7B8-E180-4843-AC3A-AC41A27666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E88E2F-6899-481C-832F-AF834E3619A1}" type="slidenum">
              <a:rPr lang="fr-FR" altLang="fr-FR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6128375-90BA-40F6-BD21-EF8D862C69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A09B72D6-2474-4154-B5A6-09C42DC0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1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3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6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67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7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61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0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3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1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0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6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3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3mdNuRDp8kQ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fktipMiWV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86F335C-5C71-4317-AFB6-FDD5F1F92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r-CA" sz="4400" dirty="0">
                <a:latin typeface="Comic Sans MS" panose="030F0702030302020204" pitchFamily="66" charset="0"/>
              </a:rPr>
              <a:t>La profession d’infirmière auxiliaire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0A5B8E-0DDB-4DA6-A56C-08741FB55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r>
              <a:rPr lang="fr-CA" dirty="0" err="1">
                <a:latin typeface="Comic Sans MS" panose="030F0702030302020204" pitchFamily="66" charset="0"/>
              </a:rPr>
              <a:t>Cémeq</a:t>
            </a:r>
            <a:r>
              <a:rPr lang="fr-CA" dirty="0">
                <a:latin typeface="Comic Sans MS" panose="030F0702030302020204" pitchFamily="66" charset="0"/>
              </a:rPr>
              <a:t> p. 79</a:t>
            </a:r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e photo en gros plan d'un livre ouvert">
            <a:extLst>
              <a:ext uri="{FF2B5EF4-FFF2-40B4-BE49-F238E27FC236}">
                <a16:creationId xmlns:a16="http://schemas.microsoft.com/office/drawing/2014/main" id="{1EDE7F6A-F724-EC80-55DC-63D8286BD4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59" r="16390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94821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1" name="Rectangle 3">
            <a:extLst>
              <a:ext uri="{FF2B5EF4-FFF2-40B4-BE49-F238E27FC236}">
                <a16:creationId xmlns:a16="http://schemas.microsoft.com/office/drawing/2014/main" id="{5619D116-6381-4E0F-BD97-2E02A6263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896" y="1997075"/>
            <a:ext cx="10381904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Pendant </a:t>
            </a:r>
            <a:r>
              <a:rPr lang="en-CA" altLang="fr-FR" sz="3200" dirty="0" err="1"/>
              <a:t>plusieurs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, 2 </a:t>
            </a:r>
            <a:r>
              <a:rPr lang="en-CA" altLang="fr-FR" sz="3200" dirty="0" err="1"/>
              <a:t>groupes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coexistent au Québec: les nursing assistants dans les </a:t>
            </a:r>
            <a:r>
              <a:rPr lang="en-CA" altLang="fr-FR" sz="3200" dirty="0" err="1"/>
              <a:t>hôpitaux</a:t>
            </a:r>
            <a:r>
              <a:rPr lang="en-CA" altLang="fr-FR" sz="3200" dirty="0"/>
              <a:t> anglophones et les </a:t>
            </a:r>
            <a:r>
              <a:rPr lang="en-CA" altLang="fr-FR" sz="3200" dirty="0" err="1"/>
              <a:t>gardes-malades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dans les </a:t>
            </a:r>
            <a:r>
              <a:rPr lang="en-CA" altLang="fr-FR" sz="3200" dirty="0" err="1"/>
              <a:t>hôpitaux</a:t>
            </a:r>
            <a:r>
              <a:rPr lang="en-CA" altLang="fr-FR" sz="3200" dirty="0"/>
              <a:t> francophones.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Les 2 </a:t>
            </a:r>
            <a:r>
              <a:rPr lang="en-CA" altLang="fr-FR" sz="3200" dirty="0" err="1"/>
              <a:t>groupes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adoptent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leurs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propres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critères</a:t>
            </a:r>
            <a:r>
              <a:rPr lang="en-CA" altLang="fr-FR" sz="3200" dirty="0"/>
              <a:t> de formation et </a:t>
            </a:r>
            <a:r>
              <a:rPr lang="en-CA" altLang="fr-FR" sz="3200" dirty="0" err="1"/>
              <a:t>créent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leur</a:t>
            </a:r>
            <a:r>
              <a:rPr lang="en-CA" altLang="fr-FR" sz="3200" dirty="0"/>
              <a:t> propre association </a:t>
            </a:r>
            <a:r>
              <a:rPr lang="en-CA" altLang="fr-FR" sz="3200" dirty="0" err="1"/>
              <a:t>professionnelle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1971, les 2 </a:t>
            </a:r>
            <a:r>
              <a:rPr lang="en-CA" altLang="fr-FR" sz="3200" dirty="0" err="1"/>
              <a:t>groupes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s’unissent</a:t>
            </a:r>
            <a:r>
              <a:rPr lang="en-CA" altLang="fr-FR" sz="3200" dirty="0"/>
              <a:t> pour </a:t>
            </a:r>
            <a:r>
              <a:rPr lang="en-CA" altLang="fr-FR" sz="3200" dirty="0" err="1"/>
              <a:t>obtenir</a:t>
            </a:r>
            <a:r>
              <a:rPr lang="en-CA" altLang="fr-FR" sz="3200" dirty="0"/>
              <a:t> du </a:t>
            </a:r>
            <a:r>
              <a:rPr lang="en-CA" altLang="fr-FR" sz="3200" dirty="0" err="1"/>
              <a:t>gouvernement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l’autorisation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devenir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membre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l’Office</a:t>
            </a:r>
            <a:r>
              <a:rPr lang="en-CA" altLang="fr-FR" sz="3200" dirty="0"/>
              <a:t> des professions.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atteignent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leur</a:t>
            </a:r>
            <a:r>
              <a:rPr lang="en-CA" altLang="fr-FR" sz="3200" dirty="0"/>
              <a:t> but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1974, </a:t>
            </a:r>
            <a:r>
              <a:rPr lang="en-CA" altLang="fr-FR" sz="3200" dirty="0" err="1"/>
              <a:t>quand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elles</a:t>
            </a:r>
            <a:r>
              <a:rPr lang="en-CA" altLang="fr-FR" sz="3200" dirty="0"/>
              <a:t> se </a:t>
            </a:r>
            <a:r>
              <a:rPr lang="en-CA" altLang="fr-FR" sz="3200" dirty="0" err="1"/>
              <a:t>regroupent</a:t>
            </a:r>
            <a:r>
              <a:rPr lang="en-CA" altLang="fr-FR" sz="3200" dirty="0"/>
              <a:t> sous la </a:t>
            </a:r>
            <a:r>
              <a:rPr lang="en-CA" altLang="fr-FR" sz="3200" dirty="0" err="1"/>
              <a:t>bannière</a:t>
            </a:r>
            <a:r>
              <a:rPr lang="en-CA" altLang="fr-FR" sz="3200" dirty="0"/>
              <a:t> de la Corporation </a:t>
            </a:r>
            <a:r>
              <a:rPr lang="en-CA" altLang="fr-FR" sz="3200" dirty="0" err="1"/>
              <a:t>professionnelle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du Québec (CPIIAQ).</a:t>
            </a:r>
            <a:endParaRPr lang="fr-FR" altLang="fr-FR" sz="3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F97A4E4-9DD1-4281-A864-A55631C38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3">
            <a:extLst>
              <a:ext uri="{FF2B5EF4-FFF2-40B4-BE49-F238E27FC236}">
                <a16:creationId xmlns:a16="http://schemas.microsoft.com/office/drawing/2014/main" id="{F117C895-20AD-4D42-BEC2-914B4AAE1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2107166"/>
            <a:ext cx="10515599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 code de </a:t>
            </a:r>
            <a:r>
              <a:rPr lang="en-CA" altLang="fr-FR" sz="3200" dirty="0" err="1"/>
              <a:t>déontologie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entre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vigueur</a:t>
            </a:r>
            <a:r>
              <a:rPr lang="en-CA" altLang="fr-FR" sz="3200" dirty="0"/>
              <a:t> le 27 </a:t>
            </a:r>
            <a:r>
              <a:rPr lang="en-CA" altLang="fr-FR" sz="3200" dirty="0" err="1"/>
              <a:t>juillet</a:t>
            </a:r>
            <a:r>
              <a:rPr lang="en-CA" altLang="fr-FR" sz="3200" dirty="0"/>
              <a:t> 1977 et </a:t>
            </a:r>
            <a:r>
              <a:rPr lang="en-CA" altLang="fr-FR" sz="3200" dirty="0" err="1"/>
              <a:t>contient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l’ensemble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règles</a:t>
            </a:r>
            <a:r>
              <a:rPr lang="en-CA" altLang="fr-FR" sz="3200" dirty="0"/>
              <a:t> et devoirs que les </a:t>
            </a:r>
            <a:r>
              <a:rPr lang="en-CA" altLang="fr-FR" sz="3200" dirty="0" err="1"/>
              <a:t>membres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doivent</a:t>
            </a:r>
            <a:r>
              <a:rPr lang="en-CA" altLang="fr-FR" sz="3200" dirty="0"/>
              <a:t> respecter </a:t>
            </a:r>
            <a:r>
              <a:rPr lang="en-CA" altLang="fr-FR" sz="3200" dirty="0" err="1"/>
              <a:t>envers</a:t>
            </a:r>
            <a:r>
              <a:rPr lang="en-CA" altLang="fr-FR" sz="3200" dirty="0"/>
              <a:t> le public, les </a:t>
            </a:r>
            <a:r>
              <a:rPr lang="en-CA" altLang="fr-FR" sz="3200" dirty="0" err="1"/>
              <a:t>bénéficiaires</a:t>
            </a:r>
            <a:r>
              <a:rPr lang="en-CA" altLang="fr-FR" sz="3200" dirty="0"/>
              <a:t> et la profession.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Depuis</a:t>
            </a:r>
            <a:r>
              <a:rPr lang="en-CA" altLang="fr-FR" sz="3200" dirty="0"/>
              <a:t>, le code a </a:t>
            </a:r>
            <a:r>
              <a:rPr lang="en-CA" altLang="fr-FR" sz="3200" dirty="0" err="1"/>
              <a:t>subi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plusieurs</a:t>
            </a:r>
            <a:r>
              <a:rPr lang="en-CA" altLang="fr-FR" sz="3200" dirty="0"/>
              <a:t> modifications pour </a:t>
            </a:r>
            <a:r>
              <a:rPr lang="en-CA" altLang="fr-FR" sz="3200" dirty="0" err="1"/>
              <a:t>préciser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améliorer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ou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ajouter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éléments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L’histoire</a:t>
            </a:r>
            <a:r>
              <a:rPr lang="en-CA" altLang="fr-FR" sz="3200" dirty="0"/>
              <a:t> de la profession </a:t>
            </a:r>
            <a:r>
              <a:rPr lang="en-CA" altLang="fr-FR" sz="3200" dirty="0" err="1"/>
              <a:t>d’infirmière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</a:t>
            </a:r>
            <a:r>
              <a:rPr lang="en-CA" altLang="fr-FR" sz="3200" dirty="0"/>
              <a:t> a </a:t>
            </a:r>
            <a:r>
              <a:rPr lang="en-CA" altLang="fr-FR" sz="3200" dirty="0" err="1"/>
              <a:t>été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marquée</a:t>
            </a:r>
            <a:r>
              <a:rPr lang="en-CA" altLang="fr-FR" sz="3200" dirty="0"/>
              <a:t> de grands moments et de </a:t>
            </a:r>
            <a:r>
              <a:rPr lang="en-CA" altLang="fr-FR" sz="3200" dirty="0" err="1"/>
              <a:t>chaudes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luttes</a:t>
            </a:r>
            <a:r>
              <a:rPr lang="en-CA" altLang="fr-FR" sz="3200" dirty="0"/>
              <a:t> pour le </a:t>
            </a:r>
            <a:r>
              <a:rPr lang="en-CA" altLang="fr-FR" sz="3200" dirty="0" err="1"/>
              <a:t>maintien</a:t>
            </a:r>
            <a:r>
              <a:rPr lang="en-CA" altLang="fr-FR" sz="3200" dirty="0"/>
              <a:t> de la profession et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utilisation accrue des services de </a:t>
            </a:r>
            <a:r>
              <a:rPr lang="en-CA" altLang="fr-FR" sz="3200" dirty="0" err="1"/>
              <a:t>ce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groupe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professionnel</a:t>
            </a:r>
            <a:r>
              <a:rPr lang="en-CA" altLang="fr-FR" sz="3200" dirty="0"/>
              <a:t> dans le </a:t>
            </a:r>
            <a:r>
              <a:rPr lang="en-CA" altLang="fr-FR" sz="3200" dirty="0" err="1"/>
              <a:t>système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23553B8-6D75-4D07-8EC4-B6E7F190A2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>
            <a:extLst>
              <a:ext uri="{FF2B5EF4-FFF2-40B4-BE49-F238E27FC236}">
                <a16:creationId xmlns:a16="http://schemas.microsoft.com/office/drawing/2014/main" id="{1080B704-7156-42E9-B74A-E8D8B4F5F4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133670"/>
            <a:ext cx="10515600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Ainsi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l’année</a:t>
            </a:r>
            <a:r>
              <a:rPr lang="en-CA" altLang="fr-FR" sz="3200" dirty="0"/>
              <a:t> 1980 marque un tournant </a:t>
            </a:r>
            <a:r>
              <a:rPr lang="en-CA" altLang="fr-FR" sz="3200" dirty="0" err="1"/>
              <a:t>majeur</a:t>
            </a:r>
            <a:r>
              <a:rPr lang="en-CA" altLang="fr-FR" sz="3200" dirty="0"/>
              <a:t> pour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 </a:t>
            </a:r>
            <a:r>
              <a:rPr lang="en-CA" altLang="fr-FR" sz="3200" dirty="0" err="1"/>
              <a:t>décret</a:t>
            </a:r>
            <a:r>
              <a:rPr lang="en-CA" altLang="fr-FR" sz="3200" dirty="0"/>
              <a:t> 1423-80 (un </a:t>
            </a:r>
            <a:r>
              <a:rPr lang="en-CA" altLang="fr-FR" sz="3200" dirty="0" err="1"/>
              <a:t>décret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décision</a:t>
            </a:r>
            <a:r>
              <a:rPr lang="en-CA" altLang="fr-FR" sz="3200" dirty="0"/>
              <a:t> prise par les </a:t>
            </a:r>
            <a:r>
              <a:rPr lang="en-CA" altLang="fr-FR" sz="3200" dirty="0" err="1"/>
              <a:t>autorités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ici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gouvernement</a:t>
            </a:r>
            <a:r>
              <a:rPr lang="en-CA" altLang="fr-FR" sz="3200" dirty="0"/>
              <a:t>) les </a:t>
            </a:r>
            <a:r>
              <a:rPr lang="en-CA" altLang="fr-FR" sz="3200" dirty="0" err="1"/>
              <a:t>autorise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désormais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pratiquer</a:t>
            </a:r>
            <a:r>
              <a:rPr lang="en-CA" altLang="fr-FR" sz="3200" dirty="0"/>
              <a:t> 16 </a:t>
            </a:r>
            <a:r>
              <a:rPr lang="en-CA" altLang="fr-FR" sz="3200" dirty="0" err="1"/>
              <a:t>actes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Quant au </a:t>
            </a:r>
            <a:r>
              <a:rPr lang="en-CA" altLang="fr-FR" sz="3200" dirty="0" err="1"/>
              <a:t>décret</a:t>
            </a:r>
            <a:r>
              <a:rPr lang="en-CA" altLang="fr-FR" sz="3200" dirty="0"/>
              <a:t> 1422-80, il les </a:t>
            </a:r>
            <a:r>
              <a:rPr lang="en-CA" altLang="fr-FR" sz="3200" dirty="0" err="1"/>
              <a:t>autorise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contribuer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participer</a:t>
            </a:r>
            <a:r>
              <a:rPr lang="en-CA" altLang="fr-FR" sz="3200" dirty="0"/>
              <a:t> à 43 </a:t>
            </a:r>
            <a:r>
              <a:rPr lang="en-CA" altLang="fr-FR" sz="3200" dirty="0" err="1"/>
              <a:t>actes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médicaux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Ces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délégations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d’actes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entrent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vigueur</a:t>
            </a:r>
            <a:r>
              <a:rPr lang="en-CA" altLang="fr-FR" sz="3200" dirty="0"/>
              <a:t> après 6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négociations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Cependant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plutôt</a:t>
            </a:r>
            <a:r>
              <a:rPr lang="en-CA" altLang="fr-FR" sz="3200" dirty="0"/>
              <a:t> que </a:t>
            </a:r>
            <a:r>
              <a:rPr lang="en-CA" altLang="fr-FR" sz="3200" dirty="0" err="1"/>
              <a:t>d’entraîner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souplesse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flexibilité</a:t>
            </a:r>
            <a:r>
              <a:rPr lang="en-CA" altLang="fr-FR" sz="3200" dirty="0"/>
              <a:t> dans la </a:t>
            </a:r>
            <a:r>
              <a:rPr lang="en-CA" altLang="fr-FR" sz="3200" dirty="0" err="1"/>
              <a:t>répartition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tâches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source de tensions entre les </a:t>
            </a:r>
            <a:r>
              <a:rPr lang="en-CA" altLang="fr-FR" sz="3200" dirty="0" err="1"/>
              <a:t>différentes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catégories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soignants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FD12A3-9A96-4C8C-B1BB-8A3F658712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58C4D1-AA3E-4948-9EBA-E7374A0955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54158"/>
            <a:ext cx="10611678" cy="4321175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La formation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connaît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d’autres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changements</a:t>
            </a:r>
            <a:r>
              <a:rPr lang="en-CA" altLang="fr-FR" sz="3200" dirty="0"/>
              <a:t> au début des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1990.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 </a:t>
            </a:r>
            <a:r>
              <a:rPr lang="en-CA" altLang="fr-FR" sz="3200" dirty="0" err="1"/>
              <a:t>ministère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l’Éducation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collaboration avec la Corporation </a:t>
            </a:r>
            <a:r>
              <a:rPr lang="en-CA" altLang="fr-FR" sz="3200" dirty="0" err="1"/>
              <a:t>professionnelle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du Québec (CPIIAQ), </a:t>
            </a:r>
            <a:r>
              <a:rPr lang="en-CA" altLang="fr-FR" sz="3200" dirty="0" err="1"/>
              <a:t>élabore</a:t>
            </a:r>
            <a:r>
              <a:rPr lang="en-CA" altLang="fr-FR" sz="3200" dirty="0"/>
              <a:t> un programme de formation </a:t>
            </a:r>
            <a:r>
              <a:rPr lang="en-CA" altLang="fr-FR" sz="3200" dirty="0" err="1"/>
              <a:t>amélioré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Ce programme met </a:t>
            </a:r>
            <a:r>
              <a:rPr lang="en-CA" altLang="fr-FR" sz="3200" dirty="0" err="1"/>
              <a:t>l’accent</a:t>
            </a:r>
            <a:r>
              <a:rPr lang="en-CA" altLang="fr-FR" sz="3200" dirty="0"/>
              <a:t> sur </a:t>
            </a:r>
            <a:r>
              <a:rPr lang="en-CA" altLang="fr-FR" sz="3200" dirty="0" err="1"/>
              <a:t>l’efficacité</a:t>
            </a:r>
            <a:r>
              <a:rPr lang="en-CA" altLang="fr-FR" sz="3200" dirty="0"/>
              <a:t>, le </a:t>
            </a:r>
            <a:r>
              <a:rPr lang="en-CA" altLang="fr-FR" sz="3200" dirty="0" err="1"/>
              <a:t>développement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l’approfondissement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savoirs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professionnels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ainsi</a:t>
            </a:r>
            <a:r>
              <a:rPr lang="en-CA" altLang="fr-FR" sz="3200" dirty="0"/>
              <a:t> que sur </a:t>
            </a:r>
            <a:r>
              <a:rPr lang="en-CA" altLang="fr-FR" sz="3200" dirty="0" err="1"/>
              <a:t>l’intégration</a:t>
            </a:r>
            <a:r>
              <a:rPr lang="en-CA" altLang="fr-FR" sz="3200" dirty="0"/>
              <a:t> à la vie et à la </a:t>
            </a:r>
            <a:r>
              <a:rPr lang="en-CA" altLang="fr-FR" sz="3200" dirty="0" err="1"/>
              <a:t>mobilité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professionnelles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80000"/>
              </a:lnSpc>
            </a:pPr>
            <a:endParaRPr lang="fr-FR" altLang="fr-FR" dirty="0"/>
          </a:p>
          <a:p>
            <a:endParaRPr lang="fr-CA" alt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42FDAAA-49CE-4A73-B09D-C8BC5D8A7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>
            <a:extLst>
              <a:ext uri="{FF2B5EF4-FFF2-40B4-BE49-F238E27FC236}">
                <a16:creationId xmlns:a16="http://schemas.microsoft.com/office/drawing/2014/main" id="{0C98FF68-AFF3-4759-9930-A09BFD9E7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74174"/>
            <a:ext cx="10624930" cy="453548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Ce nouveau programme totalise 1 800 </a:t>
            </a:r>
            <a:r>
              <a:rPr lang="en-CA" altLang="fr-FR" sz="3200" dirty="0" err="1"/>
              <a:t>heures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d’enseignement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théorique</a:t>
            </a:r>
            <a:r>
              <a:rPr lang="en-CA" altLang="fr-FR" sz="3200" dirty="0"/>
              <a:t> et pratique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Il </a:t>
            </a:r>
            <a:r>
              <a:rPr lang="en-CA" altLang="fr-FR" sz="3200" dirty="0" err="1"/>
              <a:t>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implanté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septembre</a:t>
            </a:r>
            <a:r>
              <a:rPr lang="en-CA" altLang="fr-FR" sz="3200" dirty="0"/>
              <a:t> 1990 et </a:t>
            </a:r>
            <a:r>
              <a:rPr lang="en-CA" altLang="fr-FR" sz="3200" dirty="0" err="1"/>
              <a:t>s’intitule</a:t>
            </a:r>
            <a:r>
              <a:rPr lang="en-CA" altLang="fr-FR" sz="3200" dirty="0"/>
              <a:t> </a:t>
            </a:r>
            <a:r>
              <a:rPr lang="en-CA" altLang="fr-FR" sz="3200" i="1" dirty="0" err="1"/>
              <a:t>Santé</a:t>
            </a:r>
            <a:r>
              <a:rPr lang="en-CA" altLang="fr-FR" sz="3200" i="1" dirty="0"/>
              <a:t>, assistance et </a:t>
            </a:r>
            <a:r>
              <a:rPr lang="en-CA" altLang="fr-FR" sz="3200" i="1" dirty="0" err="1"/>
              <a:t>soins</a:t>
            </a:r>
            <a:r>
              <a:rPr lang="en-CA" altLang="fr-FR" sz="3200" i="1" dirty="0"/>
              <a:t> </a:t>
            </a:r>
            <a:r>
              <a:rPr lang="en-CA" altLang="fr-FR" sz="3200" i="1" dirty="0" err="1"/>
              <a:t>infirmiers</a:t>
            </a:r>
            <a:r>
              <a:rPr lang="en-CA" altLang="fr-FR" sz="3200" dirty="0"/>
              <a:t> (SASI).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Au début des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1990,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obtiennent</a:t>
            </a:r>
            <a:r>
              <a:rPr lang="en-CA" altLang="fr-FR" sz="3200" dirty="0"/>
              <a:t> de faire </a:t>
            </a:r>
            <a:r>
              <a:rPr lang="en-CA" altLang="fr-FR" sz="3200" dirty="0" err="1"/>
              <a:t>partie</a:t>
            </a:r>
            <a:r>
              <a:rPr lang="en-CA" altLang="fr-FR" sz="3200" dirty="0"/>
              <a:t> à part </a:t>
            </a:r>
            <a:r>
              <a:rPr lang="en-CA" altLang="fr-FR" sz="3200" dirty="0" err="1"/>
              <a:t>entière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l’équipe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profesionnels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obtiennent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aussi</a:t>
            </a:r>
            <a:r>
              <a:rPr lang="en-CA" altLang="fr-FR" sz="3200" dirty="0"/>
              <a:t> d’être </a:t>
            </a:r>
            <a:r>
              <a:rPr lang="en-CA" altLang="fr-FR" sz="3200" dirty="0" err="1"/>
              <a:t>représentées</a:t>
            </a:r>
            <a:r>
              <a:rPr lang="en-CA" altLang="fr-FR" sz="3200" dirty="0"/>
              <a:t> au conseil </a:t>
            </a:r>
            <a:r>
              <a:rPr lang="en-CA" altLang="fr-FR" sz="3200" dirty="0" err="1"/>
              <a:t>d’administration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établissements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1994, la CPIIAQ change de nom et </a:t>
            </a:r>
            <a:r>
              <a:rPr lang="en-CA" altLang="fr-FR" sz="3200" dirty="0" err="1"/>
              <a:t>devient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l’Ordre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du Québec (OIIAQ).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B17B4D8-04D1-4B90-A4DF-395ACC99D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>
            <a:extLst>
              <a:ext uri="{FF2B5EF4-FFF2-40B4-BE49-F238E27FC236}">
                <a16:creationId xmlns:a16="http://schemas.microsoft.com/office/drawing/2014/main" id="{D956D13F-A0A3-417B-8FE9-7920563EB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 </a:t>
            </a:r>
            <a:r>
              <a:rPr lang="en-CA" altLang="fr-FR" sz="3200" dirty="0" err="1"/>
              <a:t>mandat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l’Ordre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demeure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même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c’est</a:t>
            </a:r>
            <a:r>
              <a:rPr lang="en-CA" altLang="fr-FR" sz="3200" dirty="0"/>
              <a:t>-à-dire </a:t>
            </a:r>
            <a:r>
              <a:rPr lang="en-CA" altLang="fr-FR" sz="3200" dirty="0" err="1"/>
              <a:t>qu’il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consiste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protéger</a:t>
            </a:r>
            <a:r>
              <a:rPr lang="en-CA" altLang="fr-FR" sz="3200" dirty="0"/>
              <a:t> le public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exerçant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surveillance de </a:t>
            </a:r>
            <a:r>
              <a:rPr lang="en-CA" altLang="fr-FR" sz="3200" dirty="0" err="1"/>
              <a:t>l’exercice</a:t>
            </a:r>
            <a:r>
              <a:rPr lang="en-CA" altLang="fr-FR" sz="3200" dirty="0"/>
              <a:t> de la profession.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Il a </a:t>
            </a:r>
            <a:r>
              <a:rPr lang="en-CA" altLang="fr-FR" sz="3200" dirty="0" err="1"/>
              <a:t>aussi</a:t>
            </a:r>
            <a:r>
              <a:rPr lang="en-CA" altLang="fr-FR" sz="3200" dirty="0"/>
              <a:t> pour mission de </a:t>
            </a:r>
            <a:r>
              <a:rPr lang="en-CA" altLang="fr-FR" sz="3200" dirty="0" err="1"/>
              <a:t>favoriser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développement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professionnel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membres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afin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viser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l’excellence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plus </a:t>
            </a:r>
            <a:r>
              <a:rPr lang="en-CA" altLang="fr-FR" sz="3200" dirty="0" err="1"/>
              <a:t>grande</a:t>
            </a:r>
            <a:r>
              <a:rPr lang="en-CA" altLang="fr-FR" sz="3200" dirty="0"/>
              <a:t> humanisation des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1997, le </a:t>
            </a:r>
            <a:r>
              <a:rPr lang="en-CA" altLang="fr-FR" sz="3200" dirty="0" err="1"/>
              <a:t>ministère</a:t>
            </a:r>
            <a:r>
              <a:rPr lang="en-CA" altLang="fr-FR" sz="3200" dirty="0"/>
              <a:t> de la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 et des Services </a:t>
            </a:r>
            <a:r>
              <a:rPr lang="en-CA" altLang="fr-FR" sz="3200" dirty="0" err="1"/>
              <a:t>sociaux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crée</a:t>
            </a:r>
            <a:r>
              <a:rPr lang="en-CA" altLang="fr-FR" sz="3200" dirty="0"/>
              <a:t> un </a:t>
            </a:r>
            <a:r>
              <a:rPr lang="en-CA" altLang="fr-FR" sz="3200" dirty="0" err="1"/>
              <a:t>groupe</a:t>
            </a:r>
            <a:r>
              <a:rPr lang="en-CA" altLang="fr-FR" sz="3200" dirty="0"/>
              <a:t> de travail à qui il </a:t>
            </a:r>
            <a:r>
              <a:rPr lang="en-CA" altLang="fr-FR" sz="3200" dirty="0" err="1"/>
              <a:t>demande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notamment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d’établir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besoins</a:t>
            </a:r>
            <a:r>
              <a:rPr lang="en-CA" altLang="fr-FR" sz="3200" dirty="0"/>
              <a:t> de main-d’oeuvre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L’OIIAQ </a:t>
            </a:r>
            <a:r>
              <a:rPr lang="en-CA" altLang="fr-FR" sz="3200" dirty="0" err="1"/>
              <a:t>participe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ces</a:t>
            </a:r>
            <a:r>
              <a:rPr lang="en-CA" altLang="fr-FR" sz="3200" dirty="0"/>
              <a:t> travaux.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fr-FR" altLang="fr-FR" sz="2400" dirty="0"/>
          </a:p>
          <a:p>
            <a:pPr eaLnBrk="1" hangingPunct="1">
              <a:lnSpc>
                <a:spcPct val="90000"/>
              </a:lnSpc>
            </a:pPr>
            <a:endParaRPr lang="fr-FR" altLang="fr-FR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F5C78A-B3D9-4036-8192-161E8115B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>
            <a:extLst>
              <a:ext uri="{FF2B5EF4-FFF2-40B4-BE49-F238E27FC236}">
                <a16:creationId xmlns:a16="http://schemas.microsoft.com/office/drawing/2014/main" id="{E4156CCD-C632-4C55-8790-427D4846E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724854"/>
            <a:ext cx="10515599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désaccord</a:t>
            </a:r>
            <a:r>
              <a:rPr lang="en-CA" altLang="fr-FR" sz="3200" dirty="0"/>
              <a:t> avec les conclusions du </a:t>
            </a:r>
            <a:r>
              <a:rPr lang="en-CA" altLang="fr-FR" sz="3200" dirty="0" err="1"/>
              <a:t>groupe</a:t>
            </a:r>
            <a:r>
              <a:rPr lang="en-CA" altLang="fr-FR" sz="3200" dirty="0"/>
              <a:t> de travail, qui propose </a:t>
            </a:r>
            <a:r>
              <a:rPr lang="en-CA" altLang="fr-FR" sz="3200" dirty="0" err="1"/>
              <a:t>l’élimination</a:t>
            </a:r>
            <a:r>
              <a:rPr lang="en-CA" altLang="fr-FR" sz="3200" dirty="0"/>
              <a:t> de la profession </a:t>
            </a:r>
            <a:r>
              <a:rPr lang="en-CA" altLang="fr-FR" sz="3200" dirty="0" err="1"/>
              <a:t>d’infirmière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l’Ordre</a:t>
            </a:r>
            <a:r>
              <a:rPr lang="en-CA" altLang="fr-FR" sz="3200" dirty="0"/>
              <a:t> organise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manifestation à Québec </a:t>
            </a:r>
            <a:r>
              <a:rPr lang="en-CA" altLang="fr-FR" sz="3200" dirty="0" err="1"/>
              <a:t>rassemblant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quelque</a:t>
            </a:r>
            <a:r>
              <a:rPr lang="en-CA" altLang="fr-FR" sz="3200" dirty="0"/>
              <a:t> 5 000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De plus,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pétition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visant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sauver</a:t>
            </a:r>
            <a:r>
              <a:rPr lang="en-CA" altLang="fr-FR" sz="3200" dirty="0"/>
              <a:t> la profession </a:t>
            </a:r>
            <a:r>
              <a:rPr lang="en-CA" altLang="fr-FR" sz="3200" dirty="0" err="1"/>
              <a:t>recueille</a:t>
            </a:r>
            <a:r>
              <a:rPr lang="en-CA" altLang="fr-FR" sz="3200" dirty="0"/>
              <a:t> 150 000 signatures.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1998, le MSSS et le MEQ </a:t>
            </a:r>
            <a:r>
              <a:rPr lang="en-CA" altLang="fr-FR" sz="3200" dirty="0" err="1"/>
              <a:t>reconnaissent</a:t>
            </a:r>
            <a:r>
              <a:rPr lang="en-CA" altLang="fr-FR" sz="3200" dirty="0"/>
              <a:t> la </a:t>
            </a:r>
            <a:r>
              <a:rPr lang="en-CA" altLang="fr-FR" sz="3200" dirty="0" err="1"/>
              <a:t>nécessité</a:t>
            </a:r>
            <a:r>
              <a:rPr lang="en-CA" altLang="fr-FR" sz="3200" dirty="0"/>
              <a:t> de conserver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Ils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décident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toutefois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d’orienter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leur</a:t>
            </a:r>
            <a:r>
              <a:rPr lang="en-CA" altLang="fr-FR" sz="3200" dirty="0"/>
              <a:t> formation </a:t>
            </a:r>
            <a:r>
              <a:rPr lang="en-CA" altLang="fr-FR" sz="3200" dirty="0" err="1"/>
              <a:t>vers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de longue durée.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L’OIIAQ </a:t>
            </a:r>
            <a:r>
              <a:rPr lang="en-CA" altLang="fr-FR" sz="3200" dirty="0" err="1"/>
              <a:t>conteste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cette</a:t>
            </a:r>
            <a:r>
              <a:rPr lang="en-CA" altLang="fr-FR" sz="3200" dirty="0"/>
              <a:t> orientation… et </a:t>
            </a:r>
            <a:r>
              <a:rPr lang="en-CA" altLang="fr-FR" sz="3200" dirty="0" err="1"/>
              <a:t>gagne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3DF0624-9802-41F2-95A1-AD91E8982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3" name="Rectangle 3">
            <a:extLst>
              <a:ext uri="{FF2B5EF4-FFF2-40B4-BE49-F238E27FC236}">
                <a16:creationId xmlns:a16="http://schemas.microsoft.com/office/drawing/2014/main" id="{709FD2C4-4254-49EA-9BD1-10DDDDB17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116552"/>
            <a:ext cx="10515600" cy="5040312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septembre</a:t>
            </a:r>
            <a:r>
              <a:rPr lang="en-CA" altLang="fr-FR" sz="3200" dirty="0"/>
              <a:t> 2000, un nouveau programme de formation </a:t>
            </a:r>
            <a:r>
              <a:rPr lang="en-CA" altLang="fr-FR" sz="3200" dirty="0" err="1"/>
              <a:t>initiale</a:t>
            </a:r>
            <a:r>
              <a:rPr lang="en-CA" altLang="fr-FR" sz="3200" dirty="0"/>
              <a:t> entre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vigueur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Il </a:t>
            </a:r>
            <a:r>
              <a:rPr lang="en-CA" altLang="fr-FR" sz="3200" dirty="0" err="1"/>
              <a:t>respecte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l’évolution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adapté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nouvelles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réalités</a:t>
            </a:r>
            <a:r>
              <a:rPr lang="en-CA" altLang="fr-FR" sz="3200" dirty="0"/>
              <a:t> du </a:t>
            </a:r>
            <a:r>
              <a:rPr lang="en-CA" altLang="fr-FR" sz="3200" dirty="0" err="1"/>
              <a:t>marché</a:t>
            </a:r>
            <a:r>
              <a:rPr lang="en-CA" altLang="fr-FR" sz="3200" dirty="0"/>
              <a:t> du travail.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Il </a:t>
            </a:r>
            <a:r>
              <a:rPr lang="en-CA" altLang="fr-FR" sz="3200" dirty="0" err="1"/>
              <a:t>garde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même</a:t>
            </a:r>
            <a:r>
              <a:rPr lang="en-CA" altLang="fr-FR" sz="3200" dirty="0"/>
              <a:t> nom, </a:t>
            </a:r>
            <a:r>
              <a:rPr lang="en-CA" altLang="fr-FR" sz="3200" dirty="0" err="1"/>
              <a:t>soit</a:t>
            </a:r>
            <a:r>
              <a:rPr lang="en-CA" altLang="fr-FR" sz="3200" dirty="0"/>
              <a:t> </a:t>
            </a:r>
            <a:r>
              <a:rPr lang="en-CA" altLang="fr-FR" sz="3200" i="1" dirty="0" err="1"/>
              <a:t>Santé</a:t>
            </a:r>
            <a:r>
              <a:rPr lang="en-CA" altLang="fr-FR" sz="3200" i="1" dirty="0"/>
              <a:t>, assistance et </a:t>
            </a:r>
            <a:r>
              <a:rPr lang="en-CA" altLang="fr-FR" sz="3200" i="1" dirty="0" err="1"/>
              <a:t>soins</a:t>
            </a:r>
            <a:r>
              <a:rPr lang="en-CA" altLang="fr-FR" sz="3200" i="1" dirty="0"/>
              <a:t> </a:t>
            </a:r>
            <a:r>
              <a:rPr lang="en-CA" altLang="fr-FR" sz="3200" i="1" dirty="0" err="1"/>
              <a:t>infirmiers</a:t>
            </a:r>
            <a:r>
              <a:rPr lang="en-CA" altLang="fr-FR" sz="3200" dirty="0"/>
              <a:t>, et dure </a:t>
            </a:r>
            <a:r>
              <a:rPr lang="en-CA" altLang="fr-FR" sz="3200" dirty="0" err="1"/>
              <a:t>toujours</a:t>
            </a:r>
            <a:r>
              <a:rPr lang="en-CA" altLang="fr-FR" sz="3200" dirty="0"/>
              <a:t> 1 800 </a:t>
            </a:r>
            <a:r>
              <a:rPr lang="en-CA" altLang="fr-FR" sz="3200" dirty="0" err="1"/>
              <a:t>heures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Depuis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septembre</a:t>
            </a:r>
            <a:r>
              <a:rPr lang="en-CA" altLang="fr-FR" sz="3200" dirty="0"/>
              <a:t> 2003, </a:t>
            </a:r>
            <a:r>
              <a:rPr lang="en-CA" altLang="fr-FR" sz="3200" dirty="0" err="1"/>
              <a:t>toutes</a:t>
            </a:r>
            <a:r>
              <a:rPr lang="en-CA" altLang="fr-FR" sz="3200" dirty="0"/>
              <a:t> les écoles de formation se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conformées</a:t>
            </a:r>
            <a:r>
              <a:rPr lang="en-CA" altLang="fr-FR" sz="3200" dirty="0"/>
              <a:t> au programme </a:t>
            </a:r>
            <a:r>
              <a:rPr lang="en-CA" altLang="fr-FR" sz="3200" dirty="0" err="1"/>
              <a:t>modifié</a:t>
            </a:r>
            <a:r>
              <a:rPr lang="en-CA" altLang="fr-FR" sz="3200" dirty="0"/>
              <a:t> par le MEQ, qui </a:t>
            </a:r>
            <a:r>
              <a:rPr lang="en-CA" altLang="fr-FR" sz="3200" dirty="0" err="1"/>
              <a:t>tient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compte</a:t>
            </a:r>
            <a:r>
              <a:rPr lang="en-CA" altLang="fr-FR" sz="3200" dirty="0"/>
              <a:t> du nouveau champ de pratique et des </a:t>
            </a:r>
            <a:r>
              <a:rPr lang="en-CA" altLang="fr-FR" sz="3200" dirty="0" err="1"/>
              <a:t>activités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réservées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par la </a:t>
            </a:r>
            <a:r>
              <a:rPr lang="en-CA" altLang="fr-FR" sz="3200" dirty="0" err="1"/>
              <a:t>Loi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modifiant</a:t>
            </a:r>
            <a:r>
              <a:rPr lang="en-CA" altLang="fr-FR" sz="3200" dirty="0"/>
              <a:t> le Code des professions et </a:t>
            </a:r>
            <a:r>
              <a:rPr lang="en-CA" altLang="fr-FR" sz="3200" dirty="0" err="1"/>
              <a:t>d’autres</a:t>
            </a:r>
            <a:r>
              <a:rPr lang="en-CA" altLang="fr-FR" sz="3200" dirty="0"/>
              <a:t> dispositions </a:t>
            </a:r>
            <a:r>
              <a:rPr lang="en-CA" altLang="fr-FR" sz="3200" dirty="0" err="1"/>
              <a:t>législatives</a:t>
            </a:r>
            <a:r>
              <a:rPr lang="en-CA" altLang="fr-FR" sz="3200" dirty="0"/>
              <a:t> dans le </a:t>
            </a:r>
            <a:r>
              <a:rPr lang="en-CA" altLang="fr-FR" sz="3200" dirty="0" err="1"/>
              <a:t>domaine</a:t>
            </a:r>
            <a:r>
              <a:rPr lang="en-CA" altLang="fr-FR" sz="3200" dirty="0"/>
              <a:t> de la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 (</a:t>
            </a:r>
            <a:r>
              <a:rPr lang="en-CA" altLang="fr-FR" sz="3200" dirty="0" err="1"/>
              <a:t>loi</a:t>
            </a:r>
            <a:r>
              <a:rPr lang="en-CA" altLang="fr-FR" sz="3200" dirty="0"/>
              <a:t> 90).</a:t>
            </a:r>
          </a:p>
          <a:p>
            <a:pPr eaLnBrk="1" hangingPunct="1"/>
            <a:endParaRPr lang="fr-FR" altLang="fr-FR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EE1A460-39A4-4B26-ABF4-0BABC12967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Rectangle 3">
            <a:extLst>
              <a:ext uri="{FF2B5EF4-FFF2-40B4-BE49-F238E27FC236}">
                <a16:creationId xmlns:a16="http://schemas.microsoft.com/office/drawing/2014/main" id="{3B77B692-4A99-4328-9BB0-4D94A8D31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Cette</a:t>
            </a:r>
            <a:r>
              <a:rPr lang="en-CA" altLang="fr-FR" sz="3200" dirty="0"/>
              <a:t> nouvelle </a:t>
            </a:r>
            <a:r>
              <a:rPr lang="en-CA" altLang="fr-FR" sz="3200" dirty="0" err="1"/>
              <a:t>loi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accroît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l’autonomie</a:t>
            </a:r>
            <a:r>
              <a:rPr lang="en-CA" altLang="fr-FR" sz="3200" dirty="0"/>
              <a:t> et la polyvalence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effet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elle</a:t>
            </a:r>
            <a:r>
              <a:rPr lang="en-CA" altLang="fr-FR" sz="3200" dirty="0"/>
              <a:t> met pour de bon à </a:t>
            </a:r>
            <a:r>
              <a:rPr lang="en-CA" altLang="fr-FR" sz="3200" dirty="0" err="1"/>
              <a:t>l’écart</a:t>
            </a:r>
            <a:r>
              <a:rPr lang="en-CA" altLang="fr-FR" sz="3200" dirty="0"/>
              <a:t> le  </a:t>
            </a:r>
            <a:r>
              <a:rPr lang="en-CA" altLang="fr-FR" sz="3200" dirty="0" err="1"/>
              <a:t>mécanisme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délégations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d’actes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confie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nouvelles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activités</a:t>
            </a:r>
            <a:r>
              <a:rPr lang="en-CA" altLang="fr-FR" sz="3200" dirty="0"/>
              <a:t> qui </a:t>
            </a:r>
            <a:r>
              <a:rPr lang="en-CA" altLang="fr-FR" sz="3200" dirty="0" err="1"/>
              <a:t>leur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réservées</a:t>
            </a:r>
            <a:r>
              <a:rPr lang="en-CA" altLang="fr-FR" sz="3200" dirty="0"/>
              <a:t> (</a:t>
            </a:r>
            <a:r>
              <a:rPr lang="en-CA" altLang="fr-FR" sz="3200" dirty="0" err="1"/>
              <a:t>ponction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veineuse</a:t>
            </a:r>
            <a:r>
              <a:rPr lang="en-CA" altLang="fr-FR" sz="3200" dirty="0"/>
              <a:t>, tube </a:t>
            </a:r>
            <a:r>
              <a:rPr lang="en-CA" altLang="fr-FR" sz="3200" dirty="0" err="1"/>
              <a:t>nasogastrique</a:t>
            </a:r>
            <a:r>
              <a:rPr lang="en-CA" altLang="fr-FR" sz="3200" dirty="0"/>
              <a:t>, irrigation </a:t>
            </a:r>
            <a:r>
              <a:rPr lang="en-CA" altLang="fr-FR" sz="3200" dirty="0" err="1"/>
              <a:t>auriculaire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curage</a:t>
            </a:r>
            <a:r>
              <a:rPr lang="en-CA" altLang="fr-FR" sz="3200" dirty="0"/>
              <a:t> rectal).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Cela</a:t>
            </a:r>
            <a:r>
              <a:rPr lang="en-CA" altLang="fr-FR" sz="3200" dirty="0"/>
              <a:t> ne </a:t>
            </a:r>
            <a:r>
              <a:rPr lang="en-CA" altLang="fr-FR" sz="3200" dirty="0" err="1"/>
              <a:t>règle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toutefois</a:t>
            </a:r>
            <a:r>
              <a:rPr lang="en-CA" altLang="fr-FR" sz="3200" dirty="0"/>
              <a:t> pas </a:t>
            </a:r>
            <a:r>
              <a:rPr lang="en-CA" altLang="fr-FR" sz="3200" dirty="0" err="1"/>
              <a:t>forcément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conflits</a:t>
            </a:r>
            <a:r>
              <a:rPr lang="en-CA" altLang="fr-FR" sz="3200" dirty="0"/>
              <a:t> avec les </a:t>
            </a:r>
            <a:r>
              <a:rPr lang="en-CA" altLang="fr-FR" sz="3200" dirty="0" err="1"/>
              <a:t>autres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catégories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soignants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A40B2E6-AB0F-4524-8091-161876B13B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>
            <a:extLst>
              <a:ext uri="{FF2B5EF4-FFF2-40B4-BE49-F238E27FC236}">
                <a16:creationId xmlns:a16="http://schemas.microsoft.com/office/drawing/2014/main" id="{7ED73B81-C79E-4B70-9920-E9635E2FB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 6 </a:t>
            </a:r>
            <a:r>
              <a:rPr lang="en-CA" altLang="fr-FR" sz="3200" dirty="0" err="1"/>
              <a:t>mai</a:t>
            </a:r>
            <a:r>
              <a:rPr lang="en-CA" altLang="fr-FR" sz="3200" dirty="0"/>
              <a:t> 2005, </a:t>
            </a:r>
            <a:r>
              <a:rPr lang="en-CA" altLang="fr-FR" sz="3200" dirty="0" err="1"/>
              <a:t>l’OIIQ</a:t>
            </a:r>
            <a:r>
              <a:rPr lang="en-CA" altLang="fr-FR" sz="3200" dirty="0"/>
              <a:t> (</a:t>
            </a:r>
            <a:r>
              <a:rPr lang="en-CA" altLang="fr-FR" sz="3200" dirty="0" err="1"/>
              <a:t>l’Ordre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 du Québec) et </a:t>
            </a:r>
            <a:r>
              <a:rPr lang="en-CA" altLang="fr-FR" sz="3200" dirty="0" err="1"/>
              <a:t>l’OIIAQ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lancent</a:t>
            </a:r>
            <a:r>
              <a:rPr lang="en-CA" altLang="fr-FR" sz="3200" dirty="0"/>
              <a:t> un premier document conjoint: </a:t>
            </a:r>
            <a:r>
              <a:rPr lang="en-CA" altLang="fr-FR" sz="3200" i="1" dirty="0"/>
              <a:t>Orientations pour </a:t>
            </a:r>
            <a:r>
              <a:rPr lang="en-CA" altLang="fr-FR" sz="3200" i="1" dirty="0" err="1"/>
              <a:t>une</a:t>
            </a:r>
            <a:r>
              <a:rPr lang="en-CA" altLang="fr-FR" sz="3200" i="1" dirty="0"/>
              <a:t> utilisation </a:t>
            </a:r>
            <a:r>
              <a:rPr lang="en-CA" altLang="fr-FR" sz="3200" i="1" dirty="0" err="1"/>
              <a:t>judicieuse</a:t>
            </a:r>
            <a:r>
              <a:rPr lang="en-CA" altLang="fr-FR" sz="3200" i="1" dirty="0"/>
              <a:t> de la </a:t>
            </a:r>
            <a:r>
              <a:rPr lang="en-CA" altLang="fr-FR" sz="3200" i="1" dirty="0" err="1"/>
              <a:t>règle</a:t>
            </a:r>
            <a:r>
              <a:rPr lang="en-CA" altLang="fr-FR" sz="3200" i="1" dirty="0"/>
              <a:t> de </a:t>
            </a:r>
            <a:r>
              <a:rPr lang="en-CA" altLang="fr-FR" sz="3200" i="1" dirty="0" err="1"/>
              <a:t>soins</a:t>
            </a:r>
            <a:r>
              <a:rPr lang="en-CA" altLang="fr-FR" sz="3200" i="1" dirty="0"/>
              <a:t> </a:t>
            </a:r>
            <a:r>
              <a:rPr lang="en-CA" altLang="fr-FR" sz="3200" i="1" dirty="0" err="1"/>
              <a:t>infirmiers</a:t>
            </a:r>
            <a:r>
              <a:rPr lang="en-CA" altLang="fr-FR" sz="3200" i="1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Ce document, qui se </a:t>
            </a:r>
            <a:r>
              <a:rPr lang="en-CA" altLang="fr-FR" sz="3200" dirty="0" err="1"/>
              <a:t>veut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porteur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d’une</a:t>
            </a:r>
            <a:r>
              <a:rPr lang="en-CA" altLang="fr-FR" sz="3200" dirty="0"/>
              <a:t> vision commune des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infirmiers</a:t>
            </a:r>
            <a:r>
              <a:rPr lang="en-CA" altLang="fr-FR" sz="3200" dirty="0"/>
              <a:t>, a </a:t>
            </a:r>
            <a:r>
              <a:rPr lang="en-CA" altLang="fr-FR" sz="3200" dirty="0" err="1"/>
              <a:t>été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rédigé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afin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d’apporter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précisions</a:t>
            </a:r>
            <a:r>
              <a:rPr lang="en-CA" altLang="fr-FR" sz="3200" dirty="0"/>
              <a:t> sur la </a:t>
            </a:r>
            <a:r>
              <a:rPr lang="en-CA" altLang="fr-FR" sz="3200" dirty="0" err="1"/>
              <a:t>portée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responsabilités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respectives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et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et de </a:t>
            </a:r>
            <a:r>
              <a:rPr lang="en-CA" altLang="fr-FR" sz="3200" dirty="0" err="1"/>
              <a:t>favoriser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meilleure</a:t>
            </a:r>
            <a:r>
              <a:rPr lang="en-CA" altLang="fr-FR" sz="3200" dirty="0"/>
              <a:t> coordination des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FAC6E21-CF2B-4C6E-899C-433F22F4E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>
            <a:extLst>
              <a:ext uri="{FF2B5EF4-FFF2-40B4-BE49-F238E27FC236}">
                <a16:creationId xmlns:a16="http://schemas.microsoft.com/office/drawing/2014/main" id="{A10C945D-4F87-4B6C-8E08-8635142B7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8" y="1125539"/>
            <a:ext cx="8388350" cy="35274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altLang="fr-FR" sz="6600" b="1" dirty="0"/>
              <a:t>L’histoire de la profession</a:t>
            </a:r>
            <a:br>
              <a:rPr lang="en-CA" altLang="fr-FR" sz="6600" b="1" dirty="0"/>
            </a:br>
            <a:br>
              <a:rPr lang="en-CA" altLang="fr-FR" sz="6600" b="1" dirty="0"/>
            </a:br>
            <a:r>
              <a:rPr lang="en-CA" altLang="fr-FR" sz="4400" b="1" dirty="0" err="1"/>
              <a:t>Cémeq</a:t>
            </a:r>
            <a:r>
              <a:rPr lang="en-CA" altLang="fr-FR" sz="4400" b="1" dirty="0"/>
              <a:t> p. 82</a:t>
            </a:r>
            <a:endParaRPr lang="fr-FR" altLang="fr-FR" sz="4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Espace réservé du contenu 2">
            <a:extLst>
              <a:ext uri="{FF2B5EF4-FFF2-40B4-BE49-F238E27FC236}">
                <a16:creationId xmlns:a16="http://schemas.microsoft.com/office/drawing/2014/main" id="{4D95C151-CAF9-4F3A-B07E-DA91EB729E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97075"/>
            <a:ext cx="105156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fr-CA" altLang="fr-FR" sz="3200" dirty="0"/>
              <a:t>En 2010, le programme de Santé, assistance et soins infirmiers est mis à jour.</a:t>
            </a:r>
          </a:p>
          <a:p>
            <a:pPr eaLnBrk="1" hangingPunct="1">
              <a:lnSpc>
                <a:spcPct val="100000"/>
              </a:lnSpc>
            </a:pPr>
            <a:r>
              <a:rPr lang="fr-CA" altLang="fr-FR" sz="3200" dirty="0"/>
              <a:t>La thérapie intraveineuse est ajoutée au programme, les stages en communautaire sont retirés pour ajouter la pédiatrie et l’obstétrique.</a:t>
            </a:r>
          </a:p>
          <a:p>
            <a:pPr eaLnBrk="1" hangingPunct="1">
              <a:lnSpc>
                <a:spcPct val="100000"/>
              </a:lnSpc>
            </a:pPr>
            <a:r>
              <a:rPr lang="fr-CA" altLang="fr-FR" sz="3200" dirty="0"/>
              <a:t>En 2012, la décision est prise d’ajouter un examen professionnel à la fin de la formation.</a:t>
            </a:r>
          </a:p>
          <a:p>
            <a:pPr eaLnBrk="1" hangingPunct="1">
              <a:lnSpc>
                <a:spcPct val="100000"/>
              </a:lnSpc>
            </a:pPr>
            <a:r>
              <a:rPr lang="fr-CA" altLang="fr-FR" sz="3200" dirty="0"/>
              <a:t>C’est en mars 2016 que l’examen de l’OIIAQ est imposé pour la première fois.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12E766-0DCC-4CFF-8F8F-DE4ED7821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F3336A0D-0D7D-4292-850F-5E90CBFB8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33375"/>
            <a:ext cx="9144000" cy="1079500"/>
          </a:xfrm>
        </p:spPr>
        <p:txBody>
          <a:bodyPr/>
          <a:lstStyle/>
          <a:p>
            <a:pPr eaLnBrk="1" hangingPunct="1">
              <a:defRPr/>
            </a:pPr>
            <a:r>
              <a:rPr lang="en-CA" altLang="fr-FR" sz="2400" b="1" dirty="0"/>
              <a:t>Charlotte </a:t>
            </a:r>
            <a:r>
              <a:rPr lang="en-CA" altLang="fr-FR" sz="2400" b="1" dirty="0" err="1"/>
              <a:t>Tassé</a:t>
            </a:r>
            <a:r>
              <a:rPr lang="en-CA" altLang="fr-FR" sz="2400" b="1" dirty="0"/>
              <a:t>, </a:t>
            </a:r>
            <a:br>
              <a:rPr lang="en-CA" altLang="fr-FR" sz="2400" b="1" dirty="0"/>
            </a:br>
            <a:r>
              <a:rPr lang="en-CA" altLang="fr-FR" sz="2400" b="1" dirty="0" err="1"/>
              <a:t>mère</a:t>
            </a:r>
            <a:r>
              <a:rPr lang="en-CA" altLang="fr-FR" sz="2400" b="1" dirty="0"/>
              <a:t> </a:t>
            </a:r>
            <a:r>
              <a:rPr lang="en-CA" altLang="fr-FR" sz="2400" b="1" dirty="0" err="1"/>
              <a:t>spirituelle</a:t>
            </a:r>
            <a:r>
              <a:rPr lang="en-CA" altLang="fr-FR" sz="2400" b="1" dirty="0"/>
              <a:t> des </a:t>
            </a:r>
            <a:r>
              <a:rPr lang="en-CA" altLang="fr-FR" sz="2400" b="1" dirty="0" err="1"/>
              <a:t>infirmières</a:t>
            </a:r>
            <a:r>
              <a:rPr lang="en-CA" altLang="fr-FR" sz="2400" b="1" dirty="0"/>
              <a:t> </a:t>
            </a:r>
            <a:r>
              <a:rPr lang="en-CA" altLang="fr-FR" sz="2400" b="1" dirty="0" err="1"/>
              <a:t>auxiliaires</a:t>
            </a:r>
            <a:endParaRPr lang="fr-FR" altLang="fr-FR" sz="2400" b="1" dirty="0"/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513B7C4C-CF2B-4037-8492-A68BD7E871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137535"/>
            <a:ext cx="9899374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fr-FR" altLang="fr-FR" sz="3200" dirty="0"/>
              <a:t>C’est dans les années 1950 que les infirmières auxiliaires francophones entrent vraiment dans les hôpitaux, après avoir longtemps travaillé à domicile.  On les nomme les « </a:t>
            </a:r>
            <a:r>
              <a:rPr lang="fr-FR" altLang="fr-FR" sz="3200" dirty="0" err="1"/>
              <a:t>gardes-malades</a:t>
            </a:r>
            <a:r>
              <a:rPr lang="fr-FR" altLang="fr-FR" sz="3200" dirty="0"/>
              <a:t> auxiliaires ».</a:t>
            </a:r>
          </a:p>
          <a:p>
            <a:pPr algn="just" eaLnBrk="1" hangingPunct="1">
              <a:lnSpc>
                <a:spcPct val="90000"/>
              </a:lnSpc>
            </a:pPr>
            <a:r>
              <a:rPr lang="fr-FR" altLang="fr-FR" sz="3200" dirty="0"/>
              <a:t>Le 4 septembre 1950, la première école francophone d’infirmières auxiliaires voit le jour grâce à Charlotte Tassé, infirmière et directrice du Sanatorium Albert Prévost, situé à Cartierville, dans la région de Montréal.</a:t>
            </a:r>
          </a:p>
          <a:p>
            <a:pPr algn="just" eaLnBrk="1" hangingPunct="1">
              <a:lnSpc>
                <a:spcPct val="90000"/>
              </a:lnSpc>
            </a:pPr>
            <a:r>
              <a:rPr lang="fr-FR" altLang="fr-FR" sz="3200" dirty="0"/>
              <a:t>La formation, qui s’inspire de ce qui existe aux États-Unis, dure 18 mois.</a:t>
            </a:r>
          </a:p>
        </p:txBody>
      </p:sp>
      <p:sp>
        <p:nvSpPr>
          <p:cNvPr id="44036" name="ZoneTexte 3">
            <a:extLst>
              <a:ext uri="{FF2B5EF4-FFF2-40B4-BE49-F238E27FC236}">
                <a16:creationId xmlns:a16="http://schemas.microsoft.com/office/drawing/2014/main" id="{B88821A8-9A13-4F41-80CB-176E37737DF3}"/>
              </a:ext>
            </a:extLst>
          </p:cNvPr>
          <p:cNvSpPr txBox="1">
            <a:spLocks noChangeArrowheads="1"/>
          </p:cNvSpPr>
          <p:nvPr/>
        </p:nvSpPr>
        <p:spPr bwMode="auto">
          <a:xfrm rot="20201940">
            <a:off x="24308" y="1032152"/>
            <a:ext cx="194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fr-FR" sz="2800" b="1" dirty="0">
                <a:solidFill>
                  <a:schemeClr val="accent3">
                    <a:lumMod val="75000"/>
                  </a:schemeClr>
                </a:solidFill>
                <a:latin typeface="Kristen ITC" panose="03050502040202030202" pitchFamily="66" charset="0"/>
              </a:rPr>
              <a:t>EXTRA</a:t>
            </a:r>
            <a:endParaRPr lang="fr-CA" alt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/>
      <p:bldP spid="17203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65C276-2A6B-499E-9C62-4BCECDFAAF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805264"/>
            <a:ext cx="10557496" cy="4895850"/>
          </a:xfrm>
        </p:spPr>
        <p:txBody>
          <a:bodyPr>
            <a:normAutofit/>
          </a:bodyPr>
          <a:lstStyle/>
          <a:p>
            <a:r>
              <a:rPr lang="fr-FR" altLang="fr-FR" sz="3200" dirty="0"/>
              <a:t>Elle comprend des cours théoriques et 6 mois de stages pratiques à l’hôpital.</a:t>
            </a:r>
          </a:p>
          <a:p>
            <a:r>
              <a:rPr lang="fr-FR" altLang="fr-FR" sz="3200" dirty="0"/>
              <a:t>8 ans plus tard, on compte 10 écoles, et pas moins de 48 en 1968.</a:t>
            </a:r>
          </a:p>
          <a:p>
            <a:r>
              <a:rPr lang="en-CA" altLang="fr-FR" sz="3200" dirty="0"/>
              <a:t>Charlotte </a:t>
            </a:r>
            <a:r>
              <a:rPr lang="en-CA" altLang="fr-FR" sz="3200" dirty="0" err="1"/>
              <a:t>Tassé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s’est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éteint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1974, à </a:t>
            </a:r>
            <a:r>
              <a:rPr lang="en-CA" altLang="fr-FR" sz="3200" dirty="0" err="1"/>
              <a:t>l’âge</a:t>
            </a:r>
            <a:r>
              <a:rPr lang="en-CA" altLang="fr-FR" sz="3200" dirty="0"/>
              <a:t> de 81 </a:t>
            </a:r>
            <a:r>
              <a:rPr lang="en-CA" altLang="fr-FR" sz="3200" dirty="0" err="1"/>
              <a:t>ans</a:t>
            </a:r>
            <a:r>
              <a:rPr lang="en-CA" altLang="fr-FR" sz="3200" dirty="0"/>
              <a:t>, après </a:t>
            </a:r>
            <a:r>
              <a:rPr lang="en-CA" altLang="fr-FR" sz="3200" dirty="0" err="1"/>
              <a:t>avoir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mené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existence </a:t>
            </a:r>
            <a:r>
              <a:rPr lang="en-CA" altLang="fr-FR" sz="3200" dirty="0" err="1"/>
              <a:t>vouée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malades</a:t>
            </a:r>
            <a:r>
              <a:rPr lang="en-CA" altLang="fr-FR" sz="3200" dirty="0"/>
              <a:t>, à </a:t>
            </a:r>
            <a:r>
              <a:rPr lang="en-CA" altLang="fr-FR" sz="3200" dirty="0" err="1"/>
              <a:t>l’enseignement</a:t>
            </a:r>
            <a:r>
              <a:rPr lang="en-CA" altLang="fr-FR" sz="3200" dirty="0"/>
              <a:t> et à la </a:t>
            </a:r>
            <a:r>
              <a:rPr lang="en-CA" altLang="fr-FR" sz="3200" dirty="0" err="1"/>
              <a:t>défense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intérêts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  <a:endParaRPr lang="fr-FR" altLang="fr-FR" sz="3200" dirty="0"/>
          </a:p>
          <a:p>
            <a:r>
              <a:rPr lang="fr-FR" altLang="fr-FR" sz="3200" dirty="0"/>
              <a:t>Aujourd’hui, 50 centres de formation professionnelle offrent le programme d’étude en SASI, et ce, partout au Québec.</a:t>
            </a:r>
          </a:p>
          <a:p>
            <a:r>
              <a:rPr lang="fr-CA" altLang="fr-FR" sz="3200" dirty="0">
                <a:hlinkClick r:id="rId2"/>
              </a:rPr>
              <a:t>Prix Charotte Tassé  5 min</a:t>
            </a:r>
            <a:endParaRPr lang="fr-FR" altLang="fr-FR" sz="3200" dirty="0"/>
          </a:p>
          <a:p>
            <a:pPr marL="0" indent="0">
              <a:buNone/>
            </a:pPr>
            <a:endParaRPr lang="fr-CA" alt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1ECE971-67E0-4629-820B-BD66B679E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en-CA" altLang="fr-FR" sz="2400" b="1" dirty="0">
                <a:solidFill>
                  <a:srgbClr val="FFFF00"/>
                </a:solidFill>
                <a:latin typeface="Kristen ITC" panose="03050502040202030202" pitchFamily="66" charset="0"/>
              </a:rPr>
            </a:br>
            <a:br>
              <a:rPr lang="en-CA" altLang="fr-FR" sz="2400" b="1" dirty="0">
                <a:solidFill>
                  <a:srgbClr val="FFFF00"/>
                </a:solidFill>
                <a:latin typeface="Kristen ITC" panose="03050502040202030202" pitchFamily="66" charset="0"/>
              </a:rPr>
            </a:br>
            <a:r>
              <a:rPr lang="en-CA" altLang="fr-FR" sz="2400" b="1" dirty="0"/>
              <a:t>Charlotte </a:t>
            </a:r>
            <a:r>
              <a:rPr lang="en-CA" altLang="fr-FR" sz="2400" b="1" dirty="0" err="1"/>
              <a:t>Tassé</a:t>
            </a:r>
            <a:r>
              <a:rPr lang="en-CA" altLang="fr-FR" sz="2400" b="1" dirty="0"/>
              <a:t>, </a:t>
            </a:r>
            <a:br>
              <a:rPr lang="en-CA" altLang="fr-FR" sz="2400" b="1" dirty="0"/>
            </a:br>
            <a:r>
              <a:rPr lang="en-CA" altLang="fr-FR" sz="2400" b="1" dirty="0" err="1"/>
              <a:t>mère</a:t>
            </a:r>
            <a:r>
              <a:rPr lang="en-CA" altLang="fr-FR" sz="2400" b="1" dirty="0"/>
              <a:t> </a:t>
            </a:r>
            <a:r>
              <a:rPr lang="en-CA" altLang="fr-FR" sz="2400" b="1" dirty="0" err="1"/>
              <a:t>spirituelle</a:t>
            </a:r>
            <a:r>
              <a:rPr lang="en-CA" altLang="fr-FR" sz="2400" b="1" dirty="0"/>
              <a:t> des </a:t>
            </a:r>
            <a:r>
              <a:rPr lang="en-CA" altLang="fr-FR" sz="2400" b="1" dirty="0" err="1"/>
              <a:t>infirmières</a:t>
            </a:r>
            <a:r>
              <a:rPr lang="en-CA" altLang="fr-FR" sz="2400" b="1" dirty="0"/>
              <a:t> </a:t>
            </a:r>
            <a:r>
              <a:rPr lang="en-CA" altLang="fr-FR" sz="2400" b="1" dirty="0" err="1"/>
              <a:t>auxiliaires</a:t>
            </a:r>
            <a:br>
              <a:rPr lang="en-CA" altLang="fr-FR" sz="2400" b="1" dirty="0"/>
            </a:br>
            <a:endParaRPr lang="fr-FR" altLang="fr-FR" sz="2400" b="1" dirty="0"/>
          </a:p>
        </p:txBody>
      </p:sp>
      <p:sp>
        <p:nvSpPr>
          <p:cNvPr id="46084" name="ZoneTexte 4">
            <a:extLst>
              <a:ext uri="{FF2B5EF4-FFF2-40B4-BE49-F238E27FC236}">
                <a16:creationId xmlns:a16="http://schemas.microsoft.com/office/drawing/2014/main" id="{C3B56C1B-96A1-45F7-8018-637BBABB8476}"/>
              </a:ext>
            </a:extLst>
          </p:cNvPr>
          <p:cNvSpPr txBox="1">
            <a:spLocks noChangeArrowheads="1"/>
          </p:cNvSpPr>
          <p:nvPr/>
        </p:nvSpPr>
        <p:spPr bwMode="auto">
          <a:xfrm rot="20201940">
            <a:off x="463069" y="767110"/>
            <a:ext cx="194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fr-FR" sz="2800" b="1" dirty="0">
                <a:solidFill>
                  <a:schemeClr val="accent3">
                    <a:lumMod val="75000"/>
                  </a:schemeClr>
                </a:solidFill>
                <a:latin typeface="Kristen ITC" panose="03050502040202030202" pitchFamily="66" charset="0"/>
              </a:rPr>
              <a:t>EXTRA</a:t>
            </a:r>
            <a:endParaRPr lang="fr-CA" alt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>
            <a:extLst>
              <a:ext uri="{FF2B5EF4-FFF2-40B4-BE49-F238E27FC236}">
                <a16:creationId xmlns:a16="http://schemas.microsoft.com/office/drawing/2014/main" id="{D5FEAF57-2CF6-4A89-A2A3-2F8E66AFA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CA" altLang="fr-FR" sz="3200" dirty="0" err="1"/>
              <a:t>Ayez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l’éducation</a:t>
            </a:r>
            <a:r>
              <a:rPr lang="en-CA" altLang="fr-FR" sz="3200" dirty="0"/>
              <a:t>, de la morale, de la </a:t>
            </a:r>
            <a:r>
              <a:rPr lang="en-CA" altLang="fr-FR" sz="3200" dirty="0" err="1"/>
              <a:t>personnalité</a:t>
            </a:r>
            <a:r>
              <a:rPr lang="en-CA" altLang="fr-FR" sz="3200" dirty="0"/>
              <a:t> et beaucoup d’amour et de </a:t>
            </a:r>
            <a:r>
              <a:rPr lang="en-CA" altLang="fr-FR" sz="3200" dirty="0" err="1"/>
              <a:t>dévouement</a:t>
            </a:r>
            <a:r>
              <a:rPr lang="en-CA" altLang="fr-FR" sz="3200" dirty="0"/>
              <a:t>.  Sous </a:t>
            </a:r>
            <a:r>
              <a:rPr lang="en-CA" altLang="fr-FR" sz="3200" dirty="0" err="1"/>
              <a:t>l’empire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ces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qualités</a:t>
            </a:r>
            <a:r>
              <a:rPr lang="en-CA" altLang="fr-FR" sz="3200" dirty="0"/>
              <a:t>, nous </a:t>
            </a:r>
            <a:r>
              <a:rPr lang="en-CA" altLang="fr-FR" sz="3200" dirty="0" err="1"/>
              <a:t>pouvons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effectuer</a:t>
            </a:r>
            <a:r>
              <a:rPr lang="en-CA" altLang="fr-FR" sz="3200" dirty="0"/>
              <a:t> un travail </a:t>
            </a:r>
            <a:r>
              <a:rPr lang="en-CA" altLang="fr-FR" sz="3200" dirty="0" err="1"/>
              <a:t>intéressant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servir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notre</a:t>
            </a:r>
            <a:r>
              <a:rPr lang="en-CA" altLang="fr-FR" sz="3200" dirty="0"/>
              <a:t> profession </a:t>
            </a:r>
            <a:r>
              <a:rPr lang="en-CA" altLang="fr-FR" sz="3200" dirty="0" err="1"/>
              <a:t>d’une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façon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dynamique</a:t>
            </a:r>
            <a:r>
              <a:rPr lang="en-CA" altLang="fr-FR" sz="3200" dirty="0"/>
              <a:t> et, par </a:t>
            </a:r>
            <a:r>
              <a:rPr lang="en-CA" altLang="fr-FR" sz="3200" dirty="0" err="1"/>
              <a:t>surcroit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d’une</a:t>
            </a:r>
            <a:r>
              <a:rPr lang="en-CA" altLang="fr-FR" sz="3200" dirty="0"/>
              <a:t> manière pratique tout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maintenant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notre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idéal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hauteur des plus </a:t>
            </a:r>
            <a:r>
              <a:rPr lang="en-CA" altLang="fr-FR" sz="3200" dirty="0" err="1"/>
              <a:t>élevées</a:t>
            </a:r>
            <a:r>
              <a:rPr lang="en-CA" altLang="fr-FR" sz="3200" dirty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CA" altLang="fr-FR" dirty="0"/>
              <a:t>						</a:t>
            </a:r>
            <a:r>
              <a:rPr lang="en-CA" altLang="fr-FR" sz="4000" dirty="0">
                <a:latin typeface="Blackadder ITC" panose="04020505051007020D02" pitchFamily="82" charset="0"/>
              </a:rPr>
              <a:t>Charlotte </a:t>
            </a:r>
            <a:r>
              <a:rPr lang="en-CA" altLang="fr-FR" sz="4000" dirty="0" err="1">
                <a:latin typeface="Blackadder ITC" panose="04020505051007020D02" pitchFamily="82" charset="0"/>
              </a:rPr>
              <a:t>Tassé</a:t>
            </a:r>
            <a:endParaRPr lang="en-CA" altLang="fr-FR" sz="4000" dirty="0">
              <a:latin typeface="Blackadder ITC" panose="04020505051007020D02" pitchFamily="82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altLang="fr-FR" sz="4000" dirty="0">
              <a:latin typeface="Blackadder ITC" panose="04020505051007020D02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>
            <a:extLst>
              <a:ext uri="{FF2B5EF4-FFF2-40B4-BE49-F238E27FC236}">
                <a16:creationId xmlns:a16="http://schemas.microsoft.com/office/drawing/2014/main" id="{3A9C1F62-4146-4403-9B9E-2B9A532EC9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37861" y="2342322"/>
            <a:ext cx="8229600" cy="3700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fr-FR" sz="3200" b="1" dirty="0" err="1"/>
              <a:t>Saviez-vous</a:t>
            </a:r>
            <a:r>
              <a:rPr lang="en-CA" altLang="fr-FR" sz="3200" b="1" dirty="0"/>
              <a:t> que…</a:t>
            </a:r>
          </a:p>
          <a:p>
            <a:pPr eaLnBrk="1" hangingPunct="1">
              <a:lnSpc>
                <a:spcPct val="90000"/>
              </a:lnSpc>
            </a:pPr>
            <a:endParaRPr lang="en-CA" altLang="fr-FR" sz="3200" b="1" dirty="0"/>
          </a:p>
          <a:p>
            <a:pPr algn="just" eaLnBrk="1" hangingPunct="1">
              <a:lnSpc>
                <a:spcPct val="90000"/>
              </a:lnSpc>
            </a:pPr>
            <a:r>
              <a:rPr lang="en-CA" altLang="fr-FR" sz="3200" dirty="0" err="1"/>
              <a:t>Depuis</a:t>
            </a:r>
            <a:r>
              <a:rPr lang="en-CA" altLang="fr-FR" sz="3200" dirty="0"/>
              <a:t> 1983, le 5 </a:t>
            </a:r>
            <a:r>
              <a:rPr lang="en-CA" altLang="fr-FR" sz="3200" dirty="0" err="1"/>
              <a:t>mai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est</a:t>
            </a:r>
            <a:r>
              <a:rPr lang="en-CA" altLang="fr-FR" sz="3200" dirty="0"/>
              <a:t> la </a:t>
            </a:r>
            <a:r>
              <a:rPr lang="en-CA" altLang="fr-FR" sz="3200" dirty="0" err="1"/>
              <a:t>journée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internationale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l’infirmière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</a:t>
            </a:r>
            <a:r>
              <a:rPr lang="en-CA" altLang="fr-FR" sz="3200" dirty="0"/>
              <a:t>. </a:t>
            </a:r>
            <a:r>
              <a:rPr lang="en-CA" altLang="fr-FR" sz="3200" dirty="0" err="1"/>
              <a:t>Notez</a:t>
            </a:r>
            <a:r>
              <a:rPr lang="en-CA" altLang="fr-FR" sz="3200" dirty="0"/>
              <a:t>-le à </a:t>
            </a:r>
            <a:r>
              <a:rPr lang="en-CA" altLang="fr-FR" sz="3200" dirty="0" err="1"/>
              <a:t>votre</a:t>
            </a:r>
            <a:r>
              <a:rPr lang="en-CA" altLang="fr-FR" sz="3200" dirty="0"/>
              <a:t> agenda!</a:t>
            </a:r>
          </a:p>
          <a:p>
            <a:pPr algn="just" eaLnBrk="1" hangingPunct="1">
              <a:lnSpc>
                <a:spcPct val="90000"/>
              </a:lnSpc>
            </a:pPr>
            <a:endParaRPr lang="en-CA" altLang="fr-FR" sz="3200" dirty="0"/>
          </a:p>
          <a:p>
            <a:pPr algn="just">
              <a:lnSpc>
                <a:spcPct val="90000"/>
              </a:lnSpc>
            </a:pPr>
            <a:r>
              <a:rPr lang="en-CA" altLang="fr-FR" sz="3200" dirty="0" err="1">
                <a:hlinkClick r:id="rId3"/>
              </a:rPr>
              <a:t>Hommage</a:t>
            </a:r>
            <a:r>
              <a:rPr lang="en-CA" altLang="fr-FR" sz="3200" dirty="0"/>
              <a:t> 2 min</a:t>
            </a:r>
          </a:p>
          <a:p>
            <a:pPr algn="just" eaLnBrk="1" hangingPunct="1">
              <a:lnSpc>
                <a:spcPct val="90000"/>
              </a:lnSpc>
            </a:pPr>
            <a:endParaRPr lang="en-CA" alt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742266BF-FE1F-4735-9A48-E20026814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endParaRPr lang="fr-FR" altLang="fr-FR" dirty="0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620A35F5-CD79-4501-A9EF-E59103CB2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Après la première guerre </a:t>
            </a:r>
            <a:r>
              <a:rPr lang="en-CA" altLang="fr-FR" sz="3200" dirty="0" err="1"/>
              <a:t>mondiale</a:t>
            </a:r>
            <a:r>
              <a:rPr lang="en-CA" altLang="fr-FR" sz="3200" dirty="0"/>
              <a:t>, les </a:t>
            </a:r>
            <a:r>
              <a:rPr lang="en-CA" altLang="fr-FR" sz="3200" dirty="0" err="1"/>
              <a:t>hôpitaux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canadiens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prennent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l’habitude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d’embaucher</a:t>
            </a:r>
            <a:r>
              <a:rPr lang="en-CA" altLang="fr-FR" sz="3200" dirty="0"/>
              <a:t> du personnel pour aider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accomplir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certaines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leurs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tâches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Ces</a:t>
            </a:r>
            <a:r>
              <a:rPr lang="en-CA" altLang="fr-FR" sz="3200" dirty="0"/>
              <a:t> gens </a:t>
            </a:r>
            <a:r>
              <a:rPr lang="en-CA" altLang="fr-FR" sz="3200" dirty="0" err="1"/>
              <a:t>exécutent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tâches</a:t>
            </a:r>
            <a:r>
              <a:rPr lang="en-CA" altLang="fr-FR" sz="3200" dirty="0"/>
              <a:t> simples </a:t>
            </a:r>
            <a:r>
              <a:rPr lang="en-CA" altLang="fr-FR" sz="3200" dirty="0" err="1"/>
              <a:t>comme</a:t>
            </a:r>
            <a:r>
              <a:rPr lang="en-CA" altLang="fr-FR" sz="3200" dirty="0"/>
              <a:t> assurer le </a:t>
            </a:r>
            <a:r>
              <a:rPr lang="en-CA" altLang="fr-FR" sz="3200" dirty="0" err="1"/>
              <a:t>confort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bénéficiaires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distribuer</a:t>
            </a:r>
            <a:r>
              <a:rPr lang="en-CA" altLang="fr-FR" sz="3200" dirty="0"/>
              <a:t> les repas, </a:t>
            </a:r>
            <a:r>
              <a:rPr lang="en-CA" altLang="fr-FR" sz="3200" dirty="0" err="1"/>
              <a:t>entretenir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chambres</a:t>
            </a:r>
            <a:r>
              <a:rPr lang="en-CA" altLang="fr-FR" sz="3200" dirty="0"/>
              <a:t>, etc.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Les </a:t>
            </a:r>
            <a:r>
              <a:rPr lang="en-CA" altLang="fr-FR" sz="3200" dirty="0" err="1"/>
              <a:t>personnes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engagées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toutefois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peu</a:t>
            </a:r>
            <a:r>
              <a:rPr lang="en-CA" altLang="fr-FR" sz="3200" dirty="0"/>
              <a:t> </a:t>
            </a:r>
            <a:r>
              <a:rPr lang="en-CA" altLang="fr-FR" sz="3200" dirty="0" err="1"/>
              <a:t>qualifiées</a:t>
            </a:r>
            <a:r>
              <a:rPr lang="en-CA" altLang="fr-FR" sz="3200" dirty="0"/>
              <a:t> et ne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pas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mesure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d’apporter</a:t>
            </a:r>
            <a:r>
              <a:rPr lang="en-CA" altLang="fr-FR" sz="3200" dirty="0"/>
              <a:t> un </a:t>
            </a:r>
            <a:r>
              <a:rPr lang="en-CA" altLang="fr-FR" sz="3200" dirty="0" err="1"/>
              <a:t>soutien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compétent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personnes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malades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/>
              <a:t>À </a:t>
            </a:r>
            <a:r>
              <a:rPr lang="en-CA" altLang="fr-FR" sz="3200" dirty="0" err="1"/>
              <a:t>cette</a:t>
            </a:r>
            <a:r>
              <a:rPr lang="en-CA" altLang="fr-FR" sz="3200" dirty="0"/>
              <a:t> époque, la formation de </a:t>
            </a:r>
            <a:r>
              <a:rPr lang="en-CA" altLang="fr-FR" sz="3200" dirty="0" err="1"/>
              <a:t>ces</a:t>
            </a:r>
            <a:r>
              <a:rPr lang="en-CA" altLang="fr-FR" sz="3200" dirty="0"/>
              <a:t> “aides-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” </a:t>
            </a:r>
            <a:r>
              <a:rPr lang="en-CA" altLang="fr-FR" sz="3200" dirty="0" err="1"/>
              <a:t>relève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d’initiatives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isolées</a:t>
            </a:r>
            <a:r>
              <a:rPr lang="en-CA" altLang="fr-FR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  <p:bldP spid="1617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537BBB7A-EEB3-47A9-86AE-662D086678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50274B33-4569-4383-A700-B32681E2C4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CA" altLang="fr-FR" sz="3200" dirty="0" err="1"/>
              <a:t>En</a:t>
            </a:r>
            <a:r>
              <a:rPr lang="en-CA" altLang="fr-FR" sz="3200" dirty="0"/>
              <a:t> 1920,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infirmière</a:t>
            </a:r>
            <a:r>
              <a:rPr lang="en-CA" altLang="fr-FR" sz="3200" dirty="0"/>
              <a:t> du nom de Miss Parker met sur pied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école </a:t>
            </a:r>
            <a:r>
              <a:rPr lang="en-CA" altLang="fr-FR" sz="3200" dirty="0" err="1"/>
              <a:t>d’infirmières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anglophone.</a:t>
            </a:r>
          </a:p>
          <a:p>
            <a:pPr algn="just" eaLnBrk="1" hangingPunct="1"/>
            <a:r>
              <a:rPr lang="en-CA" altLang="fr-FR" sz="3200" dirty="0" err="1"/>
              <a:t>Cette</a:t>
            </a:r>
            <a:r>
              <a:rPr lang="en-CA" altLang="fr-FR" sz="3200" dirty="0"/>
              <a:t> école </a:t>
            </a:r>
            <a:r>
              <a:rPr lang="en-CA" altLang="fr-FR" sz="3200" dirty="0" err="1"/>
              <a:t>offre</a:t>
            </a:r>
            <a:r>
              <a:rPr lang="en-CA" altLang="fr-FR" sz="3200" dirty="0"/>
              <a:t> un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théorique</a:t>
            </a:r>
            <a:r>
              <a:rPr lang="en-CA" altLang="fr-FR" sz="3200" dirty="0"/>
              <a:t> et pratique de 9 </a:t>
            </a:r>
            <a:r>
              <a:rPr lang="en-CA" altLang="fr-FR" sz="3200" dirty="0" err="1"/>
              <a:t>mois</a:t>
            </a:r>
            <a:r>
              <a:rPr lang="en-CA" altLang="fr-FR" sz="3200" dirty="0"/>
              <a:t>.</a:t>
            </a:r>
            <a:endParaRPr lang="fr-FR" altLang="fr-FR" sz="3200" dirty="0"/>
          </a:p>
          <a:p>
            <a:pPr algn="just" eaLnBrk="1" hangingPunct="1"/>
            <a:r>
              <a:rPr lang="en-CA" altLang="fr-FR" sz="3200" dirty="0"/>
              <a:t>À la fin des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1940, après la </a:t>
            </a:r>
            <a:r>
              <a:rPr lang="en-CA" altLang="fr-FR" sz="3200" dirty="0" err="1"/>
              <a:t>deuxième</a:t>
            </a:r>
            <a:r>
              <a:rPr lang="en-CA" altLang="fr-FR" sz="3200" dirty="0"/>
              <a:t> guerre </a:t>
            </a:r>
            <a:r>
              <a:rPr lang="en-CA" altLang="fr-FR" sz="3200" dirty="0" err="1"/>
              <a:t>mondiale</a:t>
            </a:r>
            <a:r>
              <a:rPr lang="en-CA" altLang="fr-FR" sz="3200" dirty="0"/>
              <a:t>, le </a:t>
            </a:r>
            <a:r>
              <a:rPr lang="en-CA" altLang="fr-FR" sz="3200" dirty="0" err="1"/>
              <a:t>ministre</a:t>
            </a:r>
            <a:r>
              <a:rPr lang="en-CA" altLang="fr-FR" sz="3200" dirty="0"/>
              <a:t> du Bien-</a:t>
            </a:r>
            <a:r>
              <a:rPr lang="en-CA" altLang="fr-FR" sz="3200" dirty="0" err="1"/>
              <a:t>être</a:t>
            </a:r>
            <a:r>
              <a:rPr lang="en-CA" altLang="fr-FR" sz="3200" dirty="0"/>
              <a:t> social et de la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 du Canada constate que les  </a:t>
            </a:r>
            <a:r>
              <a:rPr lang="en-CA" altLang="fr-FR" sz="3200" dirty="0" err="1"/>
              <a:t>hôpitaux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désirent</a:t>
            </a:r>
            <a:r>
              <a:rPr lang="en-CA" altLang="fr-FR" sz="3200" dirty="0"/>
              <a:t> conserver les “aides-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” tout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leur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donnant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accès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formation plus </a:t>
            </a:r>
            <a:r>
              <a:rPr lang="en-CA" altLang="fr-FR" sz="3200" dirty="0" err="1"/>
              <a:t>poussée</a:t>
            </a:r>
            <a:r>
              <a:rPr lang="en-CA" altLang="fr-FR" sz="3200" dirty="0"/>
              <a:t>.</a:t>
            </a:r>
          </a:p>
          <a:p>
            <a:pPr algn="just" eaLnBrk="1" hangingPunct="1"/>
            <a:r>
              <a:rPr lang="en-CA" altLang="fr-FR" sz="3200" dirty="0"/>
              <a:t>Il </a:t>
            </a:r>
            <a:r>
              <a:rPr lang="en-CA" altLang="fr-FR" sz="3200" dirty="0" err="1"/>
              <a:t>recommande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donc</a:t>
            </a:r>
            <a:r>
              <a:rPr lang="en-CA" altLang="fr-FR" sz="3200" dirty="0"/>
              <a:t> la </a:t>
            </a:r>
            <a:r>
              <a:rPr lang="en-CA" altLang="fr-FR" sz="3200" dirty="0" err="1"/>
              <a:t>création</a:t>
            </a:r>
            <a:r>
              <a:rPr lang="en-CA" altLang="fr-FR" sz="3200" dirty="0"/>
              <a:t> d’un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 de 12 </a:t>
            </a:r>
            <a:r>
              <a:rPr lang="en-CA" altLang="fr-FR" sz="3200" dirty="0" err="1"/>
              <a:t>mois</a:t>
            </a:r>
            <a:r>
              <a:rPr lang="en-CA" altLang="fr-FR" sz="3200" dirty="0"/>
              <a:t>.</a:t>
            </a:r>
          </a:p>
          <a:p>
            <a:pPr eaLnBrk="1" hangingPunct="1"/>
            <a:endParaRPr lang="fr-FR" alt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>
            <a:extLst>
              <a:ext uri="{FF2B5EF4-FFF2-40B4-BE49-F238E27FC236}">
                <a16:creationId xmlns:a16="http://schemas.microsoft.com/office/drawing/2014/main" id="{0ED5FC05-3CF7-4983-A8D1-174280DA3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1948, </a:t>
            </a:r>
            <a:r>
              <a:rPr lang="en-CA" altLang="fr-FR" sz="3200" dirty="0" err="1"/>
              <a:t>l’Association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canadiennes</a:t>
            </a:r>
            <a:r>
              <a:rPr lang="en-CA" altLang="fr-FR" sz="3200" dirty="0"/>
              <a:t> (AIC) </a:t>
            </a:r>
            <a:r>
              <a:rPr lang="en-CA" altLang="fr-FR" sz="3200" dirty="0" err="1"/>
              <a:t>présente</a:t>
            </a:r>
            <a:r>
              <a:rPr lang="en-CA" altLang="fr-FR" sz="3200" dirty="0"/>
              <a:t> un nouveau programme de formation qui sera </a:t>
            </a:r>
            <a:r>
              <a:rPr lang="en-CA" altLang="fr-FR" sz="3200" dirty="0" err="1"/>
              <a:t>vite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appouvé</a:t>
            </a:r>
            <a:r>
              <a:rPr lang="en-CA" altLang="fr-FR" sz="3200" dirty="0"/>
              <a:t> à travers le Canada.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 err="1"/>
              <a:t>L’école</a:t>
            </a:r>
            <a:r>
              <a:rPr lang="en-CA" altLang="fr-FR" sz="3200" dirty="0"/>
              <a:t> de Miss Parker </a:t>
            </a:r>
            <a:r>
              <a:rPr lang="en-CA" altLang="fr-FR" sz="3200" dirty="0" err="1"/>
              <a:t>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alors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reconnue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s’installe</a:t>
            </a:r>
            <a:r>
              <a:rPr lang="en-CA" altLang="fr-FR" sz="3200" dirty="0"/>
              <a:t> au Montreal Convalescent Hospital.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 err="1"/>
              <a:t>C’est</a:t>
            </a:r>
            <a:r>
              <a:rPr lang="en-CA" altLang="fr-FR" sz="3200" dirty="0"/>
              <a:t> la naissance des </a:t>
            </a:r>
            <a:r>
              <a:rPr lang="en-CA" altLang="fr-FR" sz="3200" i="1" dirty="0"/>
              <a:t>nursing assistants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aussi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appelées</a:t>
            </a:r>
            <a:r>
              <a:rPr lang="en-CA" altLang="fr-FR" sz="3200" dirty="0"/>
              <a:t> “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i="1" dirty="0"/>
              <a:t>nursing</a:t>
            </a:r>
            <a:r>
              <a:rPr lang="en-CA" altLang="fr-FR" sz="3200" dirty="0"/>
              <a:t>”.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CA" altLang="fr-FR" sz="32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/>
              <a:t>Au Québec, </a:t>
            </a:r>
            <a:r>
              <a:rPr lang="en-CA" altLang="fr-FR" sz="3200" dirty="0" err="1"/>
              <a:t>c’est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dans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1950 </a:t>
            </a:r>
            <a:r>
              <a:rPr lang="en-CA" altLang="fr-FR" sz="3200" dirty="0" err="1"/>
              <a:t>qu’est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créée</a:t>
            </a:r>
            <a:r>
              <a:rPr lang="en-CA" altLang="fr-FR" sz="3200" dirty="0"/>
              <a:t> la première </a:t>
            </a:r>
            <a:r>
              <a:rPr lang="en-CA" altLang="fr-FR" sz="3200" dirty="0" err="1"/>
              <a:t>école</a:t>
            </a:r>
            <a:r>
              <a:rPr lang="en-CA" altLang="fr-FR" sz="3200" dirty="0"/>
              <a:t> francophone </a:t>
            </a:r>
            <a:r>
              <a:rPr lang="en-CA" altLang="fr-FR" sz="3200" dirty="0" err="1"/>
              <a:t>d’infirmière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fr-FR" altLang="fr-FR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C321096-6C21-4F90-8B21-E98A9E56ED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 err="1"/>
              <a:t>Historique</a:t>
            </a:r>
            <a:r>
              <a:rPr lang="en-CA" altLang="fr-FR" dirty="0"/>
              <a:t>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>
            <a:extLst>
              <a:ext uri="{FF2B5EF4-FFF2-40B4-BE49-F238E27FC236}">
                <a16:creationId xmlns:a16="http://schemas.microsoft.com/office/drawing/2014/main" id="{1B7D3387-B770-4103-B11F-D240DC407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CA" altLang="fr-FR" sz="3200" dirty="0"/>
              <a:t>Les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 que </a:t>
            </a:r>
            <a:r>
              <a:rPr lang="en-CA" altLang="fr-FR" sz="3200" dirty="0" err="1"/>
              <a:t>reçoivent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alors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étudiantes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surtout </a:t>
            </a:r>
            <a:r>
              <a:rPr lang="en-CA" altLang="fr-FR" sz="3200" dirty="0" err="1"/>
              <a:t>axés</a:t>
            </a:r>
            <a:r>
              <a:rPr lang="en-CA" altLang="fr-FR" sz="3200" dirty="0"/>
              <a:t> sur les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de chevet.</a:t>
            </a:r>
          </a:p>
          <a:p>
            <a:pPr algn="just" eaLnBrk="1" hangingPunct="1">
              <a:lnSpc>
                <a:spcPct val="9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effet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ces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soins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représentent</a:t>
            </a:r>
            <a:r>
              <a:rPr lang="en-CA" altLang="fr-FR" sz="3200" dirty="0"/>
              <a:t> 50% du temps </a:t>
            </a:r>
            <a:r>
              <a:rPr lang="en-CA" altLang="fr-FR" sz="3200" dirty="0" err="1"/>
              <a:t>d’enseignement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CA" altLang="fr-FR" sz="3200" dirty="0"/>
              <a:t>Les sciences </a:t>
            </a:r>
            <a:r>
              <a:rPr lang="en-CA" altLang="fr-FR" sz="3200" dirty="0" err="1"/>
              <a:t>humaines</a:t>
            </a:r>
            <a:r>
              <a:rPr lang="en-CA" altLang="fr-FR" sz="3200" dirty="0"/>
              <a:t>, religieuses et domestiques </a:t>
            </a:r>
            <a:r>
              <a:rPr lang="en-CA" altLang="fr-FR" sz="3200" dirty="0" err="1"/>
              <a:t>occupent</a:t>
            </a:r>
            <a:r>
              <a:rPr lang="en-CA" altLang="fr-FR" sz="3200" dirty="0"/>
              <a:t> 38% du programme </a:t>
            </a:r>
            <a:r>
              <a:rPr lang="en-CA" altLang="fr-FR" sz="3200" dirty="0" err="1"/>
              <a:t>d’études</a:t>
            </a:r>
            <a:r>
              <a:rPr lang="en-CA" altLang="fr-FR" sz="3200" dirty="0"/>
              <a:t>, </a:t>
            </a:r>
            <a:r>
              <a:rPr lang="en-CA" altLang="fr-FR" sz="3200" dirty="0" err="1"/>
              <a:t>tandis</a:t>
            </a:r>
            <a:r>
              <a:rPr lang="en-CA" altLang="fr-FR" sz="3200" dirty="0"/>
              <a:t> que les sciences </a:t>
            </a:r>
            <a:r>
              <a:rPr lang="en-CA" altLang="fr-FR" sz="3200" dirty="0" err="1"/>
              <a:t>biologiques</a:t>
            </a:r>
            <a:r>
              <a:rPr lang="en-CA" altLang="fr-FR" sz="3200" dirty="0"/>
              <a:t>, qui </a:t>
            </a:r>
            <a:r>
              <a:rPr lang="en-CA" altLang="fr-FR" sz="3200" dirty="0" err="1"/>
              <a:t>permettent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comprendre</a:t>
            </a:r>
            <a:r>
              <a:rPr lang="en-CA" altLang="fr-FR" sz="3200" dirty="0"/>
              <a:t> le corps </a:t>
            </a:r>
            <a:r>
              <a:rPr lang="en-CA" altLang="fr-FR" sz="3200" dirty="0" err="1"/>
              <a:t>humain</a:t>
            </a:r>
            <a:r>
              <a:rPr lang="en-CA" altLang="fr-FR" sz="3200" dirty="0"/>
              <a:t> et les maladies, constituent 12% de la formation.</a:t>
            </a:r>
            <a:endParaRPr lang="fr-FR" altLang="fr-FR" sz="3200" dirty="0"/>
          </a:p>
          <a:p>
            <a:pPr algn="just" eaLnBrk="1" hangingPunct="1">
              <a:lnSpc>
                <a:spcPct val="90000"/>
              </a:lnSpc>
            </a:pPr>
            <a:endParaRPr lang="fr-FR" altLang="fr-FR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EB18B08-336E-41A4-8197-8DF218C4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888" y="33337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CA" altLang="fr-FR" kern="0" dirty="0"/>
              <a:t>L’histoire de la profession</a:t>
            </a:r>
            <a:br>
              <a:rPr lang="en-CA" altLang="fr-FR" kern="0" dirty="0"/>
            </a:br>
            <a:endParaRPr lang="fr-FR" altLang="fr-FR" sz="200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B6E1A517-97B0-49B4-9E15-9E2CF44D4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 err="1"/>
              <a:t>Saviez-vous</a:t>
            </a:r>
            <a:r>
              <a:rPr lang="en-CA" altLang="fr-FR" dirty="0"/>
              <a:t> que…</a:t>
            </a:r>
            <a:endParaRPr lang="fr-FR" altLang="fr-FR" dirty="0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E504038D-ACAC-4426-A6DE-95C7352DF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CA" altLang="fr-FR" sz="3200" dirty="0"/>
              <a:t>Dans les </a:t>
            </a:r>
            <a:r>
              <a:rPr lang="en-CA" altLang="fr-FR" sz="3200" dirty="0" err="1"/>
              <a:t>années</a:t>
            </a:r>
            <a:r>
              <a:rPr lang="en-CA" altLang="fr-FR" sz="3200" dirty="0"/>
              <a:t> 1950, pour </a:t>
            </a:r>
            <a:r>
              <a:rPr lang="en-CA" altLang="fr-FR" sz="3200" dirty="0" err="1"/>
              <a:t>être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admises</a:t>
            </a:r>
            <a:r>
              <a:rPr lang="en-CA" altLang="fr-FR" sz="3200" dirty="0"/>
              <a:t> au programme </a:t>
            </a:r>
            <a:r>
              <a:rPr lang="en-CA" altLang="fr-FR" sz="3200" dirty="0" err="1"/>
              <a:t>d’études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gardes-malades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, les </a:t>
            </a:r>
            <a:r>
              <a:rPr lang="en-CA" altLang="fr-FR" sz="3200" dirty="0" err="1"/>
              <a:t>étudiantes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devaient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détenir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une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neuvième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année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scolarité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être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âgée</a:t>
            </a:r>
            <a:r>
              <a:rPr lang="en-CA" altLang="fr-FR" sz="3200" dirty="0"/>
              <a:t> de 18 à 30 ans.</a:t>
            </a:r>
          </a:p>
          <a:p>
            <a:pPr algn="just" eaLnBrk="1" hangingPunct="1"/>
            <a:r>
              <a:rPr lang="en-CA" altLang="fr-FR" sz="3200" dirty="0" err="1"/>
              <a:t>En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général</a:t>
            </a:r>
            <a:r>
              <a:rPr lang="en-CA" altLang="fr-FR" sz="3200" dirty="0"/>
              <a:t>, pendant </a:t>
            </a:r>
            <a:r>
              <a:rPr lang="en-CA" altLang="fr-FR" sz="3200" dirty="0" err="1"/>
              <a:t>toute</a:t>
            </a:r>
            <a:r>
              <a:rPr lang="en-CA" altLang="fr-FR" sz="3200" dirty="0"/>
              <a:t> la durée du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, les </a:t>
            </a:r>
            <a:r>
              <a:rPr lang="en-CA" altLang="fr-FR" sz="3200" dirty="0" err="1"/>
              <a:t>étudiantes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demeuraient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l’hôpital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afin</a:t>
            </a:r>
            <a:r>
              <a:rPr lang="en-CA" altLang="fr-FR" sz="3200" dirty="0"/>
              <a:t> d’être </a:t>
            </a:r>
            <a:r>
              <a:rPr lang="en-CA" altLang="fr-FR" sz="3200" dirty="0" err="1"/>
              <a:t>en</a:t>
            </a:r>
            <a:r>
              <a:rPr lang="en-CA" altLang="fr-FR" sz="3200" dirty="0"/>
              <a:t> contact avec les </a:t>
            </a:r>
            <a:r>
              <a:rPr lang="en-CA" altLang="fr-FR" sz="3200" dirty="0" err="1"/>
              <a:t>malades</a:t>
            </a:r>
            <a:r>
              <a:rPr lang="en-CA" altLang="fr-FR" sz="3200" dirty="0"/>
              <a:t>.</a:t>
            </a:r>
          </a:p>
          <a:p>
            <a:pPr algn="just" eaLnBrk="1" hangingPunct="1"/>
            <a:r>
              <a:rPr lang="en-CA" altLang="fr-FR" sz="3200" dirty="0" err="1"/>
              <a:t>Elles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travaillaient</a:t>
            </a:r>
            <a:r>
              <a:rPr lang="en-CA" altLang="fr-FR" sz="3200" dirty="0"/>
              <a:t> environ 54 </a:t>
            </a:r>
            <a:r>
              <a:rPr lang="en-CA" altLang="fr-FR" sz="3200" dirty="0" err="1"/>
              <a:t>heures</a:t>
            </a:r>
            <a:r>
              <a:rPr lang="en-CA" altLang="fr-FR" sz="3200" dirty="0"/>
              <a:t> par </a:t>
            </a:r>
            <a:r>
              <a:rPr lang="en-CA" altLang="fr-FR" sz="3200" dirty="0" err="1"/>
              <a:t>semaine</a:t>
            </a:r>
            <a:r>
              <a:rPr lang="en-CA" altLang="fr-FR" sz="3200" dirty="0"/>
              <a:t>, tout </a:t>
            </a:r>
            <a:r>
              <a:rPr lang="en-CA" altLang="fr-FR" sz="3200" dirty="0" err="1"/>
              <a:t>comme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élèves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, et </a:t>
            </a:r>
            <a:r>
              <a:rPr lang="en-CA" altLang="fr-FR" sz="3200" dirty="0" err="1"/>
              <a:t>gagnaient</a:t>
            </a:r>
            <a:r>
              <a:rPr lang="en-CA" altLang="fr-FR" sz="3200" dirty="0"/>
              <a:t> un maximum de 15$ par </a:t>
            </a:r>
            <a:r>
              <a:rPr lang="en-CA" altLang="fr-FR" sz="3200" dirty="0" err="1"/>
              <a:t>mois</a:t>
            </a:r>
            <a:r>
              <a:rPr lang="en-CA" altLang="fr-FR" sz="3200" dirty="0"/>
              <a:t>.</a:t>
            </a:r>
            <a:endParaRPr lang="fr-FR" alt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0" grpId="0"/>
      <p:bldP spid="1761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>
            <a:extLst>
              <a:ext uri="{FF2B5EF4-FFF2-40B4-BE49-F238E27FC236}">
                <a16:creationId xmlns:a16="http://schemas.microsoft.com/office/drawing/2014/main" id="{726E49F1-9F28-4858-A88D-8BE9C998FF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4417" y="2031241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1958, on </a:t>
            </a:r>
            <a:r>
              <a:rPr lang="en-CA" altLang="fr-FR" sz="3200" dirty="0" err="1"/>
              <a:t>compte</a:t>
            </a:r>
            <a:r>
              <a:rPr lang="en-CA" altLang="fr-FR" sz="3200" dirty="0"/>
              <a:t> 10 écoles qui </a:t>
            </a:r>
            <a:r>
              <a:rPr lang="en-CA" altLang="fr-FR" sz="3200" dirty="0" err="1"/>
              <a:t>forment</a:t>
            </a:r>
            <a:r>
              <a:rPr lang="en-CA" altLang="fr-FR" sz="3200" dirty="0"/>
              <a:t> les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 au Québec.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1964, on commence à </a:t>
            </a:r>
            <a:r>
              <a:rPr lang="en-CA" altLang="fr-FR" sz="3200" dirty="0" err="1"/>
              <a:t>admettre</a:t>
            </a:r>
            <a:r>
              <a:rPr lang="en-CA" altLang="fr-FR" sz="3200" dirty="0"/>
              <a:t> des hommes dans la profession et le </a:t>
            </a:r>
            <a:r>
              <a:rPr lang="en-CA" altLang="fr-FR" sz="3200" dirty="0" err="1"/>
              <a:t>nombre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d’écoles</a:t>
            </a:r>
            <a:r>
              <a:rPr lang="en-CA" altLang="fr-FR" sz="3200" dirty="0"/>
              <a:t> se </a:t>
            </a:r>
            <a:r>
              <a:rPr lang="en-CA" altLang="fr-FR" sz="3200" dirty="0" err="1"/>
              <a:t>multiplie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1966, on </a:t>
            </a:r>
            <a:r>
              <a:rPr lang="en-CA" altLang="fr-FR" sz="3200" dirty="0" err="1"/>
              <a:t>compte</a:t>
            </a:r>
            <a:r>
              <a:rPr lang="en-CA" altLang="fr-FR" sz="3200" dirty="0"/>
              <a:t> plus de 3000 </a:t>
            </a:r>
            <a:r>
              <a:rPr lang="en-CA" altLang="fr-FR" sz="3200" dirty="0" err="1"/>
              <a:t>diplômées</a:t>
            </a:r>
            <a:r>
              <a:rPr lang="en-CA" altLang="fr-FR" sz="3200" dirty="0"/>
              <a:t> qui </a:t>
            </a:r>
            <a:r>
              <a:rPr lang="en-CA" altLang="fr-FR" sz="3200" dirty="0" err="1"/>
              <a:t>pratiquent</a:t>
            </a:r>
            <a:r>
              <a:rPr lang="en-CA" altLang="fr-FR" sz="3200" dirty="0"/>
              <a:t> dans </a:t>
            </a:r>
            <a:r>
              <a:rPr lang="en-CA" altLang="fr-FR" sz="3200" dirty="0" err="1"/>
              <a:t>toute</a:t>
            </a:r>
            <a:r>
              <a:rPr lang="en-CA" altLang="fr-FR" sz="3200" dirty="0"/>
              <a:t> la province et à </a:t>
            </a:r>
            <a:r>
              <a:rPr lang="en-CA" altLang="fr-FR" sz="3200" dirty="0" err="1"/>
              <a:t>l’étranger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1968, </a:t>
            </a:r>
            <a:r>
              <a:rPr lang="en-CA" altLang="fr-FR" sz="3200" dirty="0" err="1"/>
              <a:t>lorsque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ministère</a:t>
            </a:r>
            <a:r>
              <a:rPr lang="en-CA" altLang="fr-FR" sz="3200" dirty="0"/>
              <a:t> de la </a:t>
            </a:r>
            <a:r>
              <a:rPr lang="en-CA" altLang="fr-FR" sz="3200" dirty="0" err="1"/>
              <a:t>Santé</a:t>
            </a:r>
            <a:r>
              <a:rPr lang="en-CA" altLang="fr-FR" sz="3200" dirty="0"/>
              <a:t> </a:t>
            </a:r>
            <a:r>
              <a:rPr lang="en-CA" altLang="fr-FR" sz="3200" dirty="0" err="1"/>
              <a:t>prend</a:t>
            </a:r>
            <a:r>
              <a:rPr lang="en-CA" altLang="fr-FR" sz="3200" dirty="0"/>
              <a:t> à </a:t>
            </a:r>
            <a:r>
              <a:rPr lang="en-CA" altLang="fr-FR" sz="3200" dirty="0" err="1"/>
              <a:t>sa</a:t>
            </a:r>
            <a:r>
              <a:rPr lang="en-CA" altLang="fr-FR" sz="3200" dirty="0"/>
              <a:t> charge la formation des </a:t>
            </a:r>
            <a:r>
              <a:rPr lang="en-CA" altLang="fr-FR" sz="3200" dirty="0" err="1"/>
              <a:t>infirmières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, il y a 48 écoles qui </a:t>
            </a:r>
            <a:r>
              <a:rPr lang="en-CA" altLang="fr-FR" sz="3200" dirty="0" err="1"/>
              <a:t>forment</a:t>
            </a:r>
            <a:r>
              <a:rPr lang="en-CA" altLang="fr-FR" sz="3200" dirty="0"/>
              <a:t> les futures </a:t>
            </a:r>
            <a:r>
              <a:rPr lang="en-CA" altLang="fr-FR" sz="3200" dirty="0" err="1"/>
              <a:t>inifirmières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auxiliaires</a:t>
            </a:r>
            <a:r>
              <a:rPr lang="en-CA" altLang="fr-FR" sz="32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altLang="fr-FR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E2F1D80-DFE6-4864-BE68-790D33271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>
            <a:extLst>
              <a:ext uri="{FF2B5EF4-FFF2-40B4-BE49-F238E27FC236}">
                <a16:creationId xmlns:a16="http://schemas.microsoft.com/office/drawing/2014/main" id="{AE214BF5-E83E-4AF2-9A52-B789C0A66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 err="1"/>
              <a:t>En</a:t>
            </a:r>
            <a:r>
              <a:rPr lang="en-CA" altLang="fr-FR" sz="3200" dirty="0"/>
              <a:t> 1970, les </a:t>
            </a:r>
            <a:r>
              <a:rPr lang="en-CA" altLang="fr-FR" sz="3200" dirty="0" err="1"/>
              <a:t>écoles</a:t>
            </a:r>
            <a:r>
              <a:rPr lang="en-CA" altLang="fr-FR" sz="3200" dirty="0"/>
              <a:t> qui </a:t>
            </a:r>
            <a:r>
              <a:rPr lang="en-CA" altLang="fr-FR" sz="3200" dirty="0" err="1"/>
              <a:t>étaient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annexées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hôpitaux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disparaissent</a:t>
            </a:r>
            <a:r>
              <a:rPr lang="en-CA" altLang="fr-FR" sz="3200" dirty="0"/>
              <a:t> et les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sont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intégrés</a:t>
            </a:r>
            <a:r>
              <a:rPr lang="en-CA" altLang="fr-FR" sz="3200" dirty="0"/>
              <a:t> aux </a:t>
            </a:r>
            <a:r>
              <a:rPr lang="en-CA" altLang="fr-FR" sz="3200" dirty="0" err="1"/>
              <a:t>écoles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niveau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secondaire</a:t>
            </a:r>
            <a:r>
              <a:rPr lang="en-CA" altLang="fr-FR" sz="3200" dirty="0"/>
              <a:t> relevant du </a:t>
            </a:r>
            <a:r>
              <a:rPr lang="en-CA" altLang="fr-FR" sz="3200" dirty="0" err="1"/>
              <a:t>ministère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l’Éducation</a:t>
            </a:r>
            <a:r>
              <a:rPr lang="en-CA" altLang="fr-FR" sz="3200" dirty="0"/>
              <a:t> (MEQ).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CA" altLang="fr-FR" sz="3200" dirty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/>
              <a:t>Les </a:t>
            </a:r>
            <a:r>
              <a:rPr lang="en-CA" altLang="fr-FR" sz="3200" dirty="0" err="1"/>
              <a:t>critères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sélection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deviennent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alors</a:t>
            </a:r>
            <a:r>
              <a:rPr lang="en-CA" altLang="fr-FR" sz="3200" dirty="0"/>
              <a:t> plus </a:t>
            </a:r>
            <a:r>
              <a:rPr lang="en-CA" altLang="fr-FR" sz="3200" dirty="0" err="1"/>
              <a:t>exigeants</a:t>
            </a:r>
            <a:r>
              <a:rPr lang="en-CA" altLang="fr-FR" sz="3200" dirty="0"/>
              <a:t> et la </a:t>
            </a:r>
            <a:r>
              <a:rPr lang="en-CA" altLang="fr-FR" sz="3200" dirty="0" err="1"/>
              <a:t>durée</a:t>
            </a:r>
            <a:r>
              <a:rPr lang="en-CA" altLang="fr-FR" sz="3200" dirty="0"/>
              <a:t> des </a:t>
            </a:r>
            <a:r>
              <a:rPr lang="en-CA" altLang="fr-FR" sz="3200" dirty="0" err="1"/>
              <a:t>cours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s’allonge</a:t>
            </a:r>
            <a:r>
              <a:rPr lang="en-CA" altLang="fr-FR" sz="3200" dirty="0"/>
              <a:t>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CA" altLang="fr-FR" sz="3200" dirty="0"/>
              <a:t>De fait, </a:t>
            </a:r>
            <a:r>
              <a:rPr lang="en-CA" altLang="fr-FR" sz="3200" dirty="0" err="1"/>
              <a:t>il</a:t>
            </a:r>
            <a:r>
              <a:rPr lang="en-CA" altLang="fr-FR" sz="3200" dirty="0"/>
              <a:t> </a:t>
            </a:r>
            <a:r>
              <a:rPr lang="en-CA" altLang="fr-FR" sz="3200" dirty="0" err="1"/>
              <a:t>faut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désormais</a:t>
            </a:r>
            <a:r>
              <a:rPr lang="en-CA" altLang="fr-FR" sz="3200" dirty="0"/>
              <a:t> 1 200 </a:t>
            </a:r>
            <a:r>
              <a:rPr lang="en-CA" altLang="fr-FR" sz="3200" dirty="0" err="1"/>
              <a:t>heures</a:t>
            </a:r>
            <a:r>
              <a:rPr lang="en-CA" altLang="fr-FR" sz="3200" dirty="0"/>
              <a:t> </a:t>
            </a:r>
            <a:r>
              <a:rPr lang="en-CA" altLang="fr-FR" sz="3200" dirty="0" err="1"/>
              <a:t>d’apprentissage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théorique</a:t>
            </a:r>
            <a:r>
              <a:rPr lang="en-CA" altLang="fr-FR" sz="3200" dirty="0"/>
              <a:t> et </a:t>
            </a:r>
            <a:r>
              <a:rPr lang="en-CA" altLang="fr-FR" sz="3200" dirty="0" err="1"/>
              <a:t>pratique</a:t>
            </a:r>
            <a:r>
              <a:rPr lang="en-CA" altLang="fr-FR" sz="3200" dirty="0"/>
              <a:t> pour </a:t>
            </a:r>
            <a:r>
              <a:rPr lang="en-CA" altLang="fr-FR" sz="3200" dirty="0" err="1"/>
              <a:t>obtenir</a:t>
            </a:r>
            <a:r>
              <a:rPr lang="en-CA" altLang="fr-FR" sz="3200" dirty="0"/>
              <a:t> le </a:t>
            </a:r>
            <a:r>
              <a:rPr lang="en-CA" altLang="fr-FR" sz="3200" dirty="0" err="1"/>
              <a:t>diplôme</a:t>
            </a:r>
            <a:r>
              <a:rPr lang="en-CA" altLang="fr-FR" sz="3200" dirty="0"/>
              <a:t> de </a:t>
            </a:r>
            <a:r>
              <a:rPr lang="en-CA" altLang="fr-FR" sz="3200" dirty="0" err="1"/>
              <a:t>cinquième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secondaire</a:t>
            </a:r>
            <a:r>
              <a:rPr lang="en-CA" altLang="fr-FR" sz="3200" dirty="0"/>
              <a:t> avec la mention “</a:t>
            </a:r>
            <a:r>
              <a:rPr lang="en-CA" altLang="fr-FR" sz="3200" dirty="0" err="1"/>
              <a:t>infirmière</a:t>
            </a:r>
            <a:r>
              <a:rPr lang="en-CA" altLang="fr-FR" sz="3200" dirty="0"/>
              <a:t> </a:t>
            </a:r>
            <a:r>
              <a:rPr lang="en-CA" altLang="fr-FR" sz="3200" dirty="0" err="1"/>
              <a:t>ou</a:t>
            </a:r>
            <a:r>
              <a:rPr lang="en-CA" altLang="fr-FR" sz="3200" dirty="0"/>
              <a:t> </a:t>
            </a:r>
            <a:r>
              <a:rPr lang="en-CA" altLang="fr-FR" sz="3200" dirty="0" err="1"/>
              <a:t>infirmier</a:t>
            </a:r>
            <a:r>
              <a:rPr lang="en-CA" altLang="fr-FR" sz="3200" dirty="0"/>
              <a:t> </a:t>
            </a:r>
            <a:r>
              <a:rPr lang="en-CA" altLang="fr-FR" sz="3200" dirty="0" err="1"/>
              <a:t>auxiliaire</a:t>
            </a:r>
            <a:r>
              <a:rPr lang="en-CA" altLang="fr-FR" sz="3200" dirty="0"/>
              <a:t>”.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7AD01E7-8049-42C4-A009-2AB780AB1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altLang="fr-FR" dirty="0"/>
              <a:t>L’histoire de la profession</a:t>
            </a:r>
            <a:br>
              <a:rPr lang="en-CA" altLang="fr-FR" dirty="0"/>
            </a:b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1896</Words>
  <Application>Microsoft Office PowerPoint</Application>
  <PresentationFormat>Grand écran</PresentationFormat>
  <Paragraphs>129</Paragraphs>
  <Slides>24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2" baseType="lpstr">
      <vt:lpstr>Arial</vt:lpstr>
      <vt:lpstr>Blackadder ITC</vt:lpstr>
      <vt:lpstr>Calibri</vt:lpstr>
      <vt:lpstr>Comic Sans MS</vt:lpstr>
      <vt:lpstr>Kristen ITC</vt:lpstr>
      <vt:lpstr>Modern Love</vt:lpstr>
      <vt:lpstr>The Hand</vt:lpstr>
      <vt:lpstr>SketchyVTI</vt:lpstr>
      <vt:lpstr>La profession d’infirmière auxiliaire</vt:lpstr>
      <vt:lpstr>L’histoire de la profession  Cémeq p. 82</vt:lpstr>
      <vt:lpstr>L’histoire de la profession</vt:lpstr>
      <vt:lpstr>L’histoire de la profession </vt:lpstr>
      <vt:lpstr>Historique de la profession </vt:lpstr>
      <vt:lpstr>Présentation PowerPoint</vt:lpstr>
      <vt:lpstr>Saviez-vous que…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L’histoire de la profession </vt:lpstr>
      <vt:lpstr>Charlotte Tassé,  mère spirituelle des infirmières auxiliaires</vt:lpstr>
      <vt:lpstr>  Charlotte Tassé,  mère spirituelle des infirmières auxiliaires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profession d’infirmière auxiliaire</dc:title>
  <dc:creator>Diotte, Carol</dc:creator>
  <cp:lastModifiedBy>Beaulieu, France</cp:lastModifiedBy>
  <cp:revision>8</cp:revision>
  <dcterms:created xsi:type="dcterms:W3CDTF">2022-03-27T22:31:56Z</dcterms:created>
  <dcterms:modified xsi:type="dcterms:W3CDTF">2024-02-08T14:15:02Z</dcterms:modified>
</cp:coreProperties>
</file>