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90" r:id="rId2"/>
    <p:sldId id="292" r:id="rId3"/>
    <p:sldId id="294" r:id="rId4"/>
    <p:sldId id="295" r:id="rId5"/>
    <p:sldId id="257" r:id="rId6"/>
    <p:sldId id="278" r:id="rId7"/>
    <p:sldId id="258" r:id="rId8"/>
    <p:sldId id="259" r:id="rId9"/>
    <p:sldId id="260" r:id="rId10"/>
    <p:sldId id="261" r:id="rId11"/>
    <p:sldId id="262" r:id="rId12"/>
    <p:sldId id="263" r:id="rId13"/>
    <p:sldId id="264" r:id="rId14"/>
    <p:sldId id="265" r:id="rId15"/>
    <p:sldId id="266" r:id="rId16"/>
    <p:sldId id="267" r:id="rId17"/>
    <p:sldId id="268"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0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fr-FR"/>
              <a:t>Modifiez le style du titre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AA309A6D-C09C-4548-B29A-6CF363A7E532}" type="datetimeFigureOut">
              <a:rPr lang="fr-FR" smtClean="0"/>
              <a:t>26/02/2024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7072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t>26/02/2024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4259478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fr-FR"/>
              <a:t>Modifiez le style du titre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t>26/02/2024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3288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t>26/02/2024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329816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fr-FR"/>
              <a:t>Modifiez le style du titre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A309A6D-C09C-4548-B29A-6CF363A7E532}" type="datetimeFigureOut">
              <a:rPr lang="fr-FR" smtClean="0"/>
              <a:t>26/02/2024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7123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fr-FR"/>
              <a:t>Modifiez le style du titre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A309A6D-C09C-4548-B29A-6CF363A7E532}" type="datetimeFigureOut">
              <a:rPr lang="fr-FR" smtClean="0"/>
              <a:t>26/02/2024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679820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fr-FR"/>
              <a:t>Modifiez le style du titre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768096" y="2967788"/>
            <a:ext cx="3566160" cy="33415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a:t>Cliquez pour modifier les styles du texte du masque</a:t>
            </a:r>
          </a:p>
        </p:txBody>
      </p:sp>
      <p:sp>
        <p:nvSpPr>
          <p:cNvPr id="6" name="Content Placeholder 5"/>
          <p:cNvSpPr>
            <a:spLocks noGrp="1"/>
          </p:cNvSpPr>
          <p:nvPr>
            <p:ph sz="quarter" idx="4"/>
          </p:nvPr>
        </p:nvSpPr>
        <p:spPr>
          <a:xfrm>
            <a:off x="4491990" y="2967788"/>
            <a:ext cx="3566160" cy="33415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AA309A6D-C09C-4548-B29A-6CF363A7E532}" type="datetimeFigureOut">
              <a:rPr lang="fr-FR" smtClean="0"/>
              <a:t>26/02/2024</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037712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A309A6D-C09C-4548-B29A-6CF363A7E532}" type="datetimeFigureOut">
              <a:rPr lang="fr-FR" smtClean="0"/>
              <a:t>26/02/2024</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476590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09A6D-C09C-4548-B29A-6CF363A7E532}" type="datetimeFigureOut">
              <a:rPr lang="fr-FR" smtClean="0"/>
              <a:t>26/02/2024</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93723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fr-FR"/>
              <a:t>Modifiez le style du titre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26/02/2024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438779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26/02/2024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1705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A309A6D-C09C-4548-B29A-6CF363A7E532}" type="datetimeFigureOut">
              <a:rPr lang="fr-FR" smtClean="0"/>
              <a:t>26/02/2024</a:t>
            </a:fld>
            <a:endParaRPr lang="fr-BE"/>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fr-BE"/>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F4668DC-857F-487D-BFFA-8C0CA5037977}" type="slidenum">
              <a:rPr lang="fr-BE" smtClean="0"/>
              <a:t>‹N°›</a:t>
            </a:fld>
            <a:endParaRPr lang="fr-BE"/>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606794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9.jpg"/><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10.jpeg"/><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1AJw8b5O1yg" TargetMode="Externa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2.jpeg"/><Relationship Id="rId5" Type="http://schemas.openxmlformats.org/officeDocument/2006/relationships/hyperlink" Target="https://youtu.be/3ve4Pd5aEmw" TargetMode="External"/><Relationship Id="rId4" Type="http://schemas.openxmlformats.org/officeDocument/2006/relationships/hyperlink" Target="https://youtu.be/IkntPyhQ73M" TargetMode="Externa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hyperlink" Target="https://youtu.be/he0juqLdz2I" TargetMode="Externa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p:txBody>
          <a:bodyPr/>
          <a:lstStyle/>
          <a:p>
            <a:r>
              <a:rPr lang="fr-CA" dirty="0"/>
              <a:t>Relation aidante</a:t>
            </a:r>
          </a:p>
        </p:txBody>
      </p:sp>
      <p:sp>
        <p:nvSpPr>
          <p:cNvPr id="6" name="Titre 1">
            <a:extLst>
              <a:ext uri="{FF2B5EF4-FFF2-40B4-BE49-F238E27FC236}">
                <a16:creationId xmlns:a16="http://schemas.microsoft.com/office/drawing/2014/main" id="{261EF241-4F00-BC83-B76F-2BB8A903AE9F}"/>
              </a:ext>
            </a:extLst>
          </p:cNvPr>
          <p:cNvSpPr txBox="1">
            <a:spLocks/>
          </p:cNvSpPr>
          <p:nvPr>
            <p:custDataLst>
              <p:tags r:id="rId2"/>
            </p:custDataLst>
          </p:nvPr>
        </p:nvSpPr>
        <p:spPr>
          <a:xfrm>
            <a:off x="4572000" y="3068960"/>
            <a:ext cx="3886200" cy="1524000"/>
          </a:xfrm>
          <a:prstGeom prst="rect">
            <a:avLst/>
          </a:prstGeom>
        </p:spPr>
        <p:txBody>
          <a:bodyPr vert="horz" lIns="0" tIns="45720" rIns="0" bIns="45720" rtlCol="0" anchor="b" anchorCtr="0">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a:t>Cours #1</a:t>
            </a:r>
            <a:endParaRPr lang="fr-CA" dirty="0"/>
          </a:p>
        </p:txBody>
      </p:sp>
    </p:spTree>
    <p:extLst>
      <p:ext uri="{BB962C8B-B14F-4D97-AF65-F5344CB8AC3E}">
        <p14:creationId xmlns:p14="http://schemas.microsoft.com/office/powerpoint/2010/main" val="3696573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B7C6F6-4579-4D42-9857-ED1B2EE07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4382347"/>
            <a:ext cx="4266015" cy="215391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custDataLst>
              <p:tags r:id="rId1"/>
            </p:custDataLst>
          </p:nvPr>
        </p:nvSpPr>
        <p:spPr>
          <a:xfrm>
            <a:off x="429768" y="4608575"/>
            <a:ext cx="3931920" cy="1765715"/>
          </a:xfrm>
        </p:spPr>
        <p:txBody>
          <a:bodyPr>
            <a:normAutofit/>
          </a:bodyPr>
          <a:lstStyle/>
          <a:p>
            <a:pPr algn="r"/>
            <a:r>
              <a:rPr lang="fr-CA" sz="3800">
                <a:solidFill>
                  <a:srgbClr val="FFFFFF"/>
                </a:solidFill>
              </a:rPr>
              <a:t>Les facteurs qui influencent la communication</a:t>
            </a:r>
          </a:p>
        </p:txBody>
      </p:sp>
      <p:pic>
        <p:nvPicPr>
          <p:cNvPr id="5" name="Picture 4" descr="Gros plan sur des boîtes de pilules non-ouvertes">
            <a:extLst>
              <a:ext uri="{FF2B5EF4-FFF2-40B4-BE49-F238E27FC236}">
                <a16:creationId xmlns:a16="http://schemas.microsoft.com/office/drawing/2014/main" id="{0B03638B-1CAE-A8FF-DC65-4E0CB555F033}"/>
              </a:ext>
            </a:extLst>
          </p:cNvPr>
          <p:cNvPicPr>
            <a:picLocks noChangeAspect="1"/>
          </p:cNvPicPr>
          <p:nvPr/>
        </p:nvPicPr>
        <p:blipFill rotWithShape="1">
          <a:blip r:embed="rId4"/>
          <a:srcRect l="17063" r="11012"/>
          <a:stretch/>
        </p:blipFill>
        <p:spPr>
          <a:xfrm>
            <a:off x="245660" y="321733"/>
            <a:ext cx="4266015" cy="3899748"/>
          </a:xfrm>
          <a:prstGeom prst="rect">
            <a:avLst/>
          </a:prstGeom>
        </p:spPr>
      </p:pic>
      <p:sp>
        <p:nvSpPr>
          <p:cNvPr id="12" name="Rectangle 11">
            <a:extLst>
              <a:ext uri="{FF2B5EF4-FFF2-40B4-BE49-F238E27FC236}">
                <a16:creationId xmlns:a16="http://schemas.microsoft.com/office/drawing/2014/main" id="{7E6D8249-E901-4E71-B15A-A7F5D7F7B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2325" y="321732"/>
            <a:ext cx="4270376" cy="6214534"/>
          </a:xfrm>
          <a:prstGeom prst="rect">
            <a:avLst/>
          </a:prstGeom>
          <a:solidFill>
            <a:srgbClr val="3E5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custDataLst>
              <p:tags r:id="rId2"/>
            </p:custDataLst>
          </p:nvPr>
        </p:nvSpPr>
        <p:spPr>
          <a:xfrm>
            <a:off x="4995798" y="974875"/>
            <a:ext cx="3543430" cy="4852362"/>
          </a:xfrm>
        </p:spPr>
        <p:txBody>
          <a:bodyPr anchor="ctr">
            <a:normAutofit/>
          </a:bodyPr>
          <a:lstStyle/>
          <a:p>
            <a:r>
              <a:rPr lang="fr-CA" sz="1700">
                <a:solidFill>
                  <a:srgbClr val="FFFFFF"/>
                </a:solidFill>
              </a:rPr>
              <a:t>L’infirmière auxiliaire doit tenir compte de différents facteurs lors de sa communication</a:t>
            </a:r>
          </a:p>
          <a:p>
            <a:r>
              <a:rPr lang="fr-CA" sz="1700">
                <a:solidFill>
                  <a:srgbClr val="FFFFFF"/>
                </a:solidFill>
              </a:rPr>
              <a:t>Il est important de connaître ces facteurs, car certains peuvent nuire à la communication et empêcher les messages d’être bien compris. Cela peut par la suite causer des malentendus.</a:t>
            </a:r>
          </a:p>
          <a:p>
            <a:pPr marL="68580" indent="0">
              <a:buNone/>
            </a:pPr>
            <a:endParaRPr lang="fr-CA" sz="1700">
              <a:solidFill>
                <a:srgbClr val="FFFFFF"/>
              </a:solidFill>
            </a:endParaRPr>
          </a:p>
          <a:p>
            <a:pPr marL="68580" indent="0">
              <a:buNone/>
            </a:pPr>
            <a:r>
              <a:rPr lang="fr-CA" sz="1700" b="1" u="sng">
                <a:solidFill>
                  <a:srgbClr val="FFFFFF"/>
                </a:solidFill>
                <a:effectLst>
                  <a:outerShdw blurRad="38100" dist="38100" dir="2700000" algn="tl">
                    <a:srgbClr val="000000">
                      <a:alpha val="43137"/>
                    </a:srgbClr>
                  </a:outerShdw>
                </a:effectLst>
              </a:rPr>
              <a:t>Ces facteurs se divisent en deux catégories</a:t>
            </a:r>
            <a:r>
              <a:rPr lang="fr-CA" sz="1700">
                <a:solidFill>
                  <a:srgbClr val="FFFFFF"/>
                </a:solidFill>
              </a:rPr>
              <a:t>;</a:t>
            </a:r>
          </a:p>
          <a:p>
            <a:pPr>
              <a:buFont typeface="Wingdings" panose="05000000000000000000" pitchFamily="2" charset="2"/>
              <a:buChar char="ü"/>
            </a:pPr>
            <a:r>
              <a:rPr lang="fr-CA" sz="1700">
                <a:solidFill>
                  <a:srgbClr val="FFFFFF"/>
                </a:solidFill>
              </a:rPr>
              <a:t>Les facteurs liés à la personne</a:t>
            </a:r>
          </a:p>
          <a:p>
            <a:pPr>
              <a:buFont typeface="Wingdings" panose="05000000000000000000" pitchFamily="2" charset="2"/>
              <a:buChar char="ü"/>
            </a:pPr>
            <a:r>
              <a:rPr lang="fr-CA" sz="1700">
                <a:solidFill>
                  <a:srgbClr val="FFFFFF"/>
                </a:solidFill>
              </a:rPr>
              <a:t>Les facteurs liés au contexte (émotif ou environnemental)    </a:t>
            </a:r>
          </a:p>
        </p:txBody>
      </p:sp>
    </p:spTree>
    <p:extLst>
      <p:ext uri="{BB962C8B-B14F-4D97-AF65-F5344CB8AC3E}">
        <p14:creationId xmlns:p14="http://schemas.microsoft.com/office/powerpoint/2010/main" val="76928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554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custDataLst>
              <p:tags r:id="rId1"/>
            </p:custDataLst>
          </p:nvPr>
        </p:nvSpPr>
        <p:spPr>
          <a:xfrm>
            <a:off x="393192" y="4767072"/>
            <a:ext cx="4945641" cy="1625210"/>
          </a:xfrm>
        </p:spPr>
        <p:txBody>
          <a:bodyPr>
            <a:normAutofit/>
          </a:bodyPr>
          <a:lstStyle/>
          <a:p>
            <a:pPr algn="r"/>
            <a:r>
              <a:rPr lang="fr-CA">
                <a:solidFill>
                  <a:srgbClr val="FFFFFF"/>
                </a:solidFill>
              </a:rPr>
              <a:t>Les facteurs liés à la personne</a:t>
            </a:r>
          </a:p>
        </p:txBody>
      </p:sp>
      <p:pic>
        <p:nvPicPr>
          <p:cNvPr id="4" name="Image 3"/>
          <p:cNvPicPr>
            <a:picLocks noChangeAspect="1"/>
          </p:cNvPicPr>
          <p:nvPr>
            <p:custDataLst>
              <p:tags r:id="rId2"/>
            </p:custDataLst>
          </p:nvPr>
        </p:nvPicPr>
        <p:blipFill rotWithShape="1">
          <a:blip r:embed="rId5">
            <a:extLst>
              <a:ext uri="{28A0092B-C50C-407E-A947-70E740481C1C}">
                <a14:useLocalDpi xmlns:a14="http://schemas.microsoft.com/office/drawing/2010/main" val="0"/>
              </a:ext>
            </a:extLst>
          </a:blip>
          <a:srcRect r="13968" b="-3"/>
          <a:stretch/>
        </p:blipFill>
        <p:spPr>
          <a:xfrm>
            <a:off x="245660" y="321733"/>
            <a:ext cx="5293729"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custDataLst>
              <p:tags r:id="rId3"/>
            </p:custDataLst>
          </p:nvPr>
        </p:nvSpPr>
        <p:spPr>
          <a:xfrm>
            <a:off x="6021989" y="917725"/>
            <a:ext cx="2568554" cy="4852362"/>
          </a:xfrm>
        </p:spPr>
        <p:txBody>
          <a:bodyPr anchor="ctr">
            <a:normAutofit/>
          </a:bodyPr>
          <a:lstStyle/>
          <a:p>
            <a:r>
              <a:rPr lang="fr-CA" sz="1400">
                <a:solidFill>
                  <a:srgbClr val="FFFFFF"/>
                </a:solidFill>
              </a:rPr>
              <a:t>Âge </a:t>
            </a:r>
          </a:p>
          <a:p>
            <a:r>
              <a:rPr lang="fr-CA" sz="1400">
                <a:solidFill>
                  <a:srgbClr val="FFFFFF"/>
                </a:solidFill>
              </a:rPr>
              <a:t>Connaissance (de la langue et du sujet)</a:t>
            </a:r>
          </a:p>
          <a:p>
            <a:r>
              <a:rPr lang="fr-CA" sz="1400">
                <a:solidFill>
                  <a:srgbClr val="FFFFFF"/>
                </a:solidFill>
              </a:rPr>
              <a:t>Culture</a:t>
            </a:r>
          </a:p>
          <a:p>
            <a:r>
              <a:rPr lang="fr-CA" sz="1400">
                <a:solidFill>
                  <a:srgbClr val="FFFFFF"/>
                </a:solidFill>
              </a:rPr>
              <a:t>Éducation et niveau de scolarité</a:t>
            </a:r>
          </a:p>
          <a:p>
            <a:r>
              <a:rPr lang="fr-CA" sz="1400">
                <a:solidFill>
                  <a:srgbClr val="FFFFFF"/>
                </a:solidFill>
              </a:rPr>
              <a:t>Expériences de vie</a:t>
            </a:r>
          </a:p>
          <a:p>
            <a:r>
              <a:rPr lang="fr-CA" sz="1400">
                <a:solidFill>
                  <a:srgbClr val="FFFFFF"/>
                </a:solidFill>
              </a:rPr>
              <a:t>Instruction</a:t>
            </a:r>
          </a:p>
          <a:p>
            <a:r>
              <a:rPr lang="fr-CA" sz="1400">
                <a:solidFill>
                  <a:srgbClr val="FFFFFF"/>
                </a:solidFill>
              </a:rPr>
              <a:t>Religion</a:t>
            </a:r>
          </a:p>
          <a:p>
            <a:r>
              <a:rPr lang="fr-CA" sz="1400">
                <a:solidFill>
                  <a:srgbClr val="FFFFFF"/>
                </a:solidFill>
              </a:rPr>
              <a:t>Rôle social (milieu socioéconomique)</a:t>
            </a:r>
          </a:p>
          <a:p>
            <a:r>
              <a:rPr lang="fr-CA" sz="1400">
                <a:solidFill>
                  <a:srgbClr val="FFFFFF"/>
                </a:solidFill>
              </a:rPr>
              <a:t>Sexe </a:t>
            </a:r>
          </a:p>
          <a:p>
            <a:r>
              <a:rPr lang="fr-CA" sz="1400">
                <a:solidFill>
                  <a:srgbClr val="FFFFFF"/>
                </a:solidFill>
              </a:rPr>
              <a:t>Valeurs</a:t>
            </a:r>
          </a:p>
          <a:p>
            <a:r>
              <a:rPr lang="fr-CA" sz="1400">
                <a:solidFill>
                  <a:srgbClr val="FFFFFF"/>
                </a:solidFill>
              </a:rPr>
              <a:t>Champs d’intérêt </a:t>
            </a:r>
          </a:p>
        </p:txBody>
      </p:sp>
    </p:spTree>
    <p:extLst>
      <p:ext uri="{BB962C8B-B14F-4D97-AF65-F5344CB8AC3E}">
        <p14:creationId xmlns:p14="http://schemas.microsoft.com/office/powerpoint/2010/main" val="39344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Effect transition="in" filter="fade">
                                      <p:cBhvr>
                                        <p:cTn id="77" dur="1000"/>
                                        <p:tgtEl>
                                          <p:spTgt spid="3">
                                            <p:txEl>
                                              <p:pRg st="9" end="9"/>
                                            </p:txEl>
                                          </p:spTgt>
                                        </p:tgtEl>
                                      </p:cBhvr>
                                    </p:animEffect>
                                    <p:anim calcmode="lin" valueType="num">
                                      <p:cBhvr>
                                        <p:cTn id="7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0" end="10"/>
                                            </p:txEl>
                                          </p:spTgt>
                                        </p:tgtEl>
                                        <p:attrNameLst>
                                          <p:attrName>style.visibility</p:attrName>
                                        </p:attrNameLst>
                                      </p:cBhvr>
                                      <p:to>
                                        <p:strVal val="visible"/>
                                      </p:to>
                                    </p:set>
                                    <p:animEffect transition="in" filter="fade">
                                      <p:cBhvr>
                                        <p:cTn id="84" dur="1000"/>
                                        <p:tgtEl>
                                          <p:spTgt spid="3">
                                            <p:txEl>
                                              <p:pRg st="10" end="10"/>
                                            </p:txEl>
                                          </p:spTgt>
                                        </p:tgtEl>
                                      </p:cBhvr>
                                    </p:animEffect>
                                    <p:anim calcmode="lin" valueType="num">
                                      <p:cBhvr>
                                        <p:cTn id="8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3C5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custDataLst>
              <p:tags r:id="rId1"/>
            </p:custDataLst>
          </p:nvPr>
        </p:nvSpPr>
        <p:spPr>
          <a:xfrm>
            <a:off x="393192" y="4767072"/>
            <a:ext cx="4945641" cy="1625210"/>
          </a:xfrm>
        </p:spPr>
        <p:txBody>
          <a:bodyPr>
            <a:normAutofit/>
          </a:bodyPr>
          <a:lstStyle/>
          <a:p>
            <a:pPr algn="r"/>
            <a:r>
              <a:rPr lang="fr-CA" sz="4100">
                <a:solidFill>
                  <a:srgbClr val="FFFFFF"/>
                </a:solidFill>
              </a:rPr>
              <a:t>Les facteurs liés au contexte (émotif ou environnemental)</a:t>
            </a:r>
          </a:p>
        </p:txBody>
      </p:sp>
      <p:pic>
        <p:nvPicPr>
          <p:cNvPr id="4" name="Image 3"/>
          <p:cNvPicPr>
            <a:picLocks noChangeAspect="1"/>
          </p:cNvPicPr>
          <p:nvPr>
            <p:custDataLst>
              <p:tags r:id="rId2"/>
            </p:custDataLst>
          </p:nvPr>
        </p:nvPicPr>
        <p:blipFill rotWithShape="1">
          <a:blip r:embed="rId5" cstate="print">
            <a:extLst>
              <a:ext uri="{28A0092B-C50C-407E-A947-70E740481C1C}">
                <a14:useLocalDpi xmlns:a14="http://schemas.microsoft.com/office/drawing/2010/main" val="0"/>
              </a:ext>
            </a:extLst>
          </a:blip>
          <a:srcRect r="3336" b="-2"/>
          <a:stretch/>
        </p:blipFill>
        <p:spPr>
          <a:xfrm>
            <a:off x="245660" y="321733"/>
            <a:ext cx="5293729"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custDataLst>
              <p:tags r:id="rId3"/>
            </p:custDataLst>
          </p:nvPr>
        </p:nvSpPr>
        <p:spPr>
          <a:xfrm>
            <a:off x="6021989" y="917725"/>
            <a:ext cx="2568554" cy="4852362"/>
          </a:xfrm>
        </p:spPr>
        <p:txBody>
          <a:bodyPr anchor="ctr">
            <a:normAutofit/>
          </a:bodyPr>
          <a:lstStyle/>
          <a:p>
            <a:r>
              <a:rPr lang="fr-CA" sz="1700">
                <a:solidFill>
                  <a:srgbClr val="FFFFFF"/>
                </a:solidFill>
              </a:rPr>
              <a:t>Capacité d’attention de l’émetteur et du récepteur</a:t>
            </a:r>
          </a:p>
          <a:p>
            <a:r>
              <a:rPr lang="fr-CA" sz="1700">
                <a:solidFill>
                  <a:srgbClr val="FFFFFF"/>
                </a:solidFill>
              </a:rPr>
              <a:t>État de fatigue de l’émetteur et du récepteur</a:t>
            </a:r>
          </a:p>
          <a:p>
            <a:r>
              <a:rPr lang="fr-CA" sz="1700">
                <a:solidFill>
                  <a:srgbClr val="FFFFFF"/>
                </a:solidFill>
              </a:rPr>
              <a:t>État émotif de l’émetteur et du récepteur</a:t>
            </a:r>
          </a:p>
          <a:p>
            <a:r>
              <a:rPr lang="fr-CA" sz="1700">
                <a:solidFill>
                  <a:srgbClr val="FFFFFF"/>
                </a:solidFill>
              </a:rPr>
              <a:t>Relation qui existe entre l’émetteur et le récepteur</a:t>
            </a:r>
          </a:p>
          <a:p>
            <a:r>
              <a:rPr lang="fr-CA" sz="1700">
                <a:solidFill>
                  <a:srgbClr val="FFFFFF"/>
                </a:solidFill>
              </a:rPr>
              <a:t>Lieu où se déroule la conversation</a:t>
            </a:r>
          </a:p>
          <a:p>
            <a:r>
              <a:rPr lang="fr-CA" sz="1700">
                <a:solidFill>
                  <a:srgbClr val="FFFFFF"/>
                </a:solidFill>
              </a:rPr>
              <a:t>Nombre de personnes présentes pendant la conversation</a:t>
            </a:r>
          </a:p>
          <a:p>
            <a:r>
              <a:rPr lang="fr-CA" sz="1700">
                <a:solidFill>
                  <a:srgbClr val="FFFFFF"/>
                </a:solidFill>
              </a:rPr>
              <a:t>Ambiance qui règne durant la conversation</a:t>
            </a:r>
          </a:p>
        </p:txBody>
      </p:sp>
    </p:spTree>
    <p:extLst>
      <p:ext uri="{BB962C8B-B14F-4D97-AF65-F5344CB8AC3E}">
        <p14:creationId xmlns:p14="http://schemas.microsoft.com/office/powerpoint/2010/main" val="177260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199" cy="6858000"/>
          </a:xfrm>
          <a:prstGeom prst="rect">
            <a:avLst/>
          </a:prstGeom>
          <a:solidFill>
            <a:srgbClr val="937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p:cNvSpPr>
            <a:spLocks noGrp="1"/>
          </p:cNvSpPr>
          <p:nvPr>
            <p:ph idx="1"/>
            <p:custDataLst>
              <p:tags r:id="rId1"/>
            </p:custDataLst>
          </p:nvPr>
        </p:nvSpPr>
        <p:spPr>
          <a:xfrm>
            <a:off x="768096" y="2286000"/>
            <a:ext cx="4505270" cy="4023360"/>
          </a:xfrm>
        </p:spPr>
        <p:txBody>
          <a:bodyPr>
            <a:normAutofit/>
          </a:bodyPr>
          <a:lstStyle/>
          <a:p>
            <a:r>
              <a:rPr lang="fr-CA" sz="1900">
                <a:solidFill>
                  <a:srgbClr val="FFFFFF"/>
                </a:solidFill>
              </a:rPr>
              <a:t>L’infirmière auxiliaire doit s’assurer de ne pas être influencée par ces facteurs.</a:t>
            </a:r>
          </a:p>
          <a:p>
            <a:r>
              <a:rPr lang="fr-CA" sz="1900">
                <a:solidFill>
                  <a:srgbClr val="FFFFFF"/>
                </a:solidFill>
              </a:rPr>
              <a:t>L’infirmière auxiliaire doit tenir compte de chacun des facteurs pour s’assurer de bien comprendre la douleur, le vécu, les paroles ou les plaintes des clients. Cela lui permet de savoir comment aborder son client et quels mots utiliser afin de s’adapter à lui.</a:t>
            </a:r>
          </a:p>
          <a:p>
            <a:r>
              <a:rPr lang="fr-CA" sz="1900">
                <a:solidFill>
                  <a:srgbClr val="FFFFFF"/>
                </a:solidFill>
              </a:rPr>
              <a:t>L’infirmière auxiliaire doit fréquemment vérifier avec le client si elle comprend bien son message et s’il a bien compris ce qu’elle veut lui dire.</a:t>
            </a:r>
          </a:p>
          <a:p>
            <a:pPr marL="68580" indent="0">
              <a:buNone/>
            </a:pPr>
            <a:r>
              <a:rPr lang="fr-CA" sz="1900">
                <a:solidFill>
                  <a:srgbClr val="FFFFFF"/>
                </a:solidFill>
                <a:hlinkClick r:id="rId3"/>
              </a:rPr>
              <a:t>https://youtu.be/1AJw8b5O1yg</a:t>
            </a:r>
            <a:endParaRPr lang="fr-CA" sz="1900">
              <a:solidFill>
                <a:srgbClr val="FFFFFF"/>
              </a:solidFill>
            </a:endParaRPr>
          </a:p>
        </p:txBody>
      </p:sp>
      <p:pic>
        <p:nvPicPr>
          <p:cNvPr id="5" name="Picture 4" descr="Main tenant un stylo et une trame de fond sur une feuille">
            <a:extLst>
              <a:ext uri="{FF2B5EF4-FFF2-40B4-BE49-F238E27FC236}">
                <a16:creationId xmlns:a16="http://schemas.microsoft.com/office/drawing/2014/main" id="{2D6720E7-BB0E-1E34-1C4E-59C4390A331A}"/>
              </a:ext>
            </a:extLst>
          </p:cNvPr>
          <p:cNvPicPr>
            <a:picLocks noChangeAspect="1"/>
          </p:cNvPicPr>
          <p:nvPr/>
        </p:nvPicPr>
        <p:blipFill rotWithShape="1">
          <a:blip r:embed="rId4"/>
          <a:srcRect l="47457" r="22986" b="-1"/>
          <a:stretch/>
        </p:blipFill>
        <p:spPr>
          <a:xfrm>
            <a:off x="5664199" y="10"/>
            <a:ext cx="3479801" cy="6857990"/>
          </a:xfrm>
          <a:prstGeom prst="rect">
            <a:avLst/>
          </a:prstGeom>
        </p:spPr>
      </p:pic>
    </p:spTree>
    <p:extLst>
      <p:ext uri="{BB962C8B-B14F-4D97-AF65-F5344CB8AC3E}">
        <p14:creationId xmlns:p14="http://schemas.microsoft.com/office/powerpoint/2010/main" val="9442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B7C6F6-4579-4D42-9857-ED1B2EE07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4382347"/>
            <a:ext cx="4266015" cy="215391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custDataLst>
              <p:tags r:id="rId1"/>
            </p:custDataLst>
          </p:nvPr>
        </p:nvSpPr>
        <p:spPr>
          <a:xfrm>
            <a:off x="429768" y="4608575"/>
            <a:ext cx="3931920" cy="1765715"/>
          </a:xfrm>
        </p:spPr>
        <p:txBody>
          <a:bodyPr>
            <a:normAutofit/>
          </a:bodyPr>
          <a:lstStyle/>
          <a:p>
            <a:pPr algn="r"/>
            <a:r>
              <a:rPr lang="fr-CA" sz="3800">
                <a:solidFill>
                  <a:srgbClr val="FFFFFF"/>
                </a:solidFill>
              </a:rPr>
              <a:t>Les attitudes essentielles à la communication </a:t>
            </a:r>
          </a:p>
        </p:txBody>
      </p:sp>
      <p:pic>
        <p:nvPicPr>
          <p:cNvPr id="5" name="Picture 4" descr="Puzzle blanc avec une pièce rouge">
            <a:extLst>
              <a:ext uri="{FF2B5EF4-FFF2-40B4-BE49-F238E27FC236}">
                <a16:creationId xmlns:a16="http://schemas.microsoft.com/office/drawing/2014/main" id="{85AFF17C-793E-6D1F-6A47-44365A426C3C}"/>
              </a:ext>
            </a:extLst>
          </p:cNvPr>
          <p:cNvPicPr>
            <a:picLocks noChangeAspect="1"/>
          </p:cNvPicPr>
          <p:nvPr/>
        </p:nvPicPr>
        <p:blipFill rotWithShape="1">
          <a:blip r:embed="rId4"/>
          <a:srcRect l="20016" r="18451" b="-1"/>
          <a:stretch/>
        </p:blipFill>
        <p:spPr>
          <a:xfrm>
            <a:off x="245660" y="321733"/>
            <a:ext cx="4266015" cy="3899748"/>
          </a:xfrm>
          <a:prstGeom prst="rect">
            <a:avLst/>
          </a:prstGeom>
        </p:spPr>
      </p:pic>
      <p:sp>
        <p:nvSpPr>
          <p:cNvPr id="12" name="Rectangle 11">
            <a:extLst>
              <a:ext uri="{FF2B5EF4-FFF2-40B4-BE49-F238E27FC236}">
                <a16:creationId xmlns:a16="http://schemas.microsoft.com/office/drawing/2014/main" id="{7E6D8249-E901-4E71-B15A-A7F5D7F7B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2325" y="321732"/>
            <a:ext cx="4270376" cy="6214534"/>
          </a:xfrm>
          <a:prstGeom prst="rect">
            <a:avLst/>
          </a:prstGeom>
          <a:solidFill>
            <a:srgbClr val="583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custDataLst>
              <p:tags r:id="rId2"/>
            </p:custDataLst>
          </p:nvPr>
        </p:nvSpPr>
        <p:spPr>
          <a:xfrm>
            <a:off x="4995798" y="974875"/>
            <a:ext cx="3543430" cy="4852362"/>
          </a:xfrm>
        </p:spPr>
        <p:txBody>
          <a:bodyPr anchor="ctr">
            <a:normAutofit/>
          </a:bodyPr>
          <a:lstStyle/>
          <a:p>
            <a:pPr marL="68580" indent="0">
              <a:buNone/>
            </a:pPr>
            <a:r>
              <a:rPr lang="fr-CA" sz="1700">
                <a:solidFill>
                  <a:srgbClr val="FFFFFF"/>
                </a:solidFill>
                <a:latin typeface="Comic Sans MS" panose="030F0702030302020204" pitchFamily="66" charset="0"/>
              </a:rPr>
              <a:t>Chaque personne est unique, et sa façon d’entrer en contact avec les autres est unique aussi.</a:t>
            </a:r>
          </a:p>
          <a:p>
            <a:pPr marL="68580" indent="0">
              <a:buNone/>
            </a:pPr>
            <a:endParaRPr lang="fr-CA" sz="1700">
              <a:solidFill>
                <a:srgbClr val="FFFFFF"/>
              </a:solidFill>
              <a:latin typeface="Comic Sans MS" panose="030F0702030302020204" pitchFamily="66" charset="0"/>
            </a:endParaRPr>
          </a:p>
          <a:p>
            <a:pPr marL="68580" indent="0">
              <a:buNone/>
            </a:pPr>
            <a:r>
              <a:rPr lang="fr-CA" sz="1700" b="1">
                <a:solidFill>
                  <a:srgbClr val="FFFFFF"/>
                </a:solidFill>
                <a:effectLst>
                  <a:outerShdw blurRad="38100" dist="38100" dir="2700000" algn="tl">
                    <a:srgbClr val="000000">
                      <a:alpha val="43137"/>
                    </a:srgbClr>
                  </a:outerShdw>
                </a:effectLst>
                <a:latin typeface="Comic Sans MS" panose="030F0702030302020204" pitchFamily="66" charset="0"/>
              </a:rPr>
              <a:t>Vos attitudes, c’est quoi ?</a:t>
            </a:r>
          </a:p>
          <a:p>
            <a:pPr marL="68580" indent="0">
              <a:buNone/>
            </a:pPr>
            <a:r>
              <a:rPr lang="fr-CA" sz="1700" b="1" i="1" u="sng">
                <a:solidFill>
                  <a:srgbClr val="FFFFFF"/>
                </a:solidFill>
                <a:latin typeface="Comic Sans MS" panose="030F0702030302020204" pitchFamily="66" charset="0"/>
              </a:rPr>
              <a:t>votre manière d’être ou vos comportements </a:t>
            </a:r>
          </a:p>
          <a:p>
            <a:pPr marL="68580" indent="0">
              <a:buNone/>
            </a:pPr>
            <a:r>
              <a:rPr lang="fr-CA" sz="1700">
                <a:solidFill>
                  <a:srgbClr val="FFFFFF"/>
                </a:solidFill>
                <a:latin typeface="Comic Sans MS" panose="030F0702030302020204" pitchFamily="66" charset="0"/>
              </a:rPr>
              <a:t>manière d’interagir avec les autres.</a:t>
            </a:r>
          </a:p>
          <a:p>
            <a:pPr marL="68580" indent="0">
              <a:buNone/>
            </a:pPr>
            <a:endParaRPr lang="fr-CA" sz="1700">
              <a:solidFill>
                <a:srgbClr val="FFFFFF"/>
              </a:solidFill>
              <a:latin typeface="Comic Sans MS" panose="030F0702030302020204" pitchFamily="66" charset="0"/>
            </a:endParaRPr>
          </a:p>
          <a:p>
            <a:pPr marL="68580" indent="0">
              <a:buNone/>
            </a:pPr>
            <a:r>
              <a:rPr lang="fr-CA" sz="1700" i="1">
                <a:solidFill>
                  <a:srgbClr val="FFFFFF"/>
                </a:solidFill>
                <a:latin typeface="Comic Sans MS" panose="030F0702030302020204" pitchFamily="66" charset="0"/>
              </a:rPr>
              <a:t>Attitudes que l’infirmière auxiliaire </a:t>
            </a:r>
            <a:r>
              <a:rPr lang="fr-CA" sz="1700" b="1" i="1" u="sng">
                <a:solidFill>
                  <a:srgbClr val="FFFFFF"/>
                </a:solidFill>
                <a:latin typeface="Comic Sans MS" panose="030F0702030302020204" pitchFamily="66" charset="0"/>
              </a:rPr>
              <a:t>doit toujours manifester pour communiquer efficacement dans sa pratique</a:t>
            </a:r>
            <a:r>
              <a:rPr lang="fr-CA" sz="1700" i="1">
                <a:solidFill>
                  <a:srgbClr val="FFFFFF"/>
                </a:solidFill>
                <a:latin typeface="Comic Sans MS" panose="030F0702030302020204" pitchFamily="66" charset="0"/>
              </a:rPr>
              <a:t>.</a:t>
            </a:r>
          </a:p>
          <a:p>
            <a:pPr marL="68580" indent="0">
              <a:buNone/>
            </a:pPr>
            <a:endParaRPr lang="fr-CA" sz="1700">
              <a:solidFill>
                <a:srgbClr val="FFFFFF"/>
              </a:solidFill>
              <a:latin typeface="Comic Sans MS" panose="030F0702030302020204" pitchFamily="66" charset="0"/>
            </a:endParaRPr>
          </a:p>
        </p:txBody>
      </p:sp>
    </p:spTree>
    <p:extLst>
      <p:ext uri="{BB962C8B-B14F-4D97-AF65-F5344CB8AC3E}">
        <p14:creationId xmlns:p14="http://schemas.microsoft.com/office/powerpoint/2010/main" val="157623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755576" y="116632"/>
            <a:ext cx="6840760" cy="1080120"/>
          </a:xfrm>
        </p:spPr>
        <p:txBody>
          <a:bodyPr>
            <a:normAutofit/>
          </a:bodyPr>
          <a:lstStyle/>
          <a:p>
            <a:endParaRPr lang="fr-CA" dirty="0"/>
          </a:p>
        </p:txBody>
      </p:sp>
      <p:graphicFrame>
        <p:nvGraphicFramePr>
          <p:cNvPr id="4" name="Espace réservé du contenu 3"/>
          <p:cNvGraphicFramePr>
            <a:graphicFrameLocks noGrp="1"/>
          </p:cNvGraphicFramePr>
          <p:nvPr>
            <p:ph idx="1"/>
            <p:custDataLst>
              <p:tags r:id="rId2"/>
            </p:custDataLst>
            <p:extLst>
              <p:ext uri="{D42A27DB-BD31-4B8C-83A1-F6EECF244321}">
                <p14:modId xmlns:p14="http://schemas.microsoft.com/office/powerpoint/2010/main" val="3100998341"/>
              </p:ext>
            </p:extLst>
          </p:nvPr>
        </p:nvGraphicFramePr>
        <p:xfrm>
          <a:off x="0" y="0"/>
          <a:ext cx="9144000" cy="6378328"/>
        </p:xfrm>
        <a:graphic>
          <a:graphicData uri="http://schemas.openxmlformats.org/drawingml/2006/table">
            <a:tbl>
              <a:tblPr firstRow="1" bandRow="1">
                <a:tableStyleId>{5C22544A-7EE6-4342-B048-85BDC9FD1C3A}</a:tableStyleId>
              </a:tblPr>
              <a:tblGrid>
                <a:gridCol w="2133296">
                  <a:extLst>
                    <a:ext uri="{9D8B030D-6E8A-4147-A177-3AD203B41FA5}">
                      <a16:colId xmlns:a16="http://schemas.microsoft.com/office/drawing/2014/main" val="20000"/>
                    </a:ext>
                  </a:extLst>
                </a:gridCol>
                <a:gridCol w="2169973">
                  <a:extLst>
                    <a:ext uri="{9D8B030D-6E8A-4147-A177-3AD203B41FA5}">
                      <a16:colId xmlns:a16="http://schemas.microsoft.com/office/drawing/2014/main" val="20001"/>
                    </a:ext>
                  </a:extLst>
                </a:gridCol>
                <a:gridCol w="2314638">
                  <a:extLst>
                    <a:ext uri="{9D8B030D-6E8A-4147-A177-3AD203B41FA5}">
                      <a16:colId xmlns:a16="http://schemas.microsoft.com/office/drawing/2014/main" val="20002"/>
                    </a:ext>
                  </a:extLst>
                </a:gridCol>
                <a:gridCol w="2526093">
                  <a:extLst>
                    <a:ext uri="{9D8B030D-6E8A-4147-A177-3AD203B41FA5}">
                      <a16:colId xmlns:a16="http://schemas.microsoft.com/office/drawing/2014/main" val="20003"/>
                    </a:ext>
                  </a:extLst>
                </a:gridCol>
              </a:tblGrid>
              <a:tr h="382700">
                <a:tc>
                  <a:txBody>
                    <a:bodyPr/>
                    <a:lstStyle/>
                    <a:p>
                      <a:pPr algn="ctr"/>
                      <a:r>
                        <a:rPr lang="fr-CA" dirty="0">
                          <a:solidFill>
                            <a:schemeClr val="tx1"/>
                          </a:solidFill>
                        </a:rPr>
                        <a:t>Authenticité </a:t>
                      </a:r>
                    </a:p>
                  </a:txBody>
                  <a:tcPr/>
                </a:tc>
                <a:tc>
                  <a:txBody>
                    <a:bodyPr/>
                    <a:lstStyle/>
                    <a:p>
                      <a:pPr algn="ctr"/>
                      <a:r>
                        <a:rPr lang="fr-CA" dirty="0">
                          <a:solidFill>
                            <a:schemeClr val="tx1"/>
                          </a:solidFill>
                        </a:rPr>
                        <a:t>Cohérence </a:t>
                      </a:r>
                    </a:p>
                  </a:txBody>
                  <a:tcPr/>
                </a:tc>
                <a:tc>
                  <a:txBody>
                    <a:bodyPr/>
                    <a:lstStyle/>
                    <a:p>
                      <a:pPr algn="ctr"/>
                      <a:r>
                        <a:rPr lang="fr-CA" dirty="0">
                          <a:solidFill>
                            <a:schemeClr val="tx1"/>
                          </a:solidFill>
                        </a:rPr>
                        <a:t>Empathie </a:t>
                      </a:r>
                    </a:p>
                  </a:txBody>
                  <a:tcPr/>
                </a:tc>
                <a:tc>
                  <a:txBody>
                    <a:bodyPr/>
                    <a:lstStyle/>
                    <a:p>
                      <a:pPr algn="ctr"/>
                      <a:r>
                        <a:rPr lang="fr-CA" dirty="0">
                          <a:solidFill>
                            <a:schemeClr val="tx1"/>
                          </a:solidFill>
                        </a:rPr>
                        <a:t>Respect </a:t>
                      </a:r>
                    </a:p>
                  </a:txBody>
                  <a:tcPr/>
                </a:tc>
                <a:extLst>
                  <a:ext uri="{0D108BD9-81ED-4DB2-BD59-A6C34878D82A}">
                    <a16:rowId xmlns:a16="http://schemas.microsoft.com/office/drawing/2014/main" val="10000"/>
                  </a:ext>
                </a:extLst>
              </a:tr>
              <a:tr h="2328090">
                <a:tc>
                  <a:txBody>
                    <a:bodyPr/>
                    <a:lstStyle/>
                    <a:p>
                      <a:pPr marL="171450" indent="-171450">
                        <a:buFont typeface="Arial" panose="020B0604020202020204" pitchFamily="34" charset="0"/>
                        <a:buChar char="•"/>
                      </a:pPr>
                      <a:r>
                        <a:rPr lang="fr-CA" sz="1400" dirty="0">
                          <a:solidFill>
                            <a:schemeClr val="tx1"/>
                          </a:solidFill>
                          <a:latin typeface="Comic Sans MS" panose="030F0702030302020204" pitchFamily="66" charset="0"/>
                        </a:rPr>
                        <a:t>Dire la vérité</a:t>
                      </a:r>
                    </a:p>
                    <a:p>
                      <a:pPr marL="171450" indent="-171450">
                        <a:buFont typeface="Arial" panose="020B0604020202020204" pitchFamily="34" charset="0"/>
                        <a:buChar char="•"/>
                      </a:pPr>
                      <a:r>
                        <a:rPr lang="fr-CA" sz="1400" dirty="0">
                          <a:solidFill>
                            <a:schemeClr val="tx1"/>
                          </a:solidFill>
                          <a:latin typeface="Comic Sans MS" panose="030F0702030302020204" pitchFamily="66" charset="0"/>
                        </a:rPr>
                        <a:t>Être digne de confiance</a:t>
                      </a:r>
                    </a:p>
                    <a:p>
                      <a:pPr marL="171450" indent="-171450">
                        <a:buFont typeface="Arial" panose="020B0604020202020204" pitchFamily="34" charset="0"/>
                        <a:buChar char="•"/>
                      </a:pPr>
                      <a:r>
                        <a:rPr lang="fr-CA" sz="1400" dirty="0">
                          <a:solidFill>
                            <a:schemeClr val="tx1"/>
                          </a:solidFill>
                          <a:latin typeface="Comic Sans MS" panose="030F0702030302020204" pitchFamily="66" charset="0"/>
                        </a:rPr>
                        <a:t>Être conséquente avec ses principes et dans ses actions; ce qu’on pense, ce qu’on dit et ce qu’on fait son en accord</a:t>
                      </a:r>
                    </a:p>
                  </a:txBody>
                  <a:tcPr/>
                </a:tc>
                <a:tc>
                  <a:txBody>
                    <a:bodyPr/>
                    <a:lstStyle/>
                    <a:p>
                      <a:pPr marL="285750" indent="-285750">
                        <a:buFont typeface="Arial" panose="020B0604020202020204" pitchFamily="34" charset="0"/>
                        <a:buChar char="•"/>
                      </a:pPr>
                      <a:r>
                        <a:rPr lang="fr-CA" sz="1400" dirty="0">
                          <a:solidFill>
                            <a:schemeClr val="tx1"/>
                          </a:solidFill>
                          <a:latin typeface="Comic Sans MS" panose="030F0702030302020204" pitchFamily="66" charset="0"/>
                        </a:rPr>
                        <a:t>Juger de ce qui convient à une situation donnée</a:t>
                      </a:r>
                    </a:p>
                    <a:p>
                      <a:pPr marL="285750" indent="-285750">
                        <a:buFont typeface="Arial" panose="020B0604020202020204" pitchFamily="34" charset="0"/>
                        <a:buChar char="•"/>
                      </a:pPr>
                      <a:r>
                        <a:rPr lang="fr-CA" sz="1400" dirty="0">
                          <a:solidFill>
                            <a:schemeClr val="tx1"/>
                          </a:solidFill>
                          <a:latin typeface="Comic Sans MS" panose="030F0702030302020204" pitchFamily="66" charset="0"/>
                        </a:rPr>
                        <a:t>Être sincère, juste et naturelle dans une communication</a:t>
                      </a:r>
                    </a:p>
                    <a:p>
                      <a:pPr marL="285750" indent="-285750">
                        <a:buFont typeface="Arial" panose="020B0604020202020204" pitchFamily="34" charset="0"/>
                        <a:buChar char="•"/>
                      </a:pPr>
                      <a:r>
                        <a:rPr lang="fr-CA" sz="1400" dirty="0">
                          <a:solidFill>
                            <a:schemeClr val="tx1"/>
                          </a:solidFill>
                          <a:latin typeface="Comic Sans MS" panose="030F0702030302020204" pitchFamily="66" charset="0"/>
                        </a:rPr>
                        <a:t>Transmettre le même message par le langage verbal et non verbal</a:t>
                      </a:r>
                    </a:p>
                  </a:txBody>
                  <a:tcPr/>
                </a:tc>
                <a:tc>
                  <a:txBody>
                    <a:bodyPr/>
                    <a:lstStyle/>
                    <a:p>
                      <a:pPr marL="285750" indent="-285750">
                        <a:buFont typeface="Arial" panose="020B0604020202020204" pitchFamily="34" charset="0"/>
                        <a:buChar char="•"/>
                      </a:pPr>
                      <a:r>
                        <a:rPr lang="fr-CA" sz="1400" dirty="0">
                          <a:solidFill>
                            <a:schemeClr val="tx1"/>
                          </a:solidFill>
                          <a:latin typeface="Comic Sans MS" panose="030F0702030302020204" pitchFamily="66" charset="0"/>
                        </a:rPr>
                        <a:t>Comprendre ce que le client vie et lui montrer cette compréhension</a:t>
                      </a:r>
                    </a:p>
                    <a:p>
                      <a:pPr marL="285750" indent="-285750">
                        <a:buFont typeface="Arial" panose="020B0604020202020204" pitchFamily="34" charset="0"/>
                        <a:buChar char="•"/>
                      </a:pPr>
                      <a:r>
                        <a:rPr lang="fr-CA" sz="1400" dirty="0">
                          <a:solidFill>
                            <a:schemeClr val="tx1"/>
                          </a:solidFill>
                          <a:latin typeface="Comic Sans MS" panose="030F0702030302020204" pitchFamily="66" charset="0"/>
                        </a:rPr>
                        <a:t>Comprendre les motivations et les comportements de l’autre sans avoir à les approuver</a:t>
                      </a:r>
                    </a:p>
                  </a:txBody>
                  <a:tcPr/>
                </a:tc>
                <a:tc>
                  <a:txBody>
                    <a:bodyPr/>
                    <a:lstStyle/>
                    <a:p>
                      <a:pPr marL="285750" indent="-285750">
                        <a:buFont typeface="Arial" panose="020B0604020202020204" pitchFamily="34" charset="0"/>
                        <a:buChar char="•"/>
                      </a:pPr>
                      <a:r>
                        <a:rPr lang="fr-CA" sz="1400" dirty="0">
                          <a:solidFill>
                            <a:schemeClr val="tx1"/>
                          </a:solidFill>
                          <a:latin typeface="Comic Sans MS" panose="030F0702030302020204" pitchFamily="66" charset="0"/>
                        </a:rPr>
                        <a:t>Reconnaître le client comme une personne unique, capable de faire ses choix, d’avoir ses opinions et de ressentir certaines émotions</a:t>
                      </a:r>
                    </a:p>
                    <a:p>
                      <a:pPr marL="285750" indent="-285750">
                        <a:buFont typeface="Arial" panose="020B0604020202020204" pitchFamily="34" charset="0"/>
                        <a:buChar char="•"/>
                      </a:pPr>
                      <a:r>
                        <a:rPr lang="fr-CA" sz="1400" dirty="0">
                          <a:solidFill>
                            <a:schemeClr val="tx1"/>
                          </a:solidFill>
                          <a:latin typeface="Comic Sans MS" panose="030F0702030302020204" pitchFamily="66" charset="0"/>
                        </a:rPr>
                        <a:t>Se conduire avec réserve, retenu, politesse, douceur, finesse, tact et subtilité</a:t>
                      </a:r>
                    </a:p>
                  </a:txBody>
                  <a:tcPr/>
                </a:tc>
                <a:extLst>
                  <a:ext uri="{0D108BD9-81ED-4DB2-BD59-A6C34878D82A}">
                    <a16:rowId xmlns:a16="http://schemas.microsoft.com/office/drawing/2014/main" val="10001"/>
                  </a:ext>
                </a:extLst>
              </a:tr>
              <a:tr h="669724">
                <a:tc>
                  <a:txBody>
                    <a:bodyPr/>
                    <a:lstStyle/>
                    <a:p>
                      <a:pPr algn="ctr"/>
                      <a:r>
                        <a:rPr lang="fr-CA" b="1" i="1" u="sng" dirty="0">
                          <a:solidFill>
                            <a:schemeClr val="tx1"/>
                          </a:solidFill>
                        </a:rPr>
                        <a:t>Courtoisie</a:t>
                      </a:r>
                      <a:r>
                        <a:rPr lang="fr-CA" b="1" dirty="0">
                          <a:solidFill>
                            <a:schemeClr val="tx1"/>
                          </a:solidFill>
                        </a:rPr>
                        <a:t> </a:t>
                      </a:r>
                    </a:p>
                  </a:txBody>
                  <a:tcPr>
                    <a:solidFill>
                      <a:schemeClr val="accent1"/>
                    </a:solidFill>
                  </a:tcPr>
                </a:tc>
                <a:tc>
                  <a:txBody>
                    <a:bodyPr/>
                    <a:lstStyle/>
                    <a:p>
                      <a:pPr algn="ctr"/>
                      <a:r>
                        <a:rPr lang="fr-CA" b="1" dirty="0">
                          <a:solidFill>
                            <a:schemeClr val="tx1"/>
                          </a:solidFill>
                        </a:rPr>
                        <a:t>Ouverture d’esprit</a:t>
                      </a:r>
                    </a:p>
                  </a:txBody>
                  <a:tcPr>
                    <a:solidFill>
                      <a:schemeClr val="accent1"/>
                    </a:solidFill>
                  </a:tcPr>
                </a:tc>
                <a:tc>
                  <a:txBody>
                    <a:bodyPr/>
                    <a:lstStyle/>
                    <a:p>
                      <a:pPr algn="ctr"/>
                      <a:r>
                        <a:rPr lang="fr-CA" b="1" i="0" u="none" dirty="0">
                          <a:solidFill>
                            <a:schemeClr val="tx1"/>
                          </a:solidFill>
                        </a:rPr>
                        <a:t>Confiance en soi </a:t>
                      </a:r>
                    </a:p>
                  </a:txBody>
                  <a:tcPr>
                    <a:solidFill>
                      <a:schemeClr val="accent1"/>
                    </a:solidFill>
                  </a:tcPr>
                </a:tc>
                <a:tc>
                  <a:txBody>
                    <a:bodyPr/>
                    <a:lstStyle/>
                    <a:p>
                      <a:pPr algn="ctr"/>
                      <a:r>
                        <a:rPr lang="fr-CA" b="1" i="1" u="sng" dirty="0">
                          <a:solidFill>
                            <a:schemeClr val="tx1"/>
                          </a:solidFill>
                        </a:rPr>
                        <a:t>Écoute attentive</a:t>
                      </a:r>
                      <a:r>
                        <a:rPr lang="fr-CA" b="1" dirty="0">
                          <a:solidFill>
                            <a:schemeClr val="tx1"/>
                          </a:solidFill>
                        </a:rPr>
                        <a:t> </a:t>
                      </a:r>
                    </a:p>
                  </a:txBody>
                  <a:tcPr>
                    <a:solidFill>
                      <a:schemeClr val="accent1"/>
                    </a:solidFill>
                  </a:tcPr>
                </a:tc>
                <a:extLst>
                  <a:ext uri="{0D108BD9-81ED-4DB2-BD59-A6C34878D82A}">
                    <a16:rowId xmlns:a16="http://schemas.microsoft.com/office/drawing/2014/main" val="10002"/>
                  </a:ext>
                </a:extLst>
              </a:tr>
              <a:tr h="2997814">
                <a:tc>
                  <a:txBody>
                    <a:bodyPr/>
                    <a:lstStyle/>
                    <a:p>
                      <a:pPr marL="285750" indent="-285750">
                        <a:buFont typeface="Arial" panose="020B0604020202020204" pitchFamily="34" charset="0"/>
                        <a:buChar char="•"/>
                      </a:pPr>
                      <a:r>
                        <a:rPr lang="fr-CA" sz="1400" dirty="0">
                          <a:solidFill>
                            <a:schemeClr val="tx1"/>
                          </a:solidFill>
                          <a:latin typeface="Comic Sans MS" panose="030F0702030302020204" pitchFamily="66" charset="0"/>
                        </a:rPr>
                        <a:t>Être polie (utiliser le vouvoiement) et disponible pour le client</a:t>
                      </a:r>
                    </a:p>
                    <a:p>
                      <a:pPr marL="285750" indent="-285750">
                        <a:buFont typeface="Arial" panose="020B0604020202020204" pitchFamily="34" charset="0"/>
                        <a:buChar char="•"/>
                      </a:pPr>
                      <a:r>
                        <a:rPr lang="fr-CA" sz="1400" dirty="0">
                          <a:solidFill>
                            <a:schemeClr val="tx1"/>
                          </a:solidFill>
                          <a:latin typeface="Comic Sans MS" panose="030F0702030302020204" pitchFamily="66" charset="0"/>
                        </a:rPr>
                        <a:t>Être discrète et délicate</a:t>
                      </a:r>
                    </a:p>
                    <a:p>
                      <a:pPr marL="285750" indent="-285750">
                        <a:buFont typeface="Arial" panose="020B0604020202020204" pitchFamily="34" charset="0"/>
                        <a:buChar char="•"/>
                      </a:pPr>
                      <a:r>
                        <a:rPr lang="fr-CA" sz="1400" dirty="0">
                          <a:solidFill>
                            <a:schemeClr val="tx1"/>
                          </a:solidFill>
                          <a:latin typeface="Comic Sans MS" panose="030F0702030302020204" pitchFamily="66" charset="0"/>
                        </a:rPr>
                        <a:t>Démontrer du professionnalisme et du respect</a:t>
                      </a:r>
                    </a:p>
                  </a:txBody>
                  <a:tcPr/>
                </a:tc>
                <a:tc>
                  <a:txBody>
                    <a:bodyPr/>
                    <a:lstStyle/>
                    <a:p>
                      <a:pPr marL="285750" indent="-285750">
                        <a:buFont typeface="Arial" panose="020B0604020202020204" pitchFamily="34" charset="0"/>
                        <a:buChar char="•"/>
                      </a:pPr>
                      <a:r>
                        <a:rPr lang="fr-CA" sz="1400" dirty="0">
                          <a:solidFill>
                            <a:schemeClr val="tx1"/>
                          </a:solidFill>
                          <a:latin typeface="Comic Sans MS" panose="030F0702030302020204" pitchFamily="66" charset="0"/>
                        </a:rPr>
                        <a:t>Accepter les différences du client: nationalité, origine, coutumes, croyance, orientation sexuelle, …</a:t>
                      </a:r>
                    </a:p>
                    <a:p>
                      <a:pPr marL="285750" indent="-285750">
                        <a:buFont typeface="Arial" panose="020B0604020202020204" pitchFamily="34" charset="0"/>
                        <a:buChar char="•"/>
                      </a:pPr>
                      <a:r>
                        <a:rPr lang="fr-CA" sz="1400" dirty="0">
                          <a:solidFill>
                            <a:schemeClr val="tx1"/>
                          </a:solidFill>
                          <a:latin typeface="Comic Sans MS" panose="030F0702030302020204" pitchFamily="66" charset="0"/>
                        </a:rPr>
                        <a:t>Faire preuve</a:t>
                      </a:r>
                      <a:r>
                        <a:rPr lang="fr-CA" sz="1400" baseline="0" dirty="0">
                          <a:solidFill>
                            <a:schemeClr val="tx1"/>
                          </a:solidFill>
                          <a:latin typeface="Comic Sans MS" panose="030F0702030302020204" pitchFamily="66" charset="0"/>
                        </a:rPr>
                        <a:t> de tolérance envers ces différences et être prêt à faire les efforts pour les comprendre</a:t>
                      </a:r>
                      <a:endParaRPr lang="fr-CA" sz="1400" dirty="0">
                        <a:solidFill>
                          <a:schemeClr val="tx1"/>
                        </a:solidFill>
                        <a:latin typeface="Comic Sans MS" panose="030F0702030302020204" pitchFamily="66" charset="0"/>
                      </a:endParaRPr>
                    </a:p>
                  </a:txBody>
                  <a:tcPr/>
                </a:tc>
                <a:tc>
                  <a:txBody>
                    <a:bodyPr/>
                    <a:lstStyle/>
                    <a:p>
                      <a:pPr marL="285750" indent="-285750">
                        <a:buFont typeface="Arial" panose="020B0604020202020204" pitchFamily="34" charset="0"/>
                        <a:buChar char="•"/>
                      </a:pPr>
                      <a:r>
                        <a:rPr lang="fr-CA" sz="1400" dirty="0">
                          <a:solidFill>
                            <a:schemeClr val="tx1"/>
                          </a:solidFill>
                          <a:latin typeface="Comic Sans MS" panose="030F0702030302020204" pitchFamily="66" charset="0"/>
                        </a:rPr>
                        <a:t>Croire en ses propres capacités</a:t>
                      </a:r>
                    </a:p>
                    <a:p>
                      <a:pPr marL="285750" indent="-285750">
                        <a:buFont typeface="Arial" panose="020B0604020202020204" pitchFamily="34" charset="0"/>
                        <a:buChar char="•"/>
                      </a:pPr>
                      <a:r>
                        <a:rPr lang="fr-CA" sz="1400" dirty="0">
                          <a:solidFill>
                            <a:schemeClr val="tx1"/>
                          </a:solidFill>
                          <a:latin typeface="Comic Sans MS" panose="030F0702030302020204" pitchFamily="66" charset="0"/>
                        </a:rPr>
                        <a:t>Être capable d’autocritique</a:t>
                      </a:r>
                    </a:p>
                    <a:p>
                      <a:pPr marL="285750" indent="-285750">
                        <a:buFont typeface="Arial" panose="020B0604020202020204" pitchFamily="34" charset="0"/>
                        <a:buChar char="•"/>
                      </a:pPr>
                      <a:r>
                        <a:rPr lang="fr-CA" sz="1400" dirty="0">
                          <a:solidFill>
                            <a:schemeClr val="tx1"/>
                          </a:solidFill>
                          <a:latin typeface="Comic Sans MS" panose="030F0702030302020204" pitchFamily="66" charset="0"/>
                        </a:rPr>
                        <a:t>Admettre ses forces, reconnaître et accepter ses limites</a:t>
                      </a:r>
                    </a:p>
                    <a:p>
                      <a:pPr marL="285750" indent="-285750">
                        <a:buFont typeface="Arial" panose="020B0604020202020204" pitchFamily="34" charset="0"/>
                        <a:buChar char="•"/>
                      </a:pPr>
                      <a:r>
                        <a:rPr lang="fr-CA" sz="1400" dirty="0">
                          <a:solidFill>
                            <a:schemeClr val="tx1"/>
                          </a:solidFill>
                          <a:latin typeface="Comic Sans MS" panose="030F0702030302020204" pitchFamily="66" charset="0"/>
                        </a:rPr>
                        <a:t>Être capable de prendre des décisions en toutes circonstances et d’en assumer les conséquences</a:t>
                      </a:r>
                    </a:p>
                  </a:txBody>
                  <a:tcPr/>
                </a:tc>
                <a:tc>
                  <a:txBody>
                    <a:bodyPr/>
                    <a:lstStyle/>
                    <a:p>
                      <a:pPr marL="285750" indent="-285750">
                        <a:buFont typeface="Arial" panose="020B0604020202020204" pitchFamily="34" charset="0"/>
                        <a:buChar char="•"/>
                      </a:pPr>
                      <a:r>
                        <a:rPr lang="fr-CA" sz="1400" dirty="0">
                          <a:solidFill>
                            <a:schemeClr val="tx1"/>
                          </a:solidFill>
                          <a:latin typeface="Comic Sans MS" panose="030F0702030302020204" pitchFamily="66" charset="0"/>
                        </a:rPr>
                        <a:t>Utiliser ses yeux et ses oreilles pour observer et décoder les émotions du client</a:t>
                      </a:r>
                    </a:p>
                    <a:p>
                      <a:pPr marL="285750" indent="-285750">
                        <a:buFont typeface="Arial" panose="020B0604020202020204" pitchFamily="34" charset="0"/>
                        <a:buChar char="•"/>
                      </a:pPr>
                      <a:r>
                        <a:rPr lang="fr-CA" sz="1400" dirty="0">
                          <a:solidFill>
                            <a:schemeClr val="tx1"/>
                          </a:solidFill>
                          <a:latin typeface="Comic Sans MS" panose="030F0702030302020204" pitchFamily="66" charset="0"/>
                        </a:rPr>
                        <a:t>Être attentive à l’autre pour comprendre ses messages verbaux</a:t>
                      </a:r>
                      <a:r>
                        <a:rPr lang="fr-CA" sz="1400" baseline="0" dirty="0">
                          <a:solidFill>
                            <a:schemeClr val="tx1"/>
                          </a:solidFill>
                          <a:latin typeface="Comic Sans MS" panose="030F0702030302020204" pitchFamily="66" charset="0"/>
                        </a:rPr>
                        <a:t> et non verbaux</a:t>
                      </a:r>
                      <a:endParaRPr lang="fr-CA" sz="1400" dirty="0">
                        <a:solidFill>
                          <a:schemeClr val="tx1"/>
                        </a:solidFill>
                        <a:latin typeface="Comic Sans MS" panose="030F0702030302020204" pitchFamily="66"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78725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579468308"/>
              </p:ext>
            </p:extLst>
          </p:nvPr>
        </p:nvGraphicFramePr>
        <p:xfrm>
          <a:off x="840357" y="2093888"/>
          <a:ext cx="7463283" cy="2664080"/>
        </p:xfrm>
        <a:graphic>
          <a:graphicData uri="http://schemas.openxmlformats.org/drawingml/2006/table">
            <a:tbl>
              <a:tblPr firstRow="1" bandRow="1">
                <a:tableStyleId>{5C22544A-7EE6-4342-B048-85BDC9FD1C3A}</a:tableStyleId>
              </a:tblPr>
              <a:tblGrid>
                <a:gridCol w="2569511">
                  <a:extLst>
                    <a:ext uri="{9D8B030D-6E8A-4147-A177-3AD203B41FA5}">
                      <a16:colId xmlns:a16="http://schemas.microsoft.com/office/drawing/2014/main" val="20000"/>
                    </a:ext>
                  </a:extLst>
                </a:gridCol>
                <a:gridCol w="2222626">
                  <a:extLst>
                    <a:ext uri="{9D8B030D-6E8A-4147-A177-3AD203B41FA5}">
                      <a16:colId xmlns:a16="http://schemas.microsoft.com/office/drawing/2014/main" val="20001"/>
                    </a:ext>
                  </a:extLst>
                </a:gridCol>
                <a:gridCol w="1386774">
                  <a:extLst>
                    <a:ext uri="{9D8B030D-6E8A-4147-A177-3AD203B41FA5}">
                      <a16:colId xmlns:a16="http://schemas.microsoft.com/office/drawing/2014/main" val="20002"/>
                    </a:ext>
                  </a:extLst>
                </a:gridCol>
                <a:gridCol w="1284372">
                  <a:extLst>
                    <a:ext uri="{9D8B030D-6E8A-4147-A177-3AD203B41FA5}">
                      <a16:colId xmlns:a16="http://schemas.microsoft.com/office/drawing/2014/main" val="20003"/>
                    </a:ext>
                  </a:extLst>
                </a:gridCol>
              </a:tblGrid>
              <a:tr h="324409">
                <a:tc>
                  <a:txBody>
                    <a:bodyPr/>
                    <a:lstStyle/>
                    <a:p>
                      <a:pPr algn="ctr"/>
                      <a:r>
                        <a:rPr lang="fr-CA" sz="1500" i="1" u="sng">
                          <a:solidFill>
                            <a:schemeClr val="tx1"/>
                          </a:solidFill>
                        </a:rPr>
                        <a:t>Accueil chaleureux</a:t>
                      </a:r>
                    </a:p>
                  </a:txBody>
                  <a:tcPr marL="73729" marR="73729" marT="36865" marB="36865"/>
                </a:tc>
                <a:tc>
                  <a:txBody>
                    <a:bodyPr/>
                    <a:lstStyle/>
                    <a:p>
                      <a:pPr algn="ctr"/>
                      <a:r>
                        <a:rPr lang="fr-CA" sz="1500" i="1" u="sng">
                          <a:solidFill>
                            <a:schemeClr val="tx1"/>
                          </a:solidFill>
                        </a:rPr>
                        <a:t>Non-jugement </a:t>
                      </a:r>
                    </a:p>
                  </a:txBody>
                  <a:tcPr marL="73729" marR="73729" marT="36865" marB="36865"/>
                </a:tc>
                <a:tc>
                  <a:txBody>
                    <a:bodyPr/>
                    <a:lstStyle/>
                    <a:p>
                      <a:pPr algn="ctr"/>
                      <a:r>
                        <a:rPr lang="fr-CA" sz="1500" i="1" u="sng">
                          <a:solidFill>
                            <a:schemeClr val="tx1"/>
                          </a:solidFill>
                        </a:rPr>
                        <a:t>Disponibilité </a:t>
                      </a:r>
                    </a:p>
                  </a:txBody>
                  <a:tcPr marL="73729" marR="73729" marT="36865" marB="36865"/>
                </a:tc>
                <a:tc>
                  <a:txBody>
                    <a:bodyPr/>
                    <a:lstStyle/>
                    <a:p>
                      <a:pPr algn="ctr"/>
                      <a:r>
                        <a:rPr lang="fr-CA" sz="1500" i="1" u="sng">
                          <a:solidFill>
                            <a:schemeClr val="tx1"/>
                          </a:solidFill>
                        </a:rPr>
                        <a:t>Présence  </a:t>
                      </a:r>
                    </a:p>
                  </a:txBody>
                  <a:tcPr marL="73729" marR="73729" marT="36865" marB="36865"/>
                </a:tc>
                <a:extLst>
                  <a:ext uri="{0D108BD9-81ED-4DB2-BD59-A6C34878D82A}">
                    <a16:rowId xmlns:a16="http://schemas.microsoft.com/office/drawing/2014/main" val="10000"/>
                  </a:ext>
                </a:extLst>
              </a:tr>
              <a:tr h="2339671">
                <a:tc>
                  <a:txBody>
                    <a:bodyPr/>
                    <a:lstStyle/>
                    <a:p>
                      <a:pPr marL="171450" indent="-171450">
                        <a:buFont typeface="Arial" panose="020B0604020202020204" pitchFamily="34" charset="0"/>
                        <a:buChar char="•"/>
                      </a:pPr>
                      <a:r>
                        <a:rPr lang="fr-CA" sz="1100">
                          <a:solidFill>
                            <a:schemeClr val="tx1"/>
                          </a:solidFill>
                          <a:latin typeface="Comic Sans MS" panose="030F0702030302020204" pitchFamily="66" charset="0"/>
                        </a:rPr>
                        <a:t>Entrer</a:t>
                      </a:r>
                      <a:r>
                        <a:rPr lang="fr-CA" sz="1100" baseline="0">
                          <a:solidFill>
                            <a:schemeClr val="tx1"/>
                          </a:solidFill>
                          <a:latin typeface="Comic Sans MS" panose="030F0702030302020204" pitchFamily="66" charset="0"/>
                        </a:rPr>
                        <a:t> en contact avec le client avec le sourire</a:t>
                      </a:r>
                    </a:p>
                    <a:p>
                      <a:pPr marL="171450" indent="-171450">
                        <a:buFont typeface="Arial" panose="020B0604020202020204" pitchFamily="34" charset="0"/>
                        <a:buChar char="•"/>
                      </a:pPr>
                      <a:r>
                        <a:rPr lang="fr-CA" sz="1100" baseline="0">
                          <a:solidFill>
                            <a:schemeClr val="tx1"/>
                          </a:solidFill>
                          <a:latin typeface="Comic Sans MS" panose="030F0702030302020204" pitchFamily="66" charset="0"/>
                        </a:rPr>
                        <a:t>Être ouverte, accueillante et accepter le client tel qu’il est, en se préoccupant de ses besoins</a:t>
                      </a:r>
                    </a:p>
                    <a:p>
                      <a:pPr marL="171450" indent="-171450">
                        <a:buFont typeface="Arial" panose="020B0604020202020204" pitchFamily="34" charset="0"/>
                        <a:buChar char="•"/>
                      </a:pPr>
                      <a:r>
                        <a:rPr lang="fr-CA" sz="1100" baseline="0">
                          <a:solidFill>
                            <a:schemeClr val="tx1"/>
                          </a:solidFill>
                          <a:latin typeface="Comic Sans MS" panose="030F0702030302020204" pitchFamily="66" charset="0"/>
                        </a:rPr>
                        <a:t>Prêter attention au client par des regards, des gestes ou des paroles rassurantes</a:t>
                      </a:r>
                      <a:endParaRPr lang="fr-CA" sz="1100">
                        <a:solidFill>
                          <a:schemeClr val="tx1"/>
                        </a:solidFill>
                        <a:latin typeface="Comic Sans MS" panose="030F0702030302020204" pitchFamily="66" charset="0"/>
                      </a:endParaRPr>
                    </a:p>
                  </a:txBody>
                  <a:tcPr marL="73729" marR="73729" marT="36865" marB="36865"/>
                </a:tc>
                <a:tc>
                  <a:txBody>
                    <a:bodyPr/>
                    <a:lstStyle/>
                    <a:p>
                      <a:pPr marL="285750" indent="-285750">
                        <a:buFont typeface="Arial" panose="020B0604020202020204" pitchFamily="34" charset="0"/>
                        <a:buChar char="•"/>
                      </a:pPr>
                      <a:r>
                        <a:rPr lang="fr-CA" sz="1100">
                          <a:solidFill>
                            <a:schemeClr val="tx1"/>
                          </a:solidFill>
                          <a:latin typeface="Comic Sans MS" panose="030F0702030302020204" pitchFamily="66" charset="0"/>
                        </a:rPr>
                        <a:t>Accepter le client dans ce qu’il dit et ce qu’il vit</a:t>
                      </a:r>
                    </a:p>
                    <a:p>
                      <a:pPr marL="285750" indent="-285750">
                        <a:buFont typeface="Arial" panose="020B0604020202020204" pitchFamily="34" charset="0"/>
                        <a:buChar char="•"/>
                      </a:pPr>
                      <a:r>
                        <a:rPr lang="fr-CA" sz="1100">
                          <a:solidFill>
                            <a:schemeClr val="tx1"/>
                          </a:solidFill>
                          <a:latin typeface="Comic Sans MS" panose="030F0702030302020204" pitchFamily="66" charset="0"/>
                        </a:rPr>
                        <a:t>Ne pas avoir de préjugés et accepter le client tel qu’il est, sans laisser nos croyances ou nos opinions nous imposer une façon de voir l’autre</a:t>
                      </a:r>
                    </a:p>
                  </a:txBody>
                  <a:tcPr marL="73729" marR="73729" marT="36865" marB="36865"/>
                </a:tc>
                <a:tc>
                  <a:txBody>
                    <a:bodyPr/>
                    <a:lstStyle/>
                    <a:p>
                      <a:pPr marL="285750" indent="-285750">
                        <a:buFont typeface="Arial" panose="020B0604020202020204" pitchFamily="34" charset="0"/>
                        <a:buChar char="•"/>
                      </a:pPr>
                      <a:r>
                        <a:rPr lang="fr-CA" sz="1100">
                          <a:solidFill>
                            <a:schemeClr val="tx1"/>
                          </a:solidFill>
                          <a:latin typeface="Comic Sans MS" panose="030F0702030302020204" pitchFamily="66" charset="0"/>
                        </a:rPr>
                        <a:t>Démontrer qu’on est préoccupée</a:t>
                      </a:r>
                      <a:r>
                        <a:rPr lang="fr-CA" sz="1100" baseline="0">
                          <a:solidFill>
                            <a:schemeClr val="tx1"/>
                          </a:solidFill>
                          <a:latin typeface="Comic Sans MS" panose="030F0702030302020204" pitchFamily="66" charset="0"/>
                        </a:rPr>
                        <a:t> par le bien-être du client</a:t>
                      </a:r>
                    </a:p>
                    <a:p>
                      <a:pPr marL="285750" indent="-285750">
                        <a:buFont typeface="Arial" panose="020B0604020202020204" pitchFamily="34" charset="0"/>
                        <a:buChar char="•"/>
                      </a:pPr>
                      <a:r>
                        <a:rPr lang="fr-CA" sz="1100" baseline="0">
                          <a:solidFill>
                            <a:schemeClr val="tx1"/>
                          </a:solidFill>
                          <a:latin typeface="Comic Sans MS" panose="030F0702030302020204" pitchFamily="66" charset="0"/>
                        </a:rPr>
                        <a:t>Ne jamais faire sentir au client qu’il nous dérange</a:t>
                      </a:r>
                    </a:p>
                    <a:p>
                      <a:pPr marL="285750" indent="-285750">
                        <a:buFont typeface="Arial" panose="020B0604020202020204" pitchFamily="34" charset="0"/>
                        <a:buChar char="•"/>
                      </a:pPr>
                      <a:r>
                        <a:rPr lang="fr-CA" sz="1100" baseline="0">
                          <a:solidFill>
                            <a:schemeClr val="tx1"/>
                          </a:solidFill>
                          <a:latin typeface="Comic Sans MS" panose="030F0702030302020204" pitchFamily="66" charset="0"/>
                        </a:rPr>
                        <a:t>Répondre rapidement aux besoins du client</a:t>
                      </a:r>
                      <a:endParaRPr lang="fr-CA" sz="1100">
                        <a:solidFill>
                          <a:schemeClr val="tx1"/>
                        </a:solidFill>
                        <a:latin typeface="Comic Sans MS" panose="030F0702030302020204" pitchFamily="66" charset="0"/>
                      </a:endParaRPr>
                    </a:p>
                  </a:txBody>
                  <a:tcPr marL="73729" marR="73729" marT="36865" marB="36865"/>
                </a:tc>
                <a:tc>
                  <a:txBody>
                    <a:bodyPr/>
                    <a:lstStyle/>
                    <a:p>
                      <a:pPr marL="285750" indent="-285750">
                        <a:buFont typeface="Arial" panose="020B0604020202020204" pitchFamily="34" charset="0"/>
                        <a:buChar char="•"/>
                      </a:pPr>
                      <a:r>
                        <a:rPr lang="fr-CA" sz="1100">
                          <a:solidFill>
                            <a:schemeClr val="tx1"/>
                          </a:solidFill>
                          <a:latin typeface="Comic Sans MS" panose="030F0702030302020204" pitchFamily="66" charset="0"/>
                        </a:rPr>
                        <a:t>Mettre</a:t>
                      </a:r>
                      <a:r>
                        <a:rPr lang="fr-CA" sz="1100" baseline="0">
                          <a:solidFill>
                            <a:schemeClr val="tx1"/>
                          </a:solidFill>
                          <a:latin typeface="Comic Sans MS" panose="030F0702030302020204" pitchFamily="66" charset="0"/>
                        </a:rPr>
                        <a:t> le client en confiance</a:t>
                      </a:r>
                    </a:p>
                    <a:p>
                      <a:pPr marL="285750" indent="-285750">
                        <a:buFont typeface="Arial" panose="020B0604020202020204" pitchFamily="34" charset="0"/>
                        <a:buChar char="•"/>
                      </a:pPr>
                      <a:r>
                        <a:rPr lang="fr-CA" sz="1100" baseline="0">
                          <a:solidFill>
                            <a:schemeClr val="tx1"/>
                          </a:solidFill>
                          <a:latin typeface="Comic Sans MS" panose="030F0702030302020204" pitchFamily="66" charset="0"/>
                        </a:rPr>
                        <a:t>Rassurer le client par des paroles ou des gestes</a:t>
                      </a:r>
                    </a:p>
                    <a:p>
                      <a:pPr marL="285750" indent="-285750">
                        <a:buFont typeface="Arial" panose="020B0604020202020204" pitchFamily="34" charset="0"/>
                        <a:buChar char="•"/>
                      </a:pPr>
                      <a:r>
                        <a:rPr lang="fr-CA" sz="1100" baseline="0">
                          <a:solidFill>
                            <a:schemeClr val="tx1"/>
                          </a:solidFill>
                          <a:latin typeface="Comic Sans MS" panose="030F0702030302020204" pitchFamily="66" charset="0"/>
                        </a:rPr>
                        <a:t>Lui montrer qu’il compter sur nous</a:t>
                      </a:r>
                      <a:endParaRPr lang="fr-CA" sz="1100">
                        <a:solidFill>
                          <a:schemeClr val="tx1"/>
                        </a:solidFill>
                        <a:latin typeface="Comic Sans MS" panose="030F0702030302020204" pitchFamily="66" charset="0"/>
                      </a:endParaRPr>
                    </a:p>
                  </a:txBody>
                  <a:tcPr marL="73729" marR="73729" marT="36865" marB="3686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5012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768096" y="585216"/>
            <a:ext cx="4550113" cy="1499616"/>
          </a:xfrm>
        </p:spPr>
        <p:txBody>
          <a:bodyPr>
            <a:normAutofit/>
          </a:bodyPr>
          <a:lstStyle/>
          <a:p>
            <a:r>
              <a:rPr lang="fr-CA" dirty="0"/>
              <a:t>des </a:t>
            </a:r>
            <a:r>
              <a:rPr lang="fr-CA"/>
              <a:t>aptitudes</a:t>
            </a:r>
            <a:r>
              <a:rPr lang="fr-CA" dirty="0"/>
              <a:t> c’est… </a:t>
            </a:r>
            <a:endParaRPr lang="fr-CA"/>
          </a:p>
        </p:txBody>
      </p:sp>
      <p:sp>
        <p:nvSpPr>
          <p:cNvPr id="3" name="Espace réservé du contenu 2"/>
          <p:cNvSpPr>
            <a:spLocks noGrp="1"/>
          </p:cNvSpPr>
          <p:nvPr>
            <p:ph idx="1"/>
            <p:custDataLst>
              <p:tags r:id="rId2"/>
            </p:custDataLst>
          </p:nvPr>
        </p:nvSpPr>
        <p:spPr>
          <a:xfrm>
            <a:off x="768096" y="1772816"/>
            <a:ext cx="4550113" cy="4536544"/>
          </a:xfrm>
        </p:spPr>
        <p:txBody>
          <a:bodyPr>
            <a:noAutofit/>
          </a:bodyPr>
          <a:lstStyle/>
          <a:p>
            <a:pPr marL="68580" indent="0">
              <a:buNone/>
            </a:pPr>
            <a:r>
              <a:rPr lang="fr-CA" sz="1400" dirty="0"/>
              <a:t>  </a:t>
            </a:r>
            <a:r>
              <a:rPr lang="fr-CA" sz="1400" b="1" i="1" u="sng" dirty="0"/>
              <a:t>« La capacité naturelle ou acquise à réaliser certaines choses».</a:t>
            </a:r>
          </a:p>
          <a:p>
            <a:r>
              <a:rPr lang="fr-CA" sz="1400" dirty="0"/>
              <a:t>Habiletés qui vous permettent d’exécuter un travail, une technique.</a:t>
            </a:r>
          </a:p>
          <a:p>
            <a:pPr>
              <a:buFont typeface="Wingdings" panose="05000000000000000000" pitchFamily="2" charset="2"/>
              <a:buChar char="ü"/>
            </a:pPr>
            <a:r>
              <a:rPr lang="fr-CA" sz="1400" dirty="0"/>
              <a:t>L’habileté à </a:t>
            </a:r>
            <a:r>
              <a:rPr lang="fr-CA" sz="1400" i="1" u="sng" dirty="0"/>
              <a:t>établir un contact;</a:t>
            </a:r>
          </a:p>
          <a:p>
            <a:pPr>
              <a:buFont typeface="Wingdings" panose="05000000000000000000" pitchFamily="2" charset="2"/>
              <a:buChar char="ü"/>
            </a:pPr>
            <a:r>
              <a:rPr lang="fr-CA" sz="1400" dirty="0"/>
              <a:t>L’habileté à </a:t>
            </a:r>
            <a:r>
              <a:rPr lang="fr-CA" sz="1400" i="1" u="sng" dirty="0"/>
              <a:t>observer et à interpréter les messages verbaux et les messages non verbaux;</a:t>
            </a:r>
          </a:p>
          <a:p>
            <a:pPr>
              <a:buFont typeface="Wingdings" panose="05000000000000000000" pitchFamily="2" charset="2"/>
              <a:buChar char="ü"/>
            </a:pPr>
            <a:r>
              <a:rPr lang="fr-CA" sz="1400" dirty="0"/>
              <a:t>L’habileté à </a:t>
            </a:r>
            <a:r>
              <a:rPr lang="fr-CA" sz="1400" i="1" u="sng" dirty="0"/>
              <a:t>écouter;</a:t>
            </a:r>
          </a:p>
          <a:p>
            <a:pPr>
              <a:buFont typeface="Wingdings" panose="05000000000000000000" pitchFamily="2" charset="2"/>
              <a:buChar char="ü"/>
            </a:pPr>
            <a:r>
              <a:rPr lang="fr-CA" sz="1400" dirty="0"/>
              <a:t>L’habileté à </a:t>
            </a:r>
            <a:r>
              <a:rPr lang="fr-CA" sz="1400" b="1" i="1" dirty="0"/>
              <a:t>communiquer de façon verbale et non verbale.</a:t>
            </a:r>
          </a:p>
          <a:p>
            <a:pPr>
              <a:buFont typeface="Wingdings" panose="05000000000000000000" pitchFamily="2" charset="2"/>
              <a:buChar char="ü"/>
            </a:pPr>
            <a:r>
              <a:rPr lang="fr-CA" sz="1400" b="1" i="1" u="sng" dirty="0"/>
              <a:t>Grâce à ces habiletés, l’infirmière auxiliaire communique de façon </a:t>
            </a:r>
            <a:r>
              <a:rPr lang="fr-CA" sz="1400" b="1" i="1" u="sng" dirty="0" err="1"/>
              <a:t>efficac</a:t>
            </a:r>
            <a:endParaRPr lang="fr-CA" sz="1400" b="1" i="1" u="sng" dirty="0"/>
          </a:p>
          <a:p>
            <a:pPr>
              <a:buFont typeface="Wingdings" panose="05000000000000000000" pitchFamily="2" charset="2"/>
              <a:buChar char="v"/>
            </a:pPr>
            <a:r>
              <a:rPr lang="fr-CA" sz="1400" b="1" i="1" u="sng" dirty="0">
                <a:hlinkClick r:id="rId4"/>
              </a:rPr>
              <a:t>https://youtu.be/IkntPyhQ73M</a:t>
            </a:r>
            <a:r>
              <a:rPr lang="fr-CA" sz="1400" dirty="0"/>
              <a:t> (Communiquer comme un pro)</a:t>
            </a:r>
            <a:endParaRPr lang="fr-CA" sz="1400" b="1" i="1" u="sng" dirty="0"/>
          </a:p>
          <a:p>
            <a:pPr>
              <a:buFont typeface="Wingdings" panose="05000000000000000000" pitchFamily="2" charset="2"/>
              <a:buChar char="v"/>
            </a:pPr>
            <a:r>
              <a:rPr lang="fr-CA" sz="1400" b="1" i="1" u="sng" dirty="0">
                <a:hlinkClick r:id="rId5"/>
              </a:rPr>
              <a:t>https://</a:t>
            </a:r>
            <a:r>
              <a:rPr lang="fr-CA" sz="1400" dirty="0">
                <a:hlinkClick r:id="rId5"/>
              </a:rPr>
              <a:t>youtu.be/3ve4Pd5aEmw</a:t>
            </a:r>
            <a:r>
              <a:rPr lang="fr-CA" sz="1400" dirty="0"/>
              <a:t> (Le langage corporel)</a:t>
            </a:r>
            <a:endParaRPr lang="fr-CA" sz="1400" b="1" i="1" u="sng" dirty="0"/>
          </a:p>
        </p:txBody>
      </p:sp>
      <p:pic>
        <p:nvPicPr>
          <p:cNvPr id="5" name="Picture 4" descr="Point d’exclamation sur un arrière-plan jaune">
            <a:extLst>
              <a:ext uri="{FF2B5EF4-FFF2-40B4-BE49-F238E27FC236}">
                <a16:creationId xmlns:a16="http://schemas.microsoft.com/office/drawing/2014/main" id="{C5FDCCED-5ECB-DC05-3642-F7E0D0D1EC60}"/>
              </a:ext>
            </a:extLst>
          </p:cNvPr>
          <p:cNvPicPr>
            <a:picLocks noChangeAspect="1"/>
          </p:cNvPicPr>
          <p:nvPr/>
        </p:nvPicPr>
        <p:blipFill rotWithShape="1">
          <a:blip r:embed="rId6"/>
          <a:srcRect l="37431" r="24514"/>
          <a:stretch/>
        </p:blipFill>
        <p:spPr>
          <a:xfrm>
            <a:off x="5664199" y="10"/>
            <a:ext cx="3479800" cy="6857990"/>
          </a:xfrm>
          <a:prstGeom prst="rect">
            <a:avLst/>
          </a:prstGeom>
        </p:spPr>
      </p:pic>
    </p:spTree>
    <p:extLst>
      <p:ext uri="{BB962C8B-B14F-4D97-AF65-F5344CB8AC3E}">
        <p14:creationId xmlns:p14="http://schemas.microsoft.com/office/powerpoint/2010/main" val="248530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95536" y="330225"/>
            <a:ext cx="7772400" cy="724942"/>
          </a:xfrm>
        </p:spPr>
        <p:txBody>
          <a:bodyPr>
            <a:normAutofit fontScale="90000"/>
          </a:bodyPr>
          <a:lstStyle/>
          <a:p>
            <a:r>
              <a:rPr lang="fr-CA" dirty="0"/>
              <a:t>Les éléments du processus de communication</a:t>
            </a:r>
          </a:p>
        </p:txBody>
      </p:sp>
      <p:sp>
        <p:nvSpPr>
          <p:cNvPr id="3" name="Espace réservé du contenu 2"/>
          <p:cNvSpPr>
            <a:spLocks noGrp="1"/>
          </p:cNvSpPr>
          <p:nvPr>
            <p:ph idx="1"/>
            <p:custDataLst>
              <p:tags r:id="rId2"/>
            </p:custDataLst>
          </p:nvPr>
        </p:nvSpPr>
        <p:spPr>
          <a:xfrm>
            <a:off x="3347864" y="1412776"/>
            <a:ext cx="5542384" cy="4565104"/>
          </a:xfrm>
        </p:spPr>
        <p:txBody>
          <a:bodyPr>
            <a:normAutofit fontScale="92500"/>
          </a:bodyPr>
          <a:lstStyle/>
          <a:p>
            <a:r>
              <a:rPr lang="fr-CA" sz="2400" dirty="0"/>
              <a:t>Qui n’a jamais perdu de temps à entendre et répéter une rumeur qui n’est pas fondée ?</a:t>
            </a:r>
          </a:p>
          <a:p>
            <a:r>
              <a:rPr lang="fr-CA" sz="2400" dirty="0"/>
              <a:t>Qui n’a jamais pensé que la communication au travail est la source principale des problèmes qui subsistent?</a:t>
            </a:r>
          </a:p>
          <a:p>
            <a:r>
              <a:rPr lang="fr-CA" sz="2400" dirty="0"/>
              <a:t>Qui n’a jamais connu de difficultés au travail ou vécu des situations de conflits parce que la communication entre les personnes concernées n’était pas bonne?</a:t>
            </a:r>
          </a:p>
          <a:p>
            <a:r>
              <a:rPr lang="fr-CA" sz="2400" dirty="0"/>
              <a:t>Qui n’a jamais perdu de l’énergie au travail à s’appuyer sur des « oui dires » anxieux de connaître quelle sera « la vrai nouvelle »? </a:t>
            </a:r>
          </a:p>
          <a:p>
            <a:endParaRPr lang="fr-CA" dirty="0"/>
          </a:p>
        </p:txBody>
      </p:sp>
      <p:sp>
        <p:nvSpPr>
          <p:cNvPr id="4" name="ZoneTexte 3">
            <a:extLst>
              <a:ext uri="{FF2B5EF4-FFF2-40B4-BE49-F238E27FC236}">
                <a16:creationId xmlns:a16="http://schemas.microsoft.com/office/drawing/2014/main" id="{098A834D-647A-3371-C79B-F1EDC6529882}"/>
              </a:ext>
            </a:extLst>
          </p:cNvPr>
          <p:cNvSpPr txBox="1"/>
          <p:nvPr>
            <p:custDataLst>
              <p:tags r:id="rId3"/>
            </p:custDataLst>
          </p:nvPr>
        </p:nvSpPr>
        <p:spPr>
          <a:xfrm rot="20688800">
            <a:off x="539552" y="2060848"/>
            <a:ext cx="1872208" cy="1477328"/>
          </a:xfrm>
          <a:prstGeom prst="rect">
            <a:avLst/>
          </a:prstGeom>
          <a:noFill/>
        </p:spPr>
        <p:txBody>
          <a:bodyPr wrap="square" rtlCol="0">
            <a:spAutoFit/>
          </a:bodyPr>
          <a:lstStyle/>
          <a:p>
            <a:r>
              <a:rPr lang="fr-CA" dirty="0"/>
              <a:t>La communication au travail</a:t>
            </a:r>
            <a:br>
              <a:rPr lang="fr-CA" dirty="0"/>
            </a:br>
            <a:r>
              <a:rPr lang="fr-CA" dirty="0"/>
              <a:t>Contexte et réalité</a:t>
            </a:r>
          </a:p>
        </p:txBody>
      </p:sp>
    </p:spTree>
    <p:extLst>
      <p:ext uri="{BB962C8B-B14F-4D97-AF65-F5344CB8AC3E}">
        <p14:creationId xmlns:p14="http://schemas.microsoft.com/office/powerpoint/2010/main" val="75047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B7C6F6-4579-4D42-9857-ED1B2EE07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4382347"/>
            <a:ext cx="4266015" cy="215391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n groupe de figurines en bois multicolores en forme de bâtons">
            <a:extLst>
              <a:ext uri="{FF2B5EF4-FFF2-40B4-BE49-F238E27FC236}">
                <a16:creationId xmlns:a16="http://schemas.microsoft.com/office/drawing/2014/main" id="{E7F0B2AB-2A95-72B5-6E54-C410BB2A4E64}"/>
              </a:ext>
            </a:extLst>
          </p:cNvPr>
          <p:cNvPicPr>
            <a:picLocks noChangeAspect="1"/>
          </p:cNvPicPr>
          <p:nvPr/>
        </p:nvPicPr>
        <p:blipFill rotWithShape="1">
          <a:blip r:embed="rId3"/>
          <a:srcRect l="7867" r="16382" b="3"/>
          <a:stretch/>
        </p:blipFill>
        <p:spPr>
          <a:xfrm>
            <a:off x="245660" y="321733"/>
            <a:ext cx="4266015" cy="3899748"/>
          </a:xfrm>
          <a:prstGeom prst="rect">
            <a:avLst/>
          </a:prstGeom>
        </p:spPr>
      </p:pic>
      <p:sp>
        <p:nvSpPr>
          <p:cNvPr id="12" name="Rectangle 11">
            <a:extLst>
              <a:ext uri="{FF2B5EF4-FFF2-40B4-BE49-F238E27FC236}">
                <a16:creationId xmlns:a16="http://schemas.microsoft.com/office/drawing/2014/main" id="{7E6D8249-E901-4E71-B15A-A7F5D7F7B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2325" y="321732"/>
            <a:ext cx="4270376" cy="6214534"/>
          </a:xfrm>
          <a:prstGeom prst="rect">
            <a:avLst/>
          </a:prstGeom>
          <a:solidFill>
            <a:srgbClr val="496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custDataLst>
              <p:tags r:id="rId1"/>
            </p:custDataLst>
          </p:nvPr>
        </p:nvSpPr>
        <p:spPr>
          <a:xfrm>
            <a:off x="4995798" y="974875"/>
            <a:ext cx="3543430" cy="4852362"/>
          </a:xfrm>
        </p:spPr>
        <p:txBody>
          <a:bodyPr anchor="ctr">
            <a:normAutofit/>
          </a:bodyPr>
          <a:lstStyle/>
          <a:p>
            <a:r>
              <a:rPr lang="fr-CA" sz="1600">
                <a:solidFill>
                  <a:srgbClr val="FFFFFF"/>
                </a:solidFill>
                <a:effectLst>
                  <a:outerShdw blurRad="38100" dist="38100" dir="2700000" algn="tl">
                    <a:srgbClr val="000000">
                      <a:alpha val="43137"/>
                    </a:srgbClr>
                  </a:outerShdw>
                </a:effectLst>
              </a:rPr>
              <a:t>La communication est avant tout </a:t>
            </a:r>
            <a:r>
              <a:rPr lang="fr-CA" sz="1600" b="1">
                <a:solidFill>
                  <a:srgbClr val="FFFFFF"/>
                </a:solidFill>
                <a:effectLst>
                  <a:outerShdw blurRad="38100" dist="38100" dir="2700000" algn="tl">
                    <a:srgbClr val="000000">
                      <a:alpha val="43137"/>
                    </a:srgbClr>
                  </a:outerShdw>
                </a:effectLst>
              </a:rPr>
              <a:t>une nécessité humaine</a:t>
            </a:r>
            <a:r>
              <a:rPr lang="fr-CA" sz="1600">
                <a:solidFill>
                  <a:srgbClr val="FFFFFF"/>
                </a:solidFill>
                <a:effectLst>
                  <a:outerShdw blurRad="38100" dist="38100" dir="2700000" algn="tl">
                    <a:srgbClr val="000000">
                      <a:alpha val="43137"/>
                    </a:srgbClr>
                  </a:outerShdw>
                </a:effectLst>
              </a:rPr>
              <a:t>.</a:t>
            </a:r>
            <a:r>
              <a:rPr lang="fr-CA" sz="1600">
                <a:solidFill>
                  <a:srgbClr val="FFFFFF"/>
                </a:solidFill>
              </a:rPr>
              <a:t>  Au-delà du travail, elle est indispensable dans tous les secteurs de notre vie; famille, public, affectif et encore…</a:t>
            </a:r>
          </a:p>
          <a:p>
            <a:r>
              <a:rPr lang="fr-CA" sz="1600">
                <a:solidFill>
                  <a:srgbClr val="FFFFFF"/>
                </a:solidFill>
              </a:rPr>
              <a:t>Au travail quel que soit nos fonctions et nos rôles, </a:t>
            </a:r>
            <a:r>
              <a:rPr lang="fr-CA" sz="1600" b="1">
                <a:solidFill>
                  <a:srgbClr val="FFFFFF"/>
                </a:solidFill>
              </a:rPr>
              <a:t>nous </a:t>
            </a:r>
            <a:r>
              <a:rPr lang="fr-CA" sz="1600" b="1">
                <a:solidFill>
                  <a:srgbClr val="FFFFFF"/>
                </a:solidFill>
                <a:effectLst>
                  <a:outerShdw blurRad="38100" dist="38100" dir="2700000" algn="tl">
                    <a:srgbClr val="000000">
                      <a:alpha val="43137"/>
                    </a:srgbClr>
                  </a:outerShdw>
                </a:effectLst>
              </a:rPr>
              <a:t>avons l’obligation de communiquer</a:t>
            </a:r>
            <a:r>
              <a:rPr lang="fr-CA" sz="1600">
                <a:solidFill>
                  <a:srgbClr val="FFFFFF"/>
                </a:solidFill>
              </a:rPr>
              <a:t>, d’expliquer ou d’intervenir, car nous sommes constamment en relation avec les autres.</a:t>
            </a:r>
          </a:p>
          <a:p>
            <a:r>
              <a:rPr lang="fr-CA" sz="1600">
                <a:solidFill>
                  <a:srgbClr val="FFFFFF"/>
                </a:solidFill>
              </a:rPr>
              <a:t>Du fait que les interactions au travail sont nombreuses, cela complexifie nos relations et nos communications.  Si nous entretenons d’abord des relations d’une personne à l’autre, il y a aussi toutes les relations engendrées par la création de sous-groupes ou de grands groupes.</a:t>
            </a:r>
          </a:p>
          <a:p>
            <a:endParaRPr lang="fr-CA" sz="1600">
              <a:solidFill>
                <a:srgbClr val="FFFFFF"/>
              </a:solidFill>
            </a:endParaRPr>
          </a:p>
        </p:txBody>
      </p:sp>
    </p:spTree>
    <p:extLst>
      <p:ext uri="{BB962C8B-B14F-4D97-AF65-F5344CB8AC3E}">
        <p14:creationId xmlns:p14="http://schemas.microsoft.com/office/powerpoint/2010/main" val="363112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FB7AEF-EBE4-4D09-8CB7-8EABCB3BE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FAFEBEB-E7DF-4119-99EC-3C2C5F3C7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321731"/>
            <a:ext cx="4266015" cy="621453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custDataLst>
              <p:tags r:id="rId1"/>
            </p:custDataLst>
          </p:nvPr>
        </p:nvSpPr>
        <p:spPr>
          <a:xfrm>
            <a:off x="630748" y="965200"/>
            <a:ext cx="3517454" cy="4815596"/>
          </a:xfrm>
        </p:spPr>
        <p:txBody>
          <a:bodyPr>
            <a:normAutofit/>
          </a:bodyPr>
          <a:lstStyle/>
          <a:p>
            <a:pPr algn="r"/>
            <a:r>
              <a:rPr lang="fr-CA">
                <a:solidFill>
                  <a:srgbClr val="FFFFFF"/>
                </a:solidFill>
              </a:rPr>
              <a:t>Des constats face à la communication au travail</a:t>
            </a:r>
          </a:p>
        </p:txBody>
      </p:sp>
      <p:sp>
        <p:nvSpPr>
          <p:cNvPr id="12" name="Rectangle 11">
            <a:extLst>
              <a:ext uri="{FF2B5EF4-FFF2-40B4-BE49-F238E27FC236}">
                <a16:creationId xmlns:a16="http://schemas.microsoft.com/office/drawing/2014/main" id="{8E25F227-C9F5-44BC-8ECE-188763D85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2325" y="321732"/>
            <a:ext cx="4270376" cy="6214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custDataLst>
              <p:tags r:id="rId2"/>
            </p:custDataLst>
          </p:nvPr>
        </p:nvSpPr>
        <p:spPr>
          <a:xfrm>
            <a:off x="4995798" y="974875"/>
            <a:ext cx="3543430" cy="4852362"/>
          </a:xfrm>
        </p:spPr>
        <p:txBody>
          <a:bodyPr anchor="ctr">
            <a:normAutofit/>
          </a:bodyPr>
          <a:lstStyle/>
          <a:p>
            <a:r>
              <a:rPr lang="fr-CA" sz="1400">
                <a:solidFill>
                  <a:srgbClr val="FFFFFF"/>
                </a:solidFill>
              </a:rPr>
              <a:t>Christel Petitcollin, auteure de nombreux livres, nous dit </a:t>
            </a:r>
            <a:r>
              <a:rPr lang="fr-CA" sz="1400" b="1" u="sng">
                <a:solidFill>
                  <a:srgbClr val="FFFFFF"/>
                </a:solidFill>
              </a:rPr>
              <a:t>qu’à chaque fois qu’une situation se détériore, on trouve en amont un manque de communication,</a:t>
            </a:r>
            <a:r>
              <a:rPr lang="fr-CA" sz="1400">
                <a:solidFill>
                  <a:srgbClr val="FFFFFF"/>
                </a:solidFill>
              </a:rPr>
              <a:t> qui a laissé s’installer de part et d’autre des malentendus ou des rancœurs.</a:t>
            </a:r>
          </a:p>
          <a:p>
            <a:r>
              <a:rPr lang="fr-CA" sz="1400">
                <a:solidFill>
                  <a:srgbClr val="FFFFFF"/>
                </a:solidFill>
              </a:rPr>
              <a:t>Selon Solange Cormier, professeur au département des communications de l’Université de Montréal et auteure de plusieurs livres sur la gestion, la communication et la résolution de conflits, « </a:t>
            </a:r>
            <a:r>
              <a:rPr lang="fr-CA" sz="1400" b="1" u="sng">
                <a:solidFill>
                  <a:srgbClr val="FFFFFF"/>
                </a:solidFill>
              </a:rPr>
              <a:t>les gestionnaires consacrent près de 80% de leur temps à contenir, éviter ou gérer les conflits entre collègues.  Ces conflits seraient plutôt de type relationnel et résulteraient d’une communication déficiente ou inadéquate entre les individus </a:t>
            </a:r>
            <a:r>
              <a:rPr lang="fr-CA" sz="1400">
                <a:solidFill>
                  <a:srgbClr val="FFFFFF"/>
                </a:solidFill>
              </a:rPr>
              <a:t>se traduisant entre autres par des informations erronées, nuisant au bon fonctionnement de l’organisation de travail.</a:t>
            </a:r>
          </a:p>
          <a:p>
            <a:endParaRPr lang="fr-CA" sz="1400">
              <a:solidFill>
                <a:srgbClr val="FFFFFF"/>
              </a:solidFill>
            </a:endParaRPr>
          </a:p>
        </p:txBody>
      </p:sp>
    </p:spTree>
    <p:extLst>
      <p:ext uri="{BB962C8B-B14F-4D97-AF65-F5344CB8AC3E}">
        <p14:creationId xmlns:p14="http://schemas.microsoft.com/office/powerpoint/2010/main" val="2101963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83568" y="7151"/>
            <a:ext cx="7772400" cy="1143000"/>
          </a:xfrm>
        </p:spPr>
        <p:txBody>
          <a:bodyPr>
            <a:normAutofit/>
          </a:bodyPr>
          <a:lstStyle/>
          <a:p>
            <a:r>
              <a:rPr lang="fr-CA" dirty="0"/>
              <a:t>Le processus de communication p.13</a:t>
            </a:r>
          </a:p>
        </p:txBody>
      </p:sp>
      <p:pic>
        <p:nvPicPr>
          <p:cNvPr id="6" name="Espace réservé du contenu 5"/>
          <p:cNvPicPr>
            <a:picLocks noGrp="1" noChangeAspect="1"/>
          </p:cNvPicPr>
          <p:nvPr>
            <p:ph idx="1"/>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2483768" y="1077131"/>
            <a:ext cx="4927721" cy="1495163"/>
          </a:xfrm>
        </p:spPr>
      </p:pic>
      <p:pic>
        <p:nvPicPr>
          <p:cNvPr id="7" name="Image 6"/>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1691680" y="2564904"/>
            <a:ext cx="6222525" cy="3587675"/>
          </a:xfrm>
          <a:prstGeom prst="rect">
            <a:avLst/>
          </a:prstGeom>
        </p:spPr>
      </p:pic>
    </p:spTree>
    <p:extLst>
      <p:ext uri="{BB962C8B-B14F-4D97-AF65-F5344CB8AC3E}">
        <p14:creationId xmlns:p14="http://schemas.microsoft.com/office/powerpoint/2010/main" val="360002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D2B798-7994-4548-A2BE-4AEF9C1A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a:extLst>
              <a:ext uri="{FF2B5EF4-FFF2-40B4-BE49-F238E27FC236}">
                <a16:creationId xmlns:a16="http://schemas.microsoft.com/office/drawing/2014/main" id="{E6162320-3B67-42BB-AF9D-939326E64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6722E143-84C1-4F95-937C-78B92D2811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 y="0"/>
            <a:ext cx="9141545"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Épingles épinglées sur une surface blanche et connexion d’un fil noir">
            <a:extLst>
              <a:ext uri="{FF2B5EF4-FFF2-40B4-BE49-F238E27FC236}">
                <a16:creationId xmlns:a16="http://schemas.microsoft.com/office/drawing/2014/main" id="{6A8A4CA6-163D-62F1-1EB0-961E1A7B567E}"/>
              </a:ext>
            </a:extLst>
          </p:cNvPr>
          <p:cNvPicPr>
            <a:picLocks noChangeAspect="1"/>
          </p:cNvPicPr>
          <p:nvPr/>
        </p:nvPicPr>
        <p:blipFill rotWithShape="1">
          <a:blip r:embed="rId4"/>
          <a:srcRect r="10999" b="-2"/>
          <a:stretch/>
        </p:blipFill>
        <p:spPr>
          <a:xfrm>
            <a:off x="20" y="975"/>
            <a:ext cx="9143980" cy="6858000"/>
          </a:xfrm>
          <a:prstGeom prst="rect">
            <a:avLst/>
          </a:prstGeom>
        </p:spPr>
      </p:pic>
      <p:sp>
        <p:nvSpPr>
          <p:cNvPr id="17" name="Rectangle 16">
            <a:extLst>
              <a:ext uri="{FF2B5EF4-FFF2-40B4-BE49-F238E27FC236}">
                <a16:creationId xmlns:a16="http://schemas.microsoft.com/office/drawing/2014/main" id="{EAA48FC5-3C83-4F1B-BC33-DF0B588F8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2589" y="3064931"/>
            <a:ext cx="6221411"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re 1"/>
          <p:cNvSpPr>
            <a:spLocks noGrp="1"/>
          </p:cNvSpPr>
          <p:nvPr>
            <p:ph type="title"/>
            <p:custDataLst>
              <p:tags r:id="rId1"/>
            </p:custDataLst>
          </p:nvPr>
        </p:nvSpPr>
        <p:spPr>
          <a:xfrm>
            <a:off x="3232011" y="3429000"/>
            <a:ext cx="5626239" cy="1090938"/>
          </a:xfrm>
        </p:spPr>
        <p:txBody>
          <a:bodyPr vert="horz" lIns="91440" tIns="45720" rIns="91440" bIns="45720" rtlCol="0" anchor="b">
            <a:normAutofit/>
          </a:bodyPr>
          <a:lstStyle/>
          <a:p>
            <a:r>
              <a:rPr lang="en-US" sz="2400" kern="1200" cap="all" spc="200" baseline="0">
                <a:solidFill>
                  <a:srgbClr val="FFFFFF"/>
                </a:solidFill>
                <a:latin typeface="+mj-lt"/>
                <a:ea typeface="+mj-ea"/>
                <a:cs typeface="+mj-cs"/>
              </a:rPr>
              <a:t>Clips: </a:t>
            </a:r>
            <a:br>
              <a:rPr lang="en-US" sz="2400" kern="1200" cap="all" spc="200" baseline="0">
                <a:solidFill>
                  <a:srgbClr val="FFFFFF"/>
                </a:solidFill>
                <a:latin typeface="+mj-lt"/>
                <a:ea typeface="+mj-ea"/>
                <a:cs typeface="+mj-cs"/>
              </a:rPr>
            </a:br>
            <a:r>
              <a:rPr lang="en-US" sz="2400" kern="1200" cap="all" spc="200" baseline="0">
                <a:solidFill>
                  <a:srgbClr val="FFFFFF"/>
                </a:solidFill>
                <a:latin typeface="+mj-lt"/>
                <a:ea typeface="+mj-ea"/>
                <a:cs typeface="+mj-cs"/>
              </a:rPr>
              <a:t>«le schéma de la communication» et</a:t>
            </a:r>
            <a:br>
              <a:rPr lang="en-US" sz="2400" kern="1200" cap="all" spc="200" baseline="0">
                <a:solidFill>
                  <a:srgbClr val="FFFFFF"/>
                </a:solidFill>
                <a:latin typeface="+mj-lt"/>
                <a:ea typeface="+mj-ea"/>
                <a:cs typeface="+mj-cs"/>
              </a:rPr>
            </a:br>
            <a:r>
              <a:rPr lang="en-US" sz="2400" kern="1200" cap="all" spc="200" baseline="0">
                <a:solidFill>
                  <a:srgbClr val="FFFFFF"/>
                </a:solidFill>
                <a:latin typeface="+mj-lt"/>
                <a:ea typeface="+mj-ea"/>
                <a:cs typeface="+mj-cs"/>
              </a:rPr>
              <a:t>«les bases de la communication»</a:t>
            </a:r>
          </a:p>
        </p:txBody>
      </p:sp>
      <p:sp>
        <p:nvSpPr>
          <p:cNvPr id="3" name="Espace réservé du contenu 2"/>
          <p:cNvSpPr>
            <a:spLocks noGrp="1"/>
          </p:cNvSpPr>
          <p:nvPr>
            <p:ph idx="1"/>
            <p:custDataLst>
              <p:tags r:id="rId2"/>
            </p:custDataLst>
          </p:nvPr>
        </p:nvSpPr>
        <p:spPr>
          <a:xfrm>
            <a:off x="3232011" y="4779313"/>
            <a:ext cx="5626238" cy="514816"/>
          </a:xfrm>
        </p:spPr>
        <p:txBody>
          <a:bodyPr vert="horz" lIns="91440" tIns="45720" rIns="91440" bIns="45720" rtlCol="0" anchor="t">
            <a:normAutofit/>
          </a:bodyPr>
          <a:lstStyle/>
          <a:p>
            <a:pPr marL="0" indent="0">
              <a:lnSpc>
                <a:spcPct val="100000"/>
              </a:lnSpc>
              <a:spcBef>
                <a:spcPts val="0"/>
              </a:spcBef>
              <a:buNone/>
            </a:pPr>
            <a:r>
              <a:rPr lang="en-US" sz="1700">
                <a:solidFill>
                  <a:srgbClr val="FFFFFF"/>
                </a:solidFill>
                <a:hlinkClick r:id="rId5"/>
              </a:rPr>
              <a:t>https://youtu.be/he0juqLdz2I</a:t>
            </a:r>
            <a:r>
              <a:rPr lang="en-US" sz="1700">
                <a:solidFill>
                  <a:srgbClr val="FFFFFF"/>
                </a:solidFill>
              </a:rPr>
              <a:t> (Schéma de la communication)</a:t>
            </a:r>
          </a:p>
        </p:txBody>
      </p:sp>
      <p:cxnSp>
        <p:nvCxnSpPr>
          <p:cNvPr id="19" name="Straight Connector 18">
            <a:extLst>
              <a:ext uri="{FF2B5EF4-FFF2-40B4-BE49-F238E27FC236}">
                <a16:creationId xmlns:a16="http://schemas.microsoft.com/office/drawing/2014/main" id="{62F01714-1A39-4194-BD47-8A9960C599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2011" y="4666480"/>
            <a:ext cx="5124375" cy="0"/>
          </a:xfrm>
          <a:prstGeom prst="line">
            <a:avLst/>
          </a:prstGeom>
          <a:ln w="22225">
            <a:solidFill>
              <a:srgbClr val="E7DA6C"/>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9571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583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custDataLst>
              <p:tags r:id="rId1"/>
            </p:custDataLst>
          </p:nvPr>
        </p:nvSpPr>
        <p:spPr>
          <a:xfrm>
            <a:off x="393192" y="4767072"/>
            <a:ext cx="4945641" cy="1625210"/>
          </a:xfrm>
        </p:spPr>
        <p:txBody>
          <a:bodyPr>
            <a:normAutofit/>
          </a:bodyPr>
          <a:lstStyle/>
          <a:p>
            <a:pPr algn="r"/>
            <a:r>
              <a:rPr lang="fr-CA">
                <a:solidFill>
                  <a:srgbClr val="FFFFFF"/>
                </a:solidFill>
              </a:rPr>
              <a:t>Surplus…</a:t>
            </a:r>
          </a:p>
        </p:txBody>
      </p:sp>
      <p:pic>
        <p:nvPicPr>
          <p:cNvPr id="5" name="Picture 4" descr="Puzzle blanc avec une pièce rouge">
            <a:extLst>
              <a:ext uri="{FF2B5EF4-FFF2-40B4-BE49-F238E27FC236}">
                <a16:creationId xmlns:a16="http://schemas.microsoft.com/office/drawing/2014/main" id="{2A2E68EE-32FA-BB96-6BB5-F224FDF7C9C2}"/>
              </a:ext>
            </a:extLst>
          </p:cNvPr>
          <p:cNvPicPr>
            <a:picLocks noChangeAspect="1"/>
          </p:cNvPicPr>
          <p:nvPr/>
        </p:nvPicPr>
        <p:blipFill rotWithShape="1">
          <a:blip r:embed="rId4"/>
          <a:srcRect l="14534" r="12969"/>
          <a:stretch/>
        </p:blipFill>
        <p:spPr>
          <a:xfrm>
            <a:off x="245660" y="321733"/>
            <a:ext cx="5293729"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custDataLst>
              <p:tags r:id="rId2"/>
            </p:custDataLst>
          </p:nvPr>
        </p:nvSpPr>
        <p:spPr>
          <a:xfrm>
            <a:off x="6021989" y="917725"/>
            <a:ext cx="2568554" cy="4852362"/>
          </a:xfrm>
        </p:spPr>
        <p:txBody>
          <a:bodyPr anchor="ctr">
            <a:normAutofit/>
          </a:bodyPr>
          <a:lstStyle/>
          <a:p>
            <a:r>
              <a:rPr lang="fr-CA" sz="1600">
                <a:solidFill>
                  <a:srgbClr val="FFFFFF"/>
                </a:solidFill>
              </a:rPr>
              <a:t>Tous les éléments de la diapo précédente font partie de la </a:t>
            </a:r>
            <a:r>
              <a:rPr lang="fr-CA" sz="1600" b="1" i="1" u="sng">
                <a:solidFill>
                  <a:srgbClr val="FFFFFF"/>
                </a:solidFill>
              </a:rPr>
              <a:t>communication efficace</a:t>
            </a:r>
            <a:r>
              <a:rPr lang="fr-CA" sz="1600">
                <a:solidFill>
                  <a:srgbClr val="FFFFFF"/>
                </a:solidFill>
              </a:rPr>
              <a:t>.</a:t>
            </a:r>
          </a:p>
          <a:p>
            <a:r>
              <a:rPr lang="fr-CA" sz="1600">
                <a:solidFill>
                  <a:srgbClr val="FFFFFF"/>
                </a:solidFill>
              </a:rPr>
              <a:t>La communication est aussi </a:t>
            </a:r>
            <a:r>
              <a:rPr lang="fr-CA" sz="1600" i="1" u="sng">
                <a:solidFill>
                  <a:srgbClr val="FFFFFF"/>
                </a:solidFill>
              </a:rPr>
              <a:t>un partage</a:t>
            </a:r>
            <a:r>
              <a:rPr lang="fr-CA" sz="1600">
                <a:solidFill>
                  <a:srgbClr val="FFFFFF"/>
                </a:solidFill>
              </a:rPr>
              <a:t> d’information, de pensées et de sentiments.</a:t>
            </a:r>
          </a:p>
          <a:p>
            <a:r>
              <a:rPr lang="fr-CA" sz="1600">
                <a:solidFill>
                  <a:srgbClr val="FFFFFF"/>
                </a:solidFill>
              </a:rPr>
              <a:t>C’est un processus complexe qui </a:t>
            </a:r>
            <a:r>
              <a:rPr lang="fr-CA" sz="1600" i="1" u="sng">
                <a:solidFill>
                  <a:srgbClr val="FFFFFF"/>
                </a:solidFill>
              </a:rPr>
              <a:t>implique différentes parties</a:t>
            </a:r>
            <a:r>
              <a:rPr lang="fr-CA" sz="1600">
                <a:solidFill>
                  <a:srgbClr val="FFFFFF"/>
                </a:solidFill>
              </a:rPr>
              <a:t> de notre être: ce qu’on est, ce qu’on dit, ce qu’on ressent et ce qu’on laisse voir aux autres.</a:t>
            </a:r>
          </a:p>
          <a:p>
            <a:r>
              <a:rPr lang="fr-CA" sz="1600">
                <a:solidFill>
                  <a:srgbClr val="FFFFFF"/>
                </a:solidFill>
              </a:rPr>
              <a:t>Communiquer </a:t>
            </a:r>
            <a:r>
              <a:rPr lang="fr-CA" sz="1600" i="1" u="sng">
                <a:solidFill>
                  <a:srgbClr val="FFFFFF"/>
                </a:solidFill>
              </a:rPr>
              <a:t>efficacement</a:t>
            </a:r>
            <a:r>
              <a:rPr lang="fr-CA" sz="1600">
                <a:solidFill>
                  <a:srgbClr val="FFFFFF"/>
                </a:solidFill>
              </a:rPr>
              <a:t> avec un client, c’est lui montrer qu’on le trouve important et qu’on respecte son droit d’être informé.</a:t>
            </a:r>
          </a:p>
        </p:txBody>
      </p:sp>
    </p:spTree>
    <p:extLst>
      <p:ext uri="{BB962C8B-B14F-4D97-AF65-F5344CB8AC3E}">
        <p14:creationId xmlns:p14="http://schemas.microsoft.com/office/powerpoint/2010/main" val="237168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CA" dirty="0"/>
              <a:t>Les éléments du processus de communication </a:t>
            </a:r>
            <a:r>
              <a:rPr lang="fr-CA"/>
              <a:t>(p.13 CÉMEQ)</a:t>
            </a:r>
          </a:p>
        </p:txBody>
      </p:sp>
      <p:sp>
        <p:nvSpPr>
          <p:cNvPr id="3" name="Espace réservé du contenu 2"/>
          <p:cNvSpPr>
            <a:spLocks noGrp="1"/>
          </p:cNvSpPr>
          <p:nvPr>
            <p:ph idx="1"/>
            <p:custDataLst>
              <p:tags r:id="rId2"/>
            </p:custDataLst>
          </p:nvPr>
        </p:nvSpPr>
        <p:spPr/>
        <p:txBody>
          <a:bodyPr>
            <a:normAutofit/>
          </a:bodyPr>
          <a:lstStyle/>
          <a:p>
            <a:r>
              <a:rPr lang="fr-CA" sz="1900"/>
              <a:t>Comme infirmière auxiliaire vous établirez des </a:t>
            </a:r>
            <a:r>
              <a:rPr lang="fr-CA" sz="1900" b="1" i="1" u="sng"/>
              <a:t>relations professionnelles</a:t>
            </a:r>
            <a:r>
              <a:rPr lang="fr-CA" sz="1900"/>
              <a:t> allant bien au-delà d’un simple échange entre deux personnes.</a:t>
            </a:r>
          </a:p>
          <a:p>
            <a:r>
              <a:rPr lang="fr-CA" sz="1900"/>
              <a:t>L’objectif de ces relations est de venir en aide aux clients dans un </a:t>
            </a:r>
            <a:r>
              <a:rPr lang="fr-CA" sz="1900" i="1" u="sng"/>
              <a:t>contexte professionnel</a:t>
            </a:r>
            <a:r>
              <a:rPr lang="fr-CA" sz="1900"/>
              <a:t> en dispensant des soins d’assistance et spécifiques.</a:t>
            </a:r>
          </a:p>
          <a:p>
            <a:r>
              <a:rPr lang="fr-CA" sz="1900"/>
              <a:t>Avec l’équipe de travail, l’important est de recevoir et de </a:t>
            </a:r>
            <a:r>
              <a:rPr lang="fr-CA" sz="1900" i="1" u="sng"/>
              <a:t>transmettre correctement de l’information</a:t>
            </a:r>
            <a:r>
              <a:rPr lang="fr-CA" sz="1900"/>
              <a:t> afin de bien cerner les besoins des clients et d’y répondre.</a:t>
            </a:r>
          </a:p>
          <a:p>
            <a:endParaRPr lang="fr-CA" sz="1900"/>
          </a:p>
          <a:p>
            <a:r>
              <a:rPr lang="fr-CA" sz="1900" b="1"/>
              <a:t>Gardez à l’esprit qu’une relation professionnelle avec les usagers ou les membres de l’équipe de travail n’est pas de même nature qu’une relation sociale!!!</a:t>
            </a:r>
          </a:p>
        </p:txBody>
      </p:sp>
    </p:spTree>
    <p:extLst>
      <p:ext uri="{BB962C8B-B14F-4D97-AF65-F5344CB8AC3E}">
        <p14:creationId xmlns:p14="http://schemas.microsoft.com/office/powerpoint/2010/main" val="6631629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768096" y="585216"/>
            <a:ext cx="4400295" cy="1499616"/>
          </a:xfrm>
        </p:spPr>
        <p:txBody>
          <a:bodyPr>
            <a:normAutofit/>
          </a:bodyPr>
          <a:lstStyle/>
          <a:p>
            <a:r>
              <a:rPr lang="fr-CA"/>
              <a:t>C’est la loi!</a:t>
            </a:r>
          </a:p>
        </p:txBody>
      </p:sp>
      <p:pic>
        <p:nvPicPr>
          <p:cNvPr id="5" name="Image 4" descr="Une image contenant jouet, dessin humoristique, figurine, statue&#10;&#10;Description générée automatiquement">
            <a:extLst>
              <a:ext uri="{FF2B5EF4-FFF2-40B4-BE49-F238E27FC236}">
                <a16:creationId xmlns:a16="http://schemas.microsoft.com/office/drawing/2014/main" id="{608D537F-4258-0FDE-5244-0AB5AD9FE0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143" y="2286000"/>
            <a:ext cx="3886200" cy="3886200"/>
          </a:xfrm>
          <a:prstGeom prst="rect">
            <a:avLst/>
          </a:prstGeom>
        </p:spPr>
      </p:pic>
      <p:sp>
        <p:nvSpPr>
          <p:cNvPr id="10" name="Rectangle 9">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2"/>
            <a:ext cx="3493008"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custDataLst>
              <p:tags r:id="rId2"/>
            </p:custDataLst>
          </p:nvPr>
        </p:nvSpPr>
        <p:spPr>
          <a:xfrm>
            <a:off x="6016117" y="585216"/>
            <a:ext cx="2645282" cy="5586984"/>
          </a:xfrm>
        </p:spPr>
        <p:txBody>
          <a:bodyPr anchor="ctr">
            <a:normAutofit/>
          </a:bodyPr>
          <a:lstStyle/>
          <a:p>
            <a:r>
              <a:rPr lang="fr-CA" sz="1700" b="1">
                <a:solidFill>
                  <a:srgbClr val="FFFFFF"/>
                </a:solidFill>
              </a:rPr>
              <a:t>Le code de déontologie de l’OIIAQ stipule</a:t>
            </a:r>
            <a:r>
              <a:rPr lang="fr-CA" sz="1700">
                <a:solidFill>
                  <a:srgbClr val="FFFFFF"/>
                </a:solidFill>
              </a:rPr>
              <a:t>  :</a:t>
            </a:r>
          </a:p>
          <a:p>
            <a:pPr marL="68580" indent="0">
              <a:buNone/>
            </a:pPr>
            <a:r>
              <a:rPr lang="fr-CA" sz="1700" i="1">
                <a:solidFill>
                  <a:srgbClr val="FFFFFF"/>
                </a:solidFill>
              </a:rPr>
              <a:t>qu’; «en plus des avis et des conseils, le membre doit fournir à son client les explications nécessaires à la compréhension et à l’appréciation des services qu’il lui rend et ce, dans les limites de sa compétence ».</a:t>
            </a:r>
          </a:p>
        </p:txBody>
      </p:sp>
    </p:spTree>
    <p:extLst>
      <p:ext uri="{BB962C8B-B14F-4D97-AF65-F5344CB8AC3E}">
        <p14:creationId xmlns:p14="http://schemas.microsoft.com/office/powerpoint/2010/main" val="296086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égral">
  <a:themeElements>
    <a:clrScheme name="Inté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é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1719</TotalTime>
  <Words>1424</Words>
  <Application>Microsoft Office PowerPoint</Application>
  <PresentationFormat>Affichage à l'écran (4:3)</PresentationFormat>
  <Paragraphs>124</Paragraphs>
  <Slides>17</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17</vt:i4>
      </vt:variant>
    </vt:vector>
  </HeadingPairs>
  <TitlesOfParts>
    <vt:vector size="24" baseType="lpstr">
      <vt:lpstr>Arial</vt:lpstr>
      <vt:lpstr>Comic Sans MS</vt:lpstr>
      <vt:lpstr>Tw Cen MT</vt:lpstr>
      <vt:lpstr>Tw Cen MT Condensed</vt:lpstr>
      <vt:lpstr>Wingdings</vt:lpstr>
      <vt:lpstr>Wingdings 3</vt:lpstr>
      <vt:lpstr>Intégral</vt:lpstr>
      <vt:lpstr>Relation aidante</vt:lpstr>
      <vt:lpstr>Les éléments du processus de communication</vt:lpstr>
      <vt:lpstr>Présentation PowerPoint</vt:lpstr>
      <vt:lpstr>Des constats face à la communication au travail</vt:lpstr>
      <vt:lpstr>Le processus de communication p.13</vt:lpstr>
      <vt:lpstr>Clips:  «le schéma de la communication» et «les bases de la communication»</vt:lpstr>
      <vt:lpstr>Surplus…</vt:lpstr>
      <vt:lpstr>Les éléments du processus de communication (p.13 CÉMEQ)</vt:lpstr>
      <vt:lpstr>C’est la loi!</vt:lpstr>
      <vt:lpstr>Les facteurs qui influencent la communication</vt:lpstr>
      <vt:lpstr>Les facteurs liés à la personne</vt:lpstr>
      <vt:lpstr>Les facteurs liés au contexte (émotif ou environnemental)</vt:lpstr>
      <vt:lpstr>Présentation PowerPoint</vt:lpstr>
      <vt:lpstr>Les attitudes essentielles à la communication </vt:lpstr>
      <vt:lpstr>Présentation PowerPoint</vt:lpstr>
      <vt:lpstr>Présentation PowerPoint</vt:lpstr>
      <vt:lpstr>des aptitudes c’est…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processus de communication</dc:title>
  <dc:creator>Caron, Cécile</dc:creator>
  <cp:lastModifiedBy>Beaulieu, Daniel</cp:lastModifiedBy>
  <cp:revision>95</cp:revision>
  <dcterms:created xsi:type="dcterms:W3CDTF">2017-09-20T14:17:42Z</dcterms:created>
  <dcterms:modified xsi:type="dcterms:W3CDTF">2024-02-26T15:34:42Z</dcterms:modified>
</cp:coreProperties>
</file>