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9" r:id="rId2"/>
    <p:sldId id="260" r:id="rId3"/>
    <p:sldId id="305"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302" r:id="rId19"/>
    <p:sldId id="306" r:id="rId20"/>
    <p:sldId id="303" r:id="rId21"/>
    <p:sldId id="275" r:id="rId22"/>
    <p:sldId id="278" r:id="rId23"/>
    <p:sldId id="30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4" r:id="rId46"/>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0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33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413741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48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416442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5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A63E743-B84B-4ED1-BB41-36550D83A3B9}" type="datetimeFigureOut">
              <a:rPr lang="fr-CA" smtClean="0"/>
              <a:t>2024-02-26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365078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63E743-B84B-4ED1-BB41-36550D83A3B9}" type="datetimeFigureOut">
              <a:rPr lang="fr-CA" smtClean="0"/>
              <a:t>2024-02-26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79027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A63E743-B84B-4ED1-BB41-36550D83A3B9}" type="datetimeFigureOut">
              <a:rPr lang="fr-CA" smtClean="0"/>
              <a:t>2024-02-26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19295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3E743-B84B-4ED1-BB41-36550D83A3B9}" type="datetimeFigureOut">
              <a:rPr lang="fr-CA" smtClean="0"/>
              <a:t>2024-02-26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31605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63E743-B84B-4ED1-BB41-36550D83A3B9}" type="datetimeFigureOut">
              <a:rPr lang="fr-CA" smtClean="0"/>
              <a:t>2024-02-26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88653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63E743-B84B-4ED1-BB41-36550D83A3B9}" type="datetimeFigureOut">
              <a:rPr lang="fr-CA" smtClean="0"/>
              <a:t>2024-02-26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0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63E743-B84B-4ED1-BB41-36550D83A3B9}" type="datetimeFigureOut">
              <a:rPr lang="fr-CA" smtClean="0"/>
              <a:t>2024-02-26</a:t>
            </a:fld>
            <a:endParaRPr lang="fr-C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1F7EB1-FB2D-4B7C-BE87-922DD4456639}" type="slidenum">
              <a:rPr lang="fr-CA" smtClean="0"/>
              <a:t>‹N°›</a:t>
            </a:fld>
            <a:endParaRPr lang="fr-C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497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tennes relais téléphonique">
            <a:extLst>
              <a:ext uri="{FF2B5EF4-FFF2-40B4-BE49-F238E27FC236}">
                <a16:creationId xmlns:a16="http://schemas.microsoft.com/office/drawing/2014/main" id="{51DA2ED1-444E-F962-7A35-AC4226021C54}"/>
              </a:ext>
            </a:extLst>
          </p:cNvPr>
          <p:cNvPicPr>
            <a:picLocks noChangeAspect="1"/>
          </p:cNvPicPr>
          <p:nvPr/>
        </p:nvPicPr>
        <p:blipFill rotWithShape="1">
          <a:blip r:embed="rId2">
            <a:alphaModFix amt="45000"/>
          </a:blip>
          <a:srcRect l="11023" r="-2" b="-2"/>
          <a:stretch/>
        </p:blipFill>
        <p:spPr>
          <a:xfrm>
            <a:off x="20" y="-1"/>
            <a:ext cx="9141694" cy="6858000"/>
          </a:xfrm>
          <a:prstGeom prst="rect">
            <a:avLst/>
          </a:prstGeom>
        </p:spPr>
      </p:pic>
      <p:sp>
        <p:nvSpPr>
          <p:cNvPr id="2" name="Titre 1"/>
          <p:cNvSpPr>
            <a:spLocks noGrp="1"/>
          </p:cNvSpPr>
          <p:nvPr>
            <p:ph type="ctrTitle"/>
          </p:nvPr>
        </p:nvSpPr>
        <p:spPr>
          <a:xfrm>
            <a:off x="482600" y="643467"/>
            <a:ext cx="5373505" cy="5571066"/>
          </a:xfrm>
        </p:spPr>
        <p:txBody>
          <a:bodyPr>
            <a:normAutofit/>
          </a:bodyPr>
          <a:lstStyle/>
          <a:p>
            <a:r>
              <a:rPr lang="fr-CA" sz="5700">
                <a:solidFill>
                  <a:schemeClr val="tx1"/>
                </a:solidFill>
              </a:rPr>
              <a:t>La communication relationnelle adéquate</a:t>
            </a:r>
          </a:p>
        </p:txBody>
      </p:sp>
      <p:sp>
        <p:nvSpPr>
          <p:cNvPr id="3" name="Sous-titre 2"/>
          <p:cNvSpPr>
            <a:spLocks noGrp="1"/>
          </p:cNvSpPr>
          <p:nvPr>
            <p:ph type="subTitle" idx="1"/>
          </p:nvPr>
        </p:nvSpPr>
        <p:spPr>
          <a:xfrm>
            <a:off x="6338706" y="643467"/>
            <a:ext cx="2322694" cy="5571066"/>
          </a:xfrm>
        </p:spPr>
        <p:txBody>
          <a:bodyPr>
            <a:normAutofit/>
          </a:bodyPr>
          <a:lstStyle/>
          <a:p>
            <a:r>
              <a:rPr lang="fr-CA" sz="1700">
                <a:solidFill>
                  <a:schemeClr val="tx1"/>
                </a:solidFill>
              </a:rPr>
              <a:t>Cemeq p.18</a:t>
            </a:r>
          </a:p>
        </p:txBody>
      </p:sp>
    </p:spTree>
    <p:extLst>
      <p:ext uri="{BB962C8B-B14F-4D97-AF65-F5344CB8AC3E}">
        <p14:creationId xmlns:p14="http://schemas.microsoft.com/office/powerpoint/2010/main" val="1225320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Réponses…</a:t>
            </a:r>
          </a:p>
        </p:txBody>
      </p:sp>
      <p:pic>
        <p:nvPicPr>
          <p:cNvPr id="5" name="Picture 4">
            <a:extLst>
              <a:ext uri="{FF2B5EF4-FFF2-40B4-BE49-F238E27FC236}">
                <a16:creationId xmlns:a16="http://schemas.microsoft.com/office/drawing/2014/main" id="{3CE46D43-D847-6E22-91CB-6BB5433AFB99}"/>
              </a:ext>
            </a:extLst>
          </p:cNvPr>
          <p:cNvPicPr>
            <a:picLocks noChangeAspect="1"/>
          </p:cNvPicPr>
          <p:nvPr/>
        </p:nvPicPr>
        <p:blipFill rotWithShape="1">
          <a:blip r:embed="rId2"/>
          <a:srcRect l="28900" r="9566" b="-1"/>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494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A) Pouvez-vous me décrire comment vous vous sentez face à votre annonce de cancer?</a:t>
            </a:r>
          </a:p>
          <a:p>
            <a:endParaRPr lang="fr-CA">
              <a:solidFill>
                <a:srgbClr val="FFFFFF"/>
              </a:solidFill>
            </a:endParaRPr>
          </a:p>
          <a:p>
            <a:r>
              <a:rPr lang="fr-CA">
                <a:solidFill>
                  <a:srgbClr val="FFFFFF"/>
                </a:solidFill>
              </a:rPr>
              <a:t>B)Avez-vous de la peine présentement?</a:t>
            </a:r>
          </a:p>
        </p:txBody>
      </p:sp>
    </p:spTree>
    <p:extLst>
      <p:ext uri="{BB962C8B-B14F-4D97-AF65-F5344CB8AC3E}">
        <p14:creationId xmlns:p14="http://schemas.microsoft.com/office/powerpoint/2010/main" val="354171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06641" y="942449"/>
            <a:ext cx="5010992" cy="1470249"/>
          </a:xfrm>
        </p:spPr>
        <p:txBody>
          <a:bodyPr>
            <a:normAutofit/>
          </a:bodyPr>
          <a:lstStyle/>
          <a:p>
            <a:r>
              <a:rPr lang="fr-CA"/>
              <a:t>L’écoute active p. 19, 21 et 23</a:t>
            </a:r>
            <a:endParaRPr lang="fr-CA" dirty="0"/>
          </a:p>
        </p:txBody>
      </p:sp>
      <p:sp>
        <p:nvSpPr>
          <p:cNvPr id="3" name="Espace réservé du contenu 2"/>
          <p:cNvSpPr>
            <a:spLocks noGrp="1"/>
          </p:cNvSpPr>
          <p:nvPr>
            <p:ph idx="1"/>
          </p:nvPr>
        </p:nvSpPr>
        <p:spPr>
          <a:xfrm>
            <a:off x="539552" y="2276872"/>
            <a:ext cx="7878082" cy="4320479"/>
          </a:xfrm>
        </p:spPr>
        <p:txBody>
          <a:bodyPr>
            <a:noAutofit/>
          </a:bodyPr>
          <a:lstStyle/>
          <a:p>
            <a:r>
              <a:rPr lang="fr-CA" sz="1400" dirty="0"/>
              <a:t>Lorsqu’elle écoute un client, l’infirmière auxiliaire doit avoir une </a:t>
            </a:r>
            <a:r>
              <a:rPr lang="fr-CA" sz="1400" b="1" i="1" u="sng" dirty="0"/>
              <a:t>attention complète</a:t>
            </a:r>
            <a:r>
              <a:rPr lang="fr-CA" sz="1400" dirty="0"/>
              <a:t> afin de percevoir autant les </a:t>
            </a:r>
            <a:r>
              <a:rPr lang="fr-CA" sz="1400" i="1" u="sng" dirty="0"/>
              <a:t>messages verbaux </a:t>
            </a:r>
            <a:r>
              <a:rPr lang="fr-CA" sz="1400" dirty="0"/>
              <a:t>que les </a:t>
            </a:r>
            <a:r>
              <a:rPr lang="fr-CA" sz="1400" i="1" u="sng" dirty="0"/>
              <a:t>messages non verbaux</a:t>
            </a:r>
            <a:r>
              <a:rPr lang="fr-CA" sz="1400" dirty="0"/>
              <a:t>.</a:t>
            </a:r>
          </a:p>
          <a:p>
            <a:r>
              <a:rPr lang="fr-CA" sz="1400" b="1" i="1" u="sng" dirty="0"/>
              <a:t>Écouter activement signifie qu’on comprend aussi bien le contenu du message que les émotions qui l’accompagnent.</a:t>
            </a:r>
            <a:endParaRPr lang="fr-CA" sz="1400" i="1" u="sng" dirty="0"/>
          </a:p>
          <a:p>
            <a:r>
              <a:rPr lang="fr-CA" sz="1400" dirty="0"/>
              <a:t>Pour aider un client, il faut </a:t>
            </a:r>
            <a:r>
              <a:rPr lang="fr-CA" sz="1400" b="1" dirty="0"/>
              <a:t>bien comprendre</a:t>
            </a:r>
            <a:r>
              <a:rPr lang="fr-CA" sz="1400" dirty="0"/>
              <a:t> ce qu’il dit et ce qu’il vit sans interprétation du message transmis</a:t>
            </a:r>
          </a:p>
          <a:p>
            <a:r>
              <a:rPr lang="fr-CA" sz="1400" dirty="0"/>
              <a:t>C’est de cette façon que </a:t>
            </a:r>
            <a:r>
              <a:rPr lang="fr-CA" sz="1400" i="1" u="sng" dirty="0"/>
              <a:t>le client se sentira soutenu, écouté et compris.</a:t>
            </a:r>
          </a:p>
          <a:p>
            <a:r>
              <a:rPr lang="fr-CA" sz="1400" dirty="0"/>
              <a:t>Pour faire de l’écoute active, l’infirmière auxiliaire </a:t>
            </a:r>
            <a:r>
              <a:rPr lang="fr-CA" sz="1400" i="1" u="sng" dirty="0"/>
              <a:t>doit être dans le moment présent et avoir une ouverture à l’autre</a:t>
            </a:r>
            <a:r>
              <a:rPr lang="fr-CA" sz="1400" dirty="0"/>
              <a:t>. Elle peut ainsi se centrer sur les besoins du client.</a:t>
            </a:r>
          </a:p>
          <a:p>
            <a:r>
              <a:rPr lang="fr-CA" sz="1400" b="1" i="1" dirty="0"/>
              <a:t>L’écoute active </a:t>
            </a:r>
            <a:r>
              <a:rPr lang="fr-CA" sz="1400" dirty="0"/>
              <a:t>mobilise plusieurs sens;</a:t>
            </a:r>
          </a:p>
          <a:p>
            <a:pPr marL="36576" indent="0">
              <a:buNone/>
            </a:pPr>
            <a:r>
              <a:rPr lang="fr-CA" sz="1400" dirty="0"/>
              <a:t>     - </a:t>
            </a:r>
            <a:r>
              <a:rPr lang="fr-CA" sz="1400" b="1" dirty="0"/>
              <a:t>l’ouïe</a:t>
            </a:r>
            <a:r>
              <a:rPr lang="fr-CA" sz="1400" dirty="0"/>
              <a:t>, pour entendre ce que le client dit et remarquer le ton qu’il emploi</a:t>
            </a:r>
          </a:p>
          <a:p>
            <a:pPr marL="36576" indent="0">
              <a:buNone/>
            </a:pPr>
            <a:r>
              <a:rPr lang="fr-CA" sz="1400" dirty="0"/>
              <a:t>     - </a:t>
            </a:r>
            <a:r>
              <a:rPr lang="fr-CA" sz="1400" b="1" dirty="0"/>
              <a:t>la vue</a:t>
            </a:r>
            <a:r>
              <a:rPr lang="fr-CA" sz="1400" dirty="0"/>
              <a:t>, pour observer les messages non verbaux</a:t>
            </a:r>
          </a:p>
          <a:p>
            <a:pPr marL="36576" indent="0">
              <a:buNone/>
            </a:pPr>
            <a:r>
              <a:rPr lang="fr-CA" sz="1400" dirty="0"/>
              <a:t>     - </a:t>
            </a:r>
            <a:r>
              <a:rPr lang="fr-CA" sz="1400" b="1" dirty="0"/>
              <a:t>le toucher</a:t>
            </a:r>
            <a:r>
              <a:rPr lang="fr-CA" sz="1400" dirty="0"/>
              <a:t>, pour entrer en contact avec la personne, pour garder le contact et pour réconforter le client</a:t>
            </a:r>
          </a:p>
        </p:txBody>
      </p:sp>
    </p:spTree>
    <p:extLst>
      <p:ext uri="{BB962C8B-B14F-4D97-AF65-F5344CB8AC3E}">
        <p14:creationId xmlns:p14="http://schemas.microsoft.com/office/powerpoint/2010/main" val="29213356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Les techniques d’écoute active p.19</a:t>
            </a:r>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700">
                <a:solidFill>
                  <a:srgbClr val="FFFFFF"/>
                </a:solidFill>
              </a:rPr>
              <a:t>Les différentes techniques de l’écoute active vont permettre à l’infirmière auxiliaire de bien comprendre les clients, et </a:t>
            </a:r>
            <a:r>
              <a:rPr lang="fr-CA" sz="1700" b="1" i="1" u="sng">
                <a:solidFill>
                  <a:srgbClr val="FFFFFF"/>
                </a:solidFill>
              </a:rPr>
              <a:t>de les aider à saisir leurs problèmes et à trouver des solutions.</a:t>
            </a:r>
          </a:p>
          <a:p>
            <a:pPr marL="36576" indent="0">
              <a:buNone/>
            </a:pPr>
            <a:endParaRPr lang="fr-CA" sz="1700">
              <a:solidFill>
                <a:srgbClr val="FFFFFF"/>
              </a:solidFill>
            </a:endParaRPr>
          </a:p>
          <a:p>
            <a:r>
              <a:rPr lang="fr-CA" sz="1700">
                <a:solidFill>
                  <a:srgbClr val="FFFFFF"/>
                </a:solidFill>
              </a:rPr>
              <a:t>Le reflet simple ou la reformulation</a:t>
            </a:r>
          </a:p>
          <a:p>
            <a:r>
              <a:rPr lang="fr-CA" sz="1700">
                <a:solidFill>
                  <a:srgbClr val="FFFFFF"/>
                </a:solidFill>
              </a:rPr>
              <a:t>Le reflet de sentiment</a:t>
            </a:r>
          </a:p>
          <a:p>
            <a:r>
              <a:rPr lang="fr-CA" sz="1700">
                <a:solidFill>
                  <a:srgbClr val="FFFFFF"/>
                </a:solidFill>
              </a:rPr>
              <a:t>La rétroaction (feedback)</a:t>
            </a:r>
          </a:p>
          <a:p>
            <a:r>
              <a:rPr lang="fr-CA" sz="1700">
                <a:solidFill>
                  <a:srgbClr val="FFFFFF"/>
                </a:solidFill>
              </a:rPr>
              <a:t>La validation ou la clarification</a:t>
            </a:r>
          </a:p>
          <a:p>
            <a:r>
              <a:rPr lang="fr-CA" sz="1700">
                <a:solidFill>
                  <a:srgbClr val="FFFFFF"/>
                </a:solidFill>
              </a:rPr>
              <a:t>La synthèse</a:t>
            </a:r>
          </a:p>
          <a:p>
            <a:r>
              <a:rPr lang="fr-CA" sz="1700">
                <a:solidFill>
                  <a:srgbClr val="FFFFFF"/>
                </a:solidFill>
              </a:rPr>
              <a:t>Le message en «Je»</a:t>
            </a:r>
          </a:p>
          <a:p>
            <a:endParaRPr lang="fr-CA" sz="1700">
              <a:solidFill>
                <a:srgbClr val="FFFFFF"/>
              </a:solidFill>
            </a:endParaRPr>
          </a:p>
        </p:txBody>
      </p:sp>
    </p:spTree>
    <p:extLst>
      <p:ext uri="{BB962C8B-B14F-4D97-AF65-F5344CB8AC3E}">
        <p14:creationId xmlns:p14="http://schemas.microsoft.com/office/powerpoint/2010/main" val="9871814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91264" cy="1143000"/>
          </a:xfrm>
        </p:spPr>
        <p:txBody>
          <a:bodyPr>
            <a:normAutofit/>
          </a:bodyPr>
          <a:lstStyle/>
          <a:p>
            <a:r>
              <a:rPr lang="fr-CA" dirty="0">
                <a:solidFill>
                  <a:schemeClr val="tx1"/>
                </a:solidFill>
              </a:rPr>
              <a:t>Le reflet </a:t>
            </a:r>
            <a:r>
              <a:rPr lang="fr-CA" u="sng" dirty="0">
                <a:solidFill>
                  <a:schemeClr val="tx1"/>
                </a:solidFill>
              </a:rPr>
              <a:t>simple</a:t>
            </a:r>
            <a:r>
              <a:rPr lang="fr-CA" dirty="0">
                <a:solidFill>
                  <a:schemeClr val="tx1"/>
                </a:solidFill>
              </a:rPr>
              <a:t> ou la reformulation </a:t>
            </a:r>
            <a:r>
              <a:rPr lang="fr-CA" dirty="0"/>
              <a:t>p.19</a:t>
            </a:r>
          </a:p>
        </p:txBody>
      </p:sp>
      <p:sp>
        <p:nvSpPr>
          <p:cNvPr id="3" name="Espace réservé du contenu 2"/>
          <p:cNvSpPr>
            <a:spLocks noGrp="1"/>
          </p:cNvSpPr>
          <p:nvPr>
            <p:ph idx="1"/>
          </p:nvPr>
        </p:nvSpPr>
        <p:spPr/>
        <p:txBody>
          <a:bodyPr>
            <a:normAutofit/>
          </a:bodyPr>
          <a:lstStyle/>
          <a:p>
            <a:r>
              <a:rPr lang="fr-CA" sz="2400" dirty="0"/>
              <a:t>Cette technique consiste à reprendre les paroles du client </a:t>
            </a:r>
            <a:r>
              <a:rPr lang="fr-CA" sz="2400" i="1" u="sng" dirty="0"/>
              <a:t>avec d’autres mots</a:t>
            </a:r>
            <a:r>
              <a:rPr lang="fr-CA" sz="2400" dirty="0"/>
              <a:t>. </a:t>
            </a:r>
          </a:p>
          <a:p>
            <a:r>
              <a:rPr lang="fr-CA" sz="2400" dirty="0"/>
              <a:t>On doit </a:t>
            </a:r>
            <a:r>
              <a:rPr lang="fr-CA" sz="2400" i="1" u="sng" dirty="0"/>
              <a:t>conserver le sens</a:t>
            </a:r>
            <a:r>
              <a:rPr lang="fr-CA" sz="2400" dirty="0"/>
              <a:t> du message, mais on peut le résumer.</a:t>
            </a:r>
          </a:p>
          <a:p>
            <a:r>
              <a:rPr lang="fr-CA" sz="2400" dirty="0"/>
              <a:t>Cela montre au client qu’il est écouté et confirme à l’infirmière auxiliaire qu’elle a bien compris.</a:t>
            </a:r>
          </a:p>
        </p:txBody>
      </p:sp>
      <p:sp>
        <p:nvSpPr>
          <p:cNvPr id="4" name="Rectangle à coins arrondis 3"/>
          <p:cNvSpPr/>
          <p:nvPr/>
        </p:nvSpPr>
        <p:spPr>
          <a:xfrm>
            <a:off x="953304" y="4680425"/>
            <a:ext cx="3672408" cy="1116704"/>
          </a:xfrm>
          <a:prstGeom prst="wedgeRoundRectCallout">
            <a:avLst>
              <a:gd name="adj1" fmla="val -63975"/>
              <a:gd name="adj2" fmla="val 15654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a:t>
            </a:r>
          </a:p>
          <a:p>
            <a:pPr algn="ctr"/>
            <a:r>
              <a:rPr lang="fr-CA" dirty="0">
                <a:solidFill>
                  <a:schemeClr val="tx1"/>
                </a:solidFill>
              </a:rPr>
              <a:t>Je ne me sens pas capable de dire à mes enfants que je suis malade</a:t>
            </a:r>
          </a:p>
        </p:txBody>
      </p:sp>
      <p:sp>
        <p:nvSpPr>
          <p:cNvPr id="5" name="Rectangle à coins arrondis 4"/>
          <p:cNvSpPr/>
          <p:nvPr/>
        </p:nvSpPr>
        <p:spPr>
          <a:xfrm>
            <a:off x="4808283" y="4686020"/>
            <a:ext cx="4104456" cy="1116704"/>
          </a:xfrm>
          <a:prstGeom prst="wedgeRoundRectCallout">
            <a:avLst>
              <a:gd name="adj1" fmla="val -53742"/>
              <a:gd name="adj2" fmla="val 15816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Si je vous comprends bien, vous n’êtes pas bien et vous vous sentez incapable d’en parler à vos enfants?</a:t>
            </a:r>
          </a:p>
        </p:txBody>
      </p:sp>
    </p:spTree>
    <p:extLst>
      <p:ext uri="{BB962C8B-B14F-4D97-AF65-F5344CB8AC3E}">
        <p14:creationId xmlns:p14="http://schemas.microsoft.com/office/powerpoint/2010/main" val="350601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Le reflet de </a:t>
            </a:r>
            <a:r>
              <a:rPr lang="fr-CA" u="sng" dirty="0">
                <a:solidFill>
                  <a:schemeClr val="tx1"/>
                </a:solidFill>
              </a:rPr>
              <a:t>sentiments</a:t>
            </a:r>
          </a:p>
        </p:txBody>
      </p:sp>
      <p:sp>
        <p:nvSpPr>
          <p:cNvPr id="3" name="Espace réservé du contenu 2"/>
          <p:cNvSpPr>
            <a:spLocks noGrp="1"/>
          </p:cNvSpPr>
          <p:nvPr>
            <p:ph idx="1"/>
          </p:nvPr>
        </p:nvSpPr>
        <p:spPr/>
        <p:txBody>
          <a:bodyPr>
            <a:normAutofit/>
          </a:bodyPr>
          <a:lstStyle/>
          <a:p>
            <a:r>
              <a:rPr lang="fr-CA" sz="2400" dirty="0"/>
              <a:t>Cette technique consiste à dire au client les sentiments qu’on discerne à l’intérieur de ses propos ou à nommer les émotions qu’on perçoit.</a:t>
            </a:r>
          </a:p>
          <a:p>
            <a:r>
              <a:rPr lang="fr-CA" sz="2400" dirty="0"/>
              <a:t>Cela aide la personne à mieux comprendre ce qu’elle vit.</a:t>
            </a:r>
          </a:p>
        </p:txBody>
      </p:sp>
      <p:sp>
        <p:nvSpPr>
          <p:cNvPr id="4" name="Rectangle à coins arrondis 3"/>
          <p:cNvSpPr/>
          <p:nvPr/>
        </p:nvSpPr>
        <p:spPr>
          <a:xfrm>
            <a:off x="1005056" y="4077072"/>
            <a:ext cx="3672408" cy="1116704"/>
          </a:xfrm>
          <a:prstGeom prst="wedgeRoundRectCallout">
            <a:avLst>
              <a:gd name="adj1" fmla="val -63975"/>
              <a:gd name="adj2" fmla="val 15654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 </a:t>
            </a:r>
            <a:r>
              <a:rPr lang="fr-CA" dirty="0">
                <a:solidFill>
                  <a:schemeClr val="tx1"/>
                </a:solidFill>
              </a:rPr>
              <a:t>(visage rouge de colère)</a:t>
            </a:r>
            <a:r>
              <a:rPr lang="fr-CA" b="1" dirty="0">
                <a:solidFill>
                  <a:schemeClr val="tx1"/>
                </a:solidFill>
              </a:rPr>
              <a:t>:</a:t>
            </a:r>
          </a:p>
          <a:p>
            <a:pPr algn="ctr"/>
            <a:r>
              <a:rPr lang="fr-CA" dirty="0">
                <a:solidFill>
                  <a:schemeClr val="tx1"/>
                </a:solidFill>
              </a:rPr>
              <a:t>Ça fait dix minutes que je sonne et personne ne vient me voir!</a:t>
            </a:r>
          </a:p>
        </p:txBody>
      </p:sp>
      <p:sp>
        <p:nvSpPr>
          <p:cNvPr id="5" name="Rectangle à coins arrondis 4"/>
          <p:cNvSpPr/>
          <p:nvPr/>
        </p:nvSpPr>
        <p:spPr>
          <a:xfrm>
            <a:off x="4725294" y="4077072"/>
            <a:ext cx="3960440" cy="1116704"/>
          </a:xfrm>
          <a:prstGeom prst="wedgeRoundRectCallout">
            <a:avLst>
              <a:gd name="adj1" fmla="val -53742"/>
              <a:gd name="adj2" fmla="val 15816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Vous êtes fâché d’attendre.</a:t>
            </a:r>
          </a:p>
        </p:txBody>
      </p:sp>
    </p:spTree>
    <p:extLst>
      <p:ext uri="{BB962C8B-B14F-4D97-AF65-F5344CB8AC3E}">
        <p14:creationId xmlns:p14="http://schemas.microsoft.com/office/powerpoint/2010/main" val="209906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7290054" cy="1499616"/>
          </a:xfrm>
        </p:spPr>
        <p:txBody>
          <a:bodyPr/>
          <a:lstStyle/>
          <a:p>
            <a:r>
              <a:rPr lang="fr-CA" dirty="0">
                <a:solidFill>
                  <a:schemeClr val="tx1"/>
                </a:solidFill>
              </a:rPr>
              <a:t>La rétroaction (feedback)</a:t>
            </a:r>
          </a:p>
        </p:txBody>
      </p:sp>
      <p:sp>
        <p:nvSpPr>
          <p:cNvPr id="3" name="Espace réservé du contenu 2"/>
          <p:cNvSpPr>
            <a:spLocks noGrp="1"/>
          </p:cNvSpPr>
          <p:nvPr>
            <p:ph idx="1"/>
          </p:nvPr>
        </p:nvSpPr>
        <p:spPr>
          <a:xfrm>
            <a:off x="395536" y="1196752"/>
            <a:ext cx="8424936" cy="4525963"/>
          </a:xfrm>
        </p:spPr>
        <p:txBody>
          <a:bodyPr>
            <a:normAutofit/>
          </a:bodyPr>
          <a:lstStyle/>
          <a:p>
            <a:r>
              <a:rPr lang="fr-CA" sz="2400" dirty="0"/>
              <a:t>Cette technique demande que l’infirmière auxiliaire s’engage personnellement dans la relation aidante.</a:t>
            </a:r>
          </a:p>
          <a:p>
            <a:r>
              <a:rPr lang="fr-CA" sz="2400" dirty="0"/>
              <a:t>Pendant l’entretien, l’infirmière auxiliaire vivra des émotions et aura des sensations physiques.</a:t>
            </a:r>
          </a:p>
          <a:p>
            <a:r>
              <a:rPr lang="fr-CA" sz="2400" dirty="0"/>
              <a:t>La rétroaction consiste à en faire part à la personne.</a:t>
            </a:r>
          </a:p>
          <a:p>
            <a:r>
              <a:rPr lang="fr-CA" sz="2400" i="1" u="sng" dirty="0"/>
              <a:t>On dévoile notre ressenti au client.</a:t>
            </a:r>
          </a:p>
          <a:p>
            <a:r>
              <a:rPr lang="fr-CA" sz="2400" dirty="0"/>
              <a:t>On utilise la rétroaction à la demande du client ou lorsqu’on juge bon de le faire.</a:t>
            </a:r>
          </a:p>
        </p:txBody>
      </p:sp>
      <p:sp>
        <p:nvSpPr>
          <p:cNvPr id="4" name="Rectangle à coins arrondis 3"/>
          <p:cNvSpPr/>
          <p:nvPr/>
        </p:nvSpPr>
        <p:spPr>
          <a:xfrm>
            <a:off x="179512" y="4611276"/>
            <a:ext cx="3672408" cy="1116704"/>
          </a:xfrm>
          <a:prstGeom prst="wedgeRoundRectCallout">
            <a:avLst>
              <a:gd name="adj1" fmla="val -52388"/>
              <a:gd name="adj2" fmla="val 10952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Cliente :</a:t>
            </a:r>
          </a:p>
          <a:p>
            <a:pPr algn="ctr"/>
            <a:r>
              <a:rPr lang="fr-CA" dirty="0">
                <a:solidFill>
                  <a:schemeClr val="bg2"/>
                </a:solidFill>
              </a:rPr>
              <a:t>Vous semblez contrariée par ce que je suis en train de vous dire.</a:t>
            </a:r>
          </a:p>
        </p:txBody>
      </p:sp>
      <p:sp>
        <p:nvSpPr>
          <p:cNvPr id="5" name="Rectangle à coins arrondis 4"/>
          <p:cNvSpPr/>
          <p:nvPr/>
        </p:nvSpPr>
        <p:spPr>
          <a:xfrm>
            <a:off x="3995936" y="4611276"/>
            <a:ext cx="5040560" cy="1698044"/>
          </a:xfrm>
          <a:prstGeom prst="wedgeRoundRectCallout">
            <a:avLst>
              <a:gd name="adj1" fmla="val -60747"/>
              <a:gd name="adj2" fmla="val 837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t>Inf</a:t>
            </a:r>
            <a:r>
              <a:rPr lang="fr-CA" b="1" dirty="0"/>
              <a:t> aux:</a:t>
            </a:r>
          </a:p>
          <a:p>
            <a:pPr algn="ctr"/>
            <a:r>
              <a:rPr lang="fr-CA" sz="1600" dirty="0">
                <a:solidFill>
                  <a:schemeClr val="bg2"/>
                </a:solidFill>
              </a:rPr>
              <a:t>Oui. Depuis que vous avez commencé à me parler de ça, quand je vous pose des questions, vous ne répondez pas. Vous détournez mes questions. Je crois que vous ne voulez pas en parler franchement. Est-ce que je me trompe?</a:t>
            </a:r>
          </a:p>
        </p:txBody>
      </p:sp>
    </p:spTree>
    <p:extLst>
      <p:ext uri="{BB962C8B-B14F-4D97-AF65-F5344CB8AC3E}">
        <p14:creationId xmlns:p14="http://schemas.microsoft.com/office/powerpoint/2010/main" val="257164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La </a:t>
            </a:r>
            <a:r>
              <a:rPr lang="fr-CA" dirty="0">
                <a:solidFill>
                  <a:schemeClr val="tx1"/>
                </a:solidFill>
              </a:rPr>
              <a:t>validation ou la clarification </a:t>
            </a:r>
          </a:p>
        </p:txBody>
      </p:sp>
      <p:sp>
        <p:nvSpPr>
          <p:cNvPr id="3" name="Espace réservé du contenu 2"/>
          <p:cNvSpPr>
            <a:spLocks noGrp="1"/>
          </p:cNvSpPr>
          <p:nvPr>
            <p:ph idx="1"/>
          </p:nvPr>
        </p:nvSpPr>
        <p:spPr/>
        <p:txBody>
          <a:bodyPr>
            <a:normAutofit/>
          </a:bodyPr>
          <a:lstStyle/>
          <a:p>
            <a:r>
              <a:rPr lang="fr-CA" sz="2400" dirty="0"/>
              <a:t>Consiste à vérifier </a:t>
            </a:r>
            <a:r>
              <a:rPr lang="fr-CA" sz="2400" u="sng" dirty="0"/>
              <a:t>vos</a:t>
            </a:r>
            <a:r>
              <a:rPr lang="fr-CA" sz="2400" dirty="0"/>
              <a:t> perceptions en sollicitant le client.</a:t>
            </a:r>
          </a:p>
          <a:p>
            <a:r>
              <a:rPr lang="fr-CA" sz="2400" dirty="0"/>
              <a:t>Valider vos perceptions vous permet de corriger les fausses impressions avant que la communication devienne confuse et que les mésententes surviennent.</a:t>
            </a:r>
          </a:p>
        </p:txBody>
      </p:sp>
      <p:sp>
        <p:nvSpPr>
          <p:cNvPr id="4" name="Rectangle à coins arrondis 3"/>
          <p:cNvSpPr/>
          <p:nvPr/>
        </p:nvSpPr>
        <p:spPr>
          <a:xfrm>
            <a:off x="3851920" y="4077072"/>
            <a:ext cx="3960440" cy="1116704"/>
          </a:xfrm>
          <a:prstGeom prst="wedgeRoundRectCallout">
            <a:avLst>
              <a:gd name="adj1" fmla="val -53742"/>
              <a:gd name="adj2" fmla="val 15816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t>Inf</a:t>
            </a:r>
            <a:r>
              <a:rPr lang="fr-CA" b="1" dirty="0"/>
              <a:t> aux:</a:t>
            </a:r>
          </a:p>
          <a:p>
            <a:pPr algn="ctr"/>
            <a:r>
              <a:rPr lang="fr-CA" dirty="0">
                <a:solidFill>
                  <a:schemeClr val="bg2"/>
                </a:solidFill>
              </a:rPr>
              <a:t>Vous avez l’air inquiète ce matin. Est-ce que je me trompe?.</a:t>
            </a:r>
          </a:p>
        </p:txBody>
      </p:sp>
    </p:spTree>
    <p:extLst>
      <p:ext uri="{BB962C8B-B14F-4D97-AF65-F5344CB8AC3E}">
        <p14:creationId xmlns:p14="http://schemas.microsoft.com/office/powerpoint/2010/main" val="148895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a:t>
            </a:r>
            <a:r>
              <a:rPr lang="fr-CA" dirty="0">
                <a:solidFill>
                  <a:schemeClr val="tx1"/>
                </a:solidFill>
              </a:rPr>
              <a:t>synthèse</a:t>
            </a:r>
          </a:p>
        </p:txBody>
      </p:sp>
      <p:sp>
        <p:nvSpPr>
          <p:cNvPr id="3" name="Espace réservé du contenu 2"/>
          <p:cNvSpPr>
            <a:spLocks noGrp="1"/>
          </p:cNvSpPr>
          <p:nvPr>
            <p:ph idx="1"/>
          </p:nvPr>
        </p:nvSpPr>
        <p:spPr/>
        <p:txBody>
          <a:bodyPr>
            <a:normAutofit/>
          </a:bodyPr>
          <a:lstStyle/>
          <a:p>
            <a:r>
              <a:rPr lang="fr-CA" sz="2400" dirty="0"/>
              <a:t>Cette technique consiste à relever l’essentiel dans les paroles et les émotions de la personne.</a:t>
            </a:r>
          </a:p>
          <a:p>
            <a:r>
              <a:rPr lang="fr-CA" sz="2400" dirty="0"/>
              <a:t>On doit aussi faire le lien entre les paroles et les sentiments du client.</a:t>
            </a:r>
          </a:p>
          <a:p>
            <a:r>
              <a:rPr lang="fr-CA" sz="2400" dirty="0"/>
              <a:t>Il s’agit de clarifier la situation, de faire ressortir les éléments principaux.</a:t>
            </a:r>
          </a:p>
        </p:txBody>
      </p:sp>
      <p:sp>
        <p:nvSpPr>
          <p:cNvPr id="4" name="Rectangle à coins arrondis 3"/>
          <p:cNvSpPr/>
          <p:nvPr/>
        </p:nvSpPr>
        <p:spPr>
          <a:xfrm>
            <a:off x="1023299" y="4756543"/>
            <a:ext cx="7383368" cy="1116704"/>
          </a:xfrm>
          <a:prstGeom prst="wedgeRoundRectCallout">
            <a:avLst>
              <a:gd name="adj1" fmla="val -63975"/>
              <a:gd name="adj2" fmla="val 15654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a:t>
            </a:r>
          </a:p>
          <a:p>
            <a:pPr algn="ctr"/>
            <a:r>
              <a:rPr lang="fr-CA" dirty="0">
                <a:solidFill>
                  <a:schemeClr val="tx1"/>
                </a:solidFill>
              </a:rPr>
              <a:t>J’ai de la difficulté à dormir depuis plusieurs jours. Je n’arrive pas à avoir une bonne nuit de sommeil même avec mes pilules pour dormir. Je pense tout le temps à mon fils qui vient de se suicider</a:t>
            </a:r>
          </a:p>
        </p:txBody>
      </p:sp>
      <p:sp>
        <p:nvSpPr>
          <p:cNvPr id="5" name="Rectangle à coins arrondis 4"/>
          <p:cNvSpPr/>
          <p:nvPr/>
        </p:nvSpPr>
        <p:spPr>
          <a:xfrm>
            <a:off x="4932040" y="5873247"/>
            <a:ext cx="3960440" cy="1116704"/>
          </a:xfrm>
          <a:prstGeom prst="wedgeRoundRectCallout">
            <a:avLst>
              <a:gd name="adj1" fmla="val -97861"/>
              <a:gd name="adj2" fmla="val 5682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Vous pensez à votre fils et cela vous empêche de dormir.</a:t>
            </a:r>
          </a:p>
        </p:txBody>
      </p:sp>
    </p:spTree>
    <p:extLst>
      <p:ext uri="{BB962C8B-B14F-4D97-AF65-F5344CB8AC3E}">
        <p14:creationId xmlns:p14="http://schemas.microsoft.com/office/powerpoint/2010/main" val="130042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1BBA7-F440-0FBE-9B2D-95B3B124E658}"/>
              </a:ext>
            </a:extLst>
          </p:cNvPr>
          <p:cNvSpPr>
            <a:spLocks noGrp="1"/>
          </p:cNvSpPr>
          <p:nvPr>
            <p:ph type="title"/>
          </p:nvPr>
        </p:nvSpPr>
        <p:spPr>
          <a:xfrm>
            <a:off x="768096" y="585216"/>
            <a:ext cx="4505270" cy="1499616"/>
          </a:xfrm>
        </p:spPr>
        <p:txBody>
          <a:bodyPr>
            <a:normAutofit/>
          </a:bodyPr>
          <a:lstStyle/>
          <a:p>
            <a:r>
              <a:rPr lang="fr-CA" dirty="0">
                <a:solidFill>
                  <a:schemeClr val="tx1"/>
                </a:solidFill>
              </a:rPr>
              <a:t>Exemples de relation aidante</a:t>
            </a:r>
          </a:p>
        </p:txBody>
      </p:sp>
      <p:sp>
        <p:nvSpPr>
          <p:cNvPr id="3" name="Espace réservé du contenu 2">
            <a:extLst>
              <a:ext uri="{FF2B5EF4-FFF2-40B4-BE49-F238E27FC236}">
                <a16:creationId xmlns:a16="http://schemas.microsoft.com/office/drawing/2014/main" id="{990BCCB2-3CA6-1D46-1E9A-83DD102E0CBC}"/>
              </a:ext>
            </a:extLst>
          </p:cNvPr>
          <p:cNvSpPr>
            <a:spLocks noGrp="1"/>
          </p:cNvSpPr>
          <p:nvPr>
            <p:ph idx="1"/>
          </p:nvPr>
        </p:nvSpPr>
        <p:spPr>
          <a:xfrm>
            <a:off x="768096" y="2249424"/>
            <a:ext cx="4505270" cy="4023360"/>
          </a:xfrm>
        </p:spPr>
        <p:txBody>
          <a:bodyPr>
            <a:normAutofit/>
          </a:bodyPr>
          <a:lstStyle/>
          <a:p>
            <a:pPr marL="36576" indent="0">
              <a:buNone/>
            </a:pPr>
            <a:r>
              <a:rPr lang="fr-CA" dirty="0"/>
              <a:t>Prenez le temps d’aller visionner dans le Moodle les 4 vidéos </a:t>
            </a:r>
          </a:p>
          <a:p>
            <a:endParaRPr lang="fr-CA" dirty="0"/>
          </a:p>
          <a:p>
            <a:r>
              <a:rPr lang="fr-CA" dirty="0"/>
              <a:t>Entretien infirmier soins relationnels</a:t>
            </a:r>
          </a:p>
          <a:p>
            <a:r>
              <a:rPr lang="fr-CA" dirty="0"/>
              <a:t>Soins relationnels</a:t>
            </a:r>
          </a:p>
          <a:p>
            <a:r>
              <a:rPr lang="fr-CA" dirty="0"/>
              <a:t>Entretien infirmier cancer</a:t>
            </a:r>
          </a:p>
          <a:p>
            <a:r>
              <a:rPr lang="fr-CA" dirty="0"/>
              <a:t>Discuter de mauvaises nouvelles</a:t>
            </a:r>
          </a:p>
        </p:txBody>
      </p:sp>
      <p:pic>
        <p:nvPicPr>
          <p:cNvPr id="5" name="Picture 4" descr="Stéthoscope">
            <a:extLst>
              <a:ext uri="{FF2B5EF4-FFF2-40B4-BE49-F238E27FC236}">
                <a16:creationId xmlns:a16="http://schemas.microsoft.com/office/drawing/2014/main" id="{BDFB7449-4C1F-D807-60B5-85E850104C68}"/>
              </a:ext>
            </a:extLst>
          </p:cNvPr>
          <p:cNvPicPr>
            <a:picLocks noChangeAspect="1"/>
          </p:cNvPicPr>
          <p:nvPr/>
        </p:nvPicPr>
        <p:blipFill rotWithShape="1">
          <a:blip r:embed="rId2"/>
          <a:srcRect l="35829" r="30301" b="-1"/>
          <a:stretch/>
        </p:blipFill>
        <p:spPr>
          <a:xfrm>
            <a:off x="5664199" y="10"/>
            <a:ext cx="3479801" cy="6857990"/>
          </a:xfrm>
          <a:prstGeom prst="rect">
            <a:avLst/>
          </a:prstGeom>
        </p:spPr>
      </p:pic>
    </p:spTree>
    <p:extLst>
      <p:ext uri="{BB962C8B-B14F-4D97-AF65-F5344CB8AC3E}">
        <p14:creationId xmlns:p14="http://schemas.microsoft.com/office/powerpoint/2010/main" val="292719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VISIONNER LES VIDÉOS C2.3 à C2.5</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28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Éléments importants dans la transmission d’un message p.19</a:t>
            </a:r>
          </a:p>
        </p:txBody>
      </p:sp>
      <p:sp>
        <p:nvSpPr>
          <p:cNvPr id="3" name="Espace réservé du contenu 2"/>
          <p:cNvSpPr>
            <a:spLocks noGrp="1"/>
          </p:cNvSpPr>
          <p:nvPr>
            <p:ph idx="1"/>
          </p:nvPr>
        </p:nvSpPr>
        <p:spPr>
          <a:xfrm>
            <a:off x="0" y="1870747"/>
            <a:ext cx="5184576" cy="4968552"/>
          </a:xfrm>
        </p:spPr>
        <p:txBody>
          <a:bodyPr>
            <a:normAutofit/>
          </a:bodyPr>
          <a:lstStyle/>
          <a:p>
            <a:r>
              <a:rPr lang="fr-CA" sz="2000" dirty="0"/>
              <a:t>C’est le message </a:t>
            </a:r>
            <a:r>
              <a:rPr lang="fr-CA" sz="2000" i="1" u="sng" dirty="0"/>
              <a:t>visuel</a:t>
            </a:r>
            <a:r>
              <a:rPr lang="fr-CA" sz="2000" dirty="0"/>
              <a:t> qui influence le plus le client, il retient 55% de l’attention du client. Le   client </a:t>
            </a:r>
            <a:r>
              <a:rPr lang="fr-CA" sz="2000" b="1" i="1" dirty="0"/>
              <a:t>vérifie la crédibilité</a:t>
            </a:r>
            <a:r>
              <a:rPr lang="fr-CA" sz="2000" dirty="0"/>
              <a:t> du message en observant le comportement non verbal de l’infirmière auxiliaire </a:t>
            </a:r>
          </a:p>
          <a:p>
            <a:r>
              <a:rPr lang="fr-CA" sz="2000" dirty="0"/>
              <a:t>Ensuite le client tient compte du ton de voix , retient 38% de son attention.</a:t>
            </a:r>
          </a:p>
          <a:p>
            <a:r>
              <a:rPr lang="fr-CA" sz="2000" dirty="0"/>
              <a:t>Le message verbal retient seulement 7% de l’attention.</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340" t="22747" r="43190" b="4184"/>
          <a:stretch/>
        </p:blipFill>
        <p:spPr>
          <a:xfrm>
            <a:off x="5364088" y="2420888"/>
            <a:ext cx="3559419" cy="2736304"/>
          </a:xfrm>
          <a:prstGeom prst="rect">
            <a:avLst/>
          </a:prstGeom>
        </p:spPr>
      </p:pic>
      <p:sp>
        <p:nvSpPr>
          <p:cNvPr id="5" name="ZoneTexte 4"/>
          <p:cNvSpPr txBox="1"/>
          <p:nvPr/>
        </p:nvSpPr>
        <p:spPr>
          <a:xfrm>
            <a:off x="5364088" y="3142709"/>
            <a:ext cx="1223412" cy="646331"/>
          </a:xfrm>
          <a:prstGeom prst="rect">
            <a:avLst/>
          </a:prstGeom>
          <a:noFill/>
        </p:spPr>
        <p:txBody>
          <a:bodyPr wrap="none" rtlCol="0">
            <a:spAutoFit/>
          </a:bodyPr>
          <a:lstStyle/>
          <a:p>
            <a:r>
              <a:rPr lang="fr-CA" b="1" dirty="0">
                <a:solidFill>
                  <a:schemeClr val="bg1"/>
                </a:solidFill>
              </a:rPr>
              <a:t>Message </a:t>
            </a:r>
          </a:p>
          <a:p>
            <a:pPr algn="ctr"/>
            <a:r>
              <a:rPr lang="fr-CA" b="1" dirty="0">
                <a:solidFill>
                  <a:schemeClr val="bg1"/>
                </a:solidFill>
              </a:rPr>
              <a:t>visuel</a:t>
            </a:r>
          </a:p>
        </p:txBody>
      </p:sp>
      <p:sp>
        <p:nvSpPr>
          <p:cNvPr id="6" name="ZoneTexte 5"/>
          <p:cNvSpPr txBox="1"/>
          <p:nvPr/>
        </p:nvSpPr>
        <p:spPr>
          <a:xfrm>
            <a:off x="7687619" y="3717032"/>
            <a:ext cx="1244764" cy="646331"/>
          </a:xfrm>
          <a:prstGeom prst="rect">
            <a:avLst/>
          </a:prstGeom>
          <a:noFill/>
        </p:spPr>
        <p:txBody>
          <a:bodyPr wrap="none" rtlCol="0">
            <a:spAutoFit/>
          </a:bodyPr>
          <a:lstStyle/>
          <a:p>
            <a:r>
              <a:rPr lang="fr-CA" b="1" dirty="0">
                <a:solidFill>
                  <a:schemeClr val="bg1"/>
                </a:solidFill>
              </a:rPr>
              <a:t>Ton de la </a:t>
            </a:r>
          </a:p>
          <a:p>
            <a:pPr algn="ctr"/>
            <a:r>
              <a:rPr lang="fr-CA" b="1" dirty="0">
                <a:solidFill>
                  <a:schemeClr val="bg1"/>
                </a:solidFill>
              </a:rPr>
              <a:t>voix</a:t>
            </a:r>
          </a:p>
        </p:txBody>
      </p:sp>
      <p:sp>
        <p:nvSpPr>
          <p:cNvPr id="7" name="ZoneTexte 6"/>
          <p:cNvSpPr txBox="1"/>
          <p:nvPr/>
        </p:nvSpPr>
        <p:spPr>
          <a:xfrm>
            <a:off x="6732240" y="2636912"/>
            <a:ext cx="1223412" cy="646331"/>
          </a:xfrm>
          <a:prstGeom prst="rect">
            <a:avLst/>
          </a:prstGeom>
          <a:noFill/>
        </p:spPr>
        <p:txBody>
          <a:bodyPr wrap="none" rtlCol="0">
            <a:spAutoFit/>
          </a:bodyPr>
          <a:lstStyle/>
          <a:p>
            <a:r>
              <a:rPr lang="fr-CA" b="1" dirty="0">
                <a:solidFill>
                  <a:schemeClr val="bg1"/>
                </a:solidFill>
              </a:rPr>
              <a:t>Message </a:t>
            </a:r>
          </a:p>
          <a:p>
            <a:pPr algn="ctr"/>
            <a:r>
              <a:rPr lang="fr-CA" b="1" dirty="0">
                <a:solidFill>
                  <a:schemeClr val="bg1"/>
                </a:solidFill>
              </a:rPr>
              <a:t>verbal</a:t>
            </a:r>
          </a:p>
        </p:txBody>
      </p:sp>
    </p:spTree>
    <p:extLst>
      <p:ext uri="{BB962C8B-B14F-4D97-AF65-F5344CB8AC3E}">
        <p14:creationId xmlns:p14="http://schemas.microsoft.com/office/powerpoint/2010/main" val="389631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ÉCOUTER L’AUDIO C2.6 DANS LE MOODLE</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293" b="4292"/>
          <a:stretch/>
        </p:blipFill>
        <p:spPr>
          <a:xfrm>
            <a:off x="482600" y="1557948"/>
            <a:ext cx="4094602" cy="3743080"/>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68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8961" y="188640"/>
            <a:ext cx="7290054" cy="1499616"/>
          </a:xfrm>
        </p:spPr>
        <p:txBody>
          <a:bodyPr/>
          <a:lstStyle/>
          <a:p>
            <a:r>
              <a:rPr lang="fr-CA" dirty="0"/>
              <a:t>Le message en «Je» p.23</a:t>
            </a:r>
          </a:p>
        </p:txBody>
      </p:sp>
      <p:sp>
        <p:nvSpPr>
          <p:cNvPr id="3" name="Espace réservé du contenu 2"/>
          <p:cNvSpPr>
            <a:spLocks noGrp="1"/>
          </p:cNvSpPr>
          <p:nvPr>
            <p:ph idx="1"/>
          </p:nvPr>
        </p:nvSpPr>
        <p:spPr>
          <a:xfrm>
            <a:off x="107504" y="1268760"/>
            <a:ext cx="8712968" cy="4525963"/>
          </a:xfrm>
        </p:spPr>
        <p:txBody>
          <a:bodyPr>
            <a:normAutofit/>
          </a:bodyPr>
          <a:lstStyle/>
          <a:p>
            <a:r>
              <a:rPr lang="fr-CA" sz="2400" dirty="0"/>
              <a:t>Cette technique consiste à utiliser le «Je» pour exprimer nos attentes, nos pensées ou nos émotions.</a:t>
            </a:r>
          </a:p>
          <a:p>
            <a:r>
              <a:rPr lang="fr-CA" sz="2400" dirty="0"/>
              <a:t>Commencer une phrase par «je» permet d’exprimer ce qu’on vit durant la relation aidante.</a:t>
            </a:r>
          </a:p>
          <a:p>
            <a:r>
              <a:rPr lang="fr-CA" sz="2400" dirty="0"/>
              <a:t>Cela empêche d’utiliser le «tu» ou le «vous», qui peuvent être accusateurs ou critiques.</a:t>
            </a:r>
          </a:p>
          <a:p>
            <a:r>
              <a:rPr lang="fr-CA" sz="2400" dirty="0"/>
              <a:t>Lorsqu’on emploie le «je», on est centré sur soi et non sur l’autre.</a:t>
            </a:r>
          </a:p>
        </p:txBody>
      </p:sp>
      <p:sp>
        <p:nvSpPr>
          <p:cNvPr id="4" name="Rectangle à coins arrondis 3"/>
          <p:cNvSpPr/>
          <p:nvPr/>
        </p:nvSpPr>
        <p:spPr>
          <a:xfrm>
            <a:off x="179512" y="4611276"/>
            <a:ext cx="3672408" cy="1116704"/>
          </a:xfrm>
          <a:prstGeom prst="wedgeRoundRectCallout">
            <a:avLst>
              <a:gd name="adj1" fmla="val -52388"/>
              <a:gd name="adj2" fmla="val 10952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 :</a:t>
            </a:r>
          </a:p>
          <a:p>
            <a:pPr algn="ctr"/>
            <a:r>
              <a:rPr lang="fr-CA" dirty="0">
                <a:solidFill>
                  <a:schemeClr val="tx1"/>
                </a:solidFill>
              </a:rPr>
              <a:t>Je suis découragée. Le médecin m’a dit qu’il n’avait pas pu enlever la tumeur au complet.</a:t>
            </a:r>
          </a:p>
        </p:txBody>
      </p:sp>
      <p:sp>
        <p:nvSpPr>
          <p:cNvPr id="5" name="Rectangle à coins arrondis 4"/>
          <p:cNvSpPr/>
          <p:nvPr/>
        </p:nvSpPr>
        <p:spPr>
          <a:xfrm>
            <a:off x="4355976" y="4596182"/>
            <a:ext cx="3960440" cy="1116704"/>
          </a:xfrm>
          <a:prstGeom prst="wedgeRoundRectCallout">
            <a:avLst>
              <a:gd name="adj1" fmla="val -54885"/>
              <a:gd name="adj2" fmla="val 11438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Je me sens triste à cause de ce qui vous arrive.</a:t>
            </a:r>
          </a:p>
        </p:txBody>
      </p:sp>
    </p:spTree>
    <p:extLst>
      <p:ext uri="{BB962C8B-B14F-4D97-AF65-F5344CB8AC3E}">
        <p14:creationId xmlns:p14="http://schemas.microsoft.com/office/powerpoint/2010/main" val="357817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Message transmis avec l’emploi du </a:t>
            </a:r>
            <a:r>
              <a:rPr lang="fr-CA" sz="3800" b="1" u="sng">
                <a:solidFill>
                  <a:srgbClr val="FFFFFF"/>
                </a:solidFill>
              </a:rPr>
              <a:t>«JE»</a:t>
            </a:r>
            <a:r>
              <a:rPr lang="fr-CA" sz="3800">
                <a:solidFill>
                  <a:srgbClr val="FFFFFF"/>
                </a:solidFill>
              </a:rPr>
              <a:t> p.23</a:t>
            </a:r>
            <a:endParaRPr lang="fr-CA" sz="3800" b="1" u="sng">
              <a:solidFill>
                <a:srgbClr val="FFFFFF"/>
              </a:solidFill>
            </a:endParaRPr>
          </a:p>
        </p:txBody>
      </p:sp>
      <p:pic>
        <p:nvPicPr>
          <p:cNvPr id="5" name="Picture 4" descr="Plusieurs points d’interrogation sur fond noir">
            <a:extLst>
              <a:ext uri="{FF2B5EF4-FFF2-40B4-BE49-F238E27FC236}">
                <a16:creationId xmlns:a16="http://schemas.microsoft.com/office/drawing/2014/main" id="{78677CE2-A95B-94C4-0633-942F91B8F103}"/>
              </a:ext>
            </a:extLst>
          </p:cNvPr>
          <p:cNvPicPr>
            <a:picLocks noChangeAspect="1"/>
          </p:cNvPicPr>
          <p:nvPr/>
        </p:nvPicPr>
        <p:blipFill rotWithShape="1">
          <a:blip r:embed="rId2"/>
          <a:srcRect l="33270" r="3" b="3"/>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400" dirty="0">
                <a:solidFill>
                  <a:srgbClr val="FFFFFF"/>
                </a:solidFill>
              </a:rPr>
              <a:t>Message transmis en « JE »= plus efficace</a:t>
            </a:r>
          </a:p>
          <a:p>
            <a:r>
              <a:rPr lang="fr-CA" sz="1400" dirty="0">
                <a:solidFill>
                  <a:srgbClr val="FFFFFF"/>
                </a:solidFill>
              </a:rPr>
              <a:t>Utiliser le « JE » dans votre message pour exprimer un souhait ou dire de façon objective ce que vous vivez ou ressentez au contact du client.</a:t>
            </a:r>
          </a:p>
          <a:p>
            <a:endParaRPr lang="fr-CA" sz="1400" dirty="0">
              <a:solidFill>
                <a:srgbClr val="FFFFFF"/>
              </a:solidFill>
            </a:endParaRPr>
          </a:p>
          <a:p>
            <a:r>
              <a:rPr lang="fr-CA" sz="1400" i="1" dirty="0">
                <a:solidFill>
                  <a:srgbClr val="FFFFFF"/>
                </a:solidFill>
              </a:rPr>
              <a:t>Un message dans lequel vous employez le « JE » n’est ni une critique, ni un jugement, ni une occasion de donner des conseils ou des solutions.</a:t>
            </a:r>
          </a:p>
          <a:p>
            <a:r>
              <a:rPr lang="fr-CA" sz="1400" i="1" dirty="0">
                <a:solidFill>
                  <a:srgbClr val="FFFFFF"/>
                </a:solidFill>
              </a:rPr>
              <a:t>Il vous permet d’exprimer vos émotions avec plus de latitude.</a:t>
            </a:r>
          </a:p>
          <a:p>
            <a:r>
              <a:rPr lang="fr-CA" sz="1400" dirty="0">
                <a:solidFill>
                  <a:srgbClr val="FFFFFF"/>
                </a:solidFill>
              </a:rPr>
              <a:t>Pour formuler un message en employant le « JE », vous devez être capable de communiquer le comportement verbal ou non verbal, ou encore le fait qui vous dérange, au moment même où vous le percevez. Enfin, vous pouvez terminer la discussion en formulant un souhait, un désir.</a:t>
            </a:r>
          </a:p>
        </p:txBody>
      </p:sp>
    </p:spTree>
    <p:extLst>
      <p:ext uri="{BB962C8B-B14F-4D97-AF65-F5344CB8AC3E}">
        <p14:creationId xmlns:p14="http://schemas.microsoft.com/office/powerpoint/2010/main" val="30838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VISIONNER LE VIDÉO C2.7</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69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Les moyens de communication </a:t>
            </a:r>
            <a:r>
              <a:rPr lang="fr-CA" b="1">
                <a:solidFill>
                  <a:srgbClr val="FFFFFF"/>
                </a:solidFill>
              </a:rPr>
              <a:t>non verbale </a:t>
            </a:r>
            <a:r>
              <a:rPr lang="fr-CA">
                <a:solidFill>
                  <a:srgbClr val="FFFFFF"/>
                </a:solidFill>
              </a:rPr>
              <a:t>p.26</a:t>
            </a:r>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100">
                <a:solidFill>
                  <a:srgbClr val="FFFFFF"/>
                </a:solidFill>
              </a:rPr>
              <a:t>La communication non verbale donne une information importante et pertinente lorsqu’on entre en relation avec le client.</a:t>
            </a:r>
          </a:p>
          <a:p>
            <a:r>
              <a:rPr lang="fr-CA" sz="1100">
                <a:solidFill>
                  <a:srgbClr val="FFFFFF"/>
                </a:solidFill>
              </a:rPr>
              <a:t>Elle vient appuyer l’expression verbale.</a:t>
            </a:r>
          </a:p>
          <a:p>
            <a:r>
              <a:rPr lang="fr-CA" sz="1100">
                <a:solidFill>
                  <a:srgbClr val="FFFFFF"/>
                </a:solidFill>
              </a:rPr>
              <a:t>Elle indique les émotions et la façon d’être de la personne qui communique.</a:t>
            </a:r>
          </a:p>
          <a:p>
            <a:r>
              <a:rPr lang="fr-CA" sz="1100" i="1" u="sng">
                <a:solidFill>
                  <a:srgbClr val="FFFFFF"/>
                </a:solidFill>
              </a:rPr>
              <a:t>Pour communiquer avec un client, l’infirière auxiliaire doit avoir un bon sens de l’observation, elle doit remarquer tous les signaux qu’envoie le corps du client.</a:t>
            </a:r>
          </a:p>
          <a:p>
            <a:r>
              <a:rPr lang="fr-CA" sz="1100">
                <a:solidFill>
                  <a:srgbClr val="FFFFFF"/>
                </a:solidFill>
              </a:rPr>
              <a:t>Lorsqu’elle est avec un client, l’infirmière auxiliaire perçoit des indices non verbaux qui lui montre s’il y a congruence ou non entre:</a:t>
            </a:r>
          </a:p>
          <a:p>
            <a:pPr marL="36576" indent="0">
              <a:buNone/>
            </a:pPr>
            <a:r>
              <a:rPr lang="fr-CA" sz="1100">
                <a:solidFill>
                  <a:srgbClr val="FFFFFF"/>
                </a:solidFill>
              </a:rPr>
              <a:t>     - ce que dit le client</a:t>
            </a:r>
          </a:p>
          <a:p>
            <a:pPr marL="36576" indent="0">
              <a:buNone/>
            </a:pPr>
            <a:r>
              <a:rPr lang="fr-CA" sz="1100">
                <a:solidFill>
                  <a:srgbClr val="FFFFFF"/>
                </a:solidFill>
              </a:rPr>
              <a:t>     - ce qu’il ressent</a:t>
            </a:r>
          </a:p>
          <a:p>
            <a:pPr marL="36576" indent="0">
              <a:buNone/>
            </a:pPr>
            <a:r>
              <a:rPr lang="fr-CA" sz="1100">
                <a:solidFill>
                  <a:srgbClr val="FFFFFF"/>
                </a:solidFill>
              </a:rPr>
              <a:t>     - l’attitude ou l’expression faciale qu’il manifeste</a:t>
            </a:r>
          </a:p>
          <a:p>
            <a:pPr>
              <a:buFont typeface="Wingdings" panose="05000000000000000000" pitchFamily="2" charset="2"/>
              <a:buChar char="Ø"/>
            </a:pPr>
            <a:r>
              <a:rPr lang="fr-CA" sz="1100" u="sng">
                <a:solidFill>
                  <a:srgbClr val="FFFFFF"/>
                </a:solidFill>
              </a:rPr>
              <a:t>L’infirmière auxiliaire doit remarquer et analyser toute cette information pour bien connaître la situation du client.</a:t>
            </a:r>
          </a:p>
        </p:txBody>
      </p:sp>
    </p:spTree>
    <p:extLst>
      <p:ext uri="{BB962C8B-B14F-4D97-AF65-F5344CB8AC3E}">
        <p14:creationId xmlns:p14="http://schemas.microsoft.com/office/powerpoint/2010/main" val="22925042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Comportements </a:t>
            </a:r>
            <a:r>
              <a:rPr lang="fr-CA" b="1">
                <a:solidFill>
                  <a:srgbClr val="FFFFFF"/>
                </a:solidFill>
              </a:rPr>
              <a:t>non verbaux</a:t>
            </a:r>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Le regard p.30</a:t>
            </a:r>
          </a:p>
          <a:p>
            <a:r>
              <a:rPr lang="fr-CA">
                <a:solidFill>
                  <a:srgbClr val="FFFFFF"/>
                </a:solidFill>
              </a:rPr>
              <a:t>L’expression faciale (le visage) p.27</a:t>
            </a:r>
          </a:p>
          <a:p>
            <a:r>
              <a:rPr lang="fr-CA">
                <a:solidFill>
                  <a:srgbClr val="FFFFFF"/>
                </a:solidFill>
              </a:rPr>
              <a:t>Le toucher p.29</a:t>
            </a:r>
          </a:p>
          <a:p>
            <a:r>
              <a:rPr lang="fr-CA">
                <a:solidFill>
                  <a:srgbClr val="FFFFFF"/>
                </a:solidFill>
              </a:rPr>
              <a:t>La gestuelle (les bras et les jambes)p.27</a:t>
            </a:r>
          </a:p>
          <a:p>
            <a:r>
              <a:rPr lang="fr-CA">
                <a:solidFill>
                  <a:srgbClr val="FFFFFF"/>
                </a:solidFill>
              </a:rPr>
              <a:t>La distance p.29</a:t>
            </a:r>
          </a:p>
          <a:p>
            <a:r>
              <a:rPr lang="fr-CA">
                <a:solidFill>
                  <a:srgbClr val="FFFFFF"/>
                </a:solidFill>
              </a:rPr>
              <a:t>Le silence p.28</a:t>
            </a:r>
          </a:p>
        </p:txBody>
      </p:sp>
    </p:spTree>
    <p:extLst>
      <p:ext uri="{BB962C8B-B14F-4D97-AF65-F5344CB8AC3E}">
        <p14:creationId xmlns:p14="http://schemas.microsoft.com/office/powerpoint/2010/main" val="70874170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32656"/>
            <a:ext cx="7872874" cy="5904656"/>
          </a:xfrm>
        </p:spPr>
      </p:pic>
    </p:spTree>
    <p:extLst>
      <p:ext uri="{BB962C8B-B14F-4D97-AF65-F5344CB8AC3E}">
        <p14:creationId xmlns:p14="http://schemas.microsoft.com/office/powerpoint/2010/main" val="22188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Le regard p.30</a:t>
            </a:r>
          </a:p>
        </p:txBody>
      </p:sp>
      <p:pic>
        <p:nvPicPr>
          <p:cNvPr id="5" name="Picture 4">
            <a:extLst>
              <a:ext uri="{FF2B5EF4-FFF2-40B4-BE49-F238E27FC236}">
                <a16:creationId xmlns:a16="http://schemas.microsoft.com/office/drawing/2014/main" id="{6867BB50-5CF0-A77D-21CA-DF7D6F88C2CD}"/>
              </a:ext>
            </a:extLst>
          </p:cNvPr>
          <p:cNvPicPr>
            <a:picLocks noChangeAspect="1"/>
          </p:cNvPicPr>
          <p:nvPr/>
        </p:nvPicPr>
        <p:blipFill rotWithShape="1">
          <a:blip r:embed="rId2"/>
          <a:srcRect l="18392" r="20074" b="-1"/>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365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100">
                <a:solidFill>
                  <a:srgbClr val="FFFFFF"/>
                </a:solidFill>
              </a:rPr>
              <a:t>C’est </a:t>
            </a:r>
            <a:r>
              <a:rPr lang="fr-CA" sz="1100" i="1" u="sng">
                <a:solidFill>
                  <a:srgbClr val="FFFFFF"/>
                </a:solidFill>
              </a:rPr>
              <a:t>le plus révélateur</a:t>
            </a:r>
            <a:r>
              <a:rPr lang="fr-CA" sz="1100" i="1">
                <a:solidFill>
                  <a:srgbClr val="FFFFFF"/>
                </a:solidFill>
              </a:rPr>
              <a:t> </a:t>
            </a:r>
            <a:r>
              <a:rPr lang="fr-CA" sz="1100">
                <a:solidFill>
                  <a:srgbClr val="FFFFFF"/>
                </a:solidFill>
              </a:rPr>
              <a:t>des comportements non verbaux.</a:t>
            </a:r>
          </a:p>
          <a:p>
            <a:pPr marL="36576" indent="0">
              <a:buNone/>
            </a:pPr>
            <a:r>
              <a:rPr lang="fr-CA" sz="1100">
                <a:solidFill>
                  <a:srgbClr val="FFFFFF"/>
                </a:solidFill>
              </a:rPr>
              <a:t>       * les sourcils froncés expriment la concentration, la réflexion et l’écoute attentive.</a:t>
            </a:r>
          </a:p>
          <a:p>
            <a:pPr marL="36576" indent="0">
              <a:buNone/>
            </a:pPr>
            <a:r>
              <a:rPr lang="fr-CA" sz="1100">
                <a:solidFill>
                  <a:srgbClr val="FFFFFF"/>
                </a:solidFill>
              </a:rPr>
              <a:t>       * les sourcils froncés peuvent aussi indiquer de la méfiance et du ressentiment.</a:t>
            </a:r>
          </a:p>
          <a:p>
            <a:pPr marL="36576" indent="0">
              <a:buNone/>
            </a:pPr>
            <a:r>
              <a:rPr lang="fr-CA" sz="1100">
                <a:solidFill>
                  <a:srgbClr val="FFFFFF"/>
                </a:solidFill>
              </a:rPr>
              <a:t>       * les sourcils relevés traduisent de l’étonnement ou de la gaieté.</a:t>
            </a:r>
          </a:p>
          <a:p>
            <a:pPr marL="36576" indent="0">
              <a:buNone/>
            </a:pPr>
            <a:r>
              <a:rPr lang="fr-CA" sz="1100">
                <a:solidFill>
                  <a:srgbClr val="FFFFFF"/>
                </a:solidFill>
              </a:rPr>
              <a:t>       * les paupières à demi fermées montrent une attitude de soupçon, de froideur ou de cynisme (attitude d’une personne qui exprime ouvertement des idées qui choquent les autres).</a:t>
            </a:r>
          </a:p>
          <a:p>
            <a:pPr marL="36576" indent="0">
              <a:buNone/>
            </a:pPr>
            <a:r>
              <a:rPr lang="fr-CA" sz="1100">
                <a:solidFill>
                  <a:srgbClr val="FFFFFF"/>
                </a:solidFill>
              </a:rPr>
              <a:t>       * les yeux brillants expriment la joie, l’attirance et parfois l’intérêt.</a:t>
            </a:r>
          </a:p>
          <a:p>
            <a:pPr marL="36576" indent="0">
              <a:buNone/>
            </a:pPr>
            <a:endParaRPr lang="fr-CA" sz="1100">
              <a:solidFill>
                <a:srgbClr val="FFFFFF"/>
              </a:solidFill>
            </a:endParaRPr>
          </a:p>
          <a:p>
            <a:r>
              <a:rPr lang="fr-CA" sz="1100">
                <a:solidFill>
                  <a:srgbClr val="FFFFFF"/>
                </a:solidFill>
              </a:rPr>
              <a:t>C’est un moyen de contact précieux et essentiel pour communiquer avec l’autre.</a:t>
            </a:r>
          </a:p>
          <a:p>
            <a:r>
              <a:rPr lang="fr-CA" sz="1100" u="sng">
                <a:solidFill>
                  <a:srgbClr val="FFFFFF"/>
                </a:solidFill>
              </a:rPr>
              <a:t>Regarder le client, c’est lui témoigner de l’attention et du respect.</a:t>
            </a:r>
          </a:p>
        </p:txBody>
      </p:sp>
    </p:spTree>
    <p:extLst>
      <p:ext uri="{BB962C8B-B14F-4D97-AF65-F5344CB8AC3E}">
        <p14:creationId xmlns:p14="http://schemas.microsoft.com/office/powerpoint/2010/main" val="163867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1887" y="2286000"/>
            <a:ext cx="4022725" cy="4022725"/>
          </a:xfrm>
        </p:spPr>
      </p:pic>
    </p:spTree>
    <p:extLst>
      <p:ext uri="{BB962C8B-B14F-4D97-AF65-F5344CB8AC3E}">
        <p14:creationId xmlns:p14="http://schemas.microsoft.com/office/powerpoint/2010/main" val="1096933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260648"/>
            <a:ext cx="4248472" cy="6422110"/>
          </a:xfr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60648"/>
            <a:ext cx="2952328" cy="6445916"/>
          </a:xfrm>
          <a:prstGeom prst="rect">
            <a:avLst/>
          </a:prstGeom>
        </p:spPr>
      </p:pic>
    </p:spTree>
    <p:extLst>
      <p:ext uri="{BB962C8B-B14F-4D97-AF65-F5344CB8AC3E}">
        <p14:creationId xmlns:p14="http://schemas.microsoft.com/office/powerpoint/2010/main" val="391365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dirty="0">
                <a:solidFill>
                  <a:srgbClr val="FFFFFF"/>
                </a:solidFill>
                <a:latin typeface="+mj-lt"/>
                <a:ea typeface="+mj-ea"/>
                <a:cs typeface="+mj-cs"/>
              </a:rPr>
              <a:t>VEUILLEZ VISIONNER LE VIDÉO C2.2 </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60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4" descr="Grand groupe de parachutistes en vol">
            <a:extLst>
              <a:ext uri="{FF2B5EF4-FFF2-40B4-BE49-F238E27FC236}">
                <a16:creationId xmlns:a16="http://schemas.microsoft.com/office/drawing/2014/main" id="{1EE42E75-6C77-B558-ED62-0D2925F5B550}"/>
              </a:ext>
            </a:extLst>
          </p:cNvPr>
          <p:cNvPicPr>
            <a:picLocks noChangeAspect="1"/>
          </p:cNvPicPr>
          <p:nvPr/>
        </p:nvPicPr>
        <p:blipFill rotWithShape="1">
          <a:blip r:embed="rId2">
            <a:duotone>
              <a:prstClr val="black"/>
              <a:schemeClr val="tx2">
                <a:tint val="45000"/>
                <a:satMod val="400000"/>
              </a:schemeClr>
            </a:duotone>
            <a:alphaModFix amt="25000"/>
          </a:blip>
          <a:srcRect l="6251" r="5083"/>
          <a:stretch/>
        </p:blipFill>
        <p:spPr>
          <a:xfrm>
            <a:off x="20" y="10"/>
            <a:ext cx="9143980" cy="6857990"/>
          </a:xfrm>
          <a:prstGeom prst="rect">
            <a:avLst/>
          </a:prstGeom>
        </p:spPr>
      </p:pic>
      <p:sp>
        <p:nvSpPr>
          <p:cNvPr id="2" name="Titre 1"/>
          <p:cNvSpPr>
            <a:spLocks noGrp="1"/>
          </p:cNvSpPr>
          <p:nvPr>
            <p:ph type="title"/>
          </p:nvPr>
        </p:nvSpPr>
        <p:spPr/>
        <p:txBody>
          <a:bodyPr>
            <a:normAutofit/>
          </a:bodyPr>
          <a:lstStyle/>
          <a:p>
            <a:r>
              <a:rPr lang="fr-CA">
                <a:solidFill>
                  <a:schemeClr val="tx1"/>
                </a:solidFill>
              </a:rPr>
              <a:t>L’expression faciale p.27</a:t>
            </a:r>
          </a:p>
        </p:txBody>
      </p:sp>
      <p:sp>
        <p:nvSpPr>
          <p:cNvPr id="3" name="Espace réservé du contenu 2"/>
          <p:cNvSpPr>
            <a:spLocks noGrp="1"/>
          </p:cNvSpPr>
          <p:nvPr>
            <p:ph idx="1"/>
          </p:nvPr>
        </p:nvSpPr>
        <p:spPr/>
        <p:txBody>
          <a:bodyPr>
            <a:normAutofit/>
          </a:bodyPr>
          <a:lstStyle/>
          <a:p>
            <a:r>
              <a:rPr lang="fr-CA" sz="1300"/>
              <a:t>L’expression du visage accompagne le regard et renseigne sur l’humeur (émotion) de la personne.</a:t>
            </a:r>
          </a:p>
          <a:p>
            <a:r>
              <a:rPr lang="fr-CA" sz="1300" b="1" i="1" u="sng"/>
              <a:t>Lorsqu’on écoute un client sans le regarder, on ne l’écoute qu’à moitié.</a:t>
            </a:r>
          </a:p>
          <a:p>
            <a:r>
              <a:rPr lang="fr-CA" sz="1300"/>
              <a:t>On comprend seulement une petite partie de son message, car on ne perçoit aucune de ses émotions.</a:t>
            </a:r>
          </a:p>
          <a:p>
            <a:pPr marL="36576" indent="0">
              <a:buNone/>
            </a:pPr>
            <a:endParaRPr lang="fr-CA" sz="1300"/>
          </a:p>
          <a:p>
            <a:r>
              <a:rPr lang="fr-CA" sz="1300"/>
              <a:t>Que peut révéler l’expression faciale?</a:t>
            </a:r>
          </a:p>
          <a:p>
            <a:pPr>
              <a:buFont typeface="Wingdings" panose="05000000000000000000" pitchFamily="2" charset="2"/>
              <a:buChar char="Ø"/>
            </a:pPr>
            <a:r>
              <a:rPr lang="fr-CA" sz="1300"/>
              <a:t>La bouche et le nez plissés montrent que la personne est dégoûtée ou qu’elle veut rire ou s’amuser</a:t>
            </a:r>
          </a:p>
          <a:p>
            <a:pPr>
              <a:buFont typeface="Wingdings" panose="05000000000000000000" pitchFamily="2" charset="2"/>
              <a:buChar char="Ø"/>
            </a:pPr>
            <a:r>
              <a:rPr lang="fr-CA" sz="1300"/>
              <a:t>Les lèvres mordillées annoncent de la tension, de l’anxiété ou de l’embarras</a:t>
            </a:r>
          </a:p>
          <a:p>
            <a:pPr>
              <a:buFont typeface="Wingdings" panose="05000000000000000000" pitchFamily="2" charset="2"/>
              <a:buChar char="Ø"/>
            </a:pPr>
            <a:r>
              <a:rPr lang="fr-CA" sz="1300"/>
              <a:t>Les lèvres plissées indiquent de la désapprobation, le refus ou la susceptibilité.</a:t>
            </a:r>
          </a:p>
          <a:p>
            <a:pPr>
              <a:buFont typeface="Wingdings" panose="05000000000000000000" pitchFamily="2" charset="2"/>
              <a:buChar char="Ø"/>
            </a:pPr>
            <a:r>
              <a:rPr lang="fr-CA" sz="1300"/>
              <a:t>Un sourire en coin accompagné d’yeux rieurs montre la moquerie.</a:t>
            </a:r>
          </a:p>
          <a:p>
            <a:pPr>
              <a:buFont typeface="Wingdings" panose="05000000000000000000" pitchFamily="2" charset="2"/>
              <a:buChar char="Ø"/>
            </a:pPr>
            <a:r>
              <a:rPr lang="fr-CA" sz="1300"/>
              <a:t>Un regard dur accompagné d’un rire exprime une certaine insensibilité.</a:t>
            </a:r>
          </a:p>
          <a:p>
            <a:pPr>
              <a:buFont typeface="Wingdings" panose="05000000000000000000" pitchFamily="2" charset="2"/>
              <a:buChar char="v"/>
            </a:pPr>
            <a:r>
              <a:rPr lang="fr-CA" sz="1300" i="1" u="sng"/>
              <a:t>L’expression du visage indique aussi à l’infirmière auxiliaire si le client comprend ce qu’elle dit.</a:t>
            </a:r>
          </a:p>
        </p:txBody>
      </p:sp>
    </p:spTree>
    <p:extLst>
      <p:ext uri="{BB962C8B-B14F-4D97-AF65-F5344CB8AC3E}">
        <p14:creationId xmlns:p14="http://schemas.microsoft.com/office/powerpoint/2010/main" val="337012260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124744"/>
            <a:ext cx="6684418" cy="4968552"/>
          </a:xfrm>
        </p:spPr>
      </p:pic>
    </p:spTree>
    <p:extLst>
      <p:ext uri="{BB962C8B-B14F-4D97-AF65-F5344CB8AC3E}">
        <p14:creationId xmlns:p14="http://schemas.microsoft.com/office/powerpoint/2010/main" val="1559908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76" b="12871"/>
          <a:stretch/>
        </p:blipFill>
        <p:spPr>
          <a:xfrm>
            <a:off x="683568" y="764704"/>
            <a:ext cx="7349390" cy="5040560"/>
          </a:xfrm>
          <a:prstGeom prst="rect">
            <a:avLst/>
          </a:prstGeom>
        </p:spPr>
      </p:pic>
    </p:spTree>
    <p:extLst>
      <p:ext uri="{BB962C8B-B14F-4D97-AF65-F5344CB8AC3E}">
        <p14:creationId xmlns:p14="http://schemas.microsoft.com/office/powerpoint/2010/main" val="79364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692696"/>
            <a:ext cx="6264696" cy="5152172"/>
          </a:xfrm>
        </p:spPr>
      </p:pic>
    </p:spTree>
    <p:extLst>
      <p:ext uri="{BB962C8B-B14F-4D97-AF65-F5344CB8AC3E}">
        <p14:creationId xmlns:p14="http://schemas.microsoft.com/office/powerpoint/2010/main" val="71202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Bureau avec stéthoscope et un clavier d’ordinateur">
            <a:extLst>
              <a:ext uri="{FF2B5EF4-FFF2-40B4-BE49-F238E27FC236}">
                <a16:creationId xmlns:a16="http://schemas.microsoft.com/office/drawing/2014/main" id="{6A0F8180-5777-1490-CB17-7E1D31BCB99C}"/>
              </a:ext>
            </a:extLst>
          </p:cNvPr>
          <p:cNvPicPr>
            <a:picLocks noChangeAspect="1"/>
          </p:cNvPicPr>
          <p:nvPr/>
        </p:nvPicPr>
        <p:blipFill rotWithShape="1">
          <a:blip r:embed="rId2">
            <a:duotone>
              <a:prstClr val="black"/>
              <a:schemeClr val="tx2">
                <a:tint val="45000"/>
                <a:satMod val="400000"/>
              </a:schemeClr>
            </a:duotone>
            <a:alphaModFix amt="25000"/>
          </a:blip>
          <a:srcRect l="11000" r="-1" b="-1"/>
          <a:stretch/>
        </p:blipFill>
        <p:spPr>
          <a:xfrm>
            <a:off x="20" y="10"/>
            <a:ext cx="9143980" cy="6857990"/>
          </a:xfrm>
          <a:prstGeom prst="rect">
            <a:avLst/>
          </a:prstGeom>
        </p:spPr>
      </p:pic>
      <p:sp>
        <p:nvSpPr>
          <p:cNvPr id="2" name="Titre 1"/>
          <p:cNvSpPr>
            <a:spLocks noGrp="1"/>
          </p:cNvSpPr>
          <p:nvPr>
            <p:ph type="title"/>
          </p:nvPr>
        </p:nvSpPr>
        <p:spPr/>
        <p:txBody>
          <a:bodyPr>
            <a:normAutofit/>
          </a:bodyPr>
          <a:lstStyle/>
          <a:p>
            <a:r>
              <a:rPr lang="fr-CA">
                <a:solidFill>
                  <a:schemeClr val="tx1"/>
                </a:solidFill>
              </a:rPr>
              <a:t>Mise en situation</a:t>
            </a:r>
          </a:p>
        </p:txBody>
      </p:sp>
      <p:sp>
        <p:nvSpPr>
          <p:cNvPr id="3" name="Espace réservé du contenu 2"/>
          <p:cNvSpPr>
            <a:spLocks noGrp="1"/>
          </p:cNvSpPr>
          <p:nvPr>
            <p:ph idx="1"/>
          </p:nvPr>
        </p:nvSpPr>
        <p:spPr/>
        <p:txBody>
          <a:bodyPr>
            <a:normAutofit/>
          </a:bodyPr>
          <a:lstStyle/>
          <a:p>
            <a:r>
              <a:rPr lang="fr-CA" dirty="0"/>
              <a:t>Madame Breton a 68 ans et elle est hospitalisée pour une pneumonie depuis quelques jours. Son état ne s’améliore pas, et sa température monte souvent de façon grave. Vous entrez dans sa chambre pour lui administrer un médicament. Vous </a:t>
            </a:r>
            <a:r>
              <a:rPr lang="fr-CA"/>
              <a:t>observez</a:t>
            </a:r>
            <a:r>
              <a:rPr lang="fr-CA" dirty="0"/>
              <a:t> que la cliente a un regard triste. Elle a les sourcils froncés et semble perdu dans ses pensées. Elle se mordille les lèvres.</a:t>
            </a:r>
          </a:p>
          <a:p>
            <a:endParaRPr lang="fr-CA" dirty="0"/>
          </a:p>
          <a:p>
            <a:pPr>
              <a:buFont typeface="Wingdings" panose="05000000000000000000" pitchFamily="2" charset="2"/>
              <a:buChar char="Ø"/>
            </a:pPr>
            <a:r>
              <a:rPr lang="fr-CA"/>
              <a:t>Que devez-vous décoder dans les comportements non verbaux de madame Breton?</a:t>
            </a:r>
          </a:p>
        </p:txBody>
      </p:sp>
    </p:spTree>
    <p:extLst>
      <p:ext uri="{BB962C8B-B14F-4D97-AF65-F5344CB8AC3E}">
        <p14:creationId xmlns:p14="http://schemas.microsoft.com/office/powerpoint/2010/main" val="400432151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nfant aux yeux marron">
            <a:extLst>
              <a:ext uri="{FF2B5EF4-FFF2-40B4-BE49-F238E27FC236}">
                <a16:creationId xmlns:a16="http://schemas.microsoft.com/office/drawing/2014/main" id="{B1BD3E9D-B6FC-95EB-38F9-BEE364E68C1D}"/>
              </a:ext>
            </a:extLst>
          </p:cNvPr>
          <p:cNvPicPr>
            <a:picLocks noChangeAspect="1"/>
          </p:cNvPicPr>
          <p:nvPr/>
        </p:nvPicPr>
        <p:blipFill rotWithShape="1">
          <a:blip r:embed="rId2">
            <a:alphaModFix amt="25000"/>
          </a:blip>
          <a:srcRect l="11000" r="-1" b="-1"/>
          <a:stretch/>
        </p:blipFill>
        <p:spPr>
          <a:xfrm>
            <a:off x="20" y="10"/>
            <a:ext cx="9143980" cy="6857990"/>
          </a:xfrm>
          <a:prstGeom prst="rect">
            <a:avLst/>
          </a:prstGeom>
        </p:spPr>
      </p:pic>
      <p:sp>
        <p:nvSpPr>
          <p:cNvPr id="2" name="Titre 1"/>
          <p:cNvSpPr>
            <a:spLocks noGrp="1"/>
          </p:cNvSpPr>
          <p:nvPr>
            <p:ph type="title"/>
          </p:nvPr>
        </p:nvSpPr>
        <p:spPr/>
        <p:txBody>
          <a:bodyPr>
            <a:normAutofit/>
          </a:bodyPr>
          <a:lstStyle/>
          <a:p>
            <a:r>
              <a:rPr lang="fr-CA">
                <a:solidFill>
                  <a:srgbClr val="FFFFFF"/>
                </a:solidFill>
              </a:rPr>
              <a:t>Réponses </a:t>
            </a:r>
          </a:p>
        </p:txBody>
      </p:sp>
      <p:sp>
        <p:nvSpPr>
          <p:cNvPr id="3" name="Espace réservé du contenu 2"/>
          <p:cNvSpPr>
            <a:spLocks noGrp="1"/>
          </p:cNvSpPr>
          <p:nvPr>
            <p:ph idx="1"/>
          </p:nvPr>
        </p:nvSpPr>
        <p:spPr/>
        <p:txBody>
          <a:bodyPr>
            <a:normAutofit/>
          </a:bodyPr>
          <a:lstStyle/>
          <a:p>
            <a:r>
              <a:rPr lang="fr-CA">
                <a:solidFill>
                  <a:srgbClr val="FFFFFF"/>
                </a:solidFill>
              </a:rPr>
              <a:t>Triste (regard)</a:t>
            </a:r>
          </a:p>
          <a:p>
            <a:r>
              <a:rPr lang="fr-CA">
                <a:solidFill>
                  <a:srgbClr val="FFFFFF"/>
                </a:solidFill>
              </a:rPr>
              <a:t>Les sourcils froncés expriment la concentration, la réflexion et l’écoute attentive.</a:t>
            </a:r>
          </a:p>
          <a:p>
            <a:r>
              <a:rPr lang="fr-CA">
                <a:solidFill>
                  <a:srgbClr val="FFFFFF"/>
                </a:solidFill>
              </a:rPr>
              <a:t>Les lèvres mordillées annoncent la tension, de l’anxiété ou de l’embarras.</a:t>
            </a:r>
          </a:p>
        </p:txBody>
      </p:sp>
    </p:spTree>
    <p:extLst>
      <p:ext uri="{BB962C8B-B14F-4D97-AF65-F5344CB8AC3E}">
        <p14:creationId xmlns:p14="http://schemas.microsoft.com/office/powerpoint/2010/main" val="1469977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que sur un document avec stylet">
            <a:extLst>
              <a:ext uri="{FF2B5EF4-FFF2-40B4-BE49-F238E27FC236}">
                <a16:creationId xmlns:a16="http://schemas.microsoft.com/office/drawing/2014/main" id="{9955B8A4-6A05-1FD1-88DE-9E28AF4A2062}"/>
              </a:ext>
            </a:extLst>
          </p:cNvPr>
          <p:cNvPicPr>
            <a:picLocks noChangeAspect="1"/>
          </p:cNvPicPr>
          <p:nvPr/>
        </p:nvPicPr>
        <p:blipFill rotWithShape="1">
          <a:blip r:embed="rId2">
            <a:duotone>
              <a:schemeClr val="bg2">
                <a:shade val="45000"/>
                <a:satMod val="135000"/>
              </a:schemeClr>
              <a:prstClr val="white"/>
            </a:duotone>
            <a:alphaModFix amt="35000"/>
          </a:blip>
          <a:srcRect l="11023" r="-2" b="-2"/>
          <a:stretch/>
        </p:blipFill>
        <p:spPr>
          <a:xfrm>
            <a:off x="20" y="-1"/>
            <a:ext cx="9141694" cy="6858000"/>
          </a:xfrm>
          <a:prstGeom prst="rect">
            <a:avLst/>
          </a:prstGeom>
        </p:spPr>
      </p:pic>
      <p:sp>
        <p:nvSpPr>
          <p:cNvPr id="2" name="Titre 1"/>
          <p:cNvSpPr>
            <a:spLocks noGrp="1"/>
          </p:cNvSpPr>
          <p:nvPr>
            <p:ph type="title"/>
          </p:nvPr>
        </p:nvSpPr>
        <p:spPr>
          <a:xfrm>
            <a:off x="482600" y="643467"/>
            <a:ext cx="2763328" cy="5571066"/>
          </a:xfrm>
        </p:spPr>
        <p:txBody>
          <a:bodyPr>
            <a:normAutofit/>
          </a:bodyPr>
          <a:lstStyle/>
          <a:p>
            <a:pPr algn="r"/>
            <a:r>
              <a:rPr lang="fr-CA" b="1"/>
              <a:t>Le toucher </a:t>
            </a:r>
            <a:r>
              <a:rPr lang="fr-CA" dirty="0"/>
              <a:t>p.29</a:t>
            </a:r>
            <a:endParaRPr lang="fr-CA"/>
          </a:p>
        </p:txBody>
      </p:sp>
      <p:sp>
        <p:nvSpPr>
          <p:cNvPr id="3" name="Espace réservé du contenu 2"/>
          <p:cNvSpPr>
            <a:spLocks noGrp="1"/>
          </p:cNvSpPr>
          <p:nvPr>
            <p:ph idx="1"/>
          </p:nvPr>
        </p:nvSpPr>
        <p:spPr>
          <a:xfrm>
            <a:off x="3728528" y="643467"/>
            <a:ext cx="4930584" cy="5571066"/>
          </a:xfrm>
        </p:spPr>
        <p:txBody>
          <a:bodyPr anchor="ctr">
            <a:normAutofit/>
          </a:bodyPr>
          <a:lstStyle/>
          <a:p>
            <a:r>
              <a:rPr lang="fr-CA" dirty="0"/>
              <a:t>Le toucher peut entraîner une réaction positive ou négative selon la personne. </a:t>
            </a:r>
            <a:r>
              <a:rPr lang="fr-CA" i="1" u="sng" dirty="0"/>
              <a:t>Certains clients n’aiment pas qu’on les touche.</a:t>
            </a:r>
          </a:p>
          <a:p>
            <a:r>
              <a:rPr lang="fr-CA" dirty="0"/>
              <a:t>Le toucher </a:t>
            </a:r>
            <a:r>
              <a:rPr lang="fr-CA"/>
              <a:t>permet d’attirer l’attention</a:t>
            </a:r>
            <a:r>
              <a:rPr lang="fr-CA" dirty="0"/>
              <a:t> du client. Il peut venir appuyer un mot ou une parole.</a:t>
            </a:r>
          </a:p>
          <a:p>
            <a:r>
              <a:rPr lang="fr-CA" dirty="0"/>
              <a:t>Le toucher peut aussi servir à </a:t>
            </a:r>
            <a:r>
              <a:rPr lang="fr-CA"/>
              <a:t>rassurer</a:t>
            </a:r>
            <a:r>
              <a:rPr lang="fr-CA" dirty="0"/>
              <a:t>, et il est précieux lorsqu’il y a une forte émotivité.</a:t>
            </a:r>
          </a:p>
        </p:txBody>
      </p:sp>
    </p:spTree>
    <p:extLst>
      <p:ext uri="{BB962C8B-B14F-4D97-AF65-F5344CB8AC3E}">
        <p14:creationId xmlns:p14="http://schemas.microsoft.com/office/powerpoint/2010/main" val="408900930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Il existe plusieurs sortes de toucher;</a:t>
            </a:r>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Le </a:t>
            </a:r>
            <a:r>
              <a:rPr lang="fr-CA" i="1" u="sng">
                <a:solidFill>
                  <a:srgbClr val="FFFFFF"/>
                </a:solidFill>
              </a:rPr>
              <a:t>toucher professionnel ou utilitaire</a:t>
            </a:r>
            <a:r>
              <a:rPr lang="fr-CA">
                <a:solidFill>
                  <a:srgbClr val="FFFFFF"/>
                </a:solidFill>
              </a:rPr>
              <a:t>: employé lorsqu’on exécute une tâche. Il aide à se rapprocher du client, et à établir une complicité et une relation de confiance.</a:t>
            </a:r>
          </a:p>
          <a:p>
            <a:r>
              <a:rPr lang="fr-CA">
                <a:solidFill>
                  <a:srgbClr val="FFFFFF"/>
                </a:solidFill>
              </a:rPr>
              <a:t>Le </a:t>
            </a:r>
            <a:r>
              <a:rPr lang="fr-CA" i="1" u="sng">
                <a:solidFill>
                  <a:srgbClr val="FFFFFF"/>
                </a:solidFill>
              </a:rPr>
              <a:t>toucher social ou poli</a:t>
            </a:r>
            <a:r>
              <a:rPr lang="fr-CA">
                <a:solidFill>
                  <a:srgbClr val="FFFFFF"/>
                </a:solidFill>
              </a:rPr>
              <a:t>: montre une approbation et une reconnaissance.</a:t>
            </a:r>
          </a:p>
          <a:p>
            <a:r>
              <a:rPr lang="fr-CA">
                <a:solidFill>
                  <a:srgbClr val="FFFFFF"/>
                </a:solidFill>
              </a:rPr>
              <a:t>Le </a:t>
            </a:r>
            <a:r>
              <a:rPr lang="fr-CA" i="1" u="sng">
                <a:solidFill>
                  <a:srgbClr val="FFFFFF"/>
                </a:solidFill>
              </a:rPr>
              <a:t>toucher amical ou chaleureux</a:t>
            </a:r>
            <a:r>
              <a:rPr lang="fr-CA">
                <a:solidFill>
                  <a:srgbClr val="FFFFFF"/>
                </a:solidFill>
              </a:rPr>
              <a:t>: indique une grande amitié ou de l’affectation.</a:t>
            </a:r>
          </a:p>
          <a:p>
            <a:r>
              <a:rPr lang="fr-CA">
                <a:solidFill>
                  <a:srgbClr val="FFFFFF"/>
                </a:solidFill>
              </a:rPr>
              <a:t>Le </a:t>
            </a:r>
            <a:r>
              <a:rPr lang="fr-CA" i="1" u="sng">
                <a:solidFill>
                  <a:srgbClr val="FFFFFF"/>
                </a:solidFill>
              </a:rPr>
              <a:t>toucher intime ou aimant</a:t>
            </a:r>
            <a:r>
              <a:rPr lang="fr-CA">
                <a:solidFill>
                  <a:srgbClr val="FFFFFF"/>
                </a:solidFill>
              </a:rPr>
              <a:t>: exprime un attachement, une attirance émotionnelle.</a:t>
            </a:r>
          </a:p>
        </p:txBody>
      </p:sp>
    </p:spTree>
    <p:extLst>
      <p:ext uri="{BB962C8B-B14F-4D97-AF65-F5344CB8AC3E}">
        <p14:creationId xmlns:p14="http://schemas.microsoft.com/office/powerpoint/2010/main" val="1768395329"/>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95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93192" y="4767072"/>
            <a:ext cx="4945641" cy="1625210"/>
          </a:xfrm>
        </p:spPr>
        <p:txBody>
          <a:bodyPr>
            <a:normAutofit/>
          </a:bodyPr>
          <a:lstStyle/>
          <a:p>
            <a:pPr algn="r"/>
            <a:r>
              <a:rPr lang="fr-CA">
                <a:solidFill>
                  <a:srgbClr val="FFFFFF"/>
                </a:solidFill>
              </a:rPr>
              <a:t>Que peut révéler le toucher?</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24236" r="3591" b="2"/>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6021989" y="917725"/>
            <a:ext cx="2568554" cy="4852362"/>
          </a:xfrm>
        </p:spPr>
        <p:txBody>
          <a:bodyPr anchor="ctr">
            <a:normAutofit/>
          </a:bodyPr>
          <a:lstStyle/>
          <a:p>
            <a:r>
              <a:rPr lang="fr-CA" sz="1700">
                <a:solidFill>
                  <a:srgbClr val="FFFFFF"/>
                </a:solidFill>
              </a:rPr>
              <a:t>Utiliser le toucher indique généralement une ouverture à l’autre.</a:t>
            </a:r>
          </a:p>
          <a:p>
            <a:r>
              <a:rPr lang="fr-CA" sz="1700">
                <a:solidFill>
                  <a:srgbClr val="FFFFFF"/>
                </a:solidFill>
              </a:rPr>
              <a:t>Éviter de toucher quelqu’un peut être un signe de timidité, de répugnance ou de dégoût.</a:t>
            </a:r>
          </a:p>
          <a:p>
            <a:r>
              <a:rPr lang="fr-CA" sz="1700">
                <a:solidFill>
                  <a:srgbClr val="FFFFFF"/>
                </a:solidFill>
              </a:rPr>
              <a:t>Ne pas vouloir être touché peut indiquer l’inconfort ou la méfiance.</a:t>
            </a:r>
          </a:p>
          <a:p>
            <a:endParaRPr lang="fr-CA" sz="1700">
              <a:solidFill>
                <a:srgbClr val="FFFFFF"/>
              </a:solidFill>
            </a:endParaRPr>
          </a:p>
          <a:p>
            <a:r>
              <a:rPr lang="fr-CA" sz="1700" i="1">
                <a:solidFill>
                  <a:srgbClr val="FFFFFF"/>
                </a:solidFill>
              </a:rPr>
              <a:t>Le toucher est habituellement un acte spontané qui se pose intuitivement!</a:t>
            </a:r>
          </a:p>
        </p:txBody>
      </p:sp>
    </p:spTree>
    <p:extLst>
      <p:ext uri="{BB962C8B-B14F-4D97-AF65-F5344CB8AC3E}">
        <p14:creationId xmlns:p14="http://schemas.microsoft.com/office/powerpoint/2010/main" val="3781427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La </a:t>
            </a:r>
            <a:r>
              <a:rPr lang="fr-CA" b="1">
                <a:solidFill>
                  <a:srgbClr val="FFFFFF"/>
                </a:solidFill>
              </a:rPr>
              <a:t>gestuelle</a:t>
            </a:r>
            <a:r>
              <a:rPr lang="fr-CA">
                <a:solidFill>
                  <a:srgbClr val="FFFFFF"/>
                </a:solidFill>
              </a:rPr>
              <a:t> (bras et jambes) p.27</a:t>
            </a:r>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100">
                <a:solidFill>
                  <a:srgbClr val="FFFFFF"/>
                </a:solidFill>
              </a:rPr>
              <a:t>La gestuelle révèle l’état intérieur de la personne.</a:t>
            </a:r>
          </a:p>
          <a:p>
            <a:endParaRPr lang="fr-CA" sz="1100">
              <a:solidFill>
                <a:srgbClr val="FFFFFF"/>
              </a:solidFill>
            </a:endParaRPr>
          </a:p>
          <a:p>
            <a:r>
              <a:rPr lang="fr-CA" sz="1100">
                <a:solidFill>
                  <a:srgbClr val="FFFFFF"/>
                </a:solidFill>
              </a:rPr>
              <a:t>Que peut révéler la gestuelle?</a:t>
            </a:r>
          </a:p>
          <a:p>
            <a:pPr>
              <a:buFont typeface="Wingdings" panose="05000000000000000000" pitchFamily="2" charset="2"/>
              <a:buChar char="Ø"/>
            </a:pPr>
            <a:r>
              <a:rPr lang="fr-CA" sz="1100">
                <a:solidFill>
                  <a:srgbClr val="FFFFFF"/>
                </a:solidFill>
              </a:rPr>
              <a:t>Se tenir debout en se penchant vers l’avant exprime une ouverture à l’autre.</a:t>
            </a:r>
          </a:p>
          <a:p>
            <a:pPr>
              <a:buFont typeface="Wingdings" panose="05000000000000000000" pitchFamily="2" charset="2"/>
              <a:buChar char="Ø"/>
            </a:pPr>
            <a:r>
              <a:rPr lang="fr-CA" sz="1100">
                <a:solidFill>
                  <a:srgbClr val="FFFFFF"/>
                </a:solidFill>
              </a:rPr>
              <a:t>Se tenir sur un pied puis sur l’autre exprime une tension.</a:t>
            </a:r>
          </a:p>
          <a:p>
            <a:pPr>
              <a:buFont typeface="Wingdings" panose="05000000000000000000" pitchFamily="2" charset="2"/>
              <a:buChar char="Ø"/>
            </a:pPr>
            <a:r>
              <a:rPr lang="fr-CA" sz="1100">
                <a:solidFill>
                  <a:srgbClr val="FFFFFF"/>
                </a:solidFill>
              </a:rPr>
              <a:t>Se ronger les ongles est signe de stress ou d’anxiété.</a:t>
            </a:r>
          </a:p>
          <a:p>
            <a:pPr>
              <a:buFont typeface="Wingdings" panose="05000000000000000000" pitchFamily="2" charset="2"/>
              <a:buChar char="Ø"/>
            </a:pPr>
            <a:r>
              <a:rPr lang="fr-CA" sz="1100">
                <a:solidFill>
                  <a:srgbClr val="FFFFFF"/>
                </a:solidFill>
              </a:rPr>
              <a:t>Les mains qui s’agitent et les battements des jambes montrent que la personne est mal à l’aise.</a:t>
            </a:r>
          </a:p>
          <a:p>
            <a:pPr>
              <a:buFont typeface="Wingdings" panose="05000000000000000000" pitchFamily="2" charset="2"/>
              <a:buChar char="Ø"/>
            </a:pPr>
            <a:r>
              <a:rPr lang="fr-CA" sz="1100">
                <a:solidFill>
                  <a:srgbClr val="FFFFFF"/>
                </a:solidFill>
              </a:rPr>
              <a:t>Croiser les bras et les jambes peut indiquer un relâchement, une certaine passivité ou une fermeture. C’est aussi un signe d’autoprotection.</a:t>
            </a:r>
          </a:p>
          <a:p>
            <a:pPr>
              <a:buFont typeface="Wingdings" panose="05000000000000000000" pitchFamily="2" charset="2"/>
              <a:buChar char="v"/>
            </a:pPr>
            <a:r>
              <a:rPr lang="fr-CA" sz="1100">
                <a:solidFill>
                  <a:srgbClr val="FFFFFF"/>
                </a:solidFill>
              </a:rPr>
              <a:t>Lorsque l’infirmière auxiliaire est avec un client, elle doit tourner son corps et son visage vers lui afin de lui montrer son intérêt. De plus, si elle se place face au client, elle lui indique qu’elle est à son écoute. Cette attitude favorise le contact et aide l’infirmière auxiliaire à établir un lien professionnel. </a:t>
            </a:r>
            <a:r>
              <a:rPr lang="fr-CA" sz="1100" i="1" u="sng">
                <a:solidFill>
                  <a:srgbClr val="FFFFFF"/>
                </a:solidFill>
              </a:rPr>
              <a:t>Il est important d’être le plus détendu possible dans toute circonstance.</a:t>
            </a:r>
          </a:p>
        </p:txBody>
      </p:sp>
    </p:spTree>
    <p:extLst>
      <p:ext uri="{BB962C8B-B14F-4D97-AF65-F5344CB8AC3E}">
        <p14:creationId xmlns:p14="http://schemas.microsoft.com/office/powerpoint/2010/main" val="17452630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ne de caddies">
            <a:extLst>
              <a:ext uri="{FF2B5EF4-FFF2-40B4-BE49-F238E27FC236}">
                <a16:creationId xmlns:a16="http://schemas.microsoft.com/office/drawing/2014/main" id="{C7FC96C6-50BC-EC69-70A5-D1854CA0787A}"/>
              </a:ext>
            </a:extLst>
          </p:cNvPr>
          <p:cNvPicPr>
            <a:picLocks noChangeAspect="1"/>
          </p:cNvPicPr>
          <p:nvPr/>
        </p:nvPicPr>
        <p:blipFill rotWithShape="1">
          <a:blip r:embed="rId2">
            <a:alphaModFix amt="25000"/>
          </a:blip>
          <a:srcRect l="11000" r="-1" b="-1"/>
          <a:stretch/>
        </p:blipFill>
        <p:spPr>
          <a:xfrm>
            <a:off x="20" y="10"/>
            <a:ext cx="9143980" cy="6857990"/>
          </a:xfrm>
          <a:prstGeom prst="rect">
            <a:avLst/>
          </a:prstGeom>
        </p:spPr>
      </p:pic>
      <p:sp>
        <p:nvSpPr>
          <p:cNvPr id="2" name="Titre 1"/>
          <p:cNvSpPr>
            <a:spLocks noGrp="1"/>
          </p:cNvSpPr>
          <p:nvPr>
            <p:ph type="title"/>
          </p:nvPr>
        </p:nvSpPr>
        <p:spPr/>
        <p:txBody>
          <a:bodyPr>
            <a:normAutofit/>
          </a:bodyPr>
          <a:lstStyle/>
          <a:p>
            <a:r>
              <a:rPr lang="fr-CA">
                <a:solidFill>
                  <a:srgbClr val="FFFFFF"/>
                </a:solidFill>
              </a:rPr>
              <a:t>Critère d’efficacité de la communication verbale p.18</a:t>
            </a:r>
          </a:p>
        </p:txBody>
      </p:sp>
      <p:sp>
        <p:nvSpPr>
          <p:cNvPr id="3" name="Espace réservé du contenu 2"/>
          <p:cNvSpPr>
            <a:spLocks noGrp="1"/>
          </p:cNvSpPr>
          <p:nvPr>
            <p:ph idx="1"/>
          </p:nvPr>
        </p:nvSpPr>
        <p:spPr/>
        <p:txBody>
          <a:bodyPr>
            <a:normAutofit/>
          </a:bodyPr>
          <a:lstStyle/>
          <a:p>
            <a:r>
              <a:rPr lang="fr-CA" sz="1600">
                <a:solidFill>
                  <a:srgbClr val="FFFFFF"/>
                </a:solidFill>
              </a:rPr>
              <a:t>Une </a:t>
            </a:r>
            <a:r>
              <a:rPr lang="fr-CA" sz="1600" i="1" u="sng">
                <a:solidFill>
                  <a:srgbClr val="FFFFFF"/>
                </a:solidFill>
              </a:rPr>
              <a:t>communication efficace</a:t>
            </a:r>
            <a:r>
              <a:rPr lang="fr-CA" sz="1600">
                <a:solidFill>
                  <a:srgbClr val="FFFFFF"/>
                </a:solidFill>
              </a:rPr>
              <a:t> demande un souci du détail.</a:t>
            </a:r>
          </a:p>
          <a:p>
            <a:r>
              <a:rPr lang="fr-CA" sz="1600">
                <a:solidFill>
                  <a:srgbClr val="FFFFFF"/>
                </a:solidFill>
              </a:rPr>
              <a:t>Les éléments suivants permettent d’améliorer notre façon de communiquer et d’être bien comprise.</a:t>
            </a:r>
          </a:p>
          <a:p>
            <a:r>
              <a:rPr lang="fr-CA" sz="1600">
                <a:solidFill>
                  <a:srgbClr val="FFFFFF"/>
                </a:solidFill>
              </a:rPr>
              <a:t>Les </a:t>
            </a:r>
            <a:r>
              <a:rPr lang="fr-CA" sz="1600" i="1" u="sng">
                <a:solidFill>
                  <a:srgbClr val="FFFFFF"/>
                </a:solidFill>
              </a:rPr>
              <a:t>critères d’efficacité</a:t>
            </a:r>
            <a:r>
              <a:rPr lang="fr-CA" sz="1600">
                <a:solidFill>
                  <a:srgbClr val="FFFFFF"/>
                </a:solidFill>
              </a:rPr>
              <a:t> sont:</a:t>
            </a:r>
          </a:p>
          <a:p>
            <a:pPr marL="36576" indent="0">
              <a:buNone/>
            </a:pPr>
            <a:r>
              <a:rPr lang="fr-CA" sz="1600">
                <a:solidFill>
                  <a:srgbClr val="FFFFFF"/>
                </a:solidFill>
              </a:rPr>
              <a:t>      - la </a:t>
            </a:r>
            <a:r>
              <a:rPr lang="fr-CA" sz="1600" i="1">
                <a:solidFill>
                  <a:srgbClr val="FFFFFF"/>
                </a:solidFill>
              </a:rPr>
              <a:t>simplicité du message</a:t>
            </a:r>
          </a:p>
          <a:p>
            <a:pPr marL="36576" indent="0">
              <a:buNone/>
            </a:pPr>
            <a:r>
              <a:rPr lang="fr-CA" sz="1600">
                <a:solidFill>
                  <a:srgbClr val="FFFFFF"/>
                </a:solidFill>
              </a:rPr>
              <a:t>      - la </a:t>
            </a:r>
            <a:r>
              <a:rPr lang="fr-CA" sz="1600" i="1">
                <a:solidFill>
                  <a:srgbClr val="FFFFFF"/>
                </a:solidFill>
              </a:rPr>
              <a:t>clarté et la précision</a:t>
            </a:r>
            <a:r>
              <a:rPr lang="fr-CA" sz="1600">
                <a:solidFill>
                  <a:srgbClr val="FFFFFF"/>
                </a:solidFill>
              </a:rPr>
              <a:t> (transmet la pensée avec exactitude et donne la totalité de l’information</a:t>
            </a:r>
          </a:p>
          <a:p>
            <a:pPr marL="36576" indent="0">
              <a:buNone/>
            </a:pPr>
            <a:r>
              <a:rPr lang="fr-CA" sz="1600">
                <a:solidFill>
                  <a:srgbClr val="FFFFFF"/>
                </a:solidFill>
              </a:rPr>
              <a:t>      - la </a:t>
            </a:r>
            <a:r>
              <a:rPr lang="fr-CA" sz="1600" i="1">
                <a:solidFill>
                  <a:srgbClr val="FFFFFF"/>
                </a:solidFill>
              </a:rPr>
              <a:t>brièveté</a:t>
            </a:r>
            <a:r>
              <a:rPr lang="fr-CA" sz="1600">
                <a:solidFill>
                  <a:srgbClr val="FFFFFF"/>
                </a:solidFill>
              </a:rPr>
              <a:t> (dire en peu de mots)</a:t>
            </a:r>
          </a:p>
          <a:p>
            <a:pPr marL="36576" indent="0">
              <a:buNone/>
            </a:pPr>
            <a:r>
              <a:rPr lang="fr-CA" sz="1600">
                <a:solidFill>
                  <a:srgbClr val="FFFFFF"/>
                </a:solidFill>
              </a:rPr>
              <a:t>      - le </a:t>
            </a:r>
            <a:r>
              <a:rPr lang="fr-CA" sz="1600" i="1">
                <a:solidFill>
                  <a:srgbClr val="FFFFFF"/>
                </a:solidFill>
              </a:rPr>
              <a:t>moment et à-propos </a:t>
            </a:r>
            <a:r>
              <a:rPr lang="fr-CA" sz="1600">
                <a:solidFill>
                  <a:srgbClr val="FFFFFF"/>
                </a:solidFill>
              </a:rPr>
              <a:t>(en temps et lieu opportun)</a:t>
            </a:r>
          </a:p>
          <a:p>
            <a:pPr marL="36576" indent="0">
              <a:buNone/>
            </a:pPr>
            <a:r>
              <a:rPr lang="fr-CA" sz="1600">
                <a:solidFill>
                  <a:srgbClr val="FFFFFF"/>
                </a:solidFill>
              </a:rPr>
              <a:t>      - le </a:t>
            </a:r>
            <a:r>
              <a:rPr lang="fr-CA" sz="1600" i="1">
                <a:solidFill>
                  <a:srgbClr val="FFFFFF"/>
                </a:solidFill>
              </a:rPr>
              <a:t>vocabulaire et le débit </a:t>
            </a:r>
            <a:r>
              <a:rPr lang="fr-CA" sz="1600">
                <a:solidFill>
                  <a:srgbClr val="FFFFFF"/>
                </a:solidFill>
              </a:rPr>
              <a:t>(connu du client, articulation claire et débit correct)</a:t>
            </a:r>
          </a:p>
          <a:p>
            <a:pPr marL="36576" indent="0">
              <a:buNone/>
            </a:pPr>
            <a:r>
              <a:rPr lang="fr-CA" sz="1600">
                <a:solidFill>
                  <a:srgbClr val="FFFFFF"/>
                </a:solidFill>
              </a:rPr>
              <a:t>      - utiliser un interprète au besoin</a:t>
            </a:r>
          </a:p>
        </p:txBody>
      </p:sp>
    </p:spTree>
    <p:extLst>
      <p:ext uri="{BB962C8B-B14F-4D97-AF65-F5344CB8AC3E}">
        <p14:creationId xmlns:p14="http://schemas.microsoft.com/office/powerpoint/2010/main" val="142333870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La </a:t>
            </a:r>
            <a:r>
              <a:rPr lang="fr-CA" sz="3800" b="1">
                <a:solidFill>
                  <a:srgbClr val="FFFFFF"/>
                </a:solidFill>
              </a:rPr>
              <a:t>distance</a:t>
            </a:r>
            <a:r>
              <a:rPr lang="fr-CA" sz="3800">
                <a:solidFill>
                  <a:srgbClr val="FFFFFF"/>
                </a:solidFill>
              </a:rPr>
              <a:t> p.29</a:t>
            </a:r>
          </a:p>
        </p:txBody>
      </p:sp>
      <p:pic>
        <p:nvPicPr>
          <p:cNvPr id="5" name="Picture 4" descr="Point d’exclamation sur un arrière-plan jaune">
            <a:extLst>
              <a:ext uri="{FF2B5EF4-FFF2-40B4-BE49-F238E27FC236}">
                <a16:creationId xmlns:a16="http://schemas.microsoft.com/office/drawing/2014/main" id="{9C160489-C7C9-C5BF-9028-0E66CE5E8FCE}"/>
              </a:ext>
            </a:extLst>
          </p:cNvPr>
          <p:cNvPicPr>
            <a:picLocks noChangeAspect="1"/>
          </p:cNvPicPr>
          <p:nvPr/>
        </p:nvPicPr>
        <p:blipFill rotWithShape="1">
          <a:blip r:embed="rId2"/>
          <a:srcRect l="15050" r="2905" b="-1"/>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7A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Lorsqu’on est avec une personne, on se place à différentes distances d’elle selon notre personnalité et selon les rapports qu’on a avec cette personne.</a:t>
            </a:r>
          </a:p>
          <a:p>
            <a:r>
              <a:rPr lang="fr-CA">
                <a:solidFill>
                  <a:srgbClr val="FFFFFF"/>
                </a:solidFill>
              </a:rPr>
              <a:t>On garde avec l’autre une distance où l’on se sent en sécurité.</a:t>
            </a:r>
          </a:p>
          <a:p>
            <a:r>
              <a:rPr lang="fr-CA" i="1">
                <a:solidFill>
                  <a:srgbClr val="FFFFFF"/>
                </a:solidFill>
              </a:rPr>
              <a:t>La distance influence grandement la communication</a:t>
            </a:r>
            <a:r>
              <a:rPr lang="fr-CA">
                <a:solidFill>
                  <a:srgbClr val="FFFFFF"/>
                </a:solidFill>
              </a:rPr>
              <a:t>.</a:t>
            </a:r>
          </a:p>
          <a:p>
            <a:r>
              <a:rPr lang="fr-CA">
                <a:solidFill>
                  <a:srgbClr val="FFFFFF"/>
                </a:solidFill>
              </a:rPr>
              <a:t>En communication, on divise la distance en quatre catégories. </a:t>
            </a:r>
            <a:r>
              <a:rPr lang="fr-CA" i="1" u="sng">
                <a:solidFill>
                  <a:srgbClr val="FFFFFF"/>
                </a:solidFill>
              </a:rPr>
              <a:t>Chaque catégorie est propice à la transmission d’un type de message en particulier</a:t>
            </a:r>
            <a:r>
              <a:rPr lang="fr-CA">
                <a:solidFill>
                  <a:srgbClr val="FFFFFF"/>
                </a:solidFill>
              </a:rPr>
              <a:t>.</a:t>
            </a:r>
          </a:p>
        </p:txBody>
      </p:sp>
    </p:spTree>
    <p:extLst>
      <p:ext uri="{BB962C8B-B14F-4D97-AF65-F5344CB8AC3E}">
        <p14:creationId xmlns:p14="http://schemas.microsoft.com/office/powerpoint/2010/main" val="2794171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4084" r="9430"/>
          <a:stretch/>
        </p:blipFill>
        <p:spPr>
          <a:xfrm>
            <a:off x="460207" y="10"/>
            <a:ext cx="8681337" cy="3674927"/>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t="4576" r="2" b="2"/>
          <a:stretch/>
        </p:blipFill>
        <p:spPr>
          <a:xfrm>
            <a:off x="323528" y="3839593"/>
            <a:ext cx="8818016" cy="3019382"/>
          </a:xfrm>
          <a:prstGeom prst="rect">
            <a:avLst/>
          </a:prstGeom>
        </p:spPr>
      </p:pic>
    </p:spTree>
    <p:extLst>
      <p:ext uri="{BB962C8B-B14F-4D97-AF65-F5344CB8AC3E}">
        <p14:creationId xmlns:p14="http://schemas.microsoft.com/office/powerpoint/2010/main" val="184679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4550113" cy="1499616"/>
          </a:xfrm>
        </p:spPr>
        <p:txBody>
          <a:bodyPr>
            <a:normAutofit/>
          </a:bodyPr>
          <a:lstStyle/>
          <a:p>
            <a:r>
              <a:rPr lang="fr-CA" dirty="0"/>
              <a:t>Le </a:t>
            </a:r>
            <a:r>
              <a:rPr lang="fr-CA" b="1"/>
              <a:t>silence</a:t>
            </a:r>
            <a:r>
              <a:rPr lang="fr-CA" dirty="0"/>
              <a:t> p.28</a:t>
            </a:r>
          </a:p>
        </p:txBody>
      </p:sp>
      <p:sp>
        <p:nvSpPr>
          <p:cNvPr id="3" name="Espace réservé du contenu 2"/>
          <p:cNvSpPr>
            <a:spLocks noGrp="1"/>
          </p:cNvSpPr>
          <p:nvPr>
            <p:ph idx="1"/>
          </p:nvPr>
        </p:nvSpPr>
        <p:spPr>
          <a:xfrm>
            <a:off x="768096" y="2286000"/>
            <a:ext cx="4550113" cy="4023360"/>
          </a:xfrm>
        </p:spPr>
        <p:txBody>
          <a:bodyPr>
            <a:normAutofit/>
          </a:bodyPr>
          <a:lstStyle/>
          <a:p>
            <a:r>
              <a:rPr lang="fr-CA" sz="1900" i="1" u="sng"/>
              <a:t>Pour donner une bonne écoute au client, on doit respecter le silence</a:t>
            </a:r>
            <a:r>
              <a:rPr lang="fr-CA" sz="1900"/>
              <a:t>.</a:t>
            </a:r>
          </a:p>
          <a:p>
            <a:r>
              <a:rPr lang="fr-CA" sz="1900"/>
              <a:t>Le silence n’est pas seulement une absence de paroles, c’est aussi une marque d’attention et de respect envers la personne.</a:t>
            </a:r>
          </a:p>
          <a:p>
            <a:r>
              <a:rPr lang="fr-CA" sz="1900"/>
              <a:t>Le silence permet d’être présent, attentif et disponible.</a:t>
            </a:r>
          </a:p>
          <a:p>
            <a:r>
              <a:rPr lang="fr-CA" sz="1900" i="1"/>
              <a:t>Il aide à observer le comportement non verbal.</a:t>
            </a:r>
          </a:p>
          <a:p>
            <a:r>
              <a:rPr lang="fr-CA" sz="1900"/>
              <a:t>Le silence peut permettre à l’</a:t>
            </a:r>
            <a:r>
              <a:rPr lang="fr-CA" sz="1900" err="1"/>
              <a:t>inf</a:t>
            </a:r>
            <a:r>
              <a:rPr lang="fr-CA" sz="1900"/>
              <a:t> aux ainsi qu’au client de </a:t>
            </a:r>
            <a:r>
              <a:rPr lang="fr-CA" sz="1900" i="1"/>
              <a:t>réfléchir, de ressentir leurs émotions et d’entrer en contact.</a:t>
            </a:r>
          </a:p>
        </p:txBody>
      </p:sp>
      <p:pic>
        <p:nvPicPr>
          <p:cNvPr id="5" name="Picture 4" descr="Bulles de discours vides">
            <a:extLst>
              <a:ext uri="{FF2B5EF4-FFF2-40B4-BE49-F238E27FC236}">
                <a16:creationId xmlns:a16="http://schemas.microsoft.com/office/drawing/2014/main" id="{B9FD4BFD-30D1-6B67-2B95-4EA928E95AA0}"/>
              </a:ext>
            </a:extLst>
          </p:cNvPr>
          <p:cNvPicPr>
            <a:picLocks noChangeAspect="1"/>
          </p:cNvPicPr>
          <p:nvPr/>
        </p:nvPicPr>
        <p:blipFill rotWithShape="1">
          <a:blip r:embed="rId2"/>
          <a:srcRect l="37313" r="28818" b="-1"/>
          <a:stretch/>
        </p:blipFill>
        <p:spPr>
          <a:xfrm>
            <a:off x="5664199" y="10"/>
            <a:ext cx="3479800" cy="6857990"/>
          </a:xfrm>
          <a:prstGeom prst="rect">
            <a:avLst/>
          </a:prstGeom>
        </p:spPr>
      </p:pic>
    </p:spTree>
    <p:extLst>
      <p:ext uri="{BB962C8B-B14F-4D97-AF65-F5344CB8AC3E}">
        <p14:creationId xmlns:p14="http://schemas.microsoft.com/office/powerpoint/2010/main" val="835607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55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93192" y="4767072"/>
            <a:ext cx="4945641" cy="1625210"/>
          </a:xfrm>
        </p:spPr>
        <p:txBody>
          <a:bodyPr>
            <a:normAutofit/>
          </a:bodyPr>
          <a:lstStyle/>
          <a:p>
            <a:pPr algn="r"/>
            <a:r>
              <a:rPr lang="fr-CA">
                <a:solidFill>
                  <a:srgbClr val="FFFFFF"/>
                </a:solidFill>
              </a:rPr>
              <a:t>Que peut révéler le silence?</a:t>
            </a:r>
          </a:p>
        </p:txBody>
      </p:sp>
      <p:pic>
        <p:nvPicPr>
          <p:cNvPr id="5" name="Picture 4" descr="Échec et mat dans une partie d'échecs">
            <a:extLst>
              <a:ext uri="{FF2B5EF4-FFF2-40B4-BE49-F238E27FC236}">
                <a16:creationId xmlns:a16="http://schemas.microsoft.com/office/drawing/2014/main" id="{3640692E-25CB-7657-86B1-3807BA72688A}"/>
              </a:ext>
            </a:extLst>
          </p:cNvPr>
          <p:cNvPicPr>
            <a:picLocks noChangeAspect="1"/>
          </p:cNvPicPr>
          <p:nvPr/>
        </p:nvPicPr>
        <p:blipFill rotWithShape="1">
          <a:blip r:embed="rId2"/>
          <a:srcRect r="2373"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6021989" y="917725"/>
            <a:ext cx="2568554" cy="4852362"/>
          </a:xfrm>
        </p:spPr>
        <p:txBody>
          <a:bodyPr anchor="ctr">
            <a:normAutofit/>
          </a:bodyPr>
          <a:lstStyle/>
          <a:p>
            <a:r>
              <a:rPr lang="fr-CA" sz="1900">
                <a:solidFill>
                  <a:srgbClr val="FFFFFF"/>
                </a:solidFill>
              </a:rPr>
              <a:t>Il peut traduire certaines émotions comme de la contrariété ou de la colère.</a:t>
            </a:r>
          </a:p>
          <a:p>
            <a:r>
              <a:rPr lang="fr-CA" sz="1900">
                <a:solidFill>
                  <a:srgbClr val="FFFFFF"/>
                </a:solidFill>
              </a:rPr>
              <a:t>Il peut exprimer de la gêne ou de l’embarras</a:t>
            </a:r>
          </a:p>
          <a:p>
            <a:r>
              <a:rPr lang="fr-CA" sz="1900">
                <a:solidFill>
                  <a:srgbClr val="FFFFFF"/>
                </a:solidFill>
              </a:rPr>
              <a:t>Il signifie parfois que la personne a besoin d’un temps de réflexion, qu’elle est pensive.</a:t>
            </a:r>
          </a:p>
          <a:p>
            <a:r>
              <a:rPr lang="fr-CA" sz="1900">
                <a:solidFill>
                  <a:srgbClr val="FFFFFF"/>
                </a:solidFill>
              </a:rPr>
              <a:t>Il exprime de la compassion et de l’écoute.</a:t>
            </a:r>
          </a:p>
          <a:p>
            <a:r>
              <a:rPr lang="fr-CA" sz="1900">
                <a:solidFill>
                  <a:srgbClr val="FFFFFF"/>
                </a:solidFill>
              </a:rPr>
              <a:t>Il montre parfois un trop plein d’émotions.</a:t>
            </a:r>
          </a:p>
        </p:txBody>
      </p:sp>
    </p:spTree>
    <p:extLst>
      <p:ext uri="{BB962C8B-B14F-4D97-AF65-F5344CB8AC3E}">
        <p14:creationId xmlns:p14="http://schemas.microsoft.com/office/powerpoint/2010/main" val="3389332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CA" dirty="0"/>
              <a:t>L’infirmière auxiliaire </a:t>
            </a:r>
            <a:r>
              <a:rPr lang="fr-CA" i="1" u="sng"/>
              <a:t>doit respecter les silences </a:t>
            </a:r>
            <a:r>
              <a:rPr lang="fr-CA" dirty="0"/>
              <a:t>lorsqu’elle écoute un client.</a:t>
            </a:r>
          </a:p>
          <a:p>
            <a:r>
              <a:rPr lang="fr-CA" dirty="0"/>
              <a:t>Elle peut utiliser les silences pour revenir sur une idée ou une émotion.</a:t>
            </a:r>
          </a:p>
          <a:p>
            <a:r>
              <a:rPr lang="fr-CA" i="1"/>
              <a:t>Les moments de silence doivent être des outils de communication et non des moments de malaise</a:t>
            </a:r>
            <a:r>
              <a:rPr lang="fr-CA" dirty="0"/>
              <a:t>.</a:t>
            </a:r>
          </a:p>
          <a:p>
            <a:r>
              <a:rPr lang="fr-CA" dirty="0"/>
              <a:t>Le silence </a:t>
            </a:r>
            <a:r>
              <a:rPr lang="fr-CA" i="1"/>
              <a:t>représente un temps de réflexion</a:t>
            </a:r>
            <a:r>
              <a:rPr lang="fr-CA" dirty="0"/>
              <a:t> où chacun se connecte à son propre vécu et où l’infirmière auxiliaire </a:t>
            </a:r>
            <a:r>
              <a:rPr lang="fr-CA" i="1"/>
              <a:t>peut observer la communication non verbale du client</a:t>
            </a:r>
            <a:r>
              <a:rPr lang="fr-CA" dirty="0"/>
              <a:t>.</a:t>
            </a:r>
          </a:p>
        </p:txBody>
      </p:sp>
    </p:spTree>
    <p:extLst>
      <p:ext uri="{BB962C8B-B14F-4D97-AF65-F5344CB8AC3E}">
        <p14:creationId xmlns:p14="http://schemas.microsoft.com/office/powerpoint/2010/main" val="454334951"/>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VISIONNER LES VIDÉOS C2.8 et C2.9</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4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6013704" cy="1499616"/>
          </a:xfrm>
        </p:spPr>
        <p:txBody>
          <a:bodyPr>
            <a:normAutofit/>
          </a:bodyPr>
          <a:lstStyle/>
          <a:p>
            <a:r>
              <a:rPr lang="fr-CA"/>
              <a:t>Techniques de communication verbale p.19</a:t>
            </a:r>
          </a:p>
        </p:txBody>
      </p:sp>
      <p:sp>
        <p:nvSpPr>
          <p:cNvPr id="3" name="Espace réservé du contenu 2"/>
          <p:cNvSpPr>
            <a:spLocks noGrp="1"/>
          </p:cNvSpPr>
          <p:nvPr>
            <p:ph idx="1"/>
          </p:nvPr>
        </p:nvSpPr>
        <p:spPr>
          <a:xfrm>
            <a:off x="768096" y="2286000"/>
            <a:ext cx="6013703" cy="4023360"/>
          </a:xfrm>
        </p:spPr>
        <p:txBody>
          <a:bodyPr>
            <a:normAutofit/>
          </a:bodyPr>
          <a:lstStyle/>
          <a:p>
            <a:r>
              <a:rPr lang="fr-CA"/>
              <a:t>La communication, lorsqu’elle est effectuée dans le cadre d’une relation aidante, nécessite un </a:t>
            </a:r>
            <a:r>
              <a:rPr lang="fr-CA" i="1" u="sng"/>
              <a:t>engagement sincère de la part des deux </a:t>
            </a:r>
            <a:r>
              <a:rPr lang="fr-CA"/>
              <a:t>personnes en relation.</a:t>
            </a:r>
          </a:p>
          <a:p>
            <a:r>
              <a:rPr lang="fr-CA"/>
              <a:t>Au cours de la </a:t>
            </a:r>
            <a:r>
              <a:rPr lang="fr-CA" b="1"/>
              <a:t>relation aidante</a:t>
            </a:r>
            <a:r>
              <a:rPr lang="fr-CA"/>
              <a:t>, l’infirmière auxiliaire recueille de l’information en posant des </a:t>
            </a:r>
            <a:r>
              <a:rPr lang="fr-CA" b="1" i="1" u="sng"/>
              <a:t>questions</a:t>
            </a:r>
            <a:r>
              <a:rPr lang="fr-CA" i="1" u="sng"/>
              <a:t> pour comprendre le vécu</a:t>
            </a:r>
            <a:r>
              <a:rPr lang="fr-CA"/>
              <a:t> du client. De plus, grâce à </a:t>
            </a:r>
            <a:r>
              <a:rPr lang="fr-CA" b="1" i="1" u="sng"/>
              <a:t>l’écoute active</a:t>
            </a:r>
            <a:r>
              <a:rPr lang="fr-CA" i="1" u="sng"/>
              <a:t>, elle vérifie cette information</a:t>
            </a:r>
            <a:r>
              <a:rPr lang="fr-CA"/>
              <a:t>, ce qui lui permet d’intervenir efficacement et de façon personnalisée auprès des clients pour répondre à leurs besoins.</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61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Les questions p.20</a:t>
            </a:r>
          </a:p>
        </p:txBody>
      </p:sp>
      <p:pic>
        <p:nvPicPr>
          <p:cNvPr id="5" name="Picture 4" descr="Points d’interrogation de couleurs différentes">
            <a:extLst>
              <a:ext uri="{FF2B5EF4-FFF2-40B4-BE49-F238E27FC236}">
                <a16:creationId xmlns:a16="http://schemas.microsoft.com/office/drawing/2014/main" id="{2DE0FBD1-DA28-C09A-E7A9-EC3F888D9BBF}"/>
              </a:ext>
            </a:extLst>
          </p:cNvPr>
          <p:cNvPicPr>
            <a:picLocks noChangeAspect="1"/>
          </p:cNvPicPr>
          <p:nvPr/>
        </p:nvPicPr>
        <p:blipFill rotWithShape="1">
          <a:blip r:embed="rId2"/>
          <a:srcRect l="17541" r="20926" b="-1"/>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42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300" b="1">
                <a:solidFill>
                  <a:srgbClr val="FFFFFF"/>
                </a:solidFill>
              </a:rPr>
              <a:t>Question ouverte </a:t>
            </a:r>
            <a:r>
              <a:rPr lang="fr-CA" sz="1300">
                <a:solidFill>
                  <a:srgbClr val="FFFFFF"/>
                </a:solidFill>
              </a:rPr>
              <a:t>(indirect);</a:t>
            </a:r>
          </a:p>
          <a:p>
            <a:pPr>
              <a:buFont typeface="Wingdings" panose="05000000000000000000" pitchFamily="2" charset="2"/>
              <a:buChar char="Ø"/>
            </a:pPr>
            <a:r>
              <a:rPr lang="fr-CA" sz="1300">
                <a:solidFill>
                  <a:srgbClr val="FFFFFF"/>
                </a:solidFill>
              </a:rPr>
              <a:t>permet d’écouter et observer le client pendant qu’il répond ainsi   que de savoir ce que le client juge important</a:t>
            </a:r>
          </a:p>
          <a:p>
            <a:r>
              <a:rPr lang="fr-CA" sz="1300" b="1">
                <a:solidFill>
                  <a:srgbClr val="FFFFFF"/>
                </a:solidFill>
              </a:rPr>
              <a:t>Question fermée </a:t>
            </a:r>
            <a:r>
              <a:rPr lang="fr-CA" sz="1300">
                <a:solidFill>
                  <a:srgbClr val="FFFFFF"/>
                </a:solidFill>
              </a:rPr>
              <a:t>(direct);</a:t>
            </a:r>
          </a:p>
          <a:p>
            <a:pPr>
              <a:buFont typeface="Wingdings" panose="05000000000000000000" pitchFamily="2" charset="2"/>
              <a:buChar char="Ø"/>
            </a:pPr>
            <a:r>
              <a:rPr lang="fr-CA" sz="1300">
                <a:solidFill>
                  <a:srgbClr val="FFFFFF"/>
                </a:solidFill>
              </a:rPr>
              <a:t> permet à l’infirmière auxiliaire de choisir les réponses et les questions ainsi qu’au client de répondre par des phrases courtes et précises</a:t>
            </a:r>
          </a:p>
          <a:p>
            <a:endParaRPr lang="fr-CA" sz="1300">
              <a:solidFill>
                <a:srgbClr val="FFFFFF"/>
              </a:solidFill>
            </a:endParaRPr>
          </a:p>
          <a:p>
            <a:r>
              <a:rPr lang="fr-CA" sz="1300">
                <a:solidFill>
                  <a:srgbClr val="FFFFFF"/>
                </a:solidFill>
              </a:rPr>
              <a:t>Ces questions doivent permettre:</a:t>
            </a:r>
          </a:p>
          <a:p>
            <a:pPr marL="36576" indent="0">
              <a:buNone/>
            </a:pPr>
            <a:r>
              <a:rPr lang="fr-CA" sz="1300">
                <a:solidFill>
                  <a:srgbClr val="FFFFFF"/>
                </a:solidFill>
              </a:rPr>
              <a:t>    - de mieux décrire et de clarifier la situation</a:t>
            </a:r>
          </a:p>
          <a:p>
            <a:pPr marL="36576" indent="0">
              <a:buNone/>
            </a:pPr>
            <a:r>
              <a:rPr lang="fr-CA" sz="1300">
                <a:solidFill>
                  <a:srgbClr val="FFFFFF"/>
                </a:solidFill>
              </a:rPr>
              <a:t>    - de vérifier si elle comprend le message et les émotions du client</a:t>
            </a:r>
          </a:p>
          <a:p>
            <a:pPr marL="36576" indent="0">
              <a:buNone/>
            </a:pPr>
            <a:r>
              <a:rPr lang="fr-CA" sz="1300">
                <a:solidFill>
                  <a:srgbClr val="FFFFFF"/>
                </a:solidFill>
              </a:rPr>
              <a:t>    - de bien comprendre ce que vit le client</a:t>
            </a:r>
          </a:p>
          <a:p>
            <a:pPr marL="36576" indent="0">
              <a:buNone/>
            </a:pPr>
            <a:r>
              <a:rPr lang="fr-CA" sz="1300">
                <a:solidFill>
                  <a:srgbClr val="FFFFFF"/>
                </a:solidFill>
              </a:rPr>
              <a:t>    - de montrer son intérêt</a:t>
            </a:r>
          </a:p>
          <a:p>
            <a:pPr marL="36576" indent="0">
              <a:buNone/>
            </a:pPr>
            <a:r>
              <a:rPr lang="fr-CA" sz="1300">
                <a:solidFill>
                  <a:srgbClr val="FFFFFF"/>
                </a:solidFill>
              </a:rPr>
              <a:t>    - de suivre l’évolution du client</a:t>
            </a:r>
          </a:p>
          <a:p>
            <a:pPr marL="36576" indent="0">
              <a:buNone/>
            </a:pPr>
            <a:endParaRPr lang="fr-CA" sz="1300">
              <a:solidFill>
                <a:srgbClr val="FFFFFF"/>
              </a:solidFill>
            </a:endParaRPr>
          </a:p>
        </p:txBody>
      </p:sp>
    </p:spTree>
    <p:extLst>
      <p:ext uri="{BB962C8B-B14F-4D97-AF65-F5344CB8AC3E}">
        <p14:creationId xmlns:p14="http://schemas.microsoft.com/office/powerpoint/2010/main" val="258870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4952954"/>
            <a:ext cx="7290054" cy="1499616"/>
          </a:xfrm>
        </p:spPr>
        <p:txBody>
          <a:bodyPr>
            <a:normAutofit/>
          </a:bodyPr>
          <a:lstStyle/>
          <a:p>
            <a:r>
              <a:rPr lang="fr-CA"/>
              <a:t>La question ouverte</a:t>
            </a:r>
          </a:p>
        </p:txBody>
      </p:sp>
      <p:cxnSp>
        <p:nvCxnSpPr>
          <p:cNvPr id="11" name="Straight Connector 10">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Espace réservé du contenu 3"/>
          <p:cNvGraphicFramePr>
            <a:graphicFrameLocks noGrp="1"/>
          </p:cNvGraphicFramePr>
          <p:nvPr>
            <p:ph idx="1"/>
            <p:extLst>
              <p:ext uri="{D42A27DB-BD31-4B8C-83A1-F6EECF244321}">
                <p14:modId xmlns:p14="http://schemas.microsoft.com/office/powerpoint/2010/main" val="4189409480"/>
              </p:ext>
            </p:extLst>
          </p:nvPr>
        </p:nvGraphicFramePr>
        <p:xfrm>
          <a:off x="767953" y="1136143"/>
          <a:ext cx="7290198" cy="3328451"/>
        </p:xfrm>
        <a:graphic>
          <a:graphicData uri="http://schemas.openxmlformats.org/drawingml/2006/table">
            <a:tbl>
              <a:tblPr firstRow="1" bandRow="1">
                <a:tableStyleId>{5C22544A-7EE6-4342-B048-85BDC9FD1C3A}</a:tableStyleId>
              </a:tblPr>
              <a:tblGrid>
                <a:gridCol w="3583177">
                  <a:extLst>
                    <a:ext uri="{9D8B030D-6E8A-4147-A177-3AD203B41FA5}">
                      <a16:colId xmlns:a16="http://schemas.microsoft.com/office/drawing/2014/main" val="20000"/>
                    </a:ext>
                  </a:extLst>
                </a:gridCol>
                <a:gridCol w="3707021">
                  <a:extLst>
                    <a:ext uri="{9D8B030D-6E8A-4147-A177-3AD203B41FA5}">
                      <a16:colId xmlns:a16="http://schemas.microsoft.com/office/drawing/2014/main" val="20001"/>
                    </a:ext>
                  </a:extLst>
                </a:gridCol>
              </a:tblGrid>
              <a:tr h="287773">
                <a:tc>
                  <a:txBody>
                    <a:bodyPr/>
                    <a:lstStyle/>
                    <a:p>
                      <a:pPr algn="ctr"/>
                      <a:r>
                        <a:rPr lang="fr-CA" sz="1200">
                          <a:solidFill>
                            <a:schemeClr val="bg1"/>
                          </a:solidFill>
                        </a:rPr>
                        <a:t>Quand l’utiliser </a:t>
                      </a:r>
                    </a:p>
                  </a:txBody>
                  <a:tcPr marL="62508" marR="62508" marT="31254" marB="31254"/>
                </a:tc>
                <a:tc>
                  <a:txBody>
                    <a:bodyPr/>
                    <a:lstStyle/>
                    <a:p>
                      <a:pPr algn="ctr"/>
                      <a:r>
                        <a:rPr lang="fr-CA" sz="1200">
                          <a:solidFill>
                            <a:schemeClr val="bg1"/>
                          </a:solidFill>
                        </a:rPr>
                        <a:t>Exemples </a:t>
                      </a:r>
                    </a:p>
                  </a:txBody>
                  <a:tcPr marL="62508" marR="62508" marT="31254" marB="31254"/>
                </a:tc>
                <a:extLst>
                  <a:ext uri="{0D108BD9-81ED-4DB2-BD59-A6C34878D82A}">
                    <a16:rowId xmlns:a16="http://schemas.microsoft.com/office/drawing/2014/main" val="10000"/>
                  </a:ext>
                </a:extLst>
              </a:tr>
              <a:tr h="663213">
                <a:tc>
                  <a:txBody>
                    <a:bodyPr/>
                    <a:lstStyle/>
                    <a:p>
                      <a:r>
                        <a:rPr lang="fr-CA" sz="1200">
                          <a:solidFill>
                            <a:schemeClr val="tx1"/>
                          </a:solidFill>
                        </a:rPr>
                        <a:t>Lorsque l’infirmière auxiliaire veut:</a:t>
                      </a:r>
                    </a:p>
                    <a:p>
                      <a:pPr marL="285750" indent="-285750">
                        <a:buFont typeface="Arial" panose="020B0604020202020204" pitchFamily="34" charset="0"/>
                        <a:buChar char="•"/>
                      </a:pPr>
                      <a:r>
                        <a:rPr lang="fr-CA" sz="1200">
                          <a:solidFill>
                            <a:schemeClr val="tx1"/>
                          </a:solidFill>
                        </a:rPr>
                        <a:t>Que le client exprime ses émotions et ses pensées</a:t>
                      </a:r>
                    </a:p>
                  </a:txBody>
                  <a:tcPr marL="62508" marR="62508" marT="31254" marB="31254"/>
                </a:tc>
                <a:tc>
                  <a:txBody>
                    <a:bodyPr/>
                    <a:lstStyle/>
                    <a:p>
                      <a:endParaRPr lang="fr-CA" sz="1200">
                        <a:solidFill>
                          <a:schemeClr val="tx1"/>
                        </a:solidFill>
                      </a:endParaRPr>
                    </a:p>
                    <a:p>
                      <a:pPr marL="285750" indent="-285750">
                        <a:buFont typeface="Wingdings" panose="05000000000000000000" pitchFamily="2" charset="2"/>
                        <a:buChar char="Ø"/>
                      </a:pPr>
                      <a:r>
                        <a:rPr lang="fr-CA" sz="1200">
                          <a:solidFill>
                            <a:schemeClr val="tx1"/>
                          </a:solidFill>
                        </a:rPr>
                        <a:t>Pourriez-vous m’en dire plus?</a:t>
                      </a:r>
                    </a:p>
                  </a:txBody>
                  <a:tcPr marL="62508" marR="62508" marT="31254" marB="31254"/>
                </a:tc>
                <a:extLst>
                  <a:ext uri="{0D108BD9-81ED-4DB2-BD59-A6C34878D82A}">
                    <a16:rowId xmlns:a16="http://schemas.microsoft.com/office/drawing/2014/main" val="10001"/>
                  </a:ext>
                </a:extLst>
              </a:tr>
              <a:tr h="475493">
                <a:tc>
                  <a:txBody>
                    <a:bodyPr/>
                    <a:lstStyle/>
                    <a:p>
                      <a:pPr marL="285750" indent="-285750">
                        <a:buFont typeface="Arial" panose="020B0604020202020204" pitchFamily="34" charset="0"/>
                        <a:buChar char="•"/>
                      </a:pPr>
                      <a:r>
                        <a:rPr lang="fr-CA" sz="1200">
                          <a:solidFill>
                            <a:schemeClr val="tx1"/>
                          </a:solidFill>
                        </a:rPr>
                        <a:t>Que le client donne une réponse détaillée afin de recueillir plus d’information</a:t>
                      </a: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Comment</a:t>
                      </a:r>
                      <a:r>
                        <a:rPr lang="fr-CA" sz="1200" baseline="0">
                          <a:solidFill>
                            <a:schemeClr val="tx1"/>
                          </a:solidFill>
                        </a:rPr>
                        <a:t> cela s’est-il passé? Pouvez-vous me donner plus de détails?</a:t>
                      </a:r>
                      <a:endParaRPr lang="fr-CA" sz="1200">
                        <a:solidFill>
                          <a:schemeClr val="tx1"/>
                        </a:solidFill>
                      </a:endParaRPr>
                    </a:p>
                  </a:txBody>
                  <a:tcPr marL="62508" marR="62508" marT="31254" marB="31254"/>
                </a:tc>
                <a:extLst>
                  <a:ext uri="{0D108BD9-81ED-4DB2-BD59-A6C34878D82A}">
                    <a16:rowId xmlns:a16="http://schemas.microsoft.com/office/drawing/2014/main" val="10002"/>
                  </a:ext>
                </a:extLst>
              </a:tr>
              <a:tr h="475493">
                <a:tc>
                  <a:txBody>
                    <a:bodyPr/>
                    <a:lstStyle/>
                    <a:p>
                      <a:pPr marL="285750" indent="-285750">
                        <a:buFont typeface="Arial" panose="020B0604020202020204" pitchFamily="34" charset="0"/>
                        <a:buChar char="•"/>
                      </a:pPr>
                      <a:r>
                        <a:rPr lang="fr-CA" sz="1200">
                          <a:solidFill>
                            <a:schemeClr val="tx1"/>
                          </a:solidFill>
                        </a:rPr>
                        <a:t>Que le client donne des renseignements sur la chronologie des évènements</a:t>
                      </a: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Que s’est-il passé?</a:t>
                      </a:r>
                    </a:p>
                  </a:txBody>
                  <a:tcPr marL="62508" marR="62508" marT="31254" marB="31254"/>
                </a:tc>
                <a:extLst>
                  <a:ext uri="{0D108BD9-81ED-4DB2-BD59-A6C34878D82A}">
                    <a16:rowId xmlns:a16="http://schemas.microsoft.com/office/drawing/2014/main" val="10003"/>
                  </a:ext>
                </a:extLst>
              </a:tr>
              <a:tr h="287773">
                <a:tc>
                  <a:txBody>
                    <a:bodyPr/>
                    <a:lstStyle/>
                    <a:p>
                      <a:pPr marL="285750" indent="-285750">
                        <a:buFont typeface="Arial" panose="020B0604020202020204" pitchFamily="34" charset="0"/>
                        <a:buChar char="•"/>
                      </a:pPr>
                      <a:r>
                        <a:rPr lang="fr-CA" sz="1200">
                          <a:solidFill>
                            <a:schemeClr val="tx1"/>
                          </a:solidFill>
                        </a:rPr>
                        <a:t>Connaître l’opinion</a:t>
                      </a:r>
                      <a:r>
                        <a:rPr lang="fr-CA" sz="1200" baseline="0">
                          <a:solidFill>
                            <a:schemeClr val="tx1"/>
                          </a:solidFill>
                        </a:rPr>
                        <a:t> du client</a:t>
                      </a:r>
                      <a:endParaRPr lang="fr-CA" sz="1200">
                        <a:solidFill>
                          <a:schemeClr val="tx1"/>
                        </a:solidFill>
                      </a:endParaRP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Qu’en pensez-vous?</a:t>
                      </a:r>
                    </a:p>
                  </a:txBody>
                  <a:tcPr marL="62508" marR="62508" marT="31254" marB="31254"/>
                </a:tc>
                <a:extLst>
                  <a:ext uri="{0D108BD9-81ED-4DB2-BD59-A6C34878D82A}">
                    <a16:rowId xmlns:a16="http://schemas.microsoft.com/office/drawing/2014/main" val="10004"/>
                  </a:ext>
                </a:extLst>
              </a:tr>
              <a:tr h="475493">
                <a:tc>
                  <a:txBody>
                    <a:bodyPr/>
                    <a:lstStyle/>
                    <a:p>
                      <a:pPr marL="285750" indent="-285750">
                        <a:buFont typeface="Arial" panose="020B0604020202020204" pitchFamily="34" charset="0"/>
                        <a:buChar char="•"/>
                      </a:pPr>
                      <a:r>
                        <a:rPr lang="fr-CA" sz="1200">
                          <a:solidFill>
                            <a:schemeClr val="tx1"/>
                          </a:solidFill>
                        </a:rPr>
                        <a:t>Valider la compréhension du client</a:t>
                      </a: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Qu’est-ce que vous avez</a:t>
                      </a:r>
                      <a:r>
                        <a:rPr lang="fr-CA" sz="1200" baseline="0">
                          <a:solidFill>
                            <a:schemeClr val="tx1"/>
                          </a:solidFill>
                        </a:rPr>
                        <a:t> compris à propos de votre traitement?</a:t>
                      </a:r>
                      <a:endParaRPr lang="fr-CA" sz="1200">
                        <a:solidFill>
                          <a:schemeClr val="tx1"/>
                        </a:solidFill>
                      </a:endParaRPr>
                    </a:p>
                  </a:txBody>
                  <a:tcPr marL="62508" marR="62508" marT="31254" marB="31254"/>
                </a:tc>
                <a:extLst>
                  <a:ext uri="{0D108BD9-81ED-4DB2-BD59-A6C34878D82A}">
                    <a16:rowId xmlns:a16="http://schemas.microsoft.com/office/drawing/2014/main" val="10005"/>
                  </a:ext>
                </a:extLst>
              </a:tr>
              <a:tr h="663213">
                <a:tc>
                  <a:txBody>
                    <a:bodyPr/>
                    <a:lstStyle/>
                    <a:p>
                      <a:pPr marL="285750" indent="-285750">
                        <a:buFont typeface="Arial" panose="020B0604020202020204" pitchFamily="34" charset="0"/>
                        <a:buChar char="•"/>
                      </a:pPr>
                      <a:r>
                        <a:rPr lang="fr-CA" sz="1200">
                          <a:solidFill>
                            <a:schemeClr val="bg1"/>
                          </a:solidFill>
                        </a:rPr>
                        <a:t>Explorer la situation avec le client</a:t>
                      </a:r>
                    </a:p>
                  </a:txBody>
                  <a:tcPr marL="62508" marR="62508" marT="31254" marB="31254"/>
                </a:tc>
                <a:tc>
                  <a:txBody>
                    <a:bodyPr/>
                    <a:lstStyle/>
                    <a:p>
                      <a:pPr marL="285750" indent="-285750">
                        <a:buFont typeface="Wingdings" panose="05000000000000000000" pitchFamily="2" charset="2"/>
                        <a:buChar char="Ø"/>
                      </a:pPr>
                      <a:r>
                        <a:rPr lang="fr-CA" sz="1200">
                          <a:solidFill>
                            <a:schemeClr val="bg1"/>
                          </a:solidFill>
                        </a:rPr>
                        <a:t>Qu’est-ce qui pourrait vous aider à aller mieux?</a:t>
                      </a:r>
                    </a:p>
                    <a:p>
                      <a:pPr marL="285750" indent="-285750">
                        <a:buFont typeface="Wingdings" panose="05000000000000000000" pitchFamily="2" charset="2"/>
                        <a:buChar char="Ø"/>
                      </a:pPr>
                      <a:r>
                        <a:rPr lang="fr-CA" sz="1200">
                          <a:solidFill>
                            <a:schemeClr val="bg1"/>
                          </a:solidFill>
                        </a:rPr>
                        <a:t>De quoi aimeriez-vous qu’on parle?</a:t>
                      </a:r>
                    </a:p>
                    <a:p>
                      <a:pPr marL="285750" indent="-285750">
                        <a:buFont typeface="Wingdings" panose="05000000000000000000" pitchFamily="2" charset="2"/>
                        <a:buChar char="Ø"/>
                      </a:pPr>
                      <a:endParaRPr lang="fr-CA" sz="1200">
                        <a:solidFill>
                          <a:schemeClr val="bg1"/>
                        </a:solidFill>
                      </a:endParaRPr>
                    </a:p>
                  </a:txBody>
                  <a:tcPr marL="62508" marR="62508" marT="31254" marB="3125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63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4952954"/>
            <a:ext cx="7290054" cy="1499616"/>
          </a:xfrm>
        </p:spPr>
        <p:txBody>
          <a:bodyPr>
            <a:normAutofit/>
          </a:bodyPr>
          <a:lstStyle/>
          <a:p>
            <a:r>
              <a:rPr lang="fr-CA"/>
              <a:t>La question fermée</a:t>
            </a:r>
          </a:p>
        </p:txBody>
      </p:sp>
      <p:cxnSp>
        <p:nvCxnSpPr>
          <p:cNvPr id="11" name="Straight Connector 10">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Espace réservé du contenu 3"/>
          <p:cNvGraphicFramePr>
            <a:graphicFrameLocks noGrp="1"/>
          </p:cNvGraphicFramePr>
          <p:nvPr>
            <p:ph idx="1"/>
            <p:extLst>
              <p:ext uri="{D42A27DB-BD31-4B8C-83A1-F6EECF244321}">
                <p14:modId xmlns:p14="http://schemas.microsoft.com/office/powerpoint/2010/main" val="2735470562"/>
              </p:ext>
            </p:extLst>
          </p:nvPr>
        </p:nvGraphicFramePr>
        <p:xfrm>
          <a:off x="767953" y="1192610"/>
          <a:ext cx="7290198" cy="3215516"/>
        </p:xfrm>
        <a:graphic>
          <a:graphicData uri="http://schemas.openxmlformats.org/drawingml/2006/table">
            <a:tbl>
              <a:tblPr firstRow="1" bandRow="1">
                <a:tableStyleId>{5C22544A-7EE6-4342-B048-85BDC9FD1C3A}</a:tableStyleId>
              </a:tblPr>
              <a:tblGrid>
                <a:gridCol w="3721672">
                  <a:extLst>
                    <a:ext uri="{9D8B030D-6E8A-4147-A177-3AD203B41FA5}">
                      <a16:colId xmlns:a16="http://schemas.microsoft.com/office/drawing/2014/main" val="20000"/>
                    </a:ext>
                  </a:extLst>
                </a:gridCol>
                <a:gridCol w="3568526">
                  <a:extLst>
                    <a:ext uri="{9D8B030D-6E8A-4147-A177-3AD203B41FA5}">
                      <a16:colId xmlns:a16="http://schemas.microsoft.com/office/drawing/2014/main" val="20001"/>
                    </a:ext>
                  </a:extLst>
                </a:gridCol>
              </a:tblGrid>
              <a:tr h="432766">
                <a:tc>
                  <a:txBody>
                    <a:bodyPr/>
                    <a:lstStyle/>
                    <a:p>
                      <a:pPr algn="ctr"/>
                      <a:r>
                        <a:rPr lang="fr-CA" sz="1900">
                          <a:solidFill>
                            <a:schemeClr val="bg1"/>
                          </a:solidFill>
                        </a:rPr>
                        <a:t>Quand l’utiliser</a:t>
                      </a:r>
                    </a:p>
                  </a:txBody>
                  <a:tcPr marL="97861" marR="97861" marT="50124" marB="50124"/>
                </a:tc>
                <a:tc>
                  <a:txBody>
                    <a:bodyPr/>
                    <a:lstStyle/>
                    <a:p>
                      <a:pPr algn="ctr"/>
                      <a:r>
                        <a:rPr lang="fr-CA" sz="1900">
                          <a:solidFill>
                            <a:schemeClr val="bg1"/>
                          </a:solidFill>
                        </a:rPr>
                        <a:t>Exemples </a:t>
                      </a:r>
                    </a:p>
                  </a:txBody>
                  <a:tcPr marL="97861" marR="97861" marT="50124" marB="50124"/>
                </a:tc>
                <a:extLst>
                  <a:ext uri="{0D108BD9-81ED-4DB2-BD59-A6C34878D82A}">
                    <a16:rowId xmlns:a16="http://schemas.microsoft.com/office/drawing/2014/main" val="10000"/>
                  </a:ext>
                </a:extLst>
              </a:tr>
              <a:tr h="1323438">
                <a:tc>
                  <a:txBody>
                    <a:bodyPr/>
                    <a:lstStyle/>
                    <a:p>
                      <a:r>
                        <a:rPr lang="fr-CA" sz="1900"/>
                        <a:t>Lorsque l’infirmière auxiliaire veut:</a:t>
                      </a:r>
                    </a:p>
                    <a:p>
                      <a:pPr marL="285750" indent="-285750">
                        <a:buFont typeface="Arial" panose="020B0604020202020204" pitchFamily="34" charset="0"/>
                        <a:buChar char="•"/>
                      </a:pPr>
                      <a:r>
                        <a:rPr lang="fr-CA" sz="1900"/>
                        <a:t>Obtenir une réponse par un oui ou un non</a:t>
                      </a:r>
                    </a:p>
                  </a:txBody>
                  <a:tcPr marL="97861" marR="97861" marT="50124" marB="50124"/>
                </a:tc>
                <a:tc>
                  <a:txBody>
                    <a:bodyPr/>
                    <a:lstStyle/>
                    <a:p>
                      <a:endParaRPr lang="fr-CA" sz="1900"/>
                    </a:p>
                    <a:p>
                      <a:pPr marL="285750" indent="-285750">
                        <a:buFont typeface="Wingdings" panose="05000000000000000000" pitchFamily="2" charset="2"/>
                        <a:buChar char="Ø"/>
                      </a:pPr>
                      <a:r>
                        <a:rPr lang="fr-CA" sz="1900"/>
                        <a:t>Avez-vous de la peine présentement?</a:t>
                      </a:r>
                    </a:p>
                  </a:txBody>
                  <a:tcPr marL="97861" marR="97861" marT="50124" marB="50124"/>
                </a:tc>
                <a:extLst>
                  <a:ext uri="{0D108BD9-81ED-4DB2-BD59-A6C34878D82A}">
                    <a16:rowId xmlns:a16="http://schemas.microsoft.com/office/drawing/2014/main" val="10001"/>
                  </a:ext>
                </a:extLst>
              </a:tr>
              <a:tr h="729656">
                <a:tc>
                  <a:txBody>
                    <a:bodyPr/>
                    <a:lstStyle/>
                    <a:p>
                      <a:pPr marL="285750" indent="-285750">
                        <a:buFont typeface="Arial" panose="020B0604020202020204" pitchFamily="34" charset="0"/>
                        <a:buChar char="•"/>
                      </a:pPr>
                      <a:r>
                        <a:rPr lang="fr-CA" sz="1900"/>
                        <a:t>Avoir des renseignements précis</a:t>
                      </a:r>
                    </a:p>
                  </a:txBody>
                  <a:tcPr marL="97861" marR="97861" marT="50124" marB="50124"/>
                </a:tc>
                <a:tc>
                  <a:txBody>
                    <a:bodyPr/>
                    <a:lstStyle/>
                    <a:p>
                      <a:pPr marL="285750" indent="-285750">
                        <a:buFont typeface="Wingdings" panose="05000000000000000000" pitchFamily="2" charset="2"/>
                        <a:buChar char="Ø"/>
                      </a:pPr>
                      <a:r>
                        <a:rPr lang="fr-CA" sz="1900"/>
                        <a:t>À quel moment avez-vous consulté?</a:t>
                      </a:r>
                    </a:p>
                  </a:txBody>
                  <a:tcPr marL="97861" marR="97861" marT="50124" marB="50124"/>
                </a:tc>
                <a:extLst>
                  <a:ext uri="{0D108BD9-81ED-4DB2-BD59-A6C34878D82A}">
                    <a16:rowId xmlns:a16="http://schemas.microsoft.com/office/drawing/2014/main" val="10002"/>
                  </a:ext>
                </a:extLst>
              </a:tr>
              <a:tr h="729656">
                <a:tc>
                  <a:txBody>
                    <a:bodyPr/>
                    <a:lstStyle/>
                    <a:p>
                      <a:pPr marL="285750" indent="-285750">
                        <a:buFont typeface="Arial" panose="020B0604020202020204" pitchFamily="34" charset="0"/>
                        <a:buChar char="•"/>
                      </a:pPr>
                      <a:r>
                        <a:rPr lang="fr-CA" sz="1900"/>
                        <a:t>Avoir des réponses courtes</a:t>
                      </a:r>
                    </a:p>
                  </a:txBody>
                  <a:tcPr marL="97861" marR="97861" marT="50124" marB="50124"/>
                </a:tc>
                <a:tc>
                  <a:txBody>
                    <a:bodyPr/>
                    <a:lstStyle/>
                    <a:p>
                      <a:pPr marL="285750" indent="-285750">
                        <a:buFont typeface="Wingdings" panose="05000000000000000000" pitchFamily="2" charset="2"/>
                        <a:buChar char="Ø"/>
                      </a:pPr>
                      <a:r>
                        <a:rPr lang="fr-CA" sz="1900"/>
                        <a:t>Aimeriez-vous qu’on en parle?</a:t>
                      </a:r>
                    </a:p>
                  </a:txBody>
                  <a:tcPr marL="97861" marR="97861" marT="50124" marB="5012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788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Mises en situation</a:t>
            </a:r>
          </a:p>
        </p:txBody>
      </p:sp>
      <p:pic>
        <p:nvPicPr>
          <p:cNvPr id="5" name="Picture 4" descr="Personne utilisant une seringue">
            <a:extLst>
              <a:ext uri="{FF2B5EF4-FFF2-40B4-BE49-F238E27FC236}">
                <a16:creationId xmlns:a16="http://schemas.microsoft.com/office/drawing/2014/main" id="{44D600A1-E7C2-C91D-442F-B0B1AD97C0A5}"/>
              </a:ext>
            </a:extLst>
          </p:cNvPr>
          <p:cNvPicPr>
            <a:picLocks noChangeAspect="1"/>
          </p:cNvPicPr>
          <p:nvPr/>
        </p:nvPicPr>
        <p:blipFill rotWithShape="1">
          <a:blip r:embed="rId2"/>
          <a:srcRect l="7252" r="20003" b="2"/>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5F4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i="1" dirty="0">
                <a:solidFill>
                  <a:srgbClr val="FFFFFF"/>
                </a:solidFill>
              </a:rPr>
              <a:t>Monsieur Rioux est un homme de 36 ans à qui on vient de diagnostiquer un cancer des testicules. Vous allez lui faire une ponction veineuse. Vous voulez en profiter pour connaître ses émotions face à ce diagnostic.</a:t>
            </a:r>
          </a:p>
          <a:p>
            <a:endParaRPr lang="fr-CA" dirty="0">
              <a:solidFill>
                <a:srgbClr val="FFFFFF"/>
              </a:solidFill>
            </a:endParaRPr>
          </a:p>
          <a:p>
            <a:pPr marL="550926" indent="-514350">
              <a:buAutoNum type="alphaLcParenR"/>
            </a:pPr>
            <a:r>
              <a:rPr lang="fr-CA" dirty="0">
                <a:solidFill>
                  <a:srgbClr val="FFFFFF"/>
                </a:solidFill>
              </a:rPr>
              <a:t>Quelle question ouverte pourriez-vous lui poser?</a:t>
            </a:r>
          </a:p>
          <a:p>
            <a:pPr marL="550926" indent="-514350">
              <a:buAutoNum type="alphaLcParenR"/>
            </a:pPr>
            <a:endParaRPr lang="fr-CA" dirty="0">
              <a:solidFill>
                <a:srgbClr val="FFFFFF"/>
              </a:solidFill>
            </a:endParaRPr>
          </a:p>
          <a:p>
            <a:pPr marL="550926" indent="-514350">
              <a:buAutoNum type="alphaLcParenR"/>
            </a:pPr>
            <a:r>
              <a:rPr lang="fr-CA" dirty="0">
                <a:solidFill>
                  <a:srgbClr val="FFFFFF"/>
                </a:solidFill>
              </a:rPr>
              <a:t>Quelle question fermée pourriez-vous lui poser?</a:t>
            </a:r>
          </a:p>
        </p:txBody>
      </p:sp>
    </p:spTree>
    <p:extLst>
      <p:ext uri="{BB962C8B-B14F-4D97-AF65-F5344CB8AC3E}">
        <p14:creationId xmlns:p14="http://schemas.microsoft.com/office/powerpoint/2010/main" val="1805318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1159</TotalTime>
  <Words>2878</Words>
  <Application>Microsoft Office PowerPoint</Application>
  <PresentationFormat>Affichage à l'écran (4:3)</PresentationFormat>
  <Paragraphs>254</Paragraphs>
  <Slides>45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Tw Cen MT</vt:lpstr>
      <vt:lpstr>Tw Cen MT Condensed</vt:lpstr>
      <vt:lpstr>Wingdings</vt:lpstr>
      <vt:lpstr>Wingdings 3</vt:lpstr>
      <vt:lpstr>Intégral</vt:lpstr>
      <vt:lpstr>La communication relationnelle adéquate</vt:lpstr>
      <vt:lpstr>Éléments importants dans la transmission d’un message p.19</vt:lpstr>
      <vt:lpstr>VEUILLEZ VISIONNER LE VIDÉO C2.2 </vt:lpstr>
      <vt:lpstr>Critère d’efficacité de la communication verbale p.18</vt:lpstr>
      <vt:lpstr>Techniques de communication verbale p.19</vt:lpstr>
      <vt:lpstr>Les questions p.20</vt:lpstr>
      <vt:lpstr>La question ouverte</vt:lpstr>
      <vt:lpstr>La question fermée</vt:lpstr>
      <vt:lpstr>Mises en situation</vt:lpstr>
      <vt:lpstr>Réponses…</vt:lpstr>
      <vt:lpstr>L’écoute active p. 19, 21 et 23</vt:lpstr>
      <vt:lpstr>Les techniques d’écoute active p.19</vt:lpstr>
      <vt:lpstr>Le reflet simple ou la reformulation p.19</vt:lpstr>
      <vt:lpstr>Le reflet de sentiments</vt:lpstr>
      <vt:lpstr>La rétroaction (feedback)</vt:lpstr>
      <vt:lpstr>La validation ou la clarification </vt:lpstr>
      <vt:lpstr>La synthèse</vt:lpstr>
      <vt:lpstr>Exemples de relation aidante</vt:lpstr>
      <vt:lpstr>VEUILLEZ VISIONNER LES VIDÉOS C2.3 à C2.5</vt:lpstr>
      <vt:lpstr>VEUILLEZ ÉCOUTER L’AUDIO C2.6 DANS LE MOODLE</vt:lpstr>
      <vt:lpstr>Le message en «Je» p.23</vt:lpstr>
      <vt:lpstr>Message transmis avec l’emploi du «JE» p.23</vt:lpstr>
      <vt:lpstr>VEUILLEZ VISIONNER LE VIDÉO C2.7</vt:lpstr>
      <vt:lpstr>Les moyens de communication non verbale p.26</vt:lpstr>
      <vt:lpstr>Comportements non verbaux</vt:lpstr>
      <vt:lpstr>Présentation PowerPoint</vt:lpstr>
      <vt:lpstr>Le regard p.30</vt:lpstr>
      <vt:lpstr>Présentation PowerPoint</vt:lpstr>
      <vt:lpstr>Présentation PowerPoint</vt:lpstr>
      <vt:lpstr>L’expression faciale p.27</vt:lpstr>
      <vt:lpstr>Présentation PowerPoint</vt:lpstr>
      <vt:lpstr>Présentation PowerPoint</vt:lpstr>
      <vt:lpstr>Présentation PowerPoint</vt:lpstr>
      <vt:lpstr>Mise en situation</vt:lpstr>
      <vt:lpstr>Réponses </vt:lpstr>
      <vt:lpstr>Le toucher p.29</vt:lpstr>
      <vt:lpstr>Il existe plusieurs sortes de toucher;</vt:lpstr>
      <vt:lpstr>Que peut révéler le toucher?</vt:lpstr>
      <vt:lpstr>La gestuelle (bras et jambes) p.27</vt:lpstr>
      <vt:lpstr>La distance p.29</vt:lpstr>
      <vt:lpstr>Présentation PowerPoint</vt:lpstr>
      <vt:lpstr>Le silence p.28</vt:lpstr>
      <vt:lpstr>Que peut révéler le silence?</vt:lpstr>
      <vt:lpstr>Présentation PowerPoint</vt:lpstr>
      <vt:lpstr>VEUILLEZ VISIONNER LES VIDÉOS C2.8 et C2.9</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2</dc:title>
  <dc:creator>Migneault, Marcelle</dc:creator>
  <cp:lastModifiedBy>Beaulieu, Daniel</cp:lastModifiedBy>
  <cp:revision>14</cp:revision>
  <cp:lastPrinted>2023-11-02T17:31:56Z</cp:lastPrinted>
  <dcterms:created xsi:type="dcterms:W3CDTF">2021-01-27T17:27:01Z</dcterms:created>
  <dcterms:modified xsi:type="dcterms:W3CDTF">2024-02-26T15:38:15Z</dcterms:modified>
</cp:coreProperties>
</file>