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4" r:id="rId24"/>
    <p:sldId id="301" r:id="rId25"/>
    <p:sldId id="305" r:id="rId26"/>
    <p:sldId id="307" r:id="rId2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35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95518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81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87518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A63E743-B84B-4ED1-BB41-36550D83A3B9}" type="datetimeFigureOut">
              <a:rPr lang="fr-CA" smtClean="0"/>
              <a:t>2024-02-26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38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A63E743-B84B-4ED1-BB41-36550D83A3B9}" type="datetimeFigureOut">
              <a:rPr lang="fr-CA" smtClean="0"/>
              <a:t>2024-02-26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120056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63E743-B84B-4ED1-BB41-36550D83A3B9}" type="datetimeFigureOut">
              <a:rPr lang="fr-CA" smtClean="0"/>
              <a:t>2024-02-26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235602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A63E743-B84B-4ED1-BB41-36550D83A3B9}" type="datetimeFigureOut">
              <a:rPr lang="fr-CA" smtClean="0"/>
              <a:t>2024-02-26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307555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3E743-B84B-4ED1-BB41-36550D83A3B9}" type="datetimeFigureOut">
              <a:rPr lang="fr-CA" smtClean="0"/>
              <a:t>2024-02-26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72604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63E743-B84B-4ED1-BB41-36550D83A3B9}" type="datetimeFigureOut">
              <a:rPr lang="fr-CA" smtClean="0"/>
              <a:t>2024-02-26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spTree>
    <p:extLst>
      <p:ext uri="{BB962C8B-B14F-4D97-AF65-F5344CB8AC3E}">
        <p14:creationId xmlns:p14="http://schemas.microsoft.com/office/powerpoint/2010/main" val="396301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63E743-B84B-4ED1-BB41-36550D83A3B9}" type="datetimeFigureOut">
              <a:rPr lang="fr-CA" smtClean="0"/>
              <a:t>2024-02-26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11F7EB1-FB2D-4B7C-BE87-922DD4456639}" type="slidenum">
              <a:rPr lang="fr-CA" smtClean="0"/>
              <a:t>‹N°›</a:t>
            </a:fld>
            <a:endParaRPr lang="fr-C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01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63E743-B84B-4ED1-BB41-36550D83A3B9}" type="datetimeFigureOut">
              <a:rPr lang="fr-CA" smtClean="0"/>
              <a:t>2024-02-26</a:t>
            </a:fld>
            <a:endParaRPr lang="fr-C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1F7EB1-FB2D-4B7C-BE87-922DD4456639}" type="slidenum">
              <a:rPr lang="fr-CA" smtClean="0"/>
              <a:t>‹N°›</a:t>
            </a:fld>
            <a:endParaRPr lang="fr-C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809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tennes relais téléphonique">
            <a:extLst>
              <a:ext uri="{FF2B5EF4-FFF2-40B4-BE49-F238E27FC236}">
                <a16:creationId xmlns:a16="http://schemas.microsoft.com/office/drawing/2014/main" id="{25A92DFC-50DB-5C65-B6D3-FBF15BE79510}"/>
              </a:ext>
            </a:extLst>
          </p:cNvPr>
          <p:cNvPicPr>
            <a:picLocks noChangeAspect="1"/>
          </p:cNvPicPr>
          <p:nvPr/>
        </p:nvPicPr>
        <p:blipFill rotWithShape="1">
          <a:blip r:embed="rId2">
            <a:alphaModFix amt="45000"/>
          </a:blip>
          <a:srcRect l="11023" r="-2" b="-2"/>
          <a:stretch/>
        </p:blipFill>
        <p:spPr>
          <a:xfrm>
            <a:off x="20" y="-1"/>
            <a:ext cx="9141694" cy="6858000"/>
          </a:xfrm>
          <a:prstGeom prst="rect">
            <a:avLst/>
          </a:prstGeom>
        </p:spPr>
      </p:pic>
      <p:sp>
        <p:nvSpPr>
          <p:cNvPr id="2" name="Titre 1"/>
          <p:cNvSpPr>
            <a:spLocks noGrp="1"/>
          </p:cNvSpPr>
          <p:nvPr>
            <p:ph type="ctrTitle"/>
          </p:nvPr>
        </p:nvSpPr>
        <p:spPr>
          <a:xfrm>
            <a:off x="482600" y="643467"/>
            <a:ext cx="5373505" cy="5571066"/>
          </a:xfrm>
        </p:spPr>
        <p:txBody>
          <a:bodyPr>
            <a:normAutofit/>
          </a:bodyPr>
          <a:lstStyle/>
          <a:p>
            <a:r>
              <a:rPr lang="fr-CA" sz="5700">
                <a:solidFill>
                  <a:schemeClr val="tx1"/>
                </a:solidFill>
              </a:rPr>
              <a:t>La communication relationnelle adéquate</a:t>
            </a:r>
          </a:p>
        </p:txBody>
      </p:sp>
      <p:sp>
        <p:nvSpPr>
          <p:cNvPr id="3" name="Sous-titre 2"/>
          <p:cNvSpPr>
            <a:spLocks noGrp="1"/>
          </p:cNvSpPr>
          <p:nvPr>
            <p:ph type="subTitle" idx="1"/>
          </p:nvPr>
        </p:nvSpPr>
        <p:spPr>
          <a:xfrm>
            <a:off x="6338706" y="643467"/>
            <a:ext cx="2322694" cy="5571066"/>
          </a:xfrm>
        </p:spPr>
        <p:txBody>
          <a:bodyPr>
            <a:normAutofit/>
          </a:bodyPr>
          <a:lstStyle/>
          <a:p>
            <a:r>
              <a:rPr lang="fr-CA" sz="1700">
                <a:solidFill>
                  <a:schemeClr val="tx1"/>
                </a:solidFill>
              </a:rPr>
              <a:t>Cemeq p.18</a:t>
            </a:r>
          </a:p>
        </p:txBody>
      </p:sp>
      <p:cxnSp>
        <p:nvCxnSpPr>
          <p:cNvPr id="11" name="Straight Connector 10">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320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2376" b="12871"/>
          <a:stretch/>
        </p:blipFill>
        <p:spPr>
          <a:xfrm>
            <a:off x="683568" y="764704"/>
            <a:ext cx="7349390" cy="5040560"/>
          </a:xfrm>
          <a:prstGeom prst="rect">
            <a:avLst/>
          </a:prstGeom>
        </p:spPr>
      </p:pic>
    </p:spTree>
    <p:extLst>
      <p:ext uri="{BB962C8B-B14F-4D97-AF65-F5344CB8AC3E}">
        <p14:creationId xmlns:p14="http://schemas.microsoft.com/office/powerpoint/2010/main" val="79364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692696"/>
            <a:ext cx="6264696" cy="5152172"/>
          </a:xfrm>
        </p:spPr>
      </p:pic>
    </p:spTree>
    <p:extLst>
      <p:ext uri="{BB962C8B-B14F-4D97-AF65-F5344CB8AC3E}">
        <p14:creationId xmlns:p14="http://schemas.microsoft.com/office/powerpoint/2010/main" val="71202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6013704" cy="1499616"/>
          </a:xfrm>
        </p:spPr>
        <p:txBody>
          <a:bodyPr>
            <a:normAutofit/>
          </a:bodyPr>
          <a:lstStyle/>
          <a:p>
            <a:r>
              <a:rPr lang="fr-CA" dirty="0"/>
              <a:t>Mise en situation</a:t>
            </a:r>
          </a:p>
        </p:txBody>
      </p:sp>
      <p:sp>
        <p:nvSpPr>
          <p:cNvPr id="3" name="Espace réservé du contenu 2"/>
          <p:cNvSpPr>
            <a:spLocks noGrp="1"/>
          </p:cNvSpPr>
          <p:nvPr>
            <p:ph idx="1"/>
          </p:nvPr>
        </p:nvSpPr>
        <p:spPr>
          <a:xfrm>
            <a:off x="768096" y="2286000"/>
            <a:ext cx="6013703" cy="4023360"/>
          </a:xfrm>
        </p:spPr>
        <p:txBody>
          <a:bodyPr>
            <a:normAutofit/>
          </a:bodyPr>
          <a:lstStyle/>
          <a:p>
            <a:r>
              <a:rPr lang="fr-CA" dirty="0"/>
              <a:t>Madame Breton a 68 ans et elle est hospitalisée pour une pneumonie depuis quelques jours. Son état ne s’améliore pas, et sa température monte souvent de façon grave. Vous entrez dans sa chambre pour lui administrer un médicament. Vous </a:t>
            </a:r>
            <a:r>
              <a:rPr lang="fr-CA"/>
              <a:t>observez</a:t>
            </a:r>
            <a:r>
              <a:rPr lang="fr-CA" dirty="0"/>
              <a:t> que la cliente a un regard triste. Elle a les sourcils froncés et semble perdu dans ses pensées. Elle se mordille les lèvres.</a:t>
            </a:r>
          </a:p>
          <a:p>
            <a:endParaRPr lang="fr-CA" dirty="0"/>
          </a:p>
          <a:p>
            <a:pPr>
              <a:buFont typeface="Wingdings" panose="05000000000000000000" pitchFamily="2" charset="2"/>
              <a:buChar char="Ø"/>
            </a:pPr>
            <a:r>
              <a:rPr lang="fr-CA"/>
              <a:t>Que devez-vous décoder dans les comportements non verbaux de madame Breton?</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32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int d’exclamation sur un arrière-plan jaune">
            <a:extLst>
              <a:ext uri="{FF2B5EF4-FFF2-40B4-BE49-F238E27FC236}">
                <a16:creationId xmlns:a16="http://schemas.microsoft.com/office/drawing/2014/main" id="{29ACB822-5068-FAEA-5C6C-404A2221D530}"/>
              </a:ext>
            </a:extLst>
          </p:cNvPr>
          <p:cNvPicPr>
            <a:picLocks noChangeAspect="1"/>
          </p:cNvPicPr>
          <p:nvPr/>
        </p:nvPicPr>
        <p:blipFill rotWithShape="1">
          <a:blip r:embed="rId2">
            <a:duotone>
              <a:schemeClr val="bg2">
                <a:shade val="45000"/>
                <a:satMod val="135000"/>
              </a:schemeClr>
              <a:prstClr val="white"/>
            </a:duotone>
            <a:alphaModFix amt="35000"/>
          </a:blip>
          <a:srcRect l="25"/>
          <a:stretch/>
        </p:blipFill>
        <p:spPr>
          <a:xfrm>
            <a:off x="20" y="-1"/>
            <a:ext cx="9141694" cy="6858000"/>
          </a:xfrm>
          <a:prstGeom prst="rect">
            <a:avLst/>
          </a:prstGeom>
        </p:spPr>
      </p:pic>
      <p:sp>
        <p:nvSpPr>
          <p:cNvPr id="2" name="Titre 1"/>
          <p:cNvSpPr>
            <a:spLocks noGrp="1"/>
          </p:cNvSpPr>
          <p:nvPr>
            <p:ph type="title"/>
          </p:nvPr>
        </p:nvSpPr>
        <p:spPr>
          <a:xfrm>
            <a:off x="482600" y="643467"/>
            <a:ext cx="2763328" cy="5571066"/>
          </a:xfrm>
        </p:spPr>
        <p:txBody>
          <a:bodyPr>
            <a:normAutofit/>
          </a:bodyPr>
          <a:lstStyle/>
          <a:p>
            <a:pPr algn="r"/>
            <a:r>
              <a:rPr lang="fr-CA" dirty="0"/>
              <a:t>Réponses </a:t>
            </a:r>
            <a:endParaRPr lang="fr-CA"/>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28528" y="643467"/>
            <a:ext cx="4930584" cy="5571066"/>
          </a:xfrm>
        </p:spPr>
        <p:txBody>
          <a:bodyPr anchor="ctr">
            <a:normAutofit/>
          </a:bodyPr>
          <a:lstStyle/>
          <a:p>
            <a:r>
              <a:rPr lang="fr-CA" dirty="0"/>
              <a:t>Triste (regard)</a:t>
            </a:r>
          </a:p>
          <a:p>
            <a:r>
              <a:rPr lang="fr-CA" dirty="0"/>
              <a:t>Les sourcils froncés expriment la concentration, la réflexion et l’écoute attentive.</a:t>
            </a:r>
          </a:p>
          <a:p>
            <a:r>
              <a:rPr lang="fr-CA" dirty="0"/>
              <a:t>Les lèvres mordillées annoncent la tension, de l’anxiété ou de l’embarras.</a:t>
            </a:r>
          </a:p>
        </p:txBody>
      </p:sp>
    </p:spTree>
    <p:extLst>
      <p:ext uri="{BB962C8B-B14F-4D97-AF65-F5344CB8AC3E}">
        <p14:creationId xmlns:p14="http://schemas.microsoft.com/office/powerpoint/2010/main" val="146997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que sur un document avec stylet">
            <a:extLst>
              <a:ext uri="{FF2B5EF4-FFF2-40B4-BE49-F238E27FC236}">
                <a16:creationId xmlns:a16="http://schemas.microsoft.com/office/drawing/2014/main" id="{CAAF04AB-843F-8966-83F2-4B44314CCB90}"/>
              </a:ext>
            </a:extLst>
          </p:cNvPr>
          <p:cNvPicPr>
            <a:picLocks noChangeAspect="1"/>
          </p:cNvPicPr>
          <p:nvPr/>
        </p:nvPicPr>
        <p:blipFill rotWithShape="1">
          <a:blip r:embed="rId2">
            <a:duotone>
              <a:schemeClr val="bg2">
                <a:shade val="45000"/>
                <a:satMod val="135000"/>
              </a:schemeClr>
              <a:prstClr val="white"/>
            </a:duotone>
            <a:alphaModFix amt="35000"/>
          </a:blip>
          <a:srcRect l="11023" r="-2" b="-2"/>
          <a:stretch/>
        </p:blipFill>
        <p:spPr>
          <a:xfrm>
            <a:off x="20" y="-1"/>
            <a:ext cx="9141694" cy="6858000"/>
          </a:xfrm>
          <a:prstGeom prst="rect">
            <a:avLst/>
          </a:prstGeom>
        </p:spPr>
      </p:pic>
      <p:sp>
        <p:nvSpPr>
          <p:cNvPr id="2" name="Titre 1"/>
          <p:cNvSpPr>
            <a:spLocks noGrp="1"/>
          </p:cNvSpPr>
          <p:nvPr>
            <p:ph type="title"/>
          </p:nvPr>
        </p:nvSpPr>
        <p:spPr>
          <a:xfrm>
            <a:off x="482600" y="643467"/>
            <a:ext cx="2763328" cy="5571066"/>
          </a:xfrm>
        </p:spPr>
        <p:txBody>
          <a:bodyPr>
            <a:normAutofit/>
          </a:bodyPr>
          <a:lstStyle/>
          <a:p>
            <a:pPr algn="r"/>
            <a:r>
              <a:rPr lang="fr-CA" b="1"/>
              <a:t>Le toucher </a:t>
            </a:r>
            <a:r>
              <a:rPr lang="fr-CA" dirty="0"/>
              <a:t>p.29</a:t>
            </a:r>
            <a:endParaRPr lang="fr-CA"/>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28528" y="643467"/>
            <a:ext cx="4930584" cy="5571066"/>
          </a:xfrm>
        </p:spPr>
        <p:txBody>
          <a:bodyPr anchor="ctr">
            <a:normAutofit/>
          </a:bodyPr>
          <a:lstStyle/>
          <a:p>
            <a:r>
              <a:rPr lang="fr-CA" dirty="0"/>
              <a:t>Le toucher peut entraîner une réaction positive ou négative selon la personne. </a:t>
            </a:r>
            <a:r>
              <a:rPr lang="fr-CA" i="1" u="sng" dirty="0"/>
              <a:t>Certains clients n’aiment pas qu’on les touche.</a:t>
            </a:r>
          </a:p>
          <a:p>
            <a:r>
              <a:rPr lang="fr-CA" dirty="0"/>
              <a:t>Le toucher </a:t>
            </a:r>
            <a:r>
              <a:rPr lang="fr-CA"/>
              <a:t>permet d’attirer l’attention</a:t>
            </a:r>
            <a:r>
              <a:rPr lang="fr-CA" dirty="0"/>
              <a:t> du client. Il peut venir appuyer un mot ou une parole.</a:t>
            </a:r>
          </a:p>
          <a:p>
            <a:r>
              <a:rPr lang="fr-CA" dirty="0"/>
              <a:t>Le toucher peut aussi servir à </a:t>
            </a:r>
            <a:r>
              <a:rPr lang="fr-CA"/>
              <a:t>rassurer</a:t>
            </a:r>
            <a:r>
              <a:rPr lang="fr-CA" dirty="0"/>
              <a:t>, et il est précieux lorsqu’il y a une forte émotivité.</a:t>
            </a:r>
          </a:p>
        </p:txBody>
      </p:sp>
    </p:spTree>
    <p:extLst>
      <p:ext uri="{BB962C8B-B14F-4D97-AF65-F5344CB8AC3E}">
        <p14:creationId xmlns:p14="http://schemas.microsoft.com/office/powerpoint/2010/main" val="408900930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Il existe plusieurs sortes de toucher;</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Le </a:t>
            </a:r>
            <a:r>
              <a:rPr lang="fr-CA" i="1" u="sng">
                <a:solidFill>
                  <a:srgbClr val="FFFFFF"/>
                </a:solidFill>
              </a:rPr>
              <a:t>toucher professionnel ou utilitaire</a:t>
            </a:r>
            <a:r>
              <a:rPr lang="fr-CA">
                <a:solidFill>
                  <a:srgbClr val="FFFFFF"/>
                </a:solidFill>
              </a:rPr>
              <a:t>: employé lorsqu’on exécute une tâche. Il aide à se rapprocher du client, et à établir une complicité et une relation de confiance.</a:t>
            </a:r>
          </a:p>
          <a:p>
            <a:r>
              <a:rPr lang="fr-CA">
                <a:solidFill>
                  <a:srgbClr val="FFFFFF"/>
                </a:solidFill>
              </a:rPr>
              <a:t>Le </a:t>
            </a:r>
            <a:r>
              <a:rPr lang="fr-CA" i="1" u="sng">
                <a:solidFill>
                  <a:srgbClr val="FFFFFF"/>
                </a:solidFill>
              </a:rPr>
              <a:t>toucher social ou poli</a:t>
            </a:r>
            <a:r>
              <a:rPr lang="fr-CA">
                <a:solidFill>
                  <a:srgbClr val="FFFFFF"/>
                </a:solidFill>
              </a:rPr>
              <a:t>: montre une approbation et une reconnaissance.</a:t>
            </a:r>
          </a:p>
          <a:p>
            <a:r>
              <a:rPr lang="fr-CA">
                <a:solidFill>
                  <a:srgbClr val="FFFFFF"/>
                </a:solidFill>
              </a:rPr>
              <a:t>Le </a:t>
            </a:r>
            <a:r>
              <a:rPr lang="fr-CA" i="1" u="sng">
                <a:solidFill>
                  <a:srgbClr val="FFFFFF"/>
                </a:solidFill>
              </a:rPr>
              <a:t>toucher amical ou chaleureux</a:t>
            </a:r>
            <a:r>
              <a:rPr lang="fr-CA">
                <a:solidFill>
                  <a:srgbClr val="FFFFFF"/>
                </a:solidFill>
              </a:rPr>
              <a:t>: indique une grande amitié ou de l’affectation.</a:t>
            </a:r>
          </a:p>
          <a:p>
            <a:r>
              <a:rPr lang="fr-CA">
                <a:solidFill>
                  <a:srgbClr val="FFFFFF"/>
                </a:solidFill>
              </a:rPr>
              <a:t>Le </a:t>
            </a:r>
            <a:r>
              <a:rPr lang="fr-CA" i="1" u="sng">
                <a:solidFill>
                  <a:srgbClr val="FFFFFF"/>
                </a:solidFill>
              </a:rPr>
              <a:t>toucher intime ou aimant</a:t>
            </a:r>
            <a:r>
              <a:rPr lang="fr-CA">
                <a:solidFill>
                  <a:srgbClr val="FFFFFF"/>
                </a:solidFill>
              </a:rPr>
              <a:t>: exprime un attachement, une attirance émotionnelle.</a:t>
            </a:r>
          </a:p>
        </p:txBody>
      </p:sp>
    </p:spTree>
    <p:extLst>
      <p:ext uri="{BB962C8B-B14F-4D97-AF65-F5344CB8AC3E}">
        <p14:creationId xmlns:p14="http://schemas.microsoft.com/office/powerpoint/2010/main" val="176839532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29768" y="4608575"/>
            <a:ext cx="3931920" cy="1765715"/>
          </a:xfrm>
        </p:spPr>
        <p:txBody>
          <a:bodyPr>
            <a:normAutofit/>
          </a:bodyPr>
          <a:lstStyle/>
          <a:p>
            <a:pPr algn="r"/>
            <a:r>
              <a:rPr lang="fr-CA" sz="3800">
                <a:solidFill>
                  <a:srgbClr val="FFFFFF"/>
                </a:solidFill>
              </a:rPr>
              <a:t>Que peut révéler le toucher?</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29696" r="9046" b="2"/>
          <a:stretch/>
        </p:blipFill>
        <p:spPr>
          <a:xfrm>
            <a:off x="245660" y="321733"/>
            <a:ext cx="4266015" cy="3899748"/>
          </a:xfrm>
          <a:prstGeom prst="rect">
            <a:avLst/>
          </a:prstGeom>
        </p:spPr>
      </p:pic>
      <p:sp>
        <p:nvSpPr>
          <p:cNvPr id="11" name="Rectangle 1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695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Utiliser le toucher indique généralement une ouverture à l’autre.</a:t>
            </a:r>
          </a:p>
          <a:p>
            <a:r>
              <a:rPr lang="fr-CA">
                <a:solidFill>
                  <a:srgbClr val="FFFFFF"/>
                </a:solidFill>
              </a:rPr>
              <a:t>Éviter de toucher quelqu’un peut être un signe de timidité, de répugnance ou de dégoût.</a:t>
            </a:r>
          </a:p>
          <a:p>
            <a:r>
              <a:rPr lang="fr-CA">
                <a:solidFill>
                  <a:srgbClr val="FFFFFF"/>
                </a:solidFill>
              </a:rPr>
              <a:t>Ne pas vouloir être touché peut indiquer l’inconfort ou la méfiance.</a:t>
            </a:r>
          </a:p>
          <a:p>
            <a:endParaRPr lang="fr-CA">
              <a:solidFill>
                <a:srgbClr val="FFFFFF"/>
              </a:solidFill>
            </a:endParaRPr>
          </a:p>
          <a:p>
            <a:r>
              <a:rPr lang="fr-CA" i="1">
                <a:solidFill>
                  <a:srgbClr val="FFFFFF"/>
                </a:solidFill>
              </a:rPr>
              <a:t>Le toucher est habituellement un acte spontané qui se pose intuitivement!</a:t>
            </a:r>
          </a:p>
        </p:txBody>
      </p:sp>
    </p:spTree>
    <p:extLst>
      <p:ext uri="{BB962C8B-B14F-4D97-AF65-F5344CB8AC3E}">
        <p14:creationId xmlns:p14="http://schemas.microsoft.com/office/powerpoint/2010/main" val="378142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7747254" cy="1499616"/>
          </a:xfrm>
        </p:spPr>
        <p:txBody>
          <a:bodyPr>
            <a:normAutofit/>
          </a:bodyPr>
          <a:lstStyle/>
          <a:p>
            <a:r>
              <a:rPr lang="fr-CA">
                <a:solidFill>
                  <a:srgbClr val="FFFFFF"/>
                </a:solidFill>
              </a:rPr>
              <a:t>La </a:t>
            </a:r>
            <a:r>
              <a:rPr lang="fr-CA" b="1">
                <a:solidFill>
                  <a:srgbClr val="FFFFFF"/>
                </a:solidFill>
              </a:rPr>
              <a:t>gestuelle</a:t>
            </a:r>
            <a:r>
              <a:rPr lang="fr-CA">
                <a:solidFill>
                  <a:srgbClr val="FFFFFF"/>
                </a:solidFill>
              </a:rPr>
              <a:t> (bras et jambes) p.27</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747254" cy="3862971"/>
          </a:xfrm>
        </p:spPr>
        <p:txBody>
          <a:bodyPr>
            <a:normAutofit/>
          </a:bodyPr>
          <a:lstStyle/>
          <a:p>
            <a:r>
              <a:rPr lang="fr-CA" sz="1300">
                <a:solidFill>
                  <a:srgbClr val="FFFFFF"/>
                </a:solidFill>
              </a:rPr>
              <a:t>La gestuelle révèle l’état intérieur de la personne.</a:t>
            </a:r>
          </a:p>
          <a:p>
            <a:endParaRPr lang="fr-CA" sz="1300">
              <a:solidFill>
                <a:srgbClr val="FFFFFF"/>
              </a:solidFill>
            </a:endParaRPr>
          </a:p>
          <a:p>
            <a:r>
              <a:rPr lang="fr-CA" sz="1300">
                <a:solidFill>
                  <a:srgbClr val="FFFFFF"/>
                </a:solidFill>
              </a:rPr>
              <a:t>Que peut révéler la gestuelle?</a:t>
            </a:r>
          </a:p>
          <a:p>
            <a:pPr>
              <a:buFont typeface="Wingdings" panose="05000000000000000000" pitchFamily="2" charset="2"/>
              <a:buChar char="Ø"/>
            </a:pPr>
            <a:r>
              <a:rPr lang="fr-CA" sz="1300">
                <a:solidFill>
                  <a:srgbClr val="FFFFFF"/>
                </a:solidFill>
              </a:rPr>
              <a:t>Se tenir debout en se penchant vers l’avant exprime une ouverture à l’autre.</a:t>
            </a:r>
          </a:p>
          <a:p>
            <a:pPr>
              <a:buFont typeface="Wingdings" panose="05000000000000000000" pitchFamily="2" charset="2"/>
              <a:buChar char="Ø"/>
            </a:pPr>
            <a:r>
              <a:rPr lang="fr-CA" sz="1300">
                <a:solidFill>
                  <a:srgbClr val="FFFFFF"/>
                </a:solidFill>
              </a:rPr>
              <a:t>Se tenir sur un pied puis sur l’autre exprime une tension.</a:t>
            </a:r>
          </a:p>
          <a:p>
            <a:pPr>
              <a:buFont typeface="Wingdings" panose="05000000000000000000" pitchFamily="2" charset="2"/>
              <a:buChar char="Ø"/>
            </a:pPr>
            <a:r>
              <a:rPr lang="fr-CA" sz="1300">
                <a:solidFill>
                  <a:srgbClr val="FFFFFF"/>
                </a:solidFill>
              </a:rPr>
              <a:t>Se ronger les ongles est signe de stress ou d’anxiété.</a:t>
            </a:r>
          </a:p>
          <a:p>
            <a:pPr>
              <a:buFont typeface="Wingdings" panose="05000000000000000000" pitchFamily="2" charset="2"/>
              <a:buChar char="Ø"/>
            </a:pPr>
            <a:r>
              <a:rPr lang="fr-CA" sz="1300">
                <a:solidFill>
                  <a:srgbClr val="FFFFFF"/>
                </a:solidFill>
              </a:rPr>
              <a:t>Les mains qui s’agitent et les battements des jambes montrent que la personne est mal à l’aise.</a:t>
            </a:r>
          </a:p>
          <a:p>
            <a:pPr>
              <a:buFont typeface="Wingdings" panose="05000000000000000000" pitchFamily="2" charset="2"/>
              <a:buChar char="Ø"/>
            </a:pPr>
            <a:r>
              <a:rPr lang="fr-CA" sz="1300">
                <a:solidFill>
                  <a:srgbClr val="FFFFFF"/>
                </a:solidFill>
              </a:rPr>
              <a:t>Croiser les bras et les jambes peut indiquer un relâchement, une certaine passivité ou une fermeture. C’est aussi un signe d’autoprotection.</a:t>
            </a:r>
          </a:p>
          <a:p>
            <a:pPr>
              <a:buFont typeface="Wingdings" panose="05000000000000000000" pitchFamily="2" charset="2"/>
              <a:buChar char="v"/>
            </a:pPr>
            <a:r>
              <a:rPr lang="fr-CA" sz="1300">
                <a:solidFill>
                  <a:srgbClr val="FFFFFF"/>
                </a:solidFill>
              </a:rPr>
              <a:t>Lorsque l’infirmière auxiliaire est avec un client, elle doit tourner son corps et son visage vers lui afin de lui montrer son intérêt. De plus, si elle se place face au client, elle lui indique qu’elle est à son écoute. Cette attitude favorise le contact et aide l’infirmière auxiliaire à établir un lien professionnel. </a:t>
            </a:r>
            <a:r>
              <a:rPr lang="fr-CA" sz="1300" i="1" u="sng">
                <a:solidFill>
                  <a:srgbClr val="FFFFFF"/>
                </a:solidFill>
              </a:rPr>
              <a:t>Il est important d’être le plus détendu possible dans toute circonstance.</a:t>
            </a:r>
          </a:p>
        </p:txBody>
      </p:sp>
    </p:spTree>
    <p:extLst>
      <p:ext uri="{BB962C8B-B14F-4D97-AF65-F5344CB8AC3E}">
        <p14:creationId xmlns:p14="http://schemas.microsoft.com/office/powerpoint/2010/main" val="174526301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La </a:t>
            </a:r>
            <a:r>
              <a:rPr lang="fr-CA" b="1">
                <a:solidFill>
                  <a:srgbClr val="FFFFFF"/>
                </a:solidFill>
              </a:rPr>
              <a:t>distance</a:t>
            </a:r>
            <a:r>
              <a:rPr lang="fr-CA">
                <a:solidFill>
                  <a:srgbClr val="FFFFFF"/>
                </a:solidFill>
              </a:rPr>
              <a:t> p.29</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Lorsqu’on est avec une personne, on se place à différentes distances d’elle selon notre personnalité et selon les rapports qu’on a avec cette personne.</a:t>
            </a:r>
          </a:p>
          <a:p>
            <a:r>
              <a:rPr lang="fr-CA">
                <a:solidFill>
                  <a:srgbClr val="FFFFFF"/>
                </a:solidFill>
              </a:rPr>
              <a:t>On garde avec l’autre une distance où l’on se sent en sécurité.</a:t>
            </a:r>
          </a:p>
          <a:p>
            <a:r>
              <a:rPr lang="fr-CA" i="1">
                <a:solidFill>
                  <a:srgbClr val="FFFFFF"/>
                </a:solidFill>
              </a:rPr>
              <a:t>La distance influence grandement la communication</a:t>
            </a:r>
            <a:r>
              <a:rPr lang="fr-CA">
                <a:solidFill>
                  <a:srgbClr val="FFFFFF"/>
                </a:solidFill>
              </a:rPr>
              <a:t>.</a:t>
            </a:r>
          </a:p>
          <a:p>
            <a:r>
              <a:rPr lang="fr-CA">
                <a:solidFill>
                  <a:srgbClr val="FFFFFF"/>
                </a:solidFill>
              </a:rPr>
              <a:t>En communication, on divise la distance en quatre catégories. </a:t>
            </a:r>
            <a:r>
              <a:rPr lang="fr-CA" i="1" u="sng">
                <a:solidFill>
                  <a:srgbClr val="FFFFFF"/>
                </a:solidFill>
              </a:rPr>
              <a:t>Chaque catégorie est propice à la transmission d’un type de message en particulier</a:t>
            </a:r>
            <a:r>
              <a:rPr lang="fr-CA">
                <a:solidFill>
                  <a:srgbClr val="FFFFFF"/>
                </a:solidFill>
              </a:rPr>
              <a:t>.</a:t>
            </a:r>
          </a:p>
        </p:txBody>
      </p:sp>
    </p:spTree>
    <p:extLst>
      <p:ext uri="{BB962C8B-B14F-4D97-AF65-F5344CB8AC3E}">
        <p14:creationId xmlns:p14="http://schemas.microsoft.com/office/powerpoint/2010/main" val="279417154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260648"/>
            <a:ext cx="7580987" cy="4265790"/>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6633" t="43180" r="11980" b="16688"/>
          <a:stretch/>
        </p:blipFill>
        <p:spPr>
          <a:xfrm>
            <a:off x="467543" y="4516620"/>
            <a:ext cx="7441949" cy="2064190"/>
          </a:xfrm>
          <a:prstGeom prst="rect">
            <a:avLst/>
          </a:prstGeom>
        </p:spPr>
      </p:pic>
    </p:spTree>
    <p:extLst>
      <p:ext uri="{BB962C8B-B14F-4D97-AF65-F5344CB8AC3E}">
        <p14:creationId xmlns:p14="http://schemas.microsoft.com/office/powerpoint/2010/main" val="18467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Les moyens de communication </a:t>
            </a:r>
            <a:r>
              <a:rPr lang="fr-CA" b="1">
                <a:solidFill>
                  <a:srgbClr val="FFFFFF"/>
                </a:solidFill>
              </a:rPr>
              <a:t>non verbale </a:t>
            </a:r>
            <a:r>
              <a:rPr lang="fr-CA">
                <a:solidFill>
                  <a:srgbClr val="FFFFFF"/>
                </a:solidFill>
              </a:rPr>
              <a:t>p.26</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100">
                <a:solidFill>
                  <a:srgbClr val="FFFFFF"/>
                </a:solidFill>
              </a:rPr>
              <a:t>La communication non verbale donne une information importante et pertinente lorsqu’on entre en relation avec le client.</a:t>
            </a:r>
          </a:p>
          <a:p>
            <a:r>
              <a:rPr lang="fr-CA" sz="1100">
                <a:solidFill>
                  <a:srgbClr val="FFFFFF"/>
                </a:solidFill>
              </a:rPr>
              <a:t>Elle vient appuyer l’expression verbale.</a:t>
            </a:r>
          </a:p>
          <a:p>
            <a:r>
              <a:rPr lang="fr-CA" sz="1100">
                <a:solidFill>
                  <a:srgbClr val="FFFFFF"/>
                </a:solidFill>
              </a:rPr>
              <a:t>Elle indique les émotions et la façon d’être de la personne qui communique.</a:t>
            </a:r>
          </a:p>
          <a:p>
            <a:r>
              <a:rPr lang="fr-CA" sz="1100" i="1" u="sng">
                <a:solidFill>
                  <a:srgbClr val="FFFFFF"/>
                </a:solidFill>
              </a:rPr>
              <a:t>Pour communiquer avec un client, l’infirière auxiliaire doit avoir un bon sens de l’observation, elle doit remarquer tous les signaux qu’envoie le corps du client.</a:t>
            </a:r>
          </a:p>
          <a:p>
            <a:r>
              <a:rPr lang="fr-CA" sz="1100">
                <a:solidFill>
                  <a:srgbClr val="FFFFFF"/>
                </a:solidFill>
              </a:rPr>
              <a:t>Lorsqu’elle est avec un client, l’infirmière auxiliaire perçoit des indices non verbaux qui lui montre s’il y a congruence ou non entre:</a:t>
            </a:r>
          </a:p>
          <a:p>
            <a:pPr marL="36576" indent="0">
              <a:buNone/>
            </a:pPr>
            <a:r>
              <a:rPr lang="fr-CA" sz="1100">
                <a:solidFill>
                  <a:srgbClr val="FFFFFF"/>
                </a:solidFill>
              </a:rPr>
              <a:t>     - ce que dit le client</a:t>
            </a:r>
          </a:p>
          <a:p>
            <a:pPr marL="36576" indent="0">
              <a:buNone/>
            </a:pPr>
            <a:r>
              <a:rPr lang="fr-CA" sz="1100">
                <a:solidFill>
                  <a:srgbClr val="FFFFFF"/>
                </a:solidFill>
              </a:rPr>
              <a:t>     - ce qu’il ressent</a:t>
            </a:r>
          </a:p>
          <a:p>
            <a:pPr marL="36576" indent="0">
              <a:buNone/>
            </a:pPr>
            <a:r>
              <a:rPr lang="fr-CA" sz="1100">
                <a:solidFill>
                  <a:srgbClr val="FFFFFF"/>
                </a:solidFill>
              </a:rPr>
              <a:t>     - l’attitude ou l’expression faciale qu’il manifeste</a:t>
            </a:r>
          </a:p>
          <a:p>
            <a:pPr>
              <a:buFont typeface="Wingdings" panose="05000000000000000000" pitchFamily="2" charset="2"/>
              <a:buChar char="Ø"/>
            </a:pPr>
            <a:r>
              <a:rPr lang="fr-CA" sz="1100" u="sng">
                <a:solidFill>
                  <a:srgbClr val="FFFFFF"/>
                </a:solidFill>
              </a:rPr>
              <a:t>L’infirmière auxiliaire doit remarquer et analyser toute cette information pour bien connaître la situation du client.</a:t>
            </a:r>
          </a:p>
        </p:txBody>
      </p:sp>
    </p:spTree>
    <p:extLst>
      <p:ext uri="{BB962C8B-B14F-4D97-AF65-F5344CB8AC3E}">
        <p14:creationId xmlns:p14="http://schemas.microsoft.com/office/powerpoint/2010/main" val="22925042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ulles de discours vides">
            <a:extLst>
              <a:ext uri="{FF2B5EF4-FFF2-40B4-BE49-F238E27FC236}">
                <a16:creationId xmlns:a16="http://schemas.microsoft.com/office/drawing/2014/main" id="{81A5E7C5-FE46-D023-A982-EFF6651AD335}"/>
              </a:ext>
            </a:extLst>
          </p:cNvPr>
          <p:cNvPicPr>
            <a:picLocks noChangeAspect="1"/>
          </p:cNvPicPr>
          <p:nvPr/>
        </p:nvPicPr>
        <p:blipFill rotWithShape="1">
          <a:blip r:embed="rId2">
            <a:duotone>
              <a:schemeClr val="bg2">
                <a:shade val="45000"/>
                <a:satMod val="135000"/>
              </a:schemeClr>
              <a:prstClr val="white"/>
            </a:duotone>
            <a:alphaModFix amt="35000"/>
          </a:blip>
          <a:srcRect l="9758" r="1263" b="-2"/>
          <a:stretch/>
        </p:blipFill>
        <p:spPr>
          <a:xfrm>
            <a:off x="20" y="-1"/>
            <a:ext cx="9141694" cy="6858000"/>
          </a:xfrm>
          <a:prstGeom prst="rect">
            <a:avLst/>
          </a:prstGeom>
        </p:spPr>
      </p:pic>
      <p:sp>
        <p:nvSpPr>
          <p:cNvPr id="2" name="Titre 1"/>
          <p:cNvSpPr>
            <a:spLocks noGrp="1"/>
          </p:cNvSpPr>
          <p:nvPr>
            <p:ph type="title"/>
          </p:nvPr>
        </p:nvSpPr>
        <p:spPr>
          <a:xfrm>
            <a:off x="482600" y="643467"/>
            <a:ext cx="2763328" cy="5571066"/>
          </a:xfrm>
        </p:spPr>
        <p:txBody>
          <a:bodyPr>
            <a:normAutofit/>
          </a:bodyPr>
          <a:lstStyle/>
          <a:p>
            <a:pPr algn="r"/>
            <a:r>
              <a:rPr lang="fr-CA" dirty="0"/>
              <a:t>Le </a:t>
            </a:r>
            <a:r>
              <a:rPr lang="fr-CA" b="1"/>
              <a:t>silence</a:t>
            </a:r>
            <a:r>
              <a:rPr lang="fr-CA" dirty="0"/>
              <a:t> p.28</a:t>
            </a:r>
            <a:endParaRPr lang="fr-CA"/>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28528" y="643467"/>
            <a:ext cx="4930584" cy="5571066"/>
          </a:xfrm>
        </p:spPr>
        <p:txBody>
          <a:bodyPr anchor="ctr">
            <a:normAutofit/>
          </a:bodyPr>
          <a:lstStyle/>
          <a:p>
            <a:r>
              <a:rPr lang="fr-CA" i="1" u="sng"/>
              <a:t>Pour donner une bonne écoute au client, on doit respecter le silence</a:t>
            </a:r>
            <a:r>
              <a:rPr lang="fr-CA" dirty="0"/>
              <a:t>.</a:t>
            </a:r>
          </a:p>
          <a:p>
            <a:r>
              <a:rPr lang="fr-CA" dirty="0"/>
              <a:t>Le silence n’est pas seulement une absence de paroles, </a:t>
            </a:r>
            <a:r>
              <a:rPr lang="fr-CA"/>
              <a:t>c’est aussi une marque d’attention et de respect envers la personne</a:t>
            </a:r>
            <a:r>
              <a:rPr lang="fr-CA" dirty="0"/>
              <a:t>.</a:t>
            </a:r>
          </a:p>
          <a:p>
            <a:r>
              <a:rPr lang="fr-CA" dirty="0"/>
              <a:t>Le silence permet d’être présent, attentif et disponible.</a:t>
            </a:r>
          </a:p>
          <a:p>
            <a:r>
              <a:rPr lang="fr-CA" i="1"/>
              <a:t>Il aide à observer le comportement non verbal.</a:t>
            </a:r>
          </a:p>
          <a:p>
            <a:r>
              <a:rPr lang="fr-CA" dirty="0"/>
              <a:t>Le silence peut permettre à l’</a:t>
            </a:r>
            <a:r>
              <a:rPr lang="fr-CA" dirty="0" err="1"/>
              <a:t>inf</a:t>
            </a:r>
            <a:r>
              <a:rPr lang="fr-CA" dirty="0"/>
              <a:t> aux ainsi qu’au client de </a:t>
            </a:r>
            <a:r>
              <a:rPr lang="fr-CA" i="1"/>
              <a:t>réfléchir, de ressentir leurs émotions et d’entrer en contact.</a:t>
            </a:r>
          </a:p>
        </p:txBody>
      </p:sp>
    </p:spTree>
    <p:extLst>
      <p:ext uri="{BB962C8B-B14F-4D97-AF65-F5344CB8AC3E}">
        <p14:creationId xmlns:p14="http://schemas.microsoft.com/office/powerpoint/2010/main" val="83560759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Échec et mat dans une partie d'échecs">
            <a:extLst>
              <a:ext uri="{FF2B5EF4-FFF2-40B4-BE49-F238E27FC236}">
                <a16:creationId xmlns:a16="http://schemas.microsoft.com/office/drawing/2014/main" id="{62612DD1-3481-95CB-2CD1-D4E5D98498A6}"/>
              </a:ext>
            </a:extLst>
          </p:cNvPr>
          <p:cNvPicPr>
            <a:picLocks noChangeAspect="1"/>
          </p:cNvPicPr>
          <p:nvPr/>
        </p:nvPicPr>
        <p:blipFill rotWithShape="1">
          <a:blip r:embed="rId2">
            <a:duotone>
              <a:schemeClr val="bg2">
                <a:shade val="45000"/>
                <a:satMod val="135000"/>
              </a:schemeClr>
              <a:prstClr val="white"/>
            </a:duotone>
            <a:alphaModFix amt="35000"/>
          </a:blip>
          <a:srcRect t="965" r="-1" b="-1"/>
          <a:stretch/>
        </p:blipFill>
        <p:spPr>
          <a:xfrm>
            <a:off x="20" y="-1"/>
            <a:ext cx="9141694" cy="6858000"/>
          </a:xfrm>
          <a:prstGeom prst="rect">
            <a:avLst/>
          </a:prstGeom>
        </p:spPr>
      </p:pic>
      <p:sp>
        <p:nvSpPr>
          <p:cNvPr id="2" name="Titre 1"/>
          <p:cNvSpPr>
            <a:spLocks noGrp="1"/>
          </p:cNvSpPr>
          <p:nvPr>
            <p:ph type="title"/>
          </p:nvPr>
        </p:nvSpPr>
        <p:spPr>
          <a:xfrm>
            <a:off x="482600" y="643467"/>
            <a:ext cx="2763328" cy="5571066"/>
          </a:xfrm>
        </p:spPr>
        <p:txBody>
          <a:bodyPr>
            <a:normAutofit/>
          </a:bodyPr>
          <a:lstStyle/>
          <a:p>
            <a:pPr algn="r"/>
            <a:r>
              <a:rPr lang="fr-CA" dirty="0"/>
              <a:t>Que peut révéler le silence?</a:t>
            </a:r>
            <a:endParaRPr lang="fr-CA"/>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3728528" y="643467"/>
            <a:ext cx="4930584" cy="5571066"/>
          </a:xfrm>
        </p:spPr>
        <p:txBody>
          <a:bodyPr anchor="ctr">
            <a:normAutofit/>
          </a:bodyPr>
          <a:lstStyle/>
          <a:p>
            <a:r>
              <a:rPr lang="fr-CA" dirty="0"/>
              <a:t>Il peut traduire certaines émotions comme de la </a:t>
            </a:r>
            <a:r>
              <a:rPr lang="fr-CA"/>
              <a:t>contrariété</a:t>
            </a:r>
            <a:r>
              <a:rPr lang="fr-CA" dirty="0"/>
              <a:t> ou de la </a:t>
            </a:r>
            <a:r>
              <a:rPr lang="fr-CA"/>
              <a:t>colère</a:t>
            </a:r>
            <a:r>
              <a:rPr lang="fr-CA" dirty="0"/>
              <a:t>.</a:t>
            </a:r>
          </a:p>
          <a:p>
            <a:r>
              <a:rPr lang="fr-CA" dirty="0"/>
              <a:t>Il peut exprimer de la </a:t>
            </a:r>
            <a:r>
              <a:rPr lang="fr-CA"/>
              <a:t>gêne</a:t>
            </a:r>
            <a:r>
              <a:rPr lang="fr-CA" dirty="0"/>
              <a:t> ou de </a:t>
            </a:r>
            <a:r>
              <a:rPr lang="fr-CA"/>
              <a:t>l’embarras</a:t>
            </a:r>
          </a:p>
          <a:p>
            <a:r>
              <a:rPr lang="fr-CA" dirty="0"/>
              <a:t>Il signifie parfois que la personne a besoin </a:t>
            </a:r>
            <a:r>
              <a:rPr lang="fr-CA"/>
              <a:t>d’un temps de réflexion</a:t>
            </a:r>
            <a:r>
              <a:rPr lang="fr-CA" dirty="0"/>
              <a:t>, qu’elle est pensive.</a:t>
            </a:r>
          </a:p>
          <a:p>
            <a:r>
              <a:rPr lang="fr-CA" dirty="0"/>
              <a:t>Il exprime de la </a:t>
            </a:r>
            <a:r>
              <a:rPr lang="fr-CA"/>
              <a:t>compassion et de l’écoute</a:t>
            </a:r>
            <a:r>
              <a:rPr lang="fr-CA" dirty="0"/>
              <a:t>.</a:t>
            </a:r>
          </a:p>
          <a:p>
            <a:r>
              <a:rPr lang="fr-CA" dirty="0"/>
              <a:t>Il montre parfois un </a:t>
            </a:r>
            <a:r>
              <a:rPr lang="fr-CA"/>
              <a:t>trop plein d’émotions</a:t>
            </a:r>
            <a:r>
              <a:rPr lang="fr-CA" dirty="0"/>
              <a:t>.</a:t>
            </a:r>
          </a:p>
        </p:txBody>
      </p:sp>
    </p:spTree>
    <p:extLst>
      <p:ext uri="{BB962C8B-B14F-4D97-AF65-F5344CB8AC3E}">
        <p14:creationId xmlns:p14="http://schemas.microsoft.com/office/powerpoint/2010/main" val="338933257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ulles de discours vides">
            <a:extLst>
              <a:ext uri="{FF2B5EF4-FFF2-40B4-BE49-F238E27FC236}">
                <a16:creationId xmlns:a16="http://schemas.microsoft.com/office/drawing/2014/main" id="{AD4C4CEC-B1C5-D114-6C29-100AE5828136}"/>
              </a:ext>
            </a:extLst>
          </p:cNvPr>
          <p:cNvPicPr>
            <a:picLocks noChangeAspect="1"/>
          </p:cNvPicPr>
          <p:nvPr/>
        </p:nvPicPr>
        <p:blipFill rotWithShape="1">
          <a:blip r:embed="rId2">
            <a:alphaModFix amt="25000"/>
          </a:blip>
          <a:srcRect l="9747" r="1252" b="-1"/>
          <a:stretch/>
        </p:blipFill>
        <p:spPr>
          <a:xfrm>
            <a:off x="20" y="10"/>
            <a:ext cx="9143980" cy="6857990"/>
          </a:xfrm>
          <a:prstGeom prst="rect">
            <a:avLst/>
          </a:prstGeom>
        </p:spPr>
      </p:pic>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290054" cy="4023360"/>
          </a:xfrm>
        </p:spPr>
        <p:txBody>
          <a:bodyPr>
            <a:normAutofit/>
          </a:bodyPr>
          <a:lstStyle/>
          <a:p>
            <a:r>
              <a:rPr lang="fr-CA">
                <a:solidFill>
                  <a:srgbClr val="FFFFFF"/>
                </a:solidFill>
              </a:rPr>
              <a:t>L’infirmière auxiliaire </a:t>
            </a:r>
            <a:r>
              <a:rPr lang="fr-CA" i="1" u="sng">
                <a:solidFill>
                  <a:srgbClr val="FFFFFF"/>
                </a:solidFill>
              </a:rPr>
              <a:t>doit respecter les silences </a:t>
            </a:r>
            <a:r>
              <a:rPr lang="fr-CA">
                <a:solidFill>
                  <a:srgbClr val="FFFFFF"/>
                </a:solidFill>
              </a:rPr>
              <a:t>lorsqu’elle écoute un client.</a:t>
            </a:r>
          </a:p>
          <a:p>
            <a:r>
              <a:rPr lang="fr-CA">
                <a:solidFill>
                  <a:srgbClr val="FFFFFF"/>
                </a:solidFill>
              </a:rPr>
              <a:t>Elle peut utiliser les silences pour revenir sur une idée ou une émotion.</a:t>
            </a:r>
          </a:p>
          <a:p>
            <a:r>
              <a:rPr lang="fr-CA" i="1">
                <a:solidFill>
                  <a:srgbClr val="FFFFFF"/>
                </a:solidFill>
              </a:rPr>
              <a:t>Les moments de silence doivent être des outils de communication et non des moments de malaise</a:t>
            </a:r>
            <a:r>
              <a:rPr lang="fr-CA">
                <a:solidFill>
                  <a:srgbClr val="FFFFFF"/>
                </a:solidFill>
              </a:rPr>
              <a:t>.</a:t>
            </a:r>
          </a:p>
          <a:p>
            <a:r>
              <a:rPr lang="fr-CA">
                <a:solidFill>
                  <a:srgbClr val="FFFFFF"/>
                </a:solidFill>
              </a:rPr>
              <a:t>Le silence </a:t>
            </a:r>
            <a:r>
              <a:rPr lang="fr-CA" i="1">
                <a:solidFill>
                  <a:srgbClr val="FFFFFF"/>
                </a:solidFill>
              </a:rPr>
              <a:t>représente un temps de réflexion</a:t>
            </a:r>
            <a:r>
              <a:rPr lang="fr-CA">
                <a:solidFill>
                  <a:srgbClr val="FFFFFF"/>
                </a:solidFill>
              </a:rPr>
              <a:t> où chacun se connecte à son propre vécu et où l’infirmière auxiliaire </a:t>
            </a:r>
            <a:r>
              <a:rPr lang="fr-CA" i="1">
                <a:solidFill>
                  <a:srgbClr val="FFFFFF"/>
                </a:solidFill>
              </a:rPr>
              <a:t>peut observer la communication non verbale du client</a:t>
            </a:r>
            <a:r>
              <a:rPr lang="fr-CA">
                <a:solidFill>
                  <a:srgbClr val="FFFFFF"/>
                </a:solidFill>
              </a:rPr>
              <a:t>.</a:t>
            </a:r>
          </a:p>
        </p:txBody>
      </p:sp>
    </p:spTree>
    <p:extLst>
      <p:ext uri="{BB962C8B-B14F-4D97-AF65-F5344CB8AC3E}">
        <p14:creationId xmlns:p14="http://schemas.microsoft.com/office/powerpoint/2010/main" val="45433495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VISIONNER LES VIDÉOS C3.2 ET C3.3</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4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Les pièges de la communication non verbale p.30</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sz="1600">
                <a:solidFill>
                  <a:srgbClr val="FFFFFF"/>
                </a:solidFill>
              </a:rPr>
              <a:t>La communication non verbale n’est pas toujours fiable. Il faut toujours vérifier l’information qu’on reçoit en observant les comportements non verbaux de l’autre.</a:t>
            </a:r>
          </a:p>
          <a:p>
            <a:r>
              <a:rPr lang="fr-CA" sz="1600">
                <a:solidFill>
                  <a:srgbClr val="FFFFFF"/>
                </a:solidFill>
              </a:rPr>
              <a:t>Les clients vont décoder les comportements non verbaux de l’infirmière auxiliaire. Ils pourront donc vérifier si celle-ci est congruente.</a:t>
            </a:r>
          </a:p>
          <a:p>
            <a:r>
              <a:rPr lang="fr-CA" sz="1600">
                <a:solidFill>
                  <a:srgbClr val="FFFFFF"/>
                </a:solidFill>
              </a:rPr>
              <a:t>La timidité peut devenir un obstacle dans la communication non verbale. L’infirmière auxiliaire doit bien se connaître afin de mieux la contrôler.</a:t>
            </a:r>
          </a:p>
          <a:p>
            <a:r>
              <a:rPr lang="fr-CA" sz="1600">
                <a:solidFill>
                  <a:srgbClr val="FFFFFF"/>
                </a:solidFill>
              </a:rPr>
              <a:t>Le langage corporel n’est pas toujours juste et il contredit parfois la parole (certains mécanismes de défense permettent d’éviter de laisser transparaître des sentiments beaucoup plus profond)</a:t>
            </a:r>
          </a:p>
        </p:txBody>
      </p:sp>
    </p:spTree>
    <p:extLst>
      <p:ext uri="{BB962C8B-B14F-4D97-AF65-F5344CB8AC3E}">
        <p14:creationId xmlns:p14="http://schemas.microsoft.com/office/powerpoint/2010/main" val="45695212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en-US" sz="3800" kern="1200" cap="all" spc="200" baseline="0">
                <a:solidFill>
                  <a:srgbClr val="FFFFFF"/>
                </a:solidFill>
                <a:latin typeface="+mj-lt"/>
                <a:ea typeface="+mj-ea"/>
                <a:cs typeface="+mj-cs"/>
              </a:rPr>
              <a:t>VEUILLEZ VISIONNER LA VIDÉO C3.4</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07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133"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AB9DD3-2620-FF81-AAE8-A6C47D33BE4E}"/>
              </a:ext>
            </a:extLst>
          </p:cNvPr>
          <p:cNvSpPr>
            <a:spLocks noGrp="1"/>
          </p:cNvSpPr>
          <p:nvPr>
            <p:ph type="title"/>
          </p:nvPr>
        </p:nvSpPr>
        <p:spPr>
          <a:xfrm>
            <a:off x="5515840" y="640080"/>
            <a:ext cx="3156492" cy="3034857"/>
          </a:xfrm>
        </p:spPr>
        <p:txBody>
          <a:bodyPr vert="horz" lIns="91440" tIns="45720" rIns="91440" bIns="45720" rtlCol="0" anchor="b">
            <a:normAutofit/>
          </a:bodyPr>
          <a:lstStyle/>
          <a:p>
            <a:pPr algn="l"/>
            <a:r>
              <a:rPr lang="fr-FR" sz="3800" kern="1200" cap="all" spc="200" baseline="0" dirty="0">
                <a:solidFill>
                  <a:srgbClr val="FFFFFF"/>
                </a:solidFill>
                <a:latin typeface="+mj-lt"/>
                <a:ea typeface="+mj-ea"/>
                <a:cs typeface="+mj-cs"/>
              </a:rPr>
              <a:t>VOUS DEVEZ AUSSI EFFECTUER LE TEST C3.5</a:t>
            </a:r>
          </a:p>
        </p:txBody>
      </p:sp>
      <p:pic>
        <p:nvPicPr>
          <p:cNvPr id="6" name="Espace réservé pour une image  5" descr="Une image contenant Casques, accessoire, casque, écouteur&#10;&#10;Description générée automatiquement">
            <a:extLst>
              <a:ext uri="{FF2B5EF4-FFF2-40B4-BE49-F238E27FC236}">
                <a16:creationId xmlns:a16="http://schemas.microsoft.com/office/drawing/2014/main" id="{10BC7222-B333-32FC-0B44-F49627F71B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6" b="24996"/>
          <a:stretch>
            <a:fillRect/>
          </a:stretch>
        </p:blipFill>
        <p:spPr>
          <a:xfrm>
            <a:off x="482600" y="2405674"/>
            <a:ext cx="4094602" cy="2047628"/>
          </a:xfrm>
          <a:prstGeom prst="rect">
            <a:avLst/>
          </a:prstGeom>
        </p:spPr>
      </p:pic>
      <p:cxnSp>
        <p:nvCxnSpPr>
          <p:cNvPr id="21" name="Straight Connector 20">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0142"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17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30748" y="965200"/>
            <a:ext cx="3517454" cy="4815596"/>
          </a:xfrm>
        </p:spPr>
        <p:txBody>
          <a:bodyPr>
            <a:normAutofit/>
          </a:bodyPr>
          <a:lstStyle/>
          <a:p>
            <a:pPr algn="r"/>
            <a:r>
              <a:rPr lang="fr-CA">
                <a:solidFill>
                  <a:srgbClr val="FFFFFF"/>
                </a:solidFill>
              </a:rPr>
              <a:t>Comportements </a:t>
            </a:r>
            <a:r>
              <a:rPr lang="fr-CA" b="1">
                <a:solidFill>
                  <a:srgbClr val="FFFFFF"/>
                </a:solidFill>
              </a:rPr>
              <a:t>non verbaux</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95798" y="974875"/>
            <a:ext cx="3543430" cy="4852362"/>
          </a:xfrm>
        </p:spPr>
        <p:txBody>
          <a:bodyPr anchor="ctr">
            <a:normAutofit/>
          </a:bodyPr>
          <a:lstStyle/>
          <a:p>
            <a:r>
              <a:rPr lang="fr-CA">
                <a:solidFill>
                  <a:srgbClr val="FFFFFF"/>
                </a:solidFill>
              </a:rPr>
              <a:t>Le regard p.30</a:t>
            </a:r>
          </a:p>
          <a:p>
            <a:r>
              <a:rPr lang="fr-CA">
                <a:solidFill>
                  <a:srgbClr val="FFFFFF"/>
                </a:solidFill>
              </a:rPr>
              <a:t>L’expression faciale (le visage) p.27</a:t>
            </a:r>
          </a:p>
          <a:p>
            <a:r>
              <a:rPr lang="fr-CA">
                <a:solidFill>
                  <a:srgbClr val="FFFFFF"/>
                </a:solidFill>
              </a:rPr>
              <a:t>Le toucher p.29</a:t>
            </a:r>
          </a:p>
          <a:p>
            <a:r>
              <a:rPr lang="fr-CA">
                <a:solidFill>
                  <a:srgbClr val="FFFFFF"/>
                </a:solidFill>
              </a:rPr>
              <a:t>La gestuelle (les bras et les jambes)p.27</a:t>
            </a:r>
          </a:p>
          <a:p>
            <a:r>
              <a:rPr lang="fr-CA">
                <a:solidFill>
                  <a:srgbClr val="FFFFFF"/>
                </a:solidFill>
              </a:rPr>
              <a:t>La distance p.29</a:t>
            </a:r>
          </a:p>
          <a:p>
            <a:r>
              <a:rPr lang="fr-CA">
                <a:solidFill>
                  <a:srgbClr val="FFFFFF"/>
                </a:solidFill>
              </a:rPr>
              <a:t>Le silence p.28</a:t>
            </a:r>
          </a:p>
        </p:txBody>
      </p:sp>
    </p:spTree>
    <p:extLst>
      <p:ext uri="{BB962C8B-B14F-4D97-AF65-F5344CB8AC3E}">
        <p14:creationId xmlns:p14="http://schemas.microsoft.com/office/powerpoint/2010/main" val="7087417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32656"/>
            <a:ext cx="7872874" cy="5904656"/>
          </a:xfrm>
        </p:spPr>
      </p:pic>
    </p:spTree>
    <p:extLst>
      <p:ext uri="{BB962C8B-B14F-4D97-AF65-F5344CB8AC3E}">
        <p14:creationId xmlns:p14="http://schemas.microsoft.com/office/powerpoint/2010/main" val="22188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nfant aux yeux marron">
            <a:extLst>
              <a:ext uri="{FF2B5EF4-FFF2-40B4-BE49-F238E27FC236}">
                <a16:creationId xmlns:a16="http://schemas.microsoft.com/office/drawing/2014/main" id="{A5C8C2DA-3049-4891-24DC-5CE39741E522}"/>
              </a:ext>
            </a:extLst>
          </p:cNvPr>
          <p:cNvPicPr>
            <a:picLocks noChangeAspect="1"/>
          </p:cNvPicPr>
          <p:nvPr/>
        </p:nvPicPr>
        <p:blipFill rotWithShape="1">
          <a:blip r:embed="rId2">
            <a:alphaModFix amt="25000"/>
          </a:blip>
          <a:srcRect l="11000" r="-1" b="-1"/>
          <a:stretch/>
        </p:blipFill>
        <p:spPr>
          <a:xfrm>
            <a:off x="20" y="10"/>
            <a:ext cx="9143980" cy="6857990"/>
          </a:xfrm>
          <a:prstGeom prst="rect">
            <a:avLst/>
          </a:prstGeom>
        </p:spPr>
      </p:pic>
      <p:sp>
        <p:nvSpPr>
          <p:cNvPr id="2" name="Titre 1"/>
          <p:cNvSpPr>
            <a:spLocks noGrp="1"/>
          </p:cNvSpPr>
          <p:nvPr>
            <p:ph type="title"/>
          </p:nvPr>
        </p:nvSpPr>
        <p:spPr>
          <a:xfrm>
            <a:off x="768096" y="585216"/>
            <a:ext cx="7290054" cy="1499616"/>
          </a:xfrm>
        </p:spPr>
        <p:txBody>
          <a:bodyPr>
            <a:normAutofit/>
          </a:bodyPr>
          <a:lstStyle/>
          <a:p>
            <a:r>
              <a:rPr lang="fr-CA">
                <a:solidFill>
                  <a:srgbClr val="FFFFFF"/>
                </a:solidFill>
              </a:rPr>
              <a:t>Le regard p.30</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7290054" cy="4023360"/>
          </a:xfrm>
        </p:spPr>
        <p:txBody>
          <a:bodyPr>
            <a:normAutofit/>
          </a:bodyPr>
          <a:lstStyle/>
          <a:p>
            <a:r>
              <a:rPr lang="fr-CA" sz="1600">
                <a:solidFill>
                  <a:srgbClr val="FFFFFF"/>
                </a:solidFill>
              </a:rPr>
              <a:t>C’est </a:t>
            </a:r>
            <a:r>
              <a:rPr lang="fr-CA" sz="1600" i="1" u="sng">
                <a:solidFill>
                  <a:srgbClr val="FFFFFF"/>
                </a:solidFill>
              </a:rPr>
              <a:t>le plus révélateur</a:t>
            </a:r>
            <a:r>
              <a:rPr lang="fr-CA" sz="1600" i="1">
                <a:solidFill>
                  <a:srgbClr val="FFFFFF"/>
                </a:solidFill>
              </a:rPr>
              <a:t> </a:t>
            </a:r>
            <a:r>
              <a:rPr lang="fr-CA" sz="1600">
                <a:solidFill>
                  <a:srgbClr val="FFFFFF"/>
                </a:solidFill>
              </a:rPr>
              <a:t>des comportements non verbaux.</a:t>
            </a:r>
          </a:p>
          <a:p>
            <a:pPr marL="36576" indent="0">
              <a:buNone/>
            </a:pPr>
            <a:r>
              <a:rPr lang="fr-CA" sz="1600">
                <a:solidFill>
                  <a:srgbClr val="FFFFFF"/>
                </a:solidFill>
              </a:rPr>
              <a:t>       * les sourcils froncés expriment la concentration, la réflexion et l’écoute attentive.</a:t>
            </a:r>
          </a:p>
          <a:p>
            <a:pPr marL="36576" indent="0">
              <a:buNone/>
            </a:pPr>
            <a:r>
              <a:rPr lang="fr-CA" sz="1600">
                <a:solidFill>
                  <a:srgbClr val="FFFFFF"/>
                </a:solidFill>
              </a:rPr>
              <a:t>       * les sourcils froncés peuvent aussi indiquer de la méfiance et du ressentiment.</a:t>
            </a:r>
          </a:p>
          <a:p>
            <a:pPr marL="36576" indent="0">
              <a:buNone/>
            </a:pPr>
            <a:r>
              <a:rPr lang="fr-CA" sz="1600">
                <a:solidFill>
                  <a:srgbClr val="FFFFFF"/>
                </a:solidFill>
              </a:rPr>
              <a:t>       * les sourcils relevés traduisent de l’étonnement ou de la gaieté.</a:t>
            </a:r>
          </a:p>
          <a:p>
            <a:pPr marL="36576" indent="0">
              <a:buNone/>
            </a:pPr>
            <a:r>
              <a:rPr lang="fr-CA" sz="1600">
                <a:solidFill>
                  <a:srgbClr val="FFFFFF"/>
                </a:solidFill>
              </a:rPr>
              <a:t>       * les paupières à demi fermées montrent une attitude de soupçon, de froideur ou de cynisme (attitude d’une personne qui exprime ouvertement des idées qui choquent les autres).</a:t>
            </a:r>
          </a:p>
          <a:p>
            <a:pPr marL="36576" indent="0">
              <a:buNone/>
            </a:pPr>
            <a:r>
              <a:rPr lang="fr-CA" sz="1600">
                <a:solidFill>
                  <a:srgbClr val="FFFFFF"/>
                </a:solidFill>
              </a:rPr>
              <a:t>       * les yeux brillants expriment la joie, l’attirance et parfois l’intérêt.</a:t>
            </a:r>
          </a:p>
          <a:p>
            <a:pPr marL="36576" indent="0">
              <a:buNone/>
            </a:pPr>
            <a:endParaRPr lang="fr-CA" sz="1600">
              <a:solidFill>
                <a:srgbClr val="FFFFFF"/>
              </a:solidFill>
            </a:endParaRPr>
          </a:p>
          <a:p>
            <a:r>
              <a:rPr lang="fr-CA" sz="1600">
                <a:solidFill>
                  <a:srgbClr val="FFFFFF"/>
                </a:solidFill>
              </a:rPr>
              <a:t>C’est un moyen de contact précieux et essentiel pour communiquer avec l’autre.</a:t>
            </a:r>
          </a:p>
          <a:p>
            <a:r>
              <a:rPr lang="fr-CA" sz="1600" u="sng">
                <a:solidFill>
                  <a:srgbClr val="FFFFFF"/>
                </a:solidFill>
              </a:rPr>
              <a:t>Regarder le client, c’est lui témoigner de l’attention et du respect.</a:t>
            </a:r>
          </a:p>
        </p:txBody>
      </p:sp>
    </p:spTree>
    <p:extLst>
      <p:ext uri="{BB962C8B-B14F-4D97-AF65-F5344CB8AC3E}">
        <p14:creationId xmlns:p14="http://schemas.microsoft.com/office/powerpoint/2010/main" val="16386754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1887" y="2286000"/>
            <a:ext cx="4022725" cy="4022725"/>
          </a:xfrm>
        </p:spPr>
      </p:pic>
    </p:spTree>
    <p:extLst>
      <p:ext uri="{BB962C8B-B14F-4D97-AF65-F5344CB8AC3E}">
        <p14:creationId xmlns:p14="http://schemas.microsoft.com/office/powerpoint/2010/main" val="10969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260648"/>
            <a:ext cx="4248472" cy="6422110"/>
          </a:xfr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60648"/>
            <a:ext cx="2952328" cy="6445916"/>
          </a:xfrm>
          <a:prstGeom prst="rect">
            <a:avLst/>
          </a:prstGeom>
        </p:spPr>
      </p:pic>
    </p:spTree>
    <p:extLst>
      <p:ext uri="{BB962C8B-B14F-4D97-AF65-F5344CB8AC3E}">
        <p14:creationId xmlns:p14="http://schemas.microsoft.com/office/powerpoint/2010/main" val="391365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6013704" cy="1499616"/>
          </a:xfrm>
        </p:spPr>
        <p:txBody>
          <a:bodyPr>
            <a:normAutofit/>
          </a:bodyPr>
          <a:lstStyle/>
          <a:p>
            <a:r>
              <a:rPr lang="fr-CA"/>
              <a:t>L’expression faciale p</a:t>
            </a:r>
            <a:r>
              <a:rPr lang="fr-CA" dirty="0"/>
              <a:t>.27</a:t>
            </a:r>
          </a:p>
        </p:txBody>
      </p:sp>
      <p:sp>
        <p:nvSpPr>
          <p:cNvPr id="3" name="Espace réservé du contenu 2"/>
          <p:cNvSpPr>
            <a:spLocks noGrp="1"/>
          </p:cNvSpPr>
          <p:nvPr>
            <p:ph idx="1"/>
          </p:nvPr>
        </p:nvSpPr>
        <p:spPr>
          <a:xfrm>
            <a:off x="241300" y="2286000"/>
            <a:ext cx="6540500" cy="4383360"/>
          </a:xfrm>
        </p:spPr>
        <p:txBody>
          <a:bodyPr>
            <a:normAutofit fontScale="92500"/>
          </a:bodyPr>
          <a:lstStyle/>
          <a:p>
            <a:r>
              <a:rPr lang="fr-CA" sz="1400" dirty="0"/>
              <a:t>L’expression du visage accompagne le regard et renseigne sur l’humeur (émotion) de la personne.</a:t>
            </a:r>
          </a:p>
          <a:p>
            <a:r>
              <a:rPr lang="fr-CA" sz="1400" b="1" i="1" u="sng" dirty="0"/>
              <a:t>Lorsqu’on écoute un client sans le regarder, on ne l’écoute qu’à moitié.</a:t>
            </a:r>
          </a:p>
          <a:p>
            <a:r>
              <a:rPr lang="fr-CA" sz="1400" dirty="0"/>
              <a:t>On comprend seulement une petite partie de son message, car on ne perçoit aucune de ses émotions.</a:t>
            </a:r>
          </a:p>
          <a:p>
            <a:pPr marL="36576" indent="0">
              <a:buNone/>
            </a:pPr>
            <a:endParaRPr lang="fr-CA" sz="1400" dirty="0"/>
          </a:p>
          <a:p>
            <a:r>
              <a:rPr lang="fr-CA" sz="1400" dirty="0"/>
              <a:t>Que peut révéler l’expression faciale?</a:t>
            </a:r>
          </a:p>
          <a:p>
            <a:pPr>
              <a:buFont typeface="Wingdings" panose="05000000000000000000" pitchFamily="2" charset="2"/>
              <a:buChar char="Ø"/>
            </a:pPr>
            <a:r>
              <a:rPr lang="fr-CA" sz="1400" dirty="0"/>
              <a:t>La bouche et le nez plissés montrent que la personne est dégoûtée ou qu’elle veut rire ou s’amuser</a:t>
            </a:r>
          </a:p>
          <a:p>
            <a:pPr>
              <a:buFont typeface="Wingdings" panose="05000000000000000000" pitchFamily="2" charset="2"/>
              <a:buChar char="Ø"/>
            </a:pPr>
            <a:r>
              <a:rPr lang="fr-CA" sz="1400" dirty="0"/>
              <a:t>Les lèvres mordillées annoncent de la tension, de l’anxiété ou de l’embarras</a:t>
            </a:r>
          </a:p>
          <a:p>
            <a:pPr>
              <a:buFont typeface="Wingdings" panose="05000000000000000000" pitchFamily="2" charset="2"/>
              <a:buChar char="Ø"/>
            </a:pPr>
            <a:r>
              <a:rPr lang="fr-CA" sz="1400" dirty="0"/>
              <a:t>Les lèvres plissées indiquent de la désapprobation, le refus ou la susceptibilité.</a:t>
            </a:r>
          </a:p>
          <a:p>
            <a:pPr>
              <a:buFont typeface="Wingdings" panose="05000000000000000000" pitchFamily="2" charset="2"/>
              <a:buChar char="Ø"/>
            </a:pPr>
            <a:r>
              <a:rPr lang="fr-CA" sz="1400" dirty="0"/>
              <a:t>Un sourire en coin accompagné d’yeux rieurs montre la moquerie.</a:t>
            </a:r>
          </a:p>
          <a:p>
            <a:pPr>
              <a:buFont typeface="Wingdings" panose="05000000000000000000" pitchFamily="2" charset="2"/>
              <a:buChar char="Ø"/>
            </a:pPr>
            <a:r>
              <a:rPr lang="fr-CA" sz="1400" dirty="0"/>
              <a:t>Un regard dur accompagné d’un rire exprime une certaine insensibilité.</a:t>
            </a:r>
          </a:p>
          <a:p>
            <a:pPr>
              <a:buFont typeface="Wingdings" panose="05000000000000000000" pitchFamily="2" charset="2"/>
              <a:buChar char="v"/>
            </a:pPr>
            <a:r>
              <a:rPr lang="fr-CA" sz="1400" i="1" u="sng" dirty="0"/>
              <a:t>L’expression du visage indique aussi à l’infirmière auxiliaire si le client comprend ce qu’elle dit.</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2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124744"/>
            <a:ext cx="6684418" cy="4968552"/>
          </a:xfrm>
        </p:spPr>
      </p:pic>
    </p:spTree>
    <p:extLst>
      <p:ext uri="{BB962C8B-B14F-4D97-AF65-F5344CB8AC3E}">
        <p14:creationId xmlns:p14="http://schemas.microsoft.com/office/powerpoint/2010/main" val="1559908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1164</TotalTime>
  <Words>1371</Words>
  <Application>Microsoft Office PowerPoint</Application>
  <PresentationFormat>Affichage à l'écran (4:3)</PresentationFormat>
  <Paragraphs>103</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Tw Cen MT</vt:lpstr>
      <vt:lpstr>Tw Cen MT Condensed</vt:lpstr>
      <vt:lpstr>Wingdings</vt:lpstr>
      <vt:lpstr>Wingdings 3</vt:lpstr>
      <vt:lpstr>Intégral</vt:lpstr>
      <vt:lpstr>La communication relationnelle adéquate</vt:lpstr>
      <vt:lpstr>Les moyens de communication non verbale p.26</vt:lpstr>
      <vt:lpstr>Comportements non verbaux</vt:lpstr>
      <vt:lpstr>Présentation PowerPoint</vt:lpstr>
      <vt:lpstr>Le regard p.30</vt:lpstr>
      <vt:lpstr>Présentation PowerPoint</vt:lpstr>
      <vt:lpstr>Présentation PowerPoint</vt:lpstr>
      <vt:lpstr>L’expression faciale p.27</vt:lpstr>
      <vt:lpstr>Présentation PowerPoint</vt:lpstr>
      <vt:lpstr>Présentation PowerPoint</vt:lpstr>
      <vt:lpstr>Présentation PowerPoint</vt:lpstr>
      <vt:lpstr>Mise en situation</vt:lpstr>
      <vt:lpstr>Réponses </vt:lpstr>
      <vt:lpstr>Le toucher p.29</vt:lpstr>
      <vt:lpstr>Il existe plusieurs sortes de toucher;</vt:lpstr>
      <vt:lpstr>Que peut révéler le toucher?</vt:lpstr>
      <vt:lpstr>La gestuelle (bras et jambes) p.27</vt:lpstr>
      <vt:lpstr>La distance p.29</vt:lpstr>
      <vt:lpstr>Présentation PowerPoint</vt:lpstr>
      <vt:lpstr>Le silence p.28</vt:lpstr>
      <vt:lpstr>Que peut révéler le silence?</vt:lpstr>
      <vt:lpstr>Présentation PowerPoint</vt:lpstr>
      <vt:lpstr>VEUILLEZ VISIONNER LES VIDÉOS C3.2 ET C3.3</vt:lpstr>
      <vt:lpstr>Les pièges de la communication non verbale p.30</vt:lpstr>
      <vt:lpstr>VEUILLEZ VISIONNER LA VIDÉO C3.4</vt:lpstr>
      <vt:lpstr>VOUS DEVEZ AUSSI EFFECTUER LE TEST C3.5</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2</dc:title>
  <dc:creator>Migneault, Marcelle</dc:creator>
  <cp:lastModifiedBy>Beaulieu, Daniel</cp:lastModifiedBy>
  <cp:revision>10</cp:revision>
  <cp:lastPrinted>2023-11-02T17:31:56Z</cp:lastPrinted>
  <dcterms:created xsi:type="dcterms:W3CDTF">2021-01-27T17:27:01Z</dcterms:created>
  <dcterms:modified xsi:type="dcterms:W3CDTF">2024-02-26T15:45:26Z</dcterms:modified>
</cp:coreProperties>
</file>