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</p:sldMasterIdLst>
  <p:notesMasterIdLst>
    <p:notesMasterId r:id="rId11"/>
  </p:notesMasterIdLst>
  <p:sldIdLst>
    <p:sldId id="310" r:id="rId3"/>
    <p:sldId id="311" r:id="rId4"/>
    <p:sldId id="305" r:id="rId5"/>
    <p:sldId id="313" r:id="rId6"/>
    <p:sldId id="314" r:id="rId7"/>
    <p:sldId id="315" r:id="rId8"/>
    <p:sldId id="316" r:id="rId9"/>
    <p:sldId id="319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 4" id="{A6C6BF05-A089-47E4-8837-02470F0A93E6}">
          <p14:sldIdLst>
            <p14:sldId id="310"/>
            <p14:sldId id="311"/>
            <p14:sldId id="305"/>
            <p14:sldId id="313"/>
            <p14:sldId id="314"/>
            <p14:sldId id="315"/>
            <p14:sldId id="316"/>
            <p14:sldId id="3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D0FFC-A262-47E9-B1F6-D133E8D747A0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10487-6F66-4CE8-9C6E-A5717F75D4C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583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EC616-C518-4358-9496-6C33B2F5FA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0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EC616-C518-4358-9496-6C33B2F5FA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32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EC616-C518-4358-9496-6C33B2F5FA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320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8EC616-C518-4358-9496-6C33B2F5FA5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34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326E62-95D2-232F-6A5A-F1E3DA592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20D076-FF0C-ACC4-4A47-557F868F6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AA46AB-4182-9328-B4DA-C5474975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128A1E-19BE-83E4-D130-5AD1BAF32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13361-4F97-02DB-26FF-843873E8B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662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5FAE08-425C-CD9B-8A1E-FB7A405D6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F8860E-33D1-FFC5-9211-ABAF5256E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0BB073-E71B-94DF-0E95-DF363DD30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778E62-AF37-EE8B-DB4D-C03D66E35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68DB18-C6D8-49D5-DB06-AEE64D0E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398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3DFB5F-D214-6169-B1F3-09A1FD78D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714C85-8A69-B6A2-2DBD-A131FF5A9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96BB67-4A77-B814-CBB7-AF12B53B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29E796-2476-E250-6FB7-D2F82094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6C9439-3F5E-9093-77BA-A191F57E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7454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99163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198401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9518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07950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649034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11437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611618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6689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93BA6-4B9F-ABBA-2F27-E84F8777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98BDD0-F3E8-8EB5-E467-6299F65F7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D571D2-B6A8-2A42-72AD-37355D14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8DFDA6-5EA1-8523-5FC7-842AB4B9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6A14A-0AF5-103A-BAE3-D0ABB2C2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0316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E743-B84B-4ED1-BB41-36550D83A3B9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F7EB1-FB2D-4B7C-BE87-922DD4456639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799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312035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78128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rtlCol="0" anchor="b"/>
          <a:lstStyle>
            <a:lvl1pPr>
              <a:lnSpc>
                <a:spcPct val="100000"/>
              </a:lnSpc>
              <a:defRPr lang="fr-FR" sz="5000" cap="all" spc="200" baseline="0"/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lang="fr-FR" sz="2000" b="0" i="0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pour ajouter un nom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3875" y="947737"/>
            <a:ext cx="4048124" cy="49625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</p:spTree>
    <p:extLst>
      <p:ext uri="{BB962C8B-B14F-4D97-AF65-F5344CB8AC3E}">
        <p14:creationId xmlns:p14="http://schemas.microsoft.com/office/powerpoint/2010/main" val="4333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4C813-EE84-4C00-BDF7-2FD444FA4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580" y="942423"/>
            <a:ext cx="4694420" cy="1124392"/>
          </a:xfrm>
          <a:prstGeom prst="rect">
            <a:avLst/>
          </a:prstGeom>
        </p:spPr>
        <p:txBody>
          <a:bodyPr rtlCol="0" anchor="b"/>
          <a:lstStyle>
            <a:lvl1pPr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ICI POUR ajouter un titre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41FB44AB-9520-4C96-A83D-2FABD15CB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0587" y="2329867"/>
            <a:ext cx="4058872" cy="3156533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lang="fr-FR" sz="2000" cap="none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6B1A04-4BA1-4FCF-B19E-6A05291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DD33EA-800C-403C-867B-B4178A7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’image 2">
            <a:extLst>
              <a:ext uri="{FF2B5EF4-FFF2-40B4-BE49-F238E27FC236}">
                <a16:creationId xmlns:a16="http://schemas.microsoft.com/office/drawing/2014/main" id="{0285C91D-2914-4BB9-A857-7DFA168C76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3361" y="0"/>
            <a:ext cx="3598052" cy="325810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C6896BB5-7888-43CA-A76C-BF7DE06DF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3361" y="3599895"/>
            <a:ext cx="3598052" cy="325810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C8D158-80CE-4259-AE40-6EC8A07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89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FEC8E4-E66E-43DD-B7F9-77510035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600" y="2921000"/>
            <a:ext cx="4749800" cy="527050"/>
          </a:xfrm>
          <a:prstGeom prst="rect">
            <a:avLst/>
          </a:prstGeom>
        </p:spPr>
        <p:txBody>
          <a:bodyPr rtlCol="0" anchor="b"/>
          <a:lstStyle>
            <a:lvl1pPr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ICI POUR AJOUTER UN TITRE</a:t>
            </a:r>
          </a:p>
        </p:txBody>
      </p:sp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3DA549A2-F99E-46CF-BFF2-0F2D5834E1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92125"/>
            <a:ext cx="4114800" cy="53721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8E76B184-0041-41D4-948C-64DE4AB09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0" y="3429000"/>
            <a:ext cx="4749800" cy="2129971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fr-FR" sz="1400" cap="none" spc="50" baseline="0">
                <a:latin typeface="+mn-lt"/>
              </a:defRPr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9B09CA-52A5-4AB5-AF1F-8A219418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F5B9A3-008F-4631-AAAD-66E8363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547ADF-979E-4B05-BD10-4C2F2796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859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fs princip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’image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402" y="598401"/>
            <a:ext cx="9645056" cy="566119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8" y="3443968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tIns="457200" rtlCol="0" anchor="ctr" anchorCtr="0"/>
          <a:lstStyle>
            <a:lvl1pPr>
              <a:defRPr lang="fr-FR" sz="3200" cap="all" spc="2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79" y="4326467"/>
            <a:ext cx="6022021" cy="83041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bIns="365760" rtlCol="0" anchor="ctr"/>
          <a:lstStyle>
            <a:lvl1pPr marL="0" indent="0" algn="l">
              <a:buNone/>
              <a:defRPr lang="fr-FR" sz="2000" i="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223937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formances trimestri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9EE33C-7BB8-4644-AC43-EAFCF071A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663" y="498928"/>
            <a:ext cx="9972675" cy="567873"/>
          </a:xfrm>
          <a:prstGeom prst="rect">
            <a:avLst/>
          </a:prstGeom>
        </p:spPr>
        <p:txBody>
          <a:bodyPr rtlCol="0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6A6D30-3C9B-4105-8529-1FC3C479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6CE03B-D3BE-49C6-B2A4-0E17803F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EB961D-2B84-4E52-A71A-1C55CFFD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018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aines de croiss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AAA794-F088-4753-95A0-021064EE6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4166"/>
            <a:ext cx="10515600" cy="567873"/>
          </a:xfrm>
          <a:prstGeom prst="rect">
            <a:avLst/>
          </a:prstGeom>
        </p:spPr>
        <p:txBody>
          <a:bodyPr rtlCol="0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C3E83D-2F76-4F03-9EF6-81DED406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3D99F77-FE1A-4CD5-8B1C-50D8981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4CA1C4-7C3D-4FAE-B5FC-D235F6D9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459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C8E96375-73CE-4ED7-90B6-293AB27ED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4E8AED7C-EFC3-4427-AD37-E7AA4AF0C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181910"/>
            <a:ext cx="12192000" cy="3352227"/>
          </a:xfrm>
          <a:custGeom>
            <a:avLst/>
            <a:gdLst>
              <a:gd name="connsiteX0" fmla="*/ 11721830 w 12192000"/>
              <a:gd name="connsiteY0" fmla="*/ 0 h 3352227"/>
              <a:gd name="connsiteX1" fmla="*/ 12192000 w 12192000"/>
              <a:gd name="connsiteY1" fmla="*/ 0 h 3352227"/>
              <a:gd name="connsiteX2" fmla="*/ 12192000 w 12192000"/>
              <a:gd name="connsiteY2" fmla="*/ 3352227 h 3352227"/>
              <a:gd name="connsiteX3" fmla="*/ 11721830 w 12192000"/>
              <a:gd name="connsiteY3" fmla="*/ 3352227 h 3352227"/>
              <a:gd name="connsiteX4" fmla="*/ 0 w 12192000"/>
              <a:gd name="connsiteY4" fmla="*/ 0 h 3352227"/>
              <a:gd name="connsiteX5" fmla="*/ 5525311 w 12192000"/>
              <a:gd name="connsiteY5" fmla="*/ 0 h 3352227"/>
              <a:gd name="connsiteX6" fmla="*/ 5525311 w 12192000"/>
              <a:gd name="connsiteY6" fmla="*/ 3352227 h 3352227"/>
              <a:gd name="connsiteX7" fmla="*/ 0 w 12192000"/>
              <a:gd name="connsiteY7" fmla="*/ 3352227 h 33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52227">
                <a:moveTo>
                  <a:pt x="11721830" y="0"/>
                </a:moveTo>
                <a:lnTo>
                  <a:pt x="12192000" y="0"/>
                </a:lnTo>
                <a:lnTo>
                  <a:pt x="12192000" y="3352227"/>
                </a:lnTo>
                <a:lnTo>
                  <a:pt x="11721830" y="3352227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3352227"/>
                </a:lnTo>
                <a:lnTo>
                  <a:pt x="0" y="33522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rIns="7315200" rtlCol="0" anchor="b"/>
          <a:lstStyle>
            <a:lvl1pPr>
              <a:defRPr lang="fr-FR" sz="3200" cap="all" spc="200" baseline="0" dirty="0"/>
            </a:lvl1pPr>
          </a:lstStyle>
          <a:p>
            <a:pPr marL="0" lvl="0" rtl="0"/>
            <a:r>
              <a:rPr lang="fr-FR"/>
              <a:t>Cliquez pour ajouter un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2FF0B66-A4D6-423A-AC8B-48E8CD7DF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34137"/>
            <a:ext cx="12192000" cy="1141953"/>
          </a:xfrm>
          <a:custGeom>
            <a:avLst/>
            <a:gdLst>
              <a:gd name="connsiteX0" fmla="*/ 11721830 w 12192000"/>
              <a:gd name="connsiteY0" fmla="*/ 1 h 1141953"/>
              <a:gd name="connsiteX1" fmla="*/ 12192000 w 12192000"/>
              <a:gd name="connsiteY1" fmla="*/ 1 h 1141953"/>
              <a:gd name="connsiteX2" fmla="*/ 12192000 w 12192000"/>
              <a:gd name="connsiteY2" fmla="*/ 1141953 h 1141953"/>
              <a:gd name="connsiteX3" fmla="*/ 11721830 w 12192000"/>
              <a:gd name="connsiteY3" fmla="*/ 1141953 h 1141953"/>
              <a:gd name="connsiteX4" fmla="*/ 0 w 12192000"/>
              <a:gd name="connsiteY4" fmla="*/ 0 h 1141953"/>
              <a:gd name="connsiteX5" fmla="*/ 5525311 w 12192000"/>
              <a:gd name="connsiteY5" fmla="*/ 0 h 1141953"/>
              <a:gd name="connsiteX6" fmla="*/ 5525311 w 12192000"/>
              <a:gd name="connsiteY6" fmla="*/ 1141952 h 1141953"/>
              <a:gd name="connsiteX7" fmla="*/ 0 w 12192000"/>
              <a:gd name="connsiteY7" fmla="*/ 1141952 h 114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141953">
                <a:moveTo>
                  <a:pt x="11721830" y="1"/>
                </a:moveTo>
                <a:lnTo>
                  <a:pt x="12192000" y="1"/>
                </a:lnTo>
                <a:lnTo>
                  <a:pt x="12192000" y="1141953"/>
                </a:lnTo>
                <a:lnTo>
                  <a:pt x="11721830" y="1141953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1141952"/>
                </a:lnTo>
                <a:lnTo>
                  <a:pt x="0" y="1141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tIns="137160" rIns="6400800" rtlCol="0" anchor="t"/>
          <a:lstStyle>
            <a:lvl1pPr marL="0" indent="0">
              <a:buNone/>
              <a:defRPr lang="fr-FR" sz="2000" b="0" i="0" spc="200" baseline="0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28600" lvl="0" indent="-228600" rtl="0"/>
            <a:r>
              <a:rPr lang="fr-FR"/>
              <a:t>Cliquez pour ajouter un nom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52883E-0EA3-4DCA-BB78-AD84BBE5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31860F9-7B15-486D-B68B-1D5E02F6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0B89DE-8ADC-4391-8EAF-C713EA6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650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5A3E9-5EC4-93AF-1CF2-0638067D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A6FC91-1ED2-7C77-9EAB-DE8B4C9B6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C2F139-4B2E-AA77-C05F-1A3D8B1D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83A1A5-244D-B957-1422-FB4F2703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5AB099-5DF0-8464-A6A4-5298E18B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59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D93D2BF-453A-45BE-9E29-EC3F8D9F5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846" y="1487527"/>
            <a:ext cx="2581554" cy="1325563"/>
          </a:xfrm>
          <a:prstGeom prst="rect">
            <a:avLst/>
          </a:prstGeom>
        </p:spPr>
        <p:txBody>
          <a:bodyPr rtlCol="0" anchor="b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51" name="Espace réservé d’image 9">
            <a:extLst>
              <a:ext uri="{FF2B5EF4-FFF2-40B4-BE49-F238E27FC236}">
                <a16:creationId xmlns:a16="http://schemas.microsoft.com/office/drawing/2014/main" id="{C47B8159-559E-42C4-AA5B-7642DE4274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3630" y="677419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52" name="Espace réservé du texte 17">
            <a:extLst>
              <a:ext uri="{FF2B5EF4-FFF2-40B4-BE49-F238E27FC236}">
                <a16:creationId xmlns:a16="http://schemas.microsoft.com/office/drawing/2014/main" id="{9E9FA76D-767D-4F48-9238-F384F4D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628" y="2299842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53" name="Espace réservé du texte 17">
            <a:extLst>
              <a:ext uri="{FF2B5EF4-FFF2-40B4-BE49-F238E27FC236}">
                <a16:creationId xmlns:a16="http://schemas.microsoft.com/office/drawing/2014/main" id="{40F2B787-B1D2-493C-ABA2-D6E69C480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3628" y="2774990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z="1200" b="0" i="0" cap="none" spc="200" baseline="0"/>
            </a:lvl1pPr>
          </a:lstStyle>
          <a:p>
            <a:pPr lvl="0" rtl="0"/>
            <a:r>
              <a:rPr lang="fr-FR"/>
              <a:t>Cliquez ici pour donner un titre</a:t>
            </a:r>
          </a:p>
        </p:txBody>
      </p:sp>
      <p:sp>
        <p:nvSpPr>
          <p:cNvPr id="54" name="Espace réservé d’image 9">
            <a:extLst>
              <a:ext uri="{FF2B5EF4-FFF2-40B4-BE49-F238E27FC236}">
                <a16:creationId xmlns:a16="http://schemas.microsoft.com/office/drawing/2014/main" id="{7FCC4980-412C-49F7-BF30-8693DD9EAC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31774" y="677419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55" name="Espace réservé du texte 17">
            <a:extLst>
              <a:ext uri="{FF2B5EF4-FFF2-40B4-BE49-F238E27FC236}">
                <a16:creationId xmlns:a16="http://schemas.microsoft.com/office/drawing/2014/main" id="{B9BD60DD-95CB-47D1-9C2F-5ACD388206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31772" y="2299842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56" name="Espace réservé du texte 17">
            <a:extLst>
              <a:ext uri="{FF2B5EF4-FFF2-40B4-BE49-F238E27FC236}">
                <a16:creationId xmlns:a16="http://schemas.microsoft.com/office/drawing/2014/main" id="{19FF93B2-766D-4558-94BE-49F215C0FF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1772" y="2774990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z="1200" b="0" i="0" cap="none" spc="200" baseline="0"/>
            </a:lvl1pPr>
          </a:lstStyle>
          <a:p>
            <a:pPr lvl="0" rtl="0"/>
            <a:r>
              <a:rPr lang="fr-FR"/>
              <a:t>Cliquez ici pour donner un titre</a:t>
            </a:r>
          </a:p>
        </p:txBody>
      </p:sp>
      <p:sp>
        <p:nvSpPr>
          <p:cNvPr id="57" name="Espace réservé d’image 9">
            <a:extLst>
              <a:ext uri="{FF2B5EF4-FFF2-40B4-BE49-F238E27FC236}">
                <a16:creationId xmlns:a16="http://schemas.microsoft.com/office/drawing/2014/main" id="{F16F9FCC-4EE2-4D18-8257-694E9C80F5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93630" y="3250138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58" name="Espace réservé du texte 17">
            <a:extLst>
              <a:ext uri="{FF2B5EF4-FFF2-40B4-BE49-F238E27FC236}">
                <a16:creationId xmlns:a16="http://schemas.microsoft.com/office/drawing/2014/main" id="{F434B9BC-2EC7-4433-BAA8-039EB5BED5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3628" y="4872561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59" name="Espace réservé du texte 17">
            <a:extLst>
              <a:ext uri="{FF2B5EF4-FFF2-40B4-BE49-F238E27FC236}">
                <a16:creationId xmlns:a16="http://schemas.microsoft.com/office/drawing/2014/main" id="{6F08FB05-53FB-4C19-A35C-592C4DFDF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3628" y="5347709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1200" b="0" i="0" cap="none" spc="200" baseline="0"/>
            </a:lvl1pPr>
          </a:lstStyle>
          <a:p>
            <a:pPr lvl="0" rtl="0"/>
            <a:r>
              <a:rPr lang="fr-FR"/>
              <a:t>Cliquez ici pour donner un titre</a:t>
            </a:r>
          </a:p>
        </p:txBody>
      </p:sp>
      <p:sp>
        <p:nvSpPr>
          <p:cNvPr id="60" name="Espace réservé d’image 9">
            <a:extLst>
              <a:ext uri="{FF2B5EF4-FFF2-40B4-BE49-F238E27FC236}">
                <a16:creationId xmlns:a16="http://schemas.microsoft.com/office/drawing/2014/main" id="{9589D7D2-07DF-415C-A139-E911869A1BC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31774" y="3250138"/>
            <a:ext cx="2357652" cy="16224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61" name="Espace réservé du texte 17">
            <a:extLst>
              <a:ext uri="{FF2B5EF4-FFF2-40B4-BE49-F238E27FC236}">
                <a16:creationId xmlns:a16="http://schemas.microsoft.com/office/drawing/2014/main" id="{E622F2E3-2C07-4ABC-A803-40361BBB73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1772" y="4872561"/>
            <a:ext cx="2357652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6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62" name="Espace réservé du texte 17">
            <a:extLst>
              <a:ext uri="{FF2B5EF4-FFF2-40B4-BE49-F238E27FC236}">
                <a16:creationId xmlns:a16="http://schemas.microsoft.com/office/drawing/2014/main" id="{B505FD93-2404-46B6-9EE0-9CABFC5233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1772" y="5347709"/>
            <a:ext cx="2357652" cy="47514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z="1200" b="0" i="0" cap="none" spc="200" baseline="0"/>
            </a:lvl1pPr>
          </a:lstStyle>
          <a:p>
            <a:pPr lvl="0" rtl="0"/>
            <a:r>
              <a:rPr lang="fr-FR"/>
              <a:t>Cliquez ici pour donner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035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50116A5-69B8-43BF-B141-AC2A4B6CE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17" y="1207697"/>
            <a:ext cx="2970156" cy="1622912"/>
          </a:xfrm>
          <a:prstGeom prst="rect">
            <a:avLst/>
          </a:prstGeom>
        </p:spPr>
        <p:txBody>
          <a:bodyPr rtlCol="0" anchor="b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0" name="Espace réservé d’image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80553" y="1153717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733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19" name="Espace réservé du texte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1733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28" name="Espace réservé d’image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891925" y="1153717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3105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3105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29" name="Espace réservé d’image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03297" y="1153717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4476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4476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37" name="Espace réservé d’image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14667" y="1153717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33" name="Espace réservé du texte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85846" y="2299842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34" name="Espace réservé du texte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85846" y="2774991"/>
            <a:ext cx="2069690" cy="672127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30" name="Espace réservé d’image 9">
            <a:extLst>
              <a:ext uri="{FF2B5EF4-FFF2-40B4-BE49-F238E27FC236}">
                <a16:creationId xmlns:a16="http://schemas.microsoft.com/office/drawing/2014/main" id="{B50A84FF-F66B-4AB8-837C-E3025F19E9C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780553" y="3614936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17" name="Espace réservé du texte 17">
            <a:extLst>
              <a:ext uri="{FF2B5EF4-FFF2-40B4-BE49-F238E27FC236}">
                <a16:creationId xmlns:a16="http://schemas.microsoft.com/office/drawing/2014/main" id="{540D9937-87C5-40B3-86E6-F1CBFCA40C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1733" y="4767397"/>
            <a:ext cx="2069691" cy="47640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20" name="Espace réservé du texte 17">
            <a:extLst>
              <a:ext uri="{FF2B5EF4-FFF2-40B4-BE49-F238E27FC236}">
                <a16:creationId xmlns:a16="http://schemas.microsoft.com/office/drawing/2014/main" id="{C81570DE-3568-4F16-9DF8-269B29DDE6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1733" y="5242840"/>
            <a:ext cx="2069691" cy="69719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31" name="Espace réservé d’image 9">
            <a:extLst>
              <a:ext uri="{FF2B5EF4-FFF2-40B4-BE49-F238E27FC236}">
                <a16:creationId xmlns:a16="http://schemas.microsoft.com/office/drawing/2014/main" id="{41C26642-ECFF-4F11-B242-BBBA5D672D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91925" y="3614936"/>
            <a:ext cx="1412050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5E4E35F3-EC7A-489D-985F-0CA9F0402B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3105" y="4768651"/>
            <a:ext cx="2069691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55AFBE6C-8E28-48EC-8798-5E463B8E47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63105" y="5243800"/>
            <a:ext cx="2069691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32" name="Espace réservé d’image 9">
            <a:extLst>
              <a:ext uri="{FF2B5EF4-FFF2-40B4-BE49-F238E27FC236}">
                <a16:creationId xmlns:a16="http://schemas.microsoft.com/office/drawing/2014/main" id="{BCC40003-8966-4A03-9C79-EB95966FFE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03297" y="3614936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ici pour ajouter une photo</a:t>
            </a:r>
          </a:p>
        </p:txBody>
      </p:sp>
      <p:sp>
        <p:nvSpPr>
          <p:cNvPr id="25" name="Espace réservé du texte 17">
            <a:extLst>
              <a:ext uri="{FF2B5EF4-FFF2-40B4-BE49-F238E27FC236}">
                <a16:creationId xmlns:a16="http://schemas.microsoft.com/office/drawing/2014/main" id="{023FE51B-CC62-42E7-BCF7-123DB0B924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4476" y="4768651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26" name="Espace réservé du texte 17">
            <a:extLst>
              <a:ext uri="{FF2B5EF4-FFF2-40B4-BE49-F238E27FC236}">
                <a16:creationId xmlns:a16="http://schemas.microsoft.com/office/drawing/2014/main" id="{3CA6C07A-2E37-4897-AF99-5152B241E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4476" y="5243800"/>
            <a:ext cx="2069690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38" name="Espace réservé d’image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14667" y="3614936"/>
            <a:ext cx="1412049" cy="114727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35" name="Espace réservé du texte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85846" y="4768651"/>
            <a:ext cx="2069690" cy="47514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400" cap="all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ici pour ajouter un nom</a:t>
            </a:r>
          </a:p>
        </p:txBody>
      </p:sp>
      <p:sp>
        <p:nvSpPr>
          <p:cNvPr id="36" name="Espace réservé du texte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85846" y="5243800"/>
            <a:ext cx="2069690" cy="695361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fr-FR" sz="1100" b="0" i="0" cap="none" spc="200" baseline="0"/>
            </a:lvl1pPr>
          </a:lstStyle>
          <a:p>
            <a:pPr lvl="0" rtl="0"/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2539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cement du produit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 rtlCol="0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rgbClr val="3E7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rgbClr val="93A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rgbClr val="6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rgbClr val="68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fr-FR" sz="2000" cap="all" normalizeH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43870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fr-F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276772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fr-F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43870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fr-F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276772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4147"/>
            <a:ext cx="1826631" cy="776287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fr-FR" sz="2000" cap="all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9" name="Espace réservé du texte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267049"/>
            <a:ext cx="1826631" cy="15276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43D60E-3024-42AA-9CF9-A44192AE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82FBC6-68D1-4570-A549-C4A925FB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E1DC1F-6117-4AB4-9BF1-878D4F8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5671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 rtlCol="0"/>
          <a:lstStyle>
            <a:lvl1pPr algn="ct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2" name="Rectangle 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1627860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800" cap="all" baseline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135346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1637385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800" cap="all" baseline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144871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1637385"/>
            <a:ext cx="2251564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800" cap="all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144871"/>
            <a:ext cx="2251564" cy="81240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3" name="Espace réservé du texte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400252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8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accent2"/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400252"/>
            <a:ext cx="2251562" cy="498496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lang="fr-FR" sz="1800" cap="all" baseline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79556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fr-FR" sz="1400" spc="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fr-FR"/>
              <a:t>Ajouter du texte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4F63B8-F105-4AC4-889E-C12790C8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3AAE30-8A46-485A-BD2B-6ADB1856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159F9D-CDA1-4B51-B521-C243219B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2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648F598-64F2-429E-B3E0-FC31DC90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9956"/>
            <a:ext cx="10515600" cy="726137"/>
          </a:xfrm>
          <a:prstGeom prst="rect">
            <a:avLst/>
          </a:prstGeom>
        </p:spPr>
        <p:txBody>
          <a:bodyPr rtlCol="0" anchor="ctr"/>
          <a:lstStyle>
            <a:lvl1pPr algn="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1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9" name="Espace réservé du texte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759" y="2063838"/>
            <a:ext cx="4626764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fr-F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11" name="Espace réservé du texte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551" y="2486203"/>
            <a:ext cx="4626293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spc="50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1708" y="2063837"/>
            <a:ext cx="4626763" cy="4223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lang="fr-F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2188" y="2486202"/>
            <a:ext cx="4626293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spc="50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4E3392-5868-4F6C-BFCC-ECCB66A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975EE-261C-47D3-A9E5-7401C70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27BB3A-38A2-4A8E-88C2-55FAE75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5498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en 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5B3E9C-104B-4460-A48D-0C2C5329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431"/>
            <a:ext cx="10515600" cy="726137"/>
          </a:xfrm>
          <a:prstGeom prst="rect">
            <a:avLst/>
          </a:prstGeom>
        </p:spPr>
        <p:txBody>
          <a:bodyPr rtlCol="0" anchor="ctr"/>
          <a:lstStyle>
            <a:lvl1pPr algn="r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11" name="Rectangle 10">
            <a:extLst>
              <a:ext uri="{FF2B5EF4-FFF2-40B4-BE49-F238E27FC236}">
                <a16:creationId xmlns:a16="http://schemas.microsoft.com/office/drawing/2014/main" id="{716DDC2F-7D33-44CF-9D9F-B342720B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0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algn="ctr" rtl="0"/>
            <a:endParaRPr lang="fr-FR"/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9A8189FC-92D4-447F-BE75-86F13BA33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140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fr-F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4FDAEC9F-05AF-4D5D-AD2C-537FF767ED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932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spc="50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22" name="Espace réservé du texte 14">
            <a:extLst>
              <a:ext uri="{FF2B5EF4-FFF2-40B4-BE49-F238E27FC236}">
                <a16:creationId xmlns:a16="http://schemas.microsoft.com/office/drawing/2014/main" id="{2492CECA-D20C-47AF-A75A-44DFDE74D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9790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fr-F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23" name="Espace réservé du texte 17">
            <a:extLst>
              <a:ext uri="{FF2B5EF4-FFF2-40B4-BE49-F238E27FC236}">
                <a16:creationId xmlns:a16="http://schemas.microsoft.com/office/drawing/2014/main" id="{EEF915A4-555A-4718-876D-625A85FAB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9582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spc="50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26" name="Espace réservé du texte 14">
            <a:extLst>
              <a:ext uri="{FF2B5EF4-FFF2-40B4-BE49-F238E27FC236}">
                <a16:creationId xmlns:a16="http://schemas.microsoft.com/office/drawing/2014/main" id="{7458D237-AB82-4392-B182-AAF3694FD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5874" y="2063838"/>
            <a:ext cx="3515704" cy="42236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>
              <a:buNone/>
              <a:defRPr lang="fr-FR" sz="2000" b="0" i="0" spc="200" baseline="0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fr-FR"/>
              <a:t>Cliquez pour ajouter un sous-titre </a:t>
            </a:r>
          </a:p>
        </p:txBody>
      </p:sp>
      <p:sp>
        <p:nvSpPr>
          <p:cNvPr id="27" name="Espace réservé du texte 17">
            <a:extLst>
              <a:ext uri="{FF2B5EF4-FFF2-40B4-BE49-F238E27FC236}">
                <a16:creationId xmlns:a16="http://schemas.microsoft.com/office/drawing/2014/main" id="{AAA9CCE2-427A-46C0-A79B-0D01E8888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5666" y="2523933"/>
            <a:ext cx="3515346" cy="3325723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lang="fr-FR" sz="1400" spc="50" baseline="0"/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5A30FE-146C-418D-B68F-9EBB829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BCBBE8-05C6-4946-80F5-DE319A6F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2839E0-080F-4A5D-99FB-FD1917E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74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rtlCol="0" anchor="ctr"/>
          <a:lstStyle>
            <a:lvl1pPr algn="l"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9" name="Espace réservé du texte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 rtlCol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lang="fr-FR" sz="1400" cap="none" spc="50" baseline="0">
                <a:latin typeface="+mn-lt"/>
              </a:defRPr>
            </a:lvl1pPr>
          </a:lstStyle>
          <a:p>
            <a:pPr lvl="0" rtl="0"/>
            <a:r>
              <a:rPr lang="fr-FR"/>
              <a:t>Cliquer pour ajouter du texte</a:t>
            </a:r>
          </a:p>
        </p:txBody>
      </p:sp>
      <p:sp>
        <p:nvSpPr>
          <p:cNvPr id="7" name="Espace réservé d’image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2B75CEA-DDFB-4C62-B83F-6A0B86FA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425E30-50C5-42DD-911D-36C0E73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88C855-986C-4539-81CE-5421C8EB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fr-F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F91729D4-A164-47A3-830D-E792BCE699E4}" type="slidenum">
              <a:rPr lang="fr-FR" smtClean="0"/>
              <a:pPr rtl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911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8F63EB3-EB79-4150-A7A5-F67566272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37" y="1096375"/>
            <a:ext cx="4045527" cy="1590790"/>
          </a:xfrm>
          <a:prstGeom prst="rect">
            <a:avLst/>
          </a:prstGeom>
        </p:spPr>
        <p:txBody>
          <a:bodyPr rtlCol="0" anchor="b"/>
          <a:lstStyle>
            <a:lvl1pPr>
              <a:defRPr lang="fr-FR" sz="3200" cap="all" spc="200" baseline="0">
                <a:solidFill>
                  <a:schemeClr val="accent4"/>
                </a:solidFill>
              </a:defRPr>
            </a:lvl1pPr>
          </a:lstStyle>
          <a:p>
            <a:pPr rtl="0"/>
            <a:r>
              <a:rPr lang="fr-FR"/>
              <a:t>Cliquez pour ajouter un titre</a:t>
            </a:r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289D0B50-E879-41B9-9B1B-EBB40605D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51274"/>
            <a:ext cx="2743201" cy="474756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EB4D3EE7-1F3B-4AAB-A04D-3162C35A1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7354" y="2910720"/>
            <a:ext cx="4011410" cy="2061261"/>
          </a:xfrm>
          <a:prstGeom prst="rect">
            <a:avLst/>
          </a:prstGeom>
        </p:spPr>
        <p:txBody>
          <a:bodyPr rtlCol="0" anchor="t"/>
          <a:lstStyle>
            <a:lvl1pPr marL="0" indent="0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lang="fr-FR" sz="2000" b="0" i="0" spc="200" baseline="0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fr-FR"/>
              <a:t>Cliquez pour ajouter un nom</a:t>
            </a:r>
          </a:p>
        </p:txBody>
      </p:sp>
      <p:sp>
        <p:nvSpPr>
          <p:cNvPr id="9" name="Espace réservé d’image 5">
            <a:extLst>
              <a:ext uri="{FF2B5EF4-FFF2-40B4-BE49-F238E27FC236}">
                <a16:creationId xmlns:a16="http://schemas.microsoft.com/office/drawing/2014/main" id="{2A57A12F-74B8-4CBC-816C-F2AC890D1B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48800" y="951274"/>
            <a:ext cx="2743200" cy="474756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lang="fr-FR" spc="400" baseline="0"/>
            </a:lvl1pPr>
          </a:lstStyle>
          <a:p>
            <a:pPr rtl="0"/>
            <a:r>
              <a:rPr lang="fr-FR"/>
              <a:t>Cliquez pour ajouter une photo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A19A048-F803-428B-9A66-6DE56F4D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42CDA7-93A6-45DB-9062-E70E51A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F08F63-561A-455E-8ED8-20CCE58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91729D4-A164-47A3-830D-E792BCE699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39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FC222-130D-71D3-6CE7-1092E3F1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452ED1-652B-62A9-2A64-29AC0E83A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6277F1-9CB1-F1A2-75F3-49B5F4ADC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0D2501-7D65-D731-FBC9-D4980CC2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049EC0-4BEB-357D-4927-5A790098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F57B47-8C08-F198-E922-89C1DD42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968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EAF48-913F-769E-97A1-DE7CF6C0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23DB04-3784-C688-EF31-480BB3957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1DF98-A4D5-D5C6-219D-EAF0C1277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C554AE-B3B5-0385-C8FA-51C1C59E3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9E5087-7A72-40F7-1413-342D52F2C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94CEAE7-608D-410A-3968-260F31FD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2199379-5E48-5939-ED0A-72F113EAA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EA1BD6B-4619-0C94-F922-80EB5006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197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1D028-FD70-7B44-C8E0-66EB0F96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DAF4F0-AC76-38C5-0A21-55C17D4B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32EA1C-E43E-7C71-BF8D-FEDEA45B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B6924F-4729-277E-F060-DCCD2D71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858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CD216F-3273-E9C8-8891-94DCC593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3B1100-0C1F-B42B-A8A1-CAB9D7FE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69E1FC-F6AE-5D2B-8146-C322FE16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5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2B751B-2BF8-08EB-90D4-E44B274C0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92DFE-8448-AAEF-959B-551BD4C13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91A303-837F-973A-64AF-3D718946F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726EFA-6EE1-BE16-4C73-BB5AAB594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EA8DB11-7828-AF71-5918-3582AC08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207164-D1DA-5A8D-D2E7-FE898A9D1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01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61092F-AC3A-DEC5-E2D4-C192A7E5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D611B7D-99F2-7F90-7B53-E55170FAD5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9EFE2B4-64E5-7A22-8606-01ECFB738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7A74FD-000D-EB84-29FA-EADCDB80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16506E-0ED6-2252-1590-DAE2C0D9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D8279B-6335-20FE-F460-C99AE998B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622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EADB23-AB1A-13F2-70F9-B1DC9A64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E08EFC-6102-ACE9-6B30-0E7108B2A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CF3E81-0688-80C1-D9CF-368A6E2F1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2D287-C290-2BED-CA54-D7E3E5141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CA2E6E-DABD-E45C-2FA6-E56FA0E8A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670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4769A19-5CD0-4911-9DAE-3568A1C9A13B}" type="datetimeFigureOut">
              <a:rPr lang="fr-CA" smtClean="0"/>
              <a:t>2024-02-26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EFB8C54-4931-4F99-AF70-A570D2FBDA39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07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global-geography.org/af/Geography/America/United_States/Pictures/New_York_2/Coney_Island_-_Beach_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jyjou.com/Jyjou-le-clown.html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coasterrider.fr/lightning-report/inauguration-de-la-foire-aux-maneges-d-ete-de-lille-25-aout-201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handara.blogspot.com/2004/04/foire-de-grenoble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mbiaparis.com/spectacle-pour-enfants-cirque-grus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/>
              <a:t>Relation aidante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r>
              <a:rPr lang="fr-FR" dirty="0"/>
              <a:t>COURS #4</a:t>
            </a:r>
          </a:p>
        </p:txBody>
      </p:sp>
      <p:pic>
        <p:nvPicPr>
          <p:cNvPr id="7" name="Espace réservé d’image 6">
            <a:extLst>
              <a:ext uri="{FF2B5EF4-FFF2-40B4-BE49-F238E27FC236}">
                <a16:creationId xmlns:a16="http://schemas.microsoft.com/office/drawing/2014/main" id="{5A492D51-4DBA-40BC-82AA-A33BD0D3F74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566902" y="357809"/>
            <a:ext cx="6625097" cy="4422251"/>
          </a:xfr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06CDEB7-77E8-4351-9B76-07896E73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96075" y="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48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F3F083B8-4B95-4C15-B710-4BC526A2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580" y="942423"/>
            <a:ext cx="4694420" cy="1124392"/>
          </a:xfrm>
        </p:spPr>
        <p:txBody>
          <a:bodyPr rtlCol="0" anchor="b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b="1"/>
              <a:t>Cours 4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38E3964-EE54-4BDC-A0A3-DC7D197FF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10586" y="2329867"/>
            <a:ext cx="5200387" cy="3156533"/>
          </a:xfrm>
        </p:spPr>
        <p:txBody>
          <a:bodyPr lIns="91440" tIns="45720" rIns="91440" bIns="45720" rtlCol="0" anchor="t">
            <a:noAutofit/>
          </a:bodyPr>
          <a:lstStyle>
            <a:defPPr>
              <a:defRPr lang="fr-FR"/>
            </a:defPPr>
          </a:lstStyle>
          <a:p>
            <a:pPr rtl="0">
              <a:lnSpc>
                <a:spcPct val="150000"/>
              </a:lnSpc>
              <a:spcAft>
                <a:spcPts val="600"/>
              </a:spcAft>
            </a:pPr>
            <a:r>
              <a:rPr lang="fr-FR" b="1" dirty="0"/>
              <a:t>S’engager dans une relation aidante</a:t>
            </a:r>
          </a:p>
          <a:p>
            <a:pPr rtl="0">
              <a:lnSpc>
                <a:spcPct val="150000"/>
              </a:lnSpc>
              <a:spcAft>
                <a:spcPts val="600"/>
              </a:spcAft>
            </a:pPr>
            <a:r>
              <a:rPr lang="fr-FR" b="1" dirty="0"/>
              <a:t>Rôle de l’infirmière auxiliaire</a:t>
            </a:r>
          </a:p>
          <a:p>
            <a:pPr rtl="0">
              <a:lnSpc>
                <a:spcPct val="150000"/>
              </a:lnSpc>
              <a:spcAft>
                <a:spcPts val="600"/>
              </a:spcAft>
            </a:pPr>
            <a:r>
              <a:rPr lang="fr-FR" b="1" dirty="0"/>
              <a:t>Facteurs qui influent sur le comportement Facteurs qui influent sur les besoins d’aide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5C08D0-D6EE-4AF3-849A-12E06451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CBF0FB-0046-4D3C-AC29-2382CF05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Relation aidante</a:t>
            </a:r>
          </a:p>
        </p:txBody>
      </p:sp>
      <p:pic>
        <p:nvPicPr>
          <p:cNvPr id="31" name="Espace réservé d’image 30">
            <a:extLst>
              <a:ext uri="{FF2B5EF4-FFF2-40B4-BE49-F238E27FC236}">
                <a16:creationId xmlns:a16="http://schemas.microsoft.com/office/drawing/2014/main" id="{8B396EA2-87A9-49C1-BCCC-F8C1867D92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189" r="13189"/>
          <a:stretch/>
        </p:blipFill>
        <p:spPr>
          <a:xfrm>
            <a:off x="7183361" y="10"/>
            <a:ext cx="3598052" cy="3258095"/>
          </a:xfrm>
          <a:noFill/>
        </p:spPr>
      </p:pic>
      <p:pic>
        <p:nvPicPr>
          <p:cNvPr id="37" name="Espace réservé d’image 36">
            <a:extLst>
              <a:ext uri="{FF2B5EF4-FFF2-40B4-BE49-F238E27FC236}">
                <a16:creationId xmlns:a16="http://schemas.microsoft.com/office/drawing/2014/main" id="{1573DF6C-A3E4-4821-B550-4A14F71D3A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562" b="28524"/>
          <a:stretch/>
        </p:blipFill>
        <p:spPr>
          <a:xfrm>
            <a:off x="7183361" y="3599895"/>
            <a:ext cx="3598052" cy="3258105"/>
          </a:xfrm>
          <a:noFill/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E626F-057D-4E99-A748-F977659F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1729D4-A164-47A3-830D-E792BCE699E4}" type="slidenum">
              <a:rPr kumimoji="0" lang="fr-FR" sz="1000" b="0" i="0" u="none" strike="noStrike" kern="1200" cap="all" spc="15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00" b="0" i="0" u="none" strike="noStrike" kern="1200" cap="all" spc="15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3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AB9DD3-2620-FF81-AAE8-A6C47D33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454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VEUILLEZ PRENDRE CONNAISSANCE DE L’AUDIO 4.2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329033-FDB5-7D5B-7F43-0CB0B9601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94012"/>
            <a:ext cx="5459470" cy="307095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07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DE6FE-A8DE-7CAF-1EE2-B9234365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31" y="947737"/>
            <a:ext cx="6400912" cy="745105"/>
          </a:xfrm>
        </p:spPr>
        <p:txBody>
          <a:bodyPr>
            <a:normAutofit fontScale="90000"/>
          </a:bodyPr>
          <a:lstStyle/>
          <a:p>
            <a:r>
              <a:rPr lang="fr-CA"/>
              <a:t>La relation aidante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C25F48-6308-E1EF-B674-43EB2247D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635" y="1868557"/>
            <a:ext cx="7108535" cy="43182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Action d’intervenir en faveur d’une personne en joignant ses efforts aux siens.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Lien de dépendance ou d’influence réciproque</a:t>
            </a:r>
          </a:p>
          <a:p>
            <a:endParaRPr lang="fr-CA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6C0DD11-8C47-8357-2551-D627F70C33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410" r="19410"/>
          <a:stretch/>
        </p:blipFill>
        <p:spPr/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FAAB16B-D0DC-9208-EAAE-D1F95F7598A9}"/>
              </a:ext>
            </a:extLst>
          </p:cNvPr>
          <p:cNvSpPr txBox="1"/>
          <p:nvPr/>
        </p:nvSpPr>
        <p:spPr>
          <a:xfrm>
            <a:off x="8143875" y="5910262"/>
            <a:ext cx="4048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  <a:hlinkClick r:id="rId3" tooltip="https://shandara.blogspot.com/2004/04/foire-de-grenoble.html"/>
              </a:rPr>
              <a:t>Cette photo</a:t>
            </a:r>
            <a:r>
              <a:rPr kumimoji="0" lang="fr-C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par Auteur inconnu est soumise à la licence </a:t>
            </a:r>
            <a:r>
              <a:rPr kumimoji="0" lang="fr-CA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  <a:hlinkClick r:id="rId4" tooltip="https://creativecommons.org/licenses/by-nc-nd/3.0/"/>
              </a:rPr>
              <a:t>CC BY-NC-ND</a:t>
            </a:r>
            <a:endParaRPr kumimoji="0" lang="fr-C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3C9F56DF-A004-9051-64E6-2967881EF642}"/>
              </a:ext>
            </a:extLst>
          </p:cNvPr>
          <p:cNvSpPr/>
          <p:nvPr/>
        </p:nvSpPr>
        <p:spPr>
          <a:xfrm>
            <a:off x="1003947" y="1137557"/>
            <a:ext cx="6400912" cy="467972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Il s’agit de l’humanisation de vos soins. C’est une communication thérapeutique </a:t>
            </a:r>
          </a:p>
        </p:txBody>
      </p:sp>
    </p:spTree>
    <p:extLst>
      <p:ext uri="{BB962C8B-B14F-4D97-AF65-F5344CB8AC3E}">
        <p14:creationId xmlns:p14="http://schemas.microsoft.com/office/powerpoint/2010/main" val="5025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F3F083B8-4B95-4C15-B710-4BC526A2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r>
              <a:rPr lang="en-US" sz="5000" b="1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Les éléments de la relation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5C08D0-D6EE-4AF3-849A-12E064512A94}"/>
              </a:ext>
            </a:extLst>
          </p:cNvPr>
          <p:cNvSpPr>
            <a:spLocks/>
          </p:cNvSpPr>
          <p:nvPr/>
        </p:nvSpPr>
        <p:spPr>
          <a:xfrm>
            <a:off x="5603875" y="2476803"/>
            <a:ext cx="1126705" cy="143481"/>
          </a:xfrm>
          <a:prstGeom prst="rect">
            <a:avLst/>
          </a:prstGeom>
        </p:spPr>
        <p:txBody>
          <a:bodyPr rtlCol="0" anchor="ctr">
            <a:normAutofit fontScale="40000" lnSpcReduction="20000"/>
          </a:bodyPr>
          <a:lstStyle>
            <a:defPPr>
              <a:defRPr lang="fr-FR"/>
            </a:defPPr>
          </a:lstStyle>
          <a:p>
            <a:pPr defTabSz="475488">
              <a:lnSpc>
                <a:spcPct val="90000"/>
              </a:lnSpc>
              <a:spcAft>
                <a:spcPts val="312"/>
              </a:spcAft>
              <a:defRPr/>
            </a:pPr>
            <a:r>
              <a:rPr lang="fr-FR" sz="1100" kern="1200" cap="all" spc="78">
                <a:solidFill>
                  <a:srgbClr val="555555"/>
                </a:solidFill>
                <a:latin typeface="Segoe UI Light"/>
                <a:ea typeface="+mn-ea"/>
                <a:cs typeface="+mn-cs"/>
              </a:rPr>
              <a:t>2023</a:t>
            </a:r>
            <a:endParaRPr kumimoji="0" lang="fr-FR" sz="1100" b="0" i="0" u="none" strike="noStrike" kern="1200" cap="all" spc="15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CBF0FB-0046-4D3C-AC29-2382CF05B6D1}"/>
              </a:ext>
            </a:extLst>
          </p:cNvPr>
          <p:cNvSpPr>
            <a:spLocks/>
          </p:cNvSpPr>
          <p:nvPr/>
        </p:nvSpPr>
        <p:spPr>
          <a:xfrm>
            <a:off x="7601265" y="2476803"/>
            <a:ext cx="3086705" cy="143481"/>
          </a:xfrm>
          <a:prstGeom prst="rect">
            <a:avLst/>
          </a:prstGeom>
        </p:spPr>
        <p:txBody>
          <a:bodyPr rtlCol="0" anchor="ctr">
            <a:normAutofit fontScale="40000" lnSpcReduction="20000"/>
          </a:bodyPr>
          <a:lstStyle>
            <a:defPPr>
              <a:defRPr lang="fr-FR"/>
            </a:defPPr>
          </a:lstStyle>
          <a:p>
            <a:pPr algn="ctr" defTabSz="475488">
              <a:lnSpc>
                <a:spcPct val="90000"/>
              </a:lnSpc>
              <a:spcAft>
                <a:spcPts val="312"/>
              </a:spcAft>
              <a:defRPr/>
            </a:pPr>
            <a:r>
              <a:rPr lang="fr-FR" sz="1100" kern="1200" cap="all" spc="78">
                <a:solidFill>
                  <a:srgbClr val="555555"/>
                </a:solidFill>
                <a:latin typeface="Segoe UI Light"/>
                <a:ea typeface="+mn-ea"/>
                <a:cs typeface="+mn-cs"/>
              </a:rPr>
              <a:t>Relation aidante</a:t>
            </a:r>
            <a:endParaRPr kumimoji="0" lang="fr-FR" sz="1100" b="0" i="0" u="none" strike="noStrike" kern="1200" cap="all" spc="15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D4591032-6F40-1222-7438-795E595038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245863"/>
              </p:ext>
            </p:extLst>
          </p:nvPr>
        </p:nvGraphicFramePr>
        <p:xfrm>
          <a:off x="4929809" y="185531"/>
          <a:ext cx="7089913" cy="6188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3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18">
                <a:tc>
                  <a:txBody>
                    <a:bodyPr/>
                    <a:lstStyle/>
                    <a:p>
                      <a:pPr algn="ctr"/>
                      <a:r>
                        <a:rPr lang="fr-CA" u="sng">
                          <a:solidFill>
                            <a:schemeClr val="tx2"/>
                          </a:solidFill>
                        </a:rPr>
                        <a:t>Éléments </a:t>
                      </a:r>
                    </a:p>
                  </a:txBody>
                  <a:tcPr marL="28334" marR="283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u="sng" dirty="0">
                          <a:solidFill>
                            <a:schemeClr val="tx2"/>
                          </a:solidFill>
                        </a:rPr>
                        <a:t>Relation professionnelle </a:t>
                      </a:r>
                    </a:p>
                  </a:txBody>
                  <a:tcPr marL="28334" marR="283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32">
                <a:tc>
                  <a:txBody>
                    <a:bodyPr/>
                    <a:lstStyle/>
                    <a:p>
                      <a:r>
                        <a:rPr lang="fr-CA" b="1" dirty="0"/>
                        <a:t>Contexte de la relation</a:t>
                      </a:r>
                    </a:p>
                  </a:txBody>
                  <a:tcPr marL="28334" marR="283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/>
                        <a:t>Travail auprès de personnes ayant des besoins perturbés</a:t>
                      </a:r>
                    </a:p>
                  </a:txBody>
                  <a:tcPr marL="28334" marR="283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732">
                <a:tc>
                  <a:txBody>
                    <a:bodyPr/>
                    <a:lstStyle/>
                    <a:p>
                      <a:r>
                        <a:rPr lang="fr-CA" b="1"/>
                        <a:t>Personnes en présence</a:t>
                      </a:r>
                    </a:p>
                  </a:txBody>
                  <a:tcPr marL="28334" marR="283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/>
                        <a:t>Une </a:t>
                      </a:r>
                      <a:r>
                        <a:rPr lang="fr-CA" sz="1600" b="1"/>
                        <a:t>personne</a:t>
                      </a:r>
                      <a:r>
                        <a:rPr lang="fr-CA" sz="1600" b="1" baseline="0"/>
                        <a:t> qui a besoin d’aide</a:t>
                      </a:r>
                      <a:r>
                        <a:rPr lang="fr-CA" sz="1600" baseline="0"/>
                        <a:t> et une personne qui a les </a:t>
                      </a:r>
                      <a:r>
                        <a:rPr lang="fr-CA" sz="1600" b="1" baseline="0"/>
                        <a:t>compétences pour l’aider</a:t>
                      </a:r>
                      <a:endParaRPr lang="fr-CA" sz="1600" b="1"/>
                    </a:p>
                  </a:txBody>
                  <a:tcPr marL="28334" marR="283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855">
                <a:tc>
                  <a:txBody>
                    <a:bodyPr/>
                    <a:lstStyle/>
                    <a:p>
                      <a:r>
                        <a:rPr lang="fr-CA" b="1"/>
                        <a:t>Durée et fréquence</a:t>
                      </a:r>
                    </a:p>
                  </a:txBody>
                  <a:tcPr marL="28334" marR="283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/>
                        <a:t>Selon les besoins du client et selon l’aide qu’on peut lui apporter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1600" dirty="0"/>
                        <a:t>La relation s’arrête quand les besoins du client sont comblés</a:t>
                      </a:r>
                    </a:p>
                  </a:txBody>
                  <a:tcPr marL="28334" marR="283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13">
                <a:tc>
                  <a:txBody>
                    <a:bodyPr/>
                    <a:lstStyle/>
                    <a:p>
                      <a:r>
                        <a:rPr lang="fr-CA" b="1"/>
                        <a:t>Lieu</a:t>
                      </a:r>
                    </a:p>
                  </a:txBody>
                  <a:tcPr marL="28334" marR="283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b="1"/>
                        <a:t>Lieu de travail de l’aidant</a:t>
                      </a:r>
                    </a:p>
                  </a:txBody>
                  <a:tcPr marL="28334" marR="283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732">
                <a:tc>
                  <a:txBody>
                    <a:bodyPr/>
                    <a:lstStyle/>
                    <a:p>
                      <a:r>
                        <a:rPr lang="fr-CA" b="1"/>
                        <a:t>Techniques utilisées</a:t>
                      </a:r>
                    </a:p>
                  </a:txBody>
                  <a:tcPr marL="28334" marR="283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/>
                        <a:t>Selon l’aidant et les besoins de l’aidé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b="1"/>
                        <a:t>Techniques de communication et de relation aidante</a:t>
                      </a:r>
                    </a:p>
                  </a:txBody>
                  <a:tcPr marL="28334" marR="2833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3763">
                <a:tc>
                  <a:txBody>
                    <a:bodyPr/>
                    <a:lstStyle/>
                    <a:p>
                      <a:r>
                        <a:rPr lang="fr-CA" b="1"/>
                        <a:t>Connaissances et habiletés requises</a:t>
                      </a:r>
                    </a:p>
                  </a:txBody>
                  <a:tcPr marL="28334" marR="283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/>
                        <a:t>Connaissances reliées à la profession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b="1"/>
                        <a:t>Respect des règles d’éthique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b="1"/>
                        <a:t>Attitudes adéquates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/>
                        <a:t>Connaissances et habiletés en communication et en relation aidante</a:t>
                      </a:r>
                    </a:p>
                  </a:txBody>
                  <a:tcPr marL="28334" marR="2833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5622">
                <a:tc>
                  <a:txBody>
                    <a:bodyPr/>
                    <a:lstStyle/>
                    <a:p>
                      <a:r>
                        <a:rPr lang="fr-CA" b="1"/>
                        <a:t>Langage utilisé</a:t>
                      </a:r>
                    </a:p>
                  </a:txBody>
                  <a:tcPr marL="28334" marR="2833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dirty="0"/>
                        <a:t>Langage professionnel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b="1" dirty="0"/>
                        <a:t>Vouvoiement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/>
                        <a:t>Terminologie propre à la profession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600" dirty="0"/>
                        <a:t>Communication professionnelle</a:t>
                      </a:r>
                    </a:p>
                  </a:txBody>
                  <a:tcPr marL="28334" marR="2833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E626F-057D-4E99-A748-F977659F21EC}"/>
              </a:ext>
            </a:extLst>
          </p:cNvPr>
          <p:cNvSpPr>
            <a:spLocks/>
          </p:cNvSpPr>
          <p:nvPr/>
        </p:nvSpPr>
        <p:spPr>
          <a:xfrm>
            <a:off x="10736582" y="2476803"/>
            <a:ext cx="509268" cy="143481"/>
          </a:xfrm>
          <a:prstGeom prst="rect">
            <a:avLst/>
          </a:prstGeom>
        </p:spPr>
        <p:txBody>
          <a:bodyPr rtlCol="0" anchor="ctr">
            <a:normAutofit fontScale="40000" lnSpcReduction="20000"/>
          </a:bodyPr>
          <a:lstStyle>
            <a:defPPr>
              <a:defRPr lang="fr-FR"/>
            </a:defPPr>
          </a:lstStyle>
          <a:p>
            <a:pPr algn="r" defTabSz="475488">
              <a:lnSpc>
                <a:spcPct val="90000"/>
              </a:lnSpc>
              <a:spcAft>
                <a:spcPts val="312"/>
              </a:spcAft>
              <a:defRPr/>
            </a:pPr>
            <a:fld id="{F91729D4-A164-47A3-830D-E792BCE699E4}" type="slidenum">
              <a:rPr lang="fr-FR" sz="1100" kern="1200" cap="all" spc="78">
                <a:solidFill>
                  <a:srgbClr val="555555"/>
                </a:solidFill>
                <a:latin typeface="Segoe UI Light"/>
                <a:ea typeface="+mn-ea"/>
                <a:cs typeface="+mn-cs"/>
              </a:rPr>
              <a:pPr algn="r" defTabSz="475488">
                <a:lnSpc>
                  <a:spcPct val="90000"/>
                </a:lnSpc>
                <a:spcAft>
                  <a:spcPts val="312"/>
                </a:spcAft>
                <a:defRPr/>
              </a:pPr>
              <a:t>5</a:t>
            </a:fld>
            <a:endParaRPr kumimoji="0" lang="fr-FR" sz="1100" b="0" i="0" u="none" strike="noStrike" kern="1200" cap="all" spc="15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2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26">
            <a:extLst>
              <a:ext uri="{FF2B5EF4-FFF2-40B4-BE49-F238E27FC236}">
                <a16:creationId xmlns:a16="http://schemas.microsoft.com/office/drawing/2014/main" id="{F3F083B8-4B95-4C15-B710-4BC526A2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" y="31769"/>
            <a:ext cx="4694420" cy="1124392"/>
          </a:xfrm>
        </p:spPr>
        <p:txBody>
          <a:bodyPr rtlCol="0" anchor="b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b="1"/>
              <a:t>Les phases de la relation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5C08D0-D6EE-4AF3-849A-12E06451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2023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CBF0FB-0046-4D3C-AC29-2382CF05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all" spc="15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Relation aidante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FE626F-057D-4E99-A748-F977659F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 anchor="ctr">
            <a:normAutofit/>
          </a:bodyPr>
          <a:lstStyle>
            <a:defPPr>
              <a:defRPr lang="fr-FR"/>
            </a:def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91729D4-A164-47A3-830D-E792BCE699E4}" type="slidenum">
              <a:rPr kumimoji="0" lang="fr-FR" sz="1000" b="0" i="0" u="none" strike="noStrike" kern="1200" cap="all" spc="15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000" b="0" i="0" u="none" strike="noStrike" kern="1200" cap="all" spc="15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aphicFrame>
        <p:nvGraphicFramePr>
          <p:cNvPr id="7" name="Espace réservé du contenu 3">
            <a:extLst>
              <a:ext uri="{FF2B5EF4-FFF2-40B4-BE49-F238E27FC236}">
                <a16:creationId xmlns:a16="http://schemas.microsoft.com/office/drawing/2014/main" id="{71880984-C8D1-53F2-EE4C-0A3FF5C42790}"/>
              </a:ext>
            </a:extLst>
          </p:cNvPr>
          <p:cNvGraphicFramePr>
            <a:graphicFrameLocks/>
          </p:cNvGraphicFramePr>
          <p:nvPr/>
        </p:nvGraphicFramePr>
        <p:xfrm>
          <a:off x="113251" y="1317855"/>
          <a:ext cx="2746648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000" u="sng">
                          <a:solidFill>
                            <a:schemeClr val="tx2"/>
                          </a:solidFill>
                        </a:rPr>
                        <a:t>Phase 1</a:t>
                      </a:r>
                    </a:p>
                    <a:p>
                      <a:pPr algn="ctr"/>
                      <a:r>
                        <a:rPr lang="fr-CA" sz="2000" u="sng">
                          <a:solidFill>
                            <a:schemeClr val="tx2"/>
                          </a:solidFill>
                        </a:rPr>
                        <a:t>Préparation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 b="1"/>
                        <a:t>Nous recueillons de l’information </a:t>
                      </a:r>
                      <a:r>
                        <a:rPr lang="fr-CA" sz="1800"/>
                        <a:t>dans le dossier et le PTI, de même qu’auprès du client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/>
                        <a:t>Elle pose des questions ouvertes, fermées, directes ou indirectes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Espace réservé du contenu 3">
            <a:extLst>
              <a:ext uri="{FF2B5EF4-FFF2-40B4-BE49-F238E27FC236}">
                <a16:creationId xmlns:a16="http://schemas.microsoft.com/office/drawing/2014/main" id="{000DFD52-914A-CE23-60D5-65651A3C7666}"/>
              </a:ext>
            </a:extLst>
          </p:cNvPr>
          <p:cNvGraphicFramePr>
            <a:graphicFrameLocks/>
          </p:cNvGraphicFramePr>
          <p:nvPr/>
        </p:nvGraphicFramePr>
        <p:xfrm>
          <a:off x="3040833" y="1317855"/>
          <a:ext cx="274664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000" u="sng">
                          <a:solidFill>
                            <a:schemeClr val="tx2"/>
                          </a:solidFill>
                        </a:rPr>
                        <a:t>Phase 2</a:t>
                      </a:r>
                    </a:p>
                    <a:p>
                      <a:pPr algn="ctr"/>
                      <a:r>
                        <a:rPr lang="fr-CA" sz="2000" u="sng">
                          <a:solidFill>
                            <a:schemeClr val="tx2"/>
                          </a:solidFill>
                        </a:rPr>
                        <a:t>Orientation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>
                          <a:solidFill>
                            <a:schemeClr val="tx1"/>
                          </a:solidFill>
                        </a:rPr>
                        <a:t>Nous </a:t>
                      </a:r>
                      <a:r>
                        <a:rPr lang="fr-CA" sz="1800" b="1" err="1">
                          <a:solidFill>
                            <a:schemeClr val="tx1"/>
                          </a:solidFill>
                        </a:rPr>
                        <a:t>créeons</a:t>
                      </a:r>
                      <a:r>
                        <a:rPr lang="fr-CA" sz="1800" b="1">
                          <a:solidFill>
                            <a:schemeClr val="tx1"/>
                          </a:solidFill>
                        </a:rPr>
                        <a:t> un climat de confiance </a:t>
                      </a:r>
                      <a:r>
                        <a:rPr lang="fr-CA" sz="1800">
                          <a:solidFill>
                            <a:schemeClr val="tx1"/>
                          </a:solidFill>
                        </a:rPr>
                        <a:t>avec le client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/>
                        <a:t>Elle explore les </a:t>
                      </a:r>
                      <a:r>
                        <a:rPr lang="fr-CA" sz="1800" b="1"/>
                        <a:t>sentiments</a:t>
                      </a:r>
                      <a:r>
                        <a:rPr lang="fr-CA" sz="1800"/>
                        <a:t> et les besoins de la personne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/>
                        <a:t>Elle fait preuve de </a:t>
                      </a:r>
                      <a:r>
                        <a:rPr lang="fr-CA" sz="1800" b="1"/>
                        <a:t>compassion</a:t>
                      </a:r>
                      <a:r>
                        <a:rPr lang="fr-CA" sz="1800"/>
                        <a:t>, accueille chaleureusement le client et utilise </a:t>
                      </a:r>
                      <a:r>
                        <a:rPr lang="fr-CA" sz="1800" b="1"/>
                        <a:t>l’écoute active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/>
                        <a:t>Elle </a:t>
                      </a:r>
                      <a:r>
                        <a:rPr lang="fr-CA" sz="1800" b="1"/>
                        <a:t>observe le comportement non verbal</a:t>
                      </a:r>
                      <a:r>
                        <a:rPr lang="fr-CA" sz="1800"/>
                        <a:t> de la personne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Espace réservé du contenu 3">
            <a:extLst>
              <a:ext uri="{FF2B5EF4-FFF2-40B4-BE49-F238E27FC236}">
                <a16:creationId xmlns:a16="http://schemas.microsoft.com/office/drawing/2014/main" id="{EC232F25-B0EB-BD5D-5C03-71EA254E0029}"/>
              </a:ext>
            </a:extLst>
          </p:cNvPr>
          <p:cNvGraphicFramePr>
            <a:graphicFrameLocks/>
          </p:cNvGraphicFramePr>
          <p:nvPr/>
        </p:nvGraphicFramePr>
        <p:xfrm>
          <a:off x="5968415" y="1317855"/>
          <a:ext cx="316835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000" u="sng">
                          <a:solidFill>
                            <a:schemeClr val="tx2"/>
                          </a:solidFill>
                        </a:rPr>
                        <a:t>Phase 3</a:t>
                      </a:r>
                    </a:p>
                    <a:p>
                      <a:pPr algn="ctr"/>
                      <a:r>
                        <a:rPr lang="fr-CA" sz="2000" u="sng">
                          <a:solidFill>
                            <a:schemeClr val="tx2"/>
                          </a:solidFill>
                        </a:rPr>
                        <a:t>Relation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>
                          <a:solidFill>
                            <a:schemeClr val="tx1"/>
                          </a:solidFill>
                        </a:rPr>
                        <a:t>Nous reconnaissons les émotions et les besoins du client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>
                          <a:solidFill>
                            <a:schemeClr val="tx1"/>
                          </a:solidFill>
                        </a:rPr>
                        <a:t>Elle l’amène à trouver des éléments de solution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>
                          <a:solidFill>
                            <a:schemeClr val="tx1"/>
                          </a:solidFill>
                        </a:rPr>
                        <a:t>Elle utilise</a:t>
                      </a:r>
                      <a:r>
                        <a:rPr lang="fr-CA" sz="1800" baseline="0">
                          <a:solidFill>
                            <a:schemeClr val="tx1"/>
                          </a:solidFill>
                        </a:rPr>
                        <a:t> le </a:t>
                      </a:r>
                      <a:r>
                        <a:rPr lang="fr-CA" sz="1800" b="1" baseline="0">
                          <a:solidFill>
                            <a:schemeClr val="tx1"/>
                          </a:solidFill>
                        </a:rPr>
                        <a:t>reflet, la reformulation, </a:t>
                      </a:r>
                      <a:r>
                        <a:rPr lang="fr-CA" sz="1800" baseline="0">
                          <a:solidFill>
                            <a:schemeClr val="tx1"/>
                          </a:solidFill>
                        </a:rPr>
                        <a:t>etc., afin d’aider le client à bien comprendre ses besoins</a:t>
                      </a:r>
                      <a:endParaRPr lang="fr-CA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Espace réservé du contenu 3">
            <a:extLst>
              <a:ext uri="{FF2B5EF4-FFF2-40B4-BE49-F238E27FC236}">
                <a16:creationId xmlns:a16="http://schemas.microsoft.com/office/drawing/2014/main" id="{2364B563-9C47-CF7B-6D55-8D79F0998C16}"/>
              </a:ext>
            </a:extLst>
          </p:cNvPr>
          <p:cNvGraphicFramePr>
            <a:graphicFrameLocks/>
          </p:cNvGraphicFramePr>
          <p:nvPr/>
        </p:nvGraphicFramePr>
        <p:xfrm>
          <a:off x="9317701" y="1317855"/>
          <a:ext cx="2746648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000" u="sng">
                          <a:solidFill>
                            <a:schemeClr val="tx2"/>
                          </a:solidFill>
                        </a:rPr>
                        <a:t>Phase 4</a:t>
                      </a:r>
                    </a:p>
                    <a:p>
                      <a:pPr algn="ctr"/>
                      <a:r>
                        <a:rPr lang="fr-CA" sz="2000" u="sng">
                          <a:solidFill>
                            <a:schemeClr val="tx2"/>
                          </a:solidFill>
                        </a:rPr>
                        <a:t>Fin de la relation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/>
                        <a:t>Le client aidé est satisfait de la conversation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/>
                        <a:t>Nous nous </a:t>
                      </a:r>
                      <a:r>
                        <a:rPr lang="fr-CA" sz="1800" b="1" err="1"/>
                        <a:t>assuron</a:t>
                      </a:r>
                      <a:r>
                        <a:rPr lang="fr-CA" sz="1800" b="1"/>
                        <a:t> du bien-être du client avant de le quitter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/>
                        <a:t>Si elle ne peut rien faire pour l’aider, elle le </a:t>
                      </a:r>
                      <a:r>
                        <a:rPr lang="fr-CA" sz="1800" b="1"/>
                        <a:t>dirige vers un autre professionnel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B3A4284-0CC6-96AD-0D58-804EC99E8954}"/>
              </a:ext>
            </a:extLst>
          </p:cNvPr>
          <p:cNvSpPr/>
          <p:nvPr/>
        </p:nvSpPr>
        <p:spPr>
          <a:xfrm>
            <a:off x="2895544" y="1089136"/>
            <a:ext cx="6400912" cy="467972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1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graphicFrame>
        <p:nvGraphicFramePr>
          <p:cNvPr id="15" name="Espace réservé du contenu 3">
            <a:extLst>
              <a:ext uri="{FF2B5EF4-FFF2-40B4-BE49-F238E27FC236}">
                <a16:creationId xmlns:a16="http://schemas.microsoft.com/office/drawing/2014/main" id="{00495564-9523-6FC6-2573-404B9AB3ADDB}"/>
              </a:ext>
            </a:extLst>
          </p:cNvPr>
          <p:cNvGraphicFramePr>
            <a:graphicFrameLocks/>
          </p:cNvGraphicFramePr>
          <p:nvPr/>
        </p:nvGraphicFramePr>
        <p:xfrm>
          <a:off x="4587737" y="1798319"/>
          <a:ext cx="316835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000" u="sng">
                          <a:solidFill>
                            <a:schemeClr val="tx2"/>
                          </a:solidFill>
                        </a:rPr>
                        <a:t>Phase 5</a:t>
                      </a:r>
                    </a:p>
                    <a:p>
                      <a:pPr algn="ctr"/>
                      <a:r>
                        <a:rPr lang="fr-CA" sz="2000" u="sng">
                          <a:solidFill>
                            <a:schemeClr val="tx2"/>
                          </a:solidFill>
                        </a:rPr>
                        <a:t>Rétrospection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/>
                        <a:t>Nous effectuons un retour sur la relation aidante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/>
                        <a:t>Elle </a:t>
                      </a:r>
                      <a:r>
                        <a:rPr lang="fr-CA" sz="1800" b="1"/>
                        <a:t>fait un bilan et détermine l’information qu’elle doit inscrire au dossier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A" sz="1800"/>
                        <a:t>Elle discute au besoin avec l’inf. des éléments pertinents pour le </a:t>
                      </a:r>
                      <a:r>
                        <a:rPr lang="fr-CA" sz="1800" b="1"/>
                        <a:t>PTI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DE6FE-A8DE-7CAF-1EE2-B9234365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40" y="298607"/>
            <a:ext cx="5278514" cy="745105"/>
          </a:xfrm>
        </p:spPr>
        <p:txBody>
          <a:bodyPr>
            <a:normAutofit fontScale="90000"/>
          </a:bodyPr>
          <a:lstStyle/>
          <a:p>
            <a:r>
              <a:rPr lang="fr-CA"/>
              <a:t>Votre rôle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C25F48-6308-E1EF-B674-43EB2247D9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635" y="1224315"/>
            <a:ext cx="7252417" cy="521624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Adapter son langage à l’interlocuteur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Démontrer une capacité d’écoute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S’exprimer d’une manière claire et concise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Démontrer de l’empathie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Établir une relation de confiance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Faire preuve de courtoisie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S’autoévaluer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Faire preuve de vigilance et d’un bon sens de l’observation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Démontrer une capacité d’analyse et de synthèse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>
                <a:solidFill>
                  <a:schemeClr val="tx2"/>
                </a:solidFill>
              </a:rPr>
              <a:t>Faire preuve de jugement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b="1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200" b="1">
              <a:solidFill>
                <a:schemeClr val="tx2"/>
              </a:solidFill>
            </a:endParaRPr>
          </a:p>
          <a:p>
            <a:endParaRPr lang="fr-CA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96C0DD11-8C47-8357-2551-D627F70C33A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815" r="22815"/>
          <a:stretch/>
        </p:blipFill>
        <p:spPr/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EE94344-EB72-30AD-2BD3-A83000D54166}"/>
              </a:ext>
            </a:extLst>
          </p:cNvPr>
          <p:cNvSpPr/>
          <p:nvPr/>
        </p:nvSpPr>
        <p:spPr>
          <a:xfrm>
            <a:off x="2895544" y="1089136"/>
            <a:ext cx="6400912" cy="467972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Gare à l’épuisement professionnel</a:t>
            </a:r>
          </a:p>
        </p:txBody>
      </p:sp>
    </p:spTree>
    <p:extLst>
      <p:ext uri="{BB962C8B-B14F-4D97-AF65-F5344CB8AC3E}">
        <p14:creationId xmlns:p14="http://schemas.microsoft.com/office/powerpoint/2010/main" val="222260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86BE877-8405-42B2-A8E4-BF4224E0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4916F3-5270-48BF-8D54-7990F611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178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AB9DD3-2620-FF81-AAE8-A6C47D33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454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4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VEUILLEZ PRENDRE CONNAISSANCE DE L’AUDIO 4.3</a:t>
            </a:r>
          </a:p>
        </p:txBody>
      </p:sp>
      <p:pic>
        <p:nvPicPr>
          <p:cNvPr id="6" name="Espace réservé pour une image  5" descr="Une image contenant Casques, accessoire, casque, écouteur&#10;&#10;Description générée automatiquement">
            <a:extLst>
              <a:ext uri="{FF2B5EF4-FFF2-40B4-BE49-F238E27FC236}">
                <a16:creationId xmlns:a16="http://schemas.microsoft.com/office/drawing/2014/main" id="{10BC7222-B333-32FC-0B44-F49627F71BD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5" b="31245"/>
          <a:stretch>
            <a:fillRect/>
          </a:stretch>
        </p:blipFill>
        <p:spPr>
          <a:xfrm>
            <a:off x="643467" y="2405565"/>
            <a:ext cx="5459470" cy="204784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49244C8-BD6D-4309-8235-706CBF26E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06857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932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475</Words>
  <Application>Microsoft Office PowerPoint</Application>
  <PresentationFormat>Grand écran</PresentationFormat>
  <Paragraphs>90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Segoe UI Light</vt:lpstr>
      <vt:lpstr>Tw Cen MT</vt:lpstr>
      <vt:lpstr>Tw Cen MT Condensed</vt:lpstr>
      <vt:lpstr>Wingdings 3</vt:lpstr>
      <vt:lpstr>Thème Office</vt:lpstr>
      <vt:lpstr>Intégral</vt:lpstr>
      <vt:lpstr>Relation aidante</vt:lpstr>
      <vt:lpstr>Cours 4</vt:lpstr>
      <vt:lpstr>VEUILLEZ PRENDRE CONNAISSANCE DE L’AUDIO 4.2</vt:lpstr>
      <vt:lpstr>La relation aidante</vt:lpstr>
      <vt:lpstr>Les éléments de la relation</vt:lpstr>
      <vt:lpstr>Les phases de la relation</vt:lpstr>
      <vt:lpstr>Votre rôle</vt:lpstr>
      <vt:lpstr>VEUILLEZ PRENDRE CONNAISSANCE DE L’AUDIO 4.3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 aidante</dc:title>
  <dc:creator>bolduc, Karole-anne</dc:creator>
  <cp:lastModifiedBy>Beaulieu, Daniel</cp:lastModifiedBy>
  <cp:revision>4</cp:revision>
  <dcterms:created xsi:type="dcterms:W3CDTF">2023-06-27T16:48:18Z</dcterms:created>
  <dcterms:modified xsi:type="dcterms:W3CDTF">2024-02-26T14:39:41Z</dcterms:modified>
</cp:coreProperties>
</file>