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70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fr-FR"/>
              <a:t>Modifiez le style du titre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lvl1pPr algn="l">
              <a:defRPr/>
            </a:lvl1pPr>
          </a:lstStyle>
          <a:p>
            <a:fld id="{B75FB427-CE3A-414E-9A44-CE9471A82F0E}" type="datetimeFigureOut">
              <a:rPr lang="fr-CA" smtClean="0"/>
              <a:t>2024-02-26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39FDBB59-5F9A-4944-8A29-2779CF8505A0}" type="slidenum">
              <a:rPr lang="fr-CA" smtClean="0"/>
              <a:t>‹N°›</a:t>
            </a:fld>
            <a:endParaRPr lang="fr-CA"/>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69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75FB427-CE3A-414E-9A44-CE9471A82F0E}" type="datetimeFigureOut">
              <a:rPr lang="fr-CA" smtClean="0"/>
              <a:t>2024-02-26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39FDBB59-5F9A-4944-8A29-2779CF8505A0}" type="slidenum">
              <a:rPr lang="fr-CA" smtClean="0"/>
              <a:t>‹N°›</a:t>
            </a:fld>
            <a:endParaRPr lang="fr-CA"/>
          </a:p>
        </p:txBody>
      </p:sp>
    </p:spTree>
    <p:extLst>
      <p:ext uri="{BB962C8B-B14F-4D97-AF65-F5344CB8AC3E}">
        <p14:creationId xmlns:p14="http://schemas.microsoft.com/office/powerpoint/2010/main" val="3111775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fr-FR"/>
              <a:t>Modifiez le style du titre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75FB427-CE3A-414E-9A44-CE9471A82F0E}" type="datetimeFigureOut">
              <a:rPr lang="fr-CA" smtClean="0"/>
              <a:t>2024-02-26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39FDBB59-5F9A-4944-8A29-2779CF8505A0}" type="slidenum">
              <a:rPr lang="fr-CA" smtClean="0"/>
              <a:t>‹N°›</a:t>
            </a:fld>
            <a:endParaRPr lang="fr-CA"/>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2695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75FB427-CE3A-414E-9A44-CE9471A82F0E}" type="datetimeFigureOut">
              <a:rPr lang="fr-CA" smtClean="0"/>
              <a:t>2024-02-26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39FDBB59-5F9A-4944-8A29-2779CF8505A0}" type="slidenum">
              <a:rPr lang="fr-CA" smtClean="0"/>
              <a:t>‹N°›</a:t>
            </a:fld>
            <a:endParaRPr lang="fr-CA"/>
          </a:p>
        </p:txBody>
      </p:sp>
    </p:spTree>
    <p:extLst>
      <p:ext uri="{BB962C8B-B14F-4D97-AF65-F5344CB8AC3E}">
        <p14:creationId xmlns:p14="http://schemas.microsoft.com/office/powerpoint/2010/main" val="3224096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fr-FR"/>
              <a:t>Modifiez le style du titre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75FB427-CE3A-414E-9A44-CE9471A82F0E}" type="datetimeFigureOut">
              <a:rPr lang="fr-CA" smtClean="0"/>
              <a:t>2024-02-26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39FDBB59-5F9A-4944-8A29-2779CF8505A0}" type="slidenum">
              <a:rPr lang="fr-CA" smtClean="0"/>
              <a:t>‹N°›</a:t>
            </a:fld>
            <a:endParaRPr lang="fr-CA"/>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5017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fr-FR"/>
              <a:t>Modifiez le style du titre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75FB427-CE3A-414E-9A44-CE9471A82F0E}" type="datetimeFigureOut">
              <a:rPr lang="fr-CA" smtClean="0"/>
              <a:t>2024-02-26</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39FDBB59-5F9A-4944-8A29-2779CF8505A0}" type="slidenum">
              <a:rPr lang="fr-CA" smtClean="0"/>
              <a:t>‹N°›</a:t>
            </a:fld>
            <a:endParaRPr lang="fr-CA"/>
          </a:p>
        </p:txBody>
      </p:sp>
    </p:spTree>
    <p:extLst>
      <p:ext uri="{BB962C8B-B14F-4D97-AF65-F5344CB8AC3E}">
        <p14:creationId xmlns:p14="http://schemas.microsoft.com/office/powerpoint/2010/main" val="2798725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fr-FR"/>
              <a:t>Modifiez le style du titre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768096" y="2967788"/>
            <a:ext cx="3566160" cy="33415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fr-FR"/>
              <a:t>Cliquez pour modifier les styles du texte du masque</a:t>
            </a:r>
          </a:p>
        </p:txBody>
      </p:sp>
      <p:sp>
        <p:nvSpPr>
          <p:cNvPr id="6" name="Content Placeholder 5"/>
          <p:cNvSpPr>
            <a:spLocks noGrp="1"/>
          </p:cNvSpPr>
          <p:nvPr>
            <p:ph sz="quarter" idx="4"/>
          </p:nvPr>
        </p:nvSpPr>
        <p:spPr>
          <a:xfrm>
            <a:off x="4491990" y="2967788"/>
            <a:ext cx="3566160" cy="33415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75FB427-CE3A-414E-9A44-CE9471A82F0E}" type="datetimeFigureOut">
              <a:rPr lang="fr-CA" smtClean="0"/>
              <a:t>2024-02-26</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39FDBB59-5F9A-4944-8A29-2779CF8505A0}" type="slidenum">
              <a:rPr lang="fr-CA" smtClean="0"/>
              <a:t>‹N°›</a:t>
            </a:fld>
            <a:endParaRPr lang="fr-CA"/>
          </a:p>
        </p:txBody>
      </p:sp>
    </p:spTree>
    <p:extLst>
      <p:ext uri="{BB962C8B-B14F-4D97-AF65-F5344CB8AC3E}">
        <p14:creationId xmlns:p14="http://schemas.microsoft.com/office/powerpoint/2010/main" val="2415709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75FB427-CE3A-414E-9A44-CE9471A82F0E}" type="datetimeFigureOut">
              <a:rPr lang="fr-CA" smtClean="0"/>
              <a:t>2024-02-26</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39FDBB59-5F9A-4944-8A29-2779CF8505A0}" type="slidenum">
              <a:rPr lang="fr-CA" smtClean="0"/>
              <a:t>‹N°›</a:t>
            </a:fld>
            <a:endParaRPr lang="fr-CA"/>
          </a:p>
        </p:txBody>
      </p:sp>
    </p:spTree>
    <p:extLst>
      <p:ext uri="{BB962C8B-B14F-4D97-AF65-F5344CB8AC3E}">
        <p14:creationId xmlns:p14="http://schemas.microsoft.com/office/powerpoint/2010/main" val="3022620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5FB427-CE3A-414E-9A44-CE9471A82F0E}" type="datetimeFigureOut">
              <a:rPr lang="fr-CA" smtClean="0"/>
              <a:t>2024-02-26</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39FDBB59-5F9A-4944-8A29-2779CF8505A0}" type="slidenum">
              <a:rPr lang="fr-CA" smtClean="0"/>
              <a:t>‹N°›</a:t>
            </a:fld>
            <a:endParaRPr lang="fr-CA"/>
          </a:p>
        </p:txBody>
      </p:sp>
    </p:spTree>
    <p:extLst>
      <p:ext uri="{BB962C8B-B14F-4D97-AF65-F5344CB8AC3E}">
        <p14:creationId xmlns:p14="http://schemas.microsoft.com/office/powerpoint/2010/main" val="3840845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fr-FR"/>
              <a:t>Modifiez le style du titre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75FB427-CE3A-414E-9A44-CE9471A82F0E}" type="datetimeFigureOut">
              <a:rPr lang="fr-CA" smtClean="0"/>
              <a:t>2024-02-26</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39FDBB59-5F9A-4944-8A29-2779CF8505A0}" type="slidenum">
              <a:rPr lang="fr-CA" smtClean="0"/>
              <a:t>‹N°›</a:t>
            </a:fld>
            <a:endParaRPr lang="fr-CA"/>
          </a:p>
        </p:txBody>
      </p:sp>
    </p:spTree>
    <p:extLst>
      <p:ext uri="{BB962C8B-B14F-4D97-AF65-F5344CB8AC3E}">
        <p14:creationId xmlns:p14="http://schemas.microsoft.com/office/powerpoint/2010/main" val="784676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fr-FR"/>
              <a:t>Modifiez le style du titre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75FB427-CE3A-414E-9A44-CE9471A82F0E}" type="datetimeFigureOut">
              <a:rPr lang="fr-CA" smtClean="0"/>
              <a:t>2024-02-26</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39FDBB59-5F9A-4944-8A29-2779CF8505A0}" type="slidenum">
              <a:rPr lang="fr-CA" smtClean="0"/>
              <a:t>‹N°›</a:t>
            </a:fld>
            <a:endParaRPr lang="fr-CA"/>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6822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75FB427-CE3A-414E-9A44-CE9471A82F0E}" type="datetimeFigureOut">
              <a:rPr lang="fr-CA" smtClean="0"/>
              <a:t>2024-02-26</a:t>
            </a:fld>
            <a:endParaRPr lang="fr-CA"/>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fr-CA"/>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9FDBB59-5F9A-4944-8A29-2779CF8505A0}" type="slidenum">
              <a:rPr lang="fr-CA" smtClean="0"/>
              <a:t>‹N°›</a:t>
            </a:fld>
            <a:endParaRPr lang="fr-CA"/>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17079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B8D726A5-7900-41B4-8D49-49B4A2010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4" descr="Zwei Personen, die einander die Hände halten">
            <a:extLst>
              <a:ext uri="{FF2B5EF4-FFF2-40B4-BE49-F238E27FC236}">
                <a16:creationId xmlns:a16="http://schemas.microsoft.com/office/drawing/2014/main" id="{CFBAACEB-218E-9F26-DDDB-CA76AB6AECA4}"/>
              </a:ext>
            </a:extLst>
          </p:cNvPr>
          <p:cNvPicPr>
            <a:picLocks noChangeAspect="1"/>
          </p:cNvPicPr>
          <p:nvPr/>
        </p:nvPicPr>
        <p:blipFill rotWithShape="1">
          <a:blip r:embed="rId2">
            <a:duotone>
              <a:prstClr val="black"/>
              <a:schemeClr val="tx2">
                <a:tint val="45000"/>
                <a:satMod val="400000"/>
              </a:schemeClr>
            </a:duotone>
            <a:alphaModFix amt="35000"/>
          </a:blip>
          <a:srcRect l="2457" r="8564" b="-2"/>
          <a:stretch/>
        </p:blipFill>
        <p:spPr>
          <a:xfrm>
            <a:off x="20" y="-1"/>
            <a:ext cx="9141694" cy="6858000"/>
          </a:xfrm>
          <a:prstGeom prst="rect">
            <a:avLst/>
          </a:prstGeom>
        </p:spPr>
      </p:pic>
      <p:sp>
        <p:nvSpPr>
          <p:cNvPr id="2" name="Titre 1"/>
          <p:cNvSpPr>
            <a:spLocks noGrp="1"/>
          </p:cNvSpPr>
          <p:nvPr>
            <p:ph type="ctrTitle"/>
          </p:nvPr>
        </p:nvSpPr>
        <p:spPr>
          <a:xfrm>
            <a:off x="482600" y="643467"/>
            <a:ext cx="5373505" cy="5571066"/>
          </a:xfrm>
        </p:spPr>
        <p:txBody>
          <a:bodyPr>
            <a:normAutofit/>
          </a:bodyPr>
          <a:lstStyle/>
          <a:p>
            <a:r>
              <a:rPr lang="fr-CA" sz="5700">
                <a:solidFill>
                  <a:schemeClr val="tx1"/>
                </a:solidFill>
                <a:cs typeface="Aharoni" pitchFamily="2" charset="-79"/>
              </a:rPr>
              <a:t>Empathie &amp; sympathie</a:t>
            </a:r>
          </a:p>
        </p:txBody>
      </p:sp>
      <p:sp>
        <p:nvSpPr>
          <p:cNvPr id="3" name="Sous-titre 2"/>
          <p:cNvSpPr>
            <a:spLocks noGrp="1"/>
          </p:cNvSpPr>
          <p:nvPr>
            <p:ph type="subTitle" idx="1"/>
          </p:nvPr>
        </p:nvSpPr>
        <p:spPr>
          <a:xfrm>
            <a:off x="6338706" y="643467"/>
            <a:ext cx="2322694" cy="5571066"/>
          </a:xfrm>
        </p:spPr>
        <p:txBody>
          <a:bodyPr>
            <a:normAutofit/>
          </a:bodyPr>
          <a:lstStyle/>
          <a:p>
            <a:r>
              <a:rPr lang="fr-CA" sz="1700">
                <a:solidFill>
                  <a:schemeClr val="tx1"/>
                </a:solidFill>
                <a:latin typeface="+mj-lt"/>
              </a:rPr>
              <a:t>L’empathie et la sympathie se réfèrent à des processus d’identification à un “autre”. Mais en regardant l’étymologie grecque de ces deux mots, on peut déjà se faire une idée de ce qui différencie ces concepts</a:t>
            </a:r>
            <a:endParaRPr lang="fr-CA" sz="1700">
              <a:solidFill>
                <a:schemeClr val="tx1"/>
              </a:solidFill>
              <a:latin typeface="+mj-lt"/>
              <a:cs typeface="Aharoni" pitchFamily="2" charset="-79"/>
            </a:endParaRPr>
          </a:p>
        </p:txBody>
      </p:sp>
      <p:cxnSp>
        <p:nvCxnSpPr>
          <p:cNvPr id="15" name="Straight Connector 10">
            <a:extLst>
              <a:ext uri="{FF2B5EF4-FFF2-40B4-BE49-F238E27FC236}">
                <a16:creationId xmlns:a16="http://schemas.microsoft.com/office/drawing/2014/main" id="{46E49661-E258-450C-8150-A91A6B30D1C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04703" y="1828800"/>
            <a:ext cx="0" cy="3200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289297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43280A9-E265-46D1-8575-622906D20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9141544"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6">
            <a:extLst>
              <a:ext uri="{FF2B5EF4-FFF2-40B4-BE49-F238E27FC236}">
                <a16:creationId xmlns:a16="http://schemas.microsoft.com/office/drawing/2014/main" id="{4DE20B70-4750-4280-B3AC-512C05EEF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88505" y="1814574"/>
            <a:ext cx="5570417" cy="3228207"/>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2" name="Rectangle 11">
            <a:extLst>
              <a:ext uri="{FF2B5EF4-FFF2-40B4-BE49-F238E27FC236}">
                <a16:creationId xmlns:a16="http://schemas.microsoft.com/office/drawing/2014/main" id="{98D95174-B5F2-424A-8183-654A5064D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000" y="-2"/>
            <a:ext cx="123444"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D368A96-A16E-42CE-842C-9166E567B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1444" y="620720"/>
            <a:ext cx="5492423"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3406641" y="942449"/>
            <a:ext cx="5010992" cy="1470249"/>
          </a:xfrm>
        </p:spPr>
        <p:txBody>
          <a:bodyPr>
            <a:normAutofit/>
          </a:bodyPr>
          <a:lstStyle/>
          <a:p>
            <a:r>
              <a:rPr lang="fr-CA" dirty="0"/>
              <a:t>Empathie &amp; Sympathie</a:t>
            </a:r>
          </a:p>
        </p:txBody>
      </p:sp>
      <p:cxnSp>
        <p:nvCxnSpPr>
          <p:cNvPr id="16" name="Straight Connector 15">
            <a:extLst>
              <a:ext uri="{FF2B5EF4-FFF2-40B4-BE49-F238E27FC236}">
                <a16:creationId xmlns:a16="http://schemas.microsoft.com/office/drawing/2014/main" id="{E350D170-418B-4A22-8B98-15EF799FD9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48775" y="2573573"/>
            <a:ext cx="49377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p:cNvSpPr>
            <a:spLocks noGrp="1"/>
          </p:cNvSpPr>
          <p:nvPr>
            <p:ph idx="1"/>
          </p:nvPr>
        </p:nvSpPr>
        <p:spPr>
          <a:xfrm>
            <a:off x="3410282" y="2773885"/>
            <a:ext cx="5007352" cy="3141013"/>
          </a:xfrm>
        </p:spPr>
        <p:txBody>
          <a:bodyPr>
            <a:normAutofit/>
          </a:bodyPr>
          <a:lstStyle/>
          <a:p>
            <a:r>
              <a:rPr lang="fr-CA" sz="1900" b="1" dirty="0"/>
              <a:t>- </a:t>
            </a:r>
            <a:r>
              <a:rPr lang="fr-CA" sz="1900" b="1" dirty="0" err="1"/>
              <a:t>Sym-pathie</a:t>
            </a:r>
            <a:r>
              <a:rPr lang="fr-CA" sz="1900" b="1" dirty="0"/>
              <a:t> signifie “ressentir avec”. On fait un avec l’objet observé et partage ses pensées et sentiments. La conscience est déplacée du soi vers l’autre. Il y a fusion.</a:t>
            </a:r>
            <a:endParaRPr lang="fr-CA" sz="1900" dirty="0"/>
          </a:p>
          <a:p>
            <a:r>
              <a:rPr lang="fr-CA" sz="1900" b="1" dirty="0"/>
              <a:t>- </a:t>
            </a:r>
            <a:r>
              <a:rPr lang="fr-CA" sz="1900" b="1" dirty="0" err="1"/>
              <a:t>Em-pathie</a:t>
            </a:r>
            <a:r>
              <a:rPr lang="fr-CA" sz="1900" b="1" dirty="0"/>
              <a:t> signifie “ressentir en dedans”. On partage le point de vue d’autrui, pour observer ses pensées et sentiments. La conscience de soi se place dans la situation d’un “autre” pour partager son expérience. Il y a une recherche de compréhension et conscience.</a:t>
            </a:r>
            <a:endParaRPr lang="fr-CA" sz="1900" dirty="0"/>
          </a:p>
          <a:p>
            <a:endParaRPr lang="fr-CA" sz="1900" dirty="0"/>
          </a:p>
        </p:txBody>
      </p:sp>
    </p:spTree>
    <p:extLst>
      <p:ext uri="{BB962C8B-B14F-4D97-AF65-F5344CB8AC3E}">
        <p14:creationId xmlns:p14="http://schemas.microsoft.com/office/powerpoint/2010/main" val="66153076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B8E572-2CE6-4185-BC38-989024BC01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768096" y="585216"/>
            <a:ext cx="7290054" cy="1499616"/>
          </a:xfrm>
        </p:spPr>
        <p:txBody>
          <a:bodyPr>
            <a:normAutofit/>
          </a:bodyPr>
          <a:lstStyle/>
          <a:p>
            <a:r>
              <a:rPr lang="fr-CA" dirty="0"/>
              <a:t>Empathie &amp; Sympathie</a:t>
            </a:r>
          </a:p>
        </p:txBody>
      </p:sp>
      <p:cxnSp>
        <p:nvCxnSpPr>
          <p:cNvPr id="10" name="Straight Connector 9">
            <a:extLst>
              <a:ext uri="{FF2B5EF4-FFF2-40B4-BE49-F238E27FC236}">
                <a16:creationId xmlns:a16="http://schemas.microsoft.com/office/drawing/2014/main" id="{75415567-45D9-4FB5-B020-6FAD7788940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p:cNvSpPr>
            <a:spLocks noGrp="1"/>
          </p:cNvSpPr>
          <p:nvPr>
            <p:ph idx="1"/>
          </p:nvPr>
        </p:nvSpPr>
        <p:spPr>
          <a:xfrm>
            <a:off x="768096" y="2286000"/>
            <a:ext cx="7290054" cy="4023360"/>
          </a:xfrm>
        </p:spPr>
        <p:txBody>
          <a:bodyPr>
            <a:normAutofit/>
          </a:bodyPr>
          <a:lstStyle/>
          <a:p>
            <a:pPr marL="137160" indent="0">
              <a:buNone/>
            </a:pPr>
            <a:endParaRPr lang="fr-CA" b="1" i="1" u="sng"/>
          </a:p>
          <a:p>
            <a:pPr marL="137160" indent="0">
              <a:buNone/>
            </a:pPr>
            <a:endParaRPr lang="fr-CA" b="1" i="1" u="sng"/>
          </a:p>
          <a:p>
            <a:pPr marL="137160" indent="0">
              <a:buNone/>
            </a:pPr>
            <a:endParaRPr lang="fr-CA" b="1" i="1" u="sng"/>
          </a:p>
          <a:p>
            <a:pPr marL="137160" indent="0">
              <a:buNone/>
            </a:pPr>
            <a:r>
              <a:rPr lang="fr-CA" b="1" i="1" u="sng" dirty="0"/>
              <a:t>On peut ainsi voir que le processus d’identification diffère au niveau de la conscience de soi et du monde.</a:t>
            </a:r>
            <a:endParaRPr lang="fr-CA" b="1" i="1" u="sng"/>
          </a:p>
          <a:p>
            <a:endParaRPr lang="fr-CA" dirty="0"/>
          </a:p>
        </p:txBody>
      </p:sp>
    </p:spTree>
    <p:extLst>
      <p:ext uri="{BB962C8B-B14F-4D97-AF65-F5344CB8AC3E}">
        <p14:creationId xmlns:p14="http://schemas.microsoft.com/office/powerpoint/2010/main" val="10462566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43280A9-E265-46D1-8575-622906D20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9141544"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16">
            <a:extLst>
              <a:ext uri="{FF2B5EF4-FFF2-40B4-BE49-F238E27FC236}">
                <a16:creationId xmlns:a16="http://schemas.microsoft.com/office/drawing/2014/main" id="{4DE20B70-4750-4280-B3AC-512C05EEF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88505" y="1814574"/>
            <a:ext cx="5570417" cy="3228207"/>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2" name="Rectangle 11">
            <a:extLst>
              <a:ext uri="{FF2B5EF4-FFF2-40B4-BE49-F238E27FC236}">
                <a16:creationId xmlns:a16="http://schemas.microsoft.com/office/drawing/2014/main" id="{98D95174-B5F2-424A-8183-654A5064D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000" y="-2"/>
            <a:ext cx="123444"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D368A96-A16E-42CE-842C-9166E567B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1444" y="620720"/>
            <a:ext cx="5492423"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title"/>
          </p:nvPr>
        </p:nvSpPr>
        <p:spPr>
          <a:xfrm>
            <a:off x="3406641" y="942449"/>
            <a:ext cx="5010992" cy="1470249"/>
          </a:xfrm>
        </p:spPr>
        <p:txBody>
          <a:bodyPr>
            <a:normAutofit/>
          </a:bodyPr>
          <a:lstStyle/>
          <a:p>
            <a:r>
              <a:rPr lang="fr-CA" dirty="0"/>
              <a:t>Empathie &amp; Sympathie</a:t>
            </a:r>
          </a:p>
        </p:txBody>
      </p:sp>
      <p:cxnSp>
        <p:nvCxnSpPr>
          <p:cNvPr id="16" name="Straight Connector 15">
            <a:extLst>
              <a:ext uri="{FF2B5EF4-FFF2-40B4-BE49-F238E27FC236}">
                <a16:creationId xmlns:a16="http://schemas.microsoft.com/office/drawing/2014/main" id="{E350D170-418B-4A22-8B98-15EF799FD9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48775" y="2573573"/>
            <a:ext cx="49377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p:cNvSpPr>
            <a:spLocks noGrp="1"/>
          </p:cNvSpPr>
          <p:nvPr>
            <p:ph idx="1"/>
          </p:nvPr>
        </p:nvSpPr>
        <p:spPr>
          <a:xfrm>
            <a:off x="3410282" y="2773885"/>
            <a:ext cx="5007352" cy="3141013"/>
          </a:xfrm>
        </p:spPr>
        <p:txBody>
          <a:bodyPr>
            <a:normAutofit/>
          </a:bodyPr>
          <a:lstStyle/>
          <a:p>
            <a:pPr marL="137160" indent="0">
              <a:buNone/>
            </a:pPr>
            <a:r>
              <a:rPr lang="fr-CA" dirty="0"/>
              <a:t>Dans une approche sympathique, je m’identifie pleinement avec des aspects d’un “autre”, avec la vie de quelqu’un d’autre. Je perds le sens de ma propre identité. Ce faisant, je deviens sensible à toutes les sortes d’expériences sans être capable de se positionner au milieu de ces influences.</a:t>
            </a:r>
          </a:p>
          <a:p>
            <a:endParaRPr lang="fr-CA" dirty="0"/>
          </a:p>
        </p:txBody>
      </p:sp>
    </p:spTree>
    <p:extLst>
      <p:ext uri="{BB962C8B-B14F-4D97-AF65-F5344CB8AC3E}">
        <p14:creationId xmlns:p14="http://schemas.microsoft.com/office/powerpoint/2010/main" val="1894832053"/>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Pièces de puzzle 3D">
            <a:extLst>
              <a:ext uri="{FF2B5EF4-FFF2-40B4-BE49-F238E27FC236}">
                <a16:creationId xmlns:a16="http://schemas.microsoft.com/office/drawing/2014/main" id="{695A6627-65F9-D24E-9B5D-186927982B05}"/>
              </a:ext>
            </a:extLst>
          </p:cNvPr>
          <p:cNvPicPr>
            <a:picLocks noChangeAspect="1"/>
          </p:cNvPicPr>
          <p:nvPr/>
        </p:nvPicPr>
        <p:blipFill rotWithShape="1">
          <a:blip r:embed="rId2">
            <a:alphaModFix amt="25000"/>
          </a:blip>
          <a:srcRect l="8043" r="2955" b="-1"/>
          <a:stretch/>
        </p:blipFill>
        <p:spPr>
          <a:xfrm>
            <a:off x="20" y="10"/>
            <a:ext cx="9143980" cy="6857990"/>
          </a:xfrm>
          <a:prstGeom prst="rect">
            <a:avLst/>
          </a:prstGeom>
        </p:spPr>
      </p:pic>
      <p:sp>
        <p:nvSpPr>
          <p:cNvPr id="2" name="Titre 1"/>
          <p:cNvSpPr>
            <a:spLocks noGrp="1"/>
          </p:cNvSpPr>
          <p:nvPr>
            <p:ph type="title"/>
          </p:nvPr>
        </p:nvSpPr>
        <p:spPr>
          <a:xfrm>
            <a:off x="768096" y="585216"/>
            <a:ext cx="7290054" cy="1499616"/>
          </a:xfrm>
        </p:spPr>
        <p:txBody>
          <a:bodyPr>
            <a:normAutofit/>
          </a:bodyPr>
          <a:lstStyle/>
          <a:p>
            <a:r>
              <a:rPr lang="fr-CA">
                <a:solidFill>
                  <a:srgbClr val="FFFFFF"/>
                </a:solidFill>
              </a:rPr>
              <a:t>Empathie &amp; Sympathie</a:t>
            </a:r>
          </a:p>
        </p:txBody>
      </p:sp>
      <p:cxnSp>
        <p:nvCxnSpPr>
          <p:cNvPr id="9" name="Straight Connector 8">
            <a:extLst>
              <a:ext uri="{FF2B5EF4-FFF2-40B4-BE49-F238E27FC236}">
                <a16:creationId xmlns:a16="http://schemas.microsoft.com/office/drawing/2014/main" id="{FBC3B7EE-8632-4756-A078-1B3B0DF3B53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tx1">
                <a:alpha val="80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p:cNvSpPr>
            <a:spLocks noGrp="1"/>
          </p:cNvSpPr>
          <p:nvPr>
            <p:ph idx="1"/>
          </p:nvPr>
        </p:nvSpPr>
        <p:spPr>
          <a:xfrm>
            <a:off x="768096" y="2286000"/>
            <a:ext cx="7290054" cy="4023360"/>
          </a:xfrm>
        </p:spPr>
        <p:txBody>
          <a:bodyPr>
            <a:normAutofit/>
          </a:bodyPr>
          <a:lstStyle/>
          <a:p>
            <a:pPr marL="137160" indent="0">
              <a:buNone/>
            </a:pPr>
            <a:r>
              <a:rPr lang="fr-CA">
                <a:solidFill>
                  <a:srgbClr val="FFFFFF"/>
                </a:solidFill>
              </a:rPr>
              <a:t>Pour utiliser une métaphore, quand je suis en sympathie, ma conscience ressemble à un tableau qui accueillerait toutes sortes de peintures (influences et consciences externes) sans direction d’un peintre unique (conscience). Si le processus est développé, cela ne peut mener qu’au chaos</a:t>
            </a:r>
          </a:p>
          <a:p>
            <a:endParaRPr lang="fr-CA">
              <a:solidFill>
                <a:srgbClr val="FFFFFF"/>
              </a:solidFill>
            </a:endParaRPr>
          </a:p>
        </p:txBody>
      </p:sp>
    </p:spTree>
    <p:extLst>
      <p:ext uri="{BB962C8B-B14F-4D97-AF65-F5344CB8AC3E}">
        <p14:creationId xmlns:p14="http://schemas.microsoft.com/office/powerpoint/2010/main" val="1195155833"/>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768096" y="585216"/>
            <a:ext cx="4550113" cy="1499616"/>
          </a:xfrm>
        </p:spPr>
        <p:txBody>
          <a:bodyPr>
            <a:normAutofit/>
          </a:bodyPr>
          <a:lstStyle/>
          <a:p>
            <a:r>
              <a:rPr lang="fr-CA" dirty="0"/>
              <a:t>Empathie &amp; Sympathie</a:t>
            </a:r>
          </a:p>
        </p:txBody>
      </p:sp>
      <p:sp>
        <p:nvSpPr>
          <p:cNvPr id="3" name="Espace réservé du contenu 2"/>
          <p:cNvSpPr>
            <a:spLocks noGrp="1"/>
          </p:cNvSpPr>
          <p:nvPr>
            <p:ph idx="1"/>
          </p:nvPr>
        </p:nvSpPr>
        <p:spPr>
          <a:xfrm>
            <a:off x="768096" y="2286000"/>
            <a:ext cx="4550113" cy="4023360"/>
          </a:xfrm>
        </p:spPr>
        <p:txBody>
          <a:bodyPr>
            <a:normAutofit/>
          </a:bodyPr>
          <a:lstStyle/>
          <a:p>
            <a:pPr marL="137160" indent="0">
              <a:buNone/>
            </a:pPr>
            <a:r>
              <a:rPr lang="fr-CA" dirty="0"/>
              <a:t>Dans une approche empathique, j’utilise ma propre expérience et augmente ma conscience du monde par l’identification et la réflexivité consciente.</a:t>
            </a:r>
          </a:p>
          <a:p>
            <a:pPr marL="137160" indent="0">
              <a:buNone/>
            </a:pPr>
            <a:r>
              <a:rPr lang="fr-CA" dirty="0"/>
              <a:t>Pour reprendre les métaphores précédentes, je suis comme un tableau (résultat d’expériences et émotions) dont le peintre (conscience) regarde le monde pour en prendre le meilleur et le fait sien</a:t>
            </a:r>
          </a:p>
          <a:p>
            <a:pPr marL="137160" indent="0">
              <a:buNone/>
            </a:pPr>
            <a:endParaRPr lang="fr-CA" dirty="0"/>
          </a:p>
        </p:txBody>
      </p:sp>
      <p:pic>
        <p:nvPicPr>
          <p:cNvPr id="5" name="Picture 4" descr="Grand groupe de parachutistes en vol">
            <a:extLst>
              <a:ext uri="{FF2B5EF4-FFF2-40B4-BE49-F238E27FC236}">
                <a16:creationId xmlns:a16="http://schemas.microsoft.com/office/drawing/2014/main" id="{C50AFA46-95EC-CF89-0564-C746326E525A}"/>
              </a:ext>
            </a:extLst>
          </p:cNvPr>
          <p:cNvPicPr>
            <a:picLocks noChangeAspect="1"/>
          </p:cNvPicPr>
          <p:nvPr/>
        </p:nvPicPr>
        <p:blipFill rotWithShape="1">
          <a:blip r:embed="rId2"/>
          <a:srcRect l="33713" r="32545"/>
          <a:stretch/>
        </p:blipFill>
        <p:spPr>
          <a:xfrm>
            <a:off x="5664199" y="10"/>
            <a:ext cx="3479800" cy="6857990"/>
          </a:xfrm>
          <a:prstGeom prst="rect">
            <a:avLst/>
          </a:prstGeom>
        </p:spPr>
      </p:pic>
    </p:spTree>
    <p:extLst>
      <p:ext uri="{BB962C8B-B14F-4D97-AF65-F5344CB8AC3E}">
        <p14:creationId xmlns:p14="http://schemas.microsoft.com/office/powerpoint/2010/main" val="3678380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768096" y="585216"/>
            <a:ext cx="4550113" cy="1499616"/>
          </a:xfrm>
        </p:spPr>
        <p:txBody>
          <a:bodyPr>
            <a:normAutofit/>
          </a:bodyPr>
          <a:lstStyle/>
          <a:p>
            <a:r>
              <a:rPr lang="fr-CA" dirty="0"/>
              <a:t>Empathie &amp; Sympathie</a:t>
            </a:r>
          </a:p>
        </p:txBody>
      </p:sp>
      <p:sp>
        <p:nvSpPr>
          <p:cNvPr id="3" name="Espace réservé du contenu 2"/>
          <p:cNvSpPr>
            <a:spLocks noGrp="1"/>
          </p:cNvSpPr>
          <p:nvPr>
            <p:ph idx="1"/>
          </p:nvPr>
        </p:nvSpPr>
        <p:spPr>
          <a:xfrm>
            <a:off x="768096" y="2286000"/>
            <a:ext cx="4550113" cy="4023360"/>
          </a:xfrm>
        </p:spPr>
        <p:txBody>
          <a:bodyPr>
            <a:normAutofit/>
          </a:bodyPr>
          <a:lstStyle/>
          <a:p>
            <a:pPr marL="137160" indent="0">
              <a:buNone/>
            </a:pPr>
            <a:r>
              <a:rPr lang="fr-CA" dirty="0"/>
              <a:t>En pratique la distinction entre sympathie et empathie n'est pas claire.</a:t>
            </a:r>
            <a:endParaRPr lang="fr-CA"/>
          </a:p>
          <a:p>
            <a:pPr marL="137160" indent="0">
              <a:buNone/>
            </a:pPr>
            <a:r>
              <a:rPr lang="fr-CA" i="1" dirty="0"/>
              <a:t> </a:t>
            </a:r>
            <a:r>
              <a:rPr lang="fr-CA" b="1" i="1" dirty="0"/>
              <a:t>Une expérience empathique comporte généralement un moment de sympathie, mais celui-ci doit être associé à une conscience de soi et une réflexivité consciente pour donner lieu a de l'empathie</a:t>
            </a:r>
            <a:endParaRPr lang="fr-CA" i="1"/>
          </a:p>
          <a:p>
            <a:pPr marL="137160" indent="0">
              <a:buNone/>
            </a:pPr>
            <a:endParaRPr lang="fr-CA" dirty="0"/>
          </a:p>
        </p:txBody>
      </p:sp>
      <p:pic>
        <p:nvPicPr>
          <p:cNvPr id="5" name="Picture 4" descr="Point d’exclamation sur un arrière-plan jaune">
            <a:extLst>
              <a:ext uri="{FF2B5EF4-FFF2-40B4-BE49-F238E27FC236}">
                <a16:creationId xmlns:a16="http://schemas.microsoft.com/office/drawing/2014/main" id="{38AF9F2D-BD98-36D7-C299-213503926B8E}"/>
              </a:ext>
            </a:extLst>
          </p:cNvPr>
          <p:cNvPicPr>
            <a:picLocks noChangeAspect="1"/>
          </p:cNvPicPr>
          <p:nvPr/>
        </p:nvPicPr>
        <p:blipFill rotWithShape="1">
          <a:blip r:embed="rId2"/>
          <a:srcRect l="37431" r="24514"/>
          <a:stretch/>
        </p:blipFill>
        <p:spPr>
          <a:xfrm>
            <a:off x="5664199" y="10"/>
            <a:ext cx="3479800" cy="6857990"/>
          </a:xfrm>
          <a:prstGeom prst="rect">
            <a:avLst/>
          </a:prstGeom>
        </p:spPr>
      </p:pic>
    </p:spTree>
    <p:extLst>
      <p:ext uri="{BB962C8B-B14F-4D97-AF65-F5344CB8AC3E}">
        <p14:creationId xmlns:p14="http://schemas.microsoft.com/office/powerpoint/2010/main" val="36448095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égral">
  <a:themeElements>
    <a:clrScheme name="Inté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é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é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66</TotalTime>
  <Words>367</Words>
  <Application>Microsoft Office PowerPoint</Application>
  <PresentationFormat>Affichage à l'écran (4:3)</PresentationFormat>
  <Paragraphs>20</Paragraphs>
  <Slides>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7</vt:i4>
      </vt:variant>
    </vt:vector>
  </HeadingPairs>
  <TitlesOfParts>
    <vt:vector size="11" baseType="lpstr">
      <vt:lpstr>Tw Cen MT</vt:lpstr>
      <vt:lpstr>Tw Cen MT Condensed</vt:lpstr>
      <vt:lpstr>Wingdings 3</vt:lpstr>
      <vt:lpstr>Intégral</vt:lpstr>
      <vt:lpstr>Empathie &amp; sympathie</vt:lpstr>
      <vt:lpstr>Empathie &amp; Sympathie</vt:lpstr>
      <vt:lpstr>Empathie &amp; Sympathie</vt:lpstr>
      <vt:lpstr>Empathie &amp; Sympathie</vt:lpstr>
      <vt:lpstr>Empathie &amp; Sympathie</vt:lpstr>
      <vt:lpstr>Empathie &amp; Sympathie</vt:lpstr>
      <vt:lpstr>Empathie &amp; Sympathie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Empathie &amp; sympathie</dc:title>
  <dc:creator>Jessie</dc:creator>
  <cp:lastModifiedBy>Beaulieu, Daniel</cp:lastModifiedBy>
  <cp:revision>2</cp:revision>
  <dcterms:created xsi:type="dcterms:W3CDTF">2012-10-12T01:52:26Z</dcterms:created>
  <dcterms:modified xsi:type="dcterms:W3CDTF">2024-02-26T14:07:27Z</dcterms:modified>
</cp:coreProperties>
</file>