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1.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3.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8.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3.xml" ContentType="application/vnd.openxmlformats-officedocument.presentationml.notesSlide+xml"/>
  <Override PartName="/ppt/tags/tag172.xml" ContentType="application/vnd.openxmlformats-officedocument.presentationml.tags+xml"/>
  <Override PartName="/ppt/notesSlides/notesSlide24.xml" ContentType="application/vnd.openxmlformats-officedocument.presentationml.notesSlide+xml"/>
  <Override PartName="/ppt/tags/tag173.xml" ContentType="application/vnd.openxmlformats-officedocument.presentationml.tags+xml"/>
  <Override PartName="/ppt/notesSlides/notesSlide2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29.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1.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3.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3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39.xml" ContentType="application/vnd.openxmlformats-officedocument.presentationml.notesSlide+xml"/>
  <Override PartName="/ppt/tags/tag263.xml" ContentType="application/vnd.openxmlformats-officedocument.presentationml.tags+xml"/>
  <Override PartName="/ppt/notesSlides/notesSlide4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1.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2.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43.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46.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7.xml" ContentType="application/vnd.openxmlformats-officedocument.presentationml.notesSlide+xml"/>
  <Override PartName="/ppt/tags/tag315.xml" ContentType="application/vnd.openxmlformats-officedocument.presentationml.tags+xml"/>
  <Override PartName="/ppt/notesSlides/notesSlide48.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49.xml" ContentType="application/vnd.openxmlformats-officedocument.presentationml.notesSlide+xml"/>
  <Override PartName="/ppt/tags/tag319.xml" ContentType="application/vnd.openxmlformats-officedocument.presentationml.tags+xml"/>
  <Override PartName="/ppt/notesSlides/notesSlide50.xml" ContentType="application/vnd.openxmlformats-officedocument.presentationml.notesSlide+xml"/>
  <Override PartName="/ppt/tags/tag320.xml" ContentType="application/vnd.openxmlformats-officedocument.presentationml.tags+xml"/>
  <Override PartName="/ppt/notesSlides/notesSlide51.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2.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notesSlides/notesSlide53.xml" ContentType="application/vnd.openxmlformats-officedocument.presentationml.notesSlide+xml"/>
  <Override PartName="/ppt/tags/tag326.xml" ContentType="application/vnd.openxmlformats-officedocument.presentationml.tags+xml"/>
  <Override PartName="/ppt/notesSlides/notesSlide54.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9.xml" ContentType="application/vnd.openxmlformats-officedocument.presentationml.notesSlide+xml"/>
  <Override PartName="/ppt/tags/tag358.xml" ContentType="application/vnd.openxmlformats-officedocument.presentationml.tags+xml"/>
  <Override PartName="/ppt/notesSlides/notesSlide60.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66.xml" ContentType="application/vnd.openxmlformats-officedocument.presentationml.tags+xml"/>
  <Override PartName="/ppt/notesSlides/notesSlide65.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notesSlides/notesSlide66.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1.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72.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76.xml" ContentType="application/vnd.openxmlformats-officedocument.presentationml.notesSlide+xml"/>
  <Override PartName="/ppt/tags/tag426.xml" ContentType="application/vnd.openxmlformats-officedocument.presentationml.tags+xml"/>
  <Override PartName="/ppt/tags/tag427.xml" ContentType="application/vnd.openxmlformats-officedocument.presentationml.tags+xml"/>
  <Override PartName="/ppt/notesSlides/notesSlide77.xml" ContentType="application/vnd.openxmlformats-officedocument.presentationml.notesSlide+xml"/>
  <Override PartName="/ppt/tags/tag428.xml" ContentType="application/vnd.openxmlformats-officedocument.presentationml.tags+xml"/>
  <Override PartName="/ppt/tags/tag429.xml" ContentType="application/vnd.openxmlformats-officedocument.presentationml.tags+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3696" r:id="rId5"/>
  </p:sldMasterIdLst>
  <p:notesMasterIdLst>
    <p:notesMasterId r:id="rId85"/>
  </p:notesMasterIdLst>
  <p:handoutMasterIdLst>
    <p:handoutMasterId r:id="rId86"/>
  </p:handoutMasterIdLst>
  <p:sldIdLst>
    <p:sldId id="528" r:id="rId6"/>
    <p:sldId id="359" r:id="rId7"/>
    <p:sldId id="311" r:id="rId8"/>
    <p:sldId id="349" r:id="rId9"/>
    <p:sldId id="306" r:id="rId10"/>
    <p:sldId id="380" r:id="rId11"/>
    <p:sldId id="262" r:id="rId12"/>
    <p:sldId id="397" r:id="rId13"/>
    <p:sldId id="264" r:id="rId14"/>
    <p:sldId id="265" r:id="rId15"/>
    <p:sldId id="379" r:id="rId16"/>
    <p:sldId id="391" r:id="rId17"/>
    <p:sldId id="394" r:id="rId18"/>
    <p:sldId id="266" r:id="rId19"/>
    <p:sldId id="319" r:id="rId20"/>
    <p:sldId id="328" r:id="rId21"/>
    <p:sldId id="267" r:id="rId22"/>
    <p:sldId id="329" r:id="rId23"/>
    <p:sldId id="400" r:id="rId24"/>
    <p:sldId id="345" r:id="rId25"/>
    <p:sldId id="403" r:id="rId26"/>
    <p:sldId id="399" r:id="rId27"/>
    <p:sldId id="395" r:id="rId28"/>
    <p:sldId id="271" r:id="rId29"/>
    <p:sldId id="361" r:id="rId30"/>
    <p:sldId id="276" r:id="rId31"/>
    <p:sldId id="275" r:id="rId32"/>
    <p:sldId id="325" r:id="rId33"/>
    <p:sldId id="301" r:id="rId34"/>
    <p:sldId id="263" r:id="rId35"/>
    <p:sldId id="292" r:id="rId36"/>
    <p:sldId id="293" r:id="rId37"/>
    <p:sldId id="277" r:id="rId38"/>
    <p:sldId id="381" r:id="rId39"/>
    <p:sldId id="290" r:id="rId40"/>
    <p:sldId id="382" r:id="rId41"/>
    <p:sldId id="291" r:id="rId42"/>
    <p:sldId id="358" r:id="rId43"/>
    <p:sldId id="294" r:id="rId44"/>
    <p:sldId id="295" r:id="rId45"/>
    <p:sldId id="320" r:id="rId46"/>
    <p:sldId id="323" r:id="rId47"/>
    <p:sldId id="390" r:id="rId48"/>
    <p:sldId id="324" r:id="rId49"/>
    <p:sldId id="368" r:id="rId50"/>
    <p:sldId id="335" r:id="rId51"/>
    <p:sldId id="372" r:id="rId52"/>
    <p:sldId id="373" r:id="rId53"/>
    <p:sldId id="374" r:id="rId54"/>
    <p:sldId id="383" r:id="rId55"/>
    <p:sldId id="376" r:id="rId56"/>
    <p:sldId id="377" r:id="rId57"/>
    <p:sldId id="384" r:id="rId58"/>
    <p:sldId id="375" r:id="rId59"/>
    <p:sldId id="385" r:id="rId60"/>
    <p:sldId id="336" r:id="rId61"/>
    <p:sldId id="367" r:id="rId62"/>
    <p:sldId id="386" r:id="rId63"/>
    <p:sldId id="378" r:id="rId64"/>
    <p:sldId id="387" r:id="rId65"/>
    <p:sldId id="353" r:id="rId66"/>
    <p:sldId id="365" r:id="rId67"/>
    <p:sldId id="362" r:id="rId68"/>
    <p:sldId id="389" r:id="rId69"/>
    <p:sldId id="363" r:id="rId70"/>
    <p:sldId id="364" r:id="rId71"/>
    <p:sldId id="334" r:id="rId72"/>
    <p:sldId id="388" r:id="rId73"/>
    <p:sldId id="396" r:id="rId74"/>
    <p:sldId id="315" r:id="rId75"/>
    <p:sldId id="337" r:id="rId76"/>
    <p:sldId id="366" r:id="rId77"/>
    <p:sldId id="314" r:id="rId78"/>
    <p:sldId id="327" r:id="rId79"/>
    <p:sldId id="401" r:id="rId80"/>
    <p:sldId id="402" r:id="rId81"/>
    <p:sldId id="313" r:id="rId82"/>
    <p:sldId id="342" r:id="rId83"/>
    <p:sldId id="343" r:id="rId84"/>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B0EDC774-17ED-430D-935D-AB7215BADF7D}">
          <p14:sldIdLst>
            <p14:sldId id="528"/>
          </p14:sldIdLst>
        </p14:section>
        <p14:section name="Section 2" id="{9C2C5BA2-EFC1-4F26-B93C-7F8BD71E8DD3}">
          <p14:sldIdLst>
            <p14:sldId id="359"/>
            <p14:sldId id="311"/>
            <p14:sldId id="349"/>
            <p14:sldId id="306"/>
            <p14:sldId id="380"/>
            <p14:sldId id="262"/>
            <p14:sldId id="397"/>
            <p14:sldId id="264"/>
            <p14:sldId id="265"/>
            <p14:sldId id="379"/>
            <p14:sldId id="391"/>
            <p14:sldId id="394"/>
            <p14:sldId id="266"/>
            <p14:sldId id="319"/>
            <p14:sldId id="328"/>
            <p14:sldId id="267"/>
            <p14:sldId id="329"/>
            <p14:sldId id="400"/>
            <p14:sldId id="345"/>
            <p14:sldId id="403"/>
            <p14:sldId id="399"/>
            <p14:sldId id="395"/>
            <p14:sldId id="271"/>
            <p14:sldId id="361"/>
            <p14:sldId id="276"/>
            <p14:sldId id="275"/>
            <p14:sldId id="325"/>
            <p14:sldId id="301"/>
            <p14:sldId id="263"/>
            <p14:sldId id="292"/>
            <p14:sldId id="293"/>
            <p14:sldId id="277"/>
            <p14:sldId id="381"/>
            <p14:sldId id="290"/>
            <p14:sldId id="382"/>
            <p14:sldId id="291"/>
            <p14:sldId id="358"/>
            <p14:sldId id="294"/>
            <p14:sldId id="295"/>
            <p14:sldId id="320"/>
            <p14:sldId id="323"/>
            <p14:sldId id="390"/>
            <p14:sldId id="324"/>
            <p14:sldId id="368"/>
            <p14:sldId id="335"/>
            <p14:sldId id="372"/>
            <p14:sldId id="373"/>
            <p14:sldId id="374"/>
            <p14:sldId id="383"/>
            <p14:sldId id="376"/>
            <p14:sldId id="377"/>
            <p14:sldId id="384"/>
            <p14:sldId id="375"/>
            <p14:sldId id="385"/>
            <p14:sldId id="336"/>
            <p14:sldId id="367"/>
            <p14:sldId id="386"/>
            <p14:sldId id="378"/>
            <p14:sldId id="387"/>
            <p14:sldId id="353"/>
            <p14:sldId id="365"/>
            <p14:sldId id="362"/>
            <p14:sldId id="389"/>
            <p14:sldId id="363"/>
            <p14:sldId id="364"/>
            <p14:sldId id="334"/>
            <p14:sldId id="388"/>
            <p14:sldId id="396"/>
            <p14:sldId id="315"/>
            <p14:sldId id="337"/>
            <p14:sldId id="366"/>
            <p14:sldId id="314"/>
            <p14:sldId id="327"/>
            <p14:sldId id="401"/>
            <p14:sldId id="402"/>
            <p14:sldId id="313"/>
            <p14:sldId id="342"/>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pte Microsoft" initials="CM" lastIdx="8" clrIdx="0">
    <p:extLst>
      <p:ext uri="{19B8F6BF-5375-455C-9EA6-DF929625EA0E}">
        <p15:presenceInfo xmlns:p15="http://schemas.microsoft.com/office/powerpoint/2012/main" userId="1ebeee395916dc80" providerId="Windows Live"/>
      </p:ext>
    </p:extLst>
  </p:cmAuthor>
  <p:cmAuthor id="2" name="Manon" initials="M" lastIdx="6" clrIdx="1">
    <p:extLst>
      <p:ext uri="{19B8F6BF-5375-455C-9EA6-DF929625EA0E}">
        <p15:presenceInfo xmlns:p15="http://schemas.microsoft.com/office/powerpoint/2012/main" userId="Ma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000"/>
    <a:srgbClr val="FB071E"/>
    <a:srgbClr val="4D4D4D"/>
    <a:srgbClr val="DE0000"/>
    <a:srgbClr val="000000"/>
    <a:srgbClr val="5C0000"/>
    <a:srgbClr val="C00000"/>
    <a:srgbClr val="EF6767"/>
    <a:srgbClr val="F7B3B3"/>
    <a:srgbClr val="E7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D1337-6412-FB79-4734-A57CA90F07E7}" v="13" dt="2024-05-14T12:26:55.84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87049" autoAdjust="0"/>
  </p:normalViewPr>
  <p:slideViewPr>
    <p:cSldViewPr snapToGrid="0">
      <p:cViewPr varScale="1">
        <p:scale>
          <a:sx n="100" d="100"/>
          <a:sy n="100" d="100"/>
        </p:scale>
        <p:origin x="1848" y="132"/>
      </p:cViewPr>
      <p:guideLst>
        <p:guide orient="horz" pos="2160"/>
        <p:guide pos="2880"/>
      </p:guideLst>
    </p:cSldViewPr>
  </p:slideViewPr>
  <p:outlineViewPr>
    <p:cViewPr>
      <p:scale>
        <a:sx n="33" d="100"/>
        <a:sy n="33" d="100"/>
      </p:scale>
      <p:origin x="0" y="-1008"/>
    </p:cViewPr>
  </p:outlineViewPr>
  <p:notesTextViewPr>
    <p:cViewPr>
      <p:scale>
        <a:sx n="125" d="100"/>
        <a:sy n="125" d="100"/>
      </p:scale>
      <p:origin x="0" y="0"/>
    </p:cViewPr>
  </p:notesTextViewPr>
  <p:notesViewPr>
    <p:cSldViewPr snapToGrid="0">
      <p:cViewPr>
        <p:scale>
          <a:sx n="1" d="2"/>
          <a:sy n="1" d="2"/>
        </p:scale>
        <p:origin x="4524" y="10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7.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6.png"/></Relationships>
</file>

<file path=ppt/diagrams/_rels/drawing7.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C22B8-E506-46F7-837F-16B533152777}" type="doc">
      <dgm:prSet loTypeId="urn:microsoft.com/office/officeart/2005/8/layout/vList6" loCatId="list" qsTypeId="urn:microsoft.com/office/officeart/2005/8/quickstyle/3d2" qsCatId="3D" csTypeId="urn:microsoft.com/office/officeart/2005/8/colors/colorful4" csCatId="colorful" phldr="1"/>
      <dgm:spPr/>
      <dgm:t>
        <a:bodyPr/>
        <a:lstStyle/>
        <a:p>
          <a:endParaRPr lang="fr-CA"/>
        </a:p>
      </dgm:t>
    </dgm:pt>
    <dgm:pt modelId="{F57F77DA-06B3-4EF2-9455-7220D600D067}">
      <dgm:prSet phldrT="[Texte]" custT="1"/>
      <dgm:spPr>
        <a:solidFill>
          <a:srgbClr val="FF4F4F"/>
        </a:solidFill>
      </dgm:spPr>
      <dgm:t>
        <a:bodyPr/>
        <a:lstStyle/>
        <a:p>
          <a:r>
            <a:rPr lang="fr-CA" sz="2000" b="1" dirty="0"/>
            <a:t>Vous connaîtrez</a:t>
          </a:r>
        </a:p>
      </dgm:t>
    </dgm:pt>
    <dgm:pt modelId="{71B898DF-DA54-4EED-AD10-03BC06DBFC03}" type="parTrans" cxnId="{B67B6DA0-F56F-475A-AED6-A03D428EF958}">
      <dgm:prSet/>
      <dgm:spPr/>
      <dgm:t>
        <a:bodyPr/>
        <a:lstStyle/>
        <a:p>
          <a:endParaRPr lang="fr-CA" sz="1200"/>
        </a:p>
      </dgm:t>
    </dgm:pt>
    <dgm:pt modelId="{99587913-1518-4FB4-87DC-FCC2AF21186A}" type="sibTrans" cxnId="{B67B6DA0-F56F-475A-AED6-A03D428EF958}">
      <dgm:prSet/>
      <dgm:spPr/>
      <dgm:t>
        <a:bodyPr/>
        <a:lstStyle/>
        <a:p>
          <a:endParaRPr lang="fr-CA" sz="1200"/>
        </a:p>
      </dgm:t>
    </dgm:pt>
    <dgm:pt modelId="{C73F05E2-1D2B-4E5E-8002-F1691468C9CD}">
      <dgm:prSet phldrT="[Texte]" custT="1"/>
      <dgm:spPr>
        <a:solidFill>
          <a:srgbClr val="777777"/>
        </a:solidFill>
      </dgm:spPr>
      <dgm:t>
        <a:bodyPr/>
        <a:lstStyle/>
        <a:p>
          <a:r>
            <a:rPr lang="fr-CA" sz="1800" dirty="0">
              <a:solidFill>
                <a:schemeClr val="bg1">
                  <a:lumMod val="95000"/>
                </a:schemeClr>
              </a:solidFill>
            </a:rPr>
            <a:t>les </a:t>
          </a:r>
          <a:r>
            <a:rPr lang="fr-CA" sz="1800" b="1" dirty="0">
              <a:solidFill>
                <a:schemeClr val="bg1">
                  <a:lumMod val="95000"/>
                </a:schemeClr>
              </a:solidFill>
            </a:rPr>
            <a:t>responsabilités</a:t>
          </a:r>
          <a:r>
            <a:rPr lang="fr-CA" sz="1800" dirty="0">
              <a:solidFill>
                <a:schemeClr val="bg1">
                  <a:lumMod val="95000"/>
                </a:schemeClr>
              </a:solidFill>
            </a:rPr>
            <a:t> et les </a:t>
          </a:r>
          <a:r>
            <a:rPr lang="fr-CA" sz="1800" b="1" dirty="0">
              <a:solidFill>
                <a:schemeClr val="bg1">
                  <a:lumMod val="95000"/>
                </a:schemeClr>
              </a:solidFill>
            </a:rPr>
            <a:t>principales fonctions </a:t>
          </a:r>
          <a:r>
            <a:rPr lang="fr-CA" sz="1800" dirty="0">
              <a:solidFill>
                <a:schemeClr val="bg1">
                  <a:lumMod val="95000"/>
                </a:schemeClr>
              </a:solidFill>
            </a:rPr>
            <a:t>de l’enseignant</a:t>
          </a:r>
        </a:p>
      </dgm:t>
    </dgm:pt>
    <dgm:pt modelId="{9DA9E2B1-3FAC-4B12-B064-573690F438A9}" type="parTrans" cxnId="{A6631977-7248-42BF-8D68-6CA83346324F}">
      <dgm:prSet/>
      <dgm:spPr/>
      <dgm:t>
        <a:bodyPr/>
        <a:lstStyle/>
        <a:p>
          <a:endParaRPr lang="fr-CA" sz="1200"/>
        </a:p>
      </dgm:t>
    </dgm:pt>
    <dgm:pt modelId="{E81B75E4-A614-4A1C-8CF1-2F5FF0D92768}" type="sibTrans" cxnId="{A6631977-7248-42BF-8D68-6CA83346324F}">
      <dgm:prSet/>
      <dgm:spPr/>
      <dgm:t>
        <a:bodyPr/>
        <a:lstStyle/>
        <a:p>
          <a:endParaRPr lang="fr-CA" sz="1200"/>
        </a:p>
      </dgm:t>
    </dgm:pt>
    <dgm:pt modelId="{07730974-92B5-4761-BFA8-DDAAF0B30A13}">
      <dgm:prSet phldrT="[Texte]" custT="1"/>
      <dgm:spPr>
        <a:solidFill>
          <a:srgbClr val="FF7D7D"/>
        </a:solidFill>
      </dgm:spPr>
      <dgm:t>
        <a:bodyPr/>
        <a:lstStyle/>
        <a:p>
          <a:r>
            <a:rPr lang="fr-CA" sz="2000" b="1" dirty="0">
              <a:solidFill>
                <a:srgbClr val="5F5F5F"/>
              </a:solidFill>
            </a:rPr>
            <a:t>Vous serez en</a:t>
          </a:r>
        </a:p>
        <a:p>
          <a:r>
            <a:rPr lang="fr-CA" sz="2000" b="1" dirty="0">
              <a:solidFill>
                <a:srgbClr val="5F5F5F"/>
              </a:solidFill>
            </a:rPr>
            <a:t> mesure  </a:t>
          </a:r>
        </a:p>
      </dgm:t>
    </dgm:pt>
    <dgm:pt modelId="{E83FAFD5-F6CA-4417-BEEC-E94ABDFE1AAC}" type="parTrans" cxnId="{8C30CD46-3D24-4E7D-8CFE-B23B6DEA6F6B}">
      <dgm:prSet/>
      <dgm:spPr/>
      <dgm:t>
        <a:bodyPr/>
        <a:lstStyle/>
        <a:p>
          <a:endParaRPr lang="fr-CA" sz="1200"/>
        </a:p>
      </dgm:t>
    </dgm:pt>
    <dgm:pt modelId="{91CC0FF3-EAE5-45F7-9A6E-656CB19982D6}" type="sibTrans" cxnId="{8C30CD46-3D24-4E7D-8CFE-B23B6DEA6F6B}">
      <dgm:prSet/>
      <dgm:spPr/>
      <dgm:t>
        <a:bodyPr/>
        <a:lstStyle/>
        <a:p>
          <a:endParaRPr lang="fr-CA" sz="1200"/>
        </a:p>
      </dgm:t>
    </dgm:pt>
    <dgm:pt modelId="{C0B148EA-85D7-4FAF-A2A1-BCB9F73481D6}">
      <dgm:prSet custT="1"/>
      <dgm:spPr>
        <a:solidFill>
          <a:srgbClr val="FFB7B7"/>
        </a:solidFill>
      </dgm:spPr>
      <dgm:t>
        <a:bodyPr/>
        <a:lstStyle/>
        <a:p>
          <a:r>
            <a:rPr lang="fr-CA" sz="2000" b="1">
              <a:solidFill>
                <a:srgbClr val="5F5F5F"/>
              </a:solidFill>
            </a:rPr>
            <a:t>Vous serez à même </a:t>
          </a:r>
        </a:p>
      </dgm:t>
    </dgm:pt>
    <dgm:pt modelId="{2374ED7A-F643-4818-B277-1A0BC921A806}" type="parTrans" cxnId="{C7BF89E9-6F83-4BF1-A6A9-39562BF3D872}">
      <dgm:prSet/>
      <dgm:spPr/>
      <dgm:t>
        <a:bodyPr/>
        <a:lstStyle/>
        <a:p>
          <a:endParaRPr lang="fr-CA" sz="1200"/>
        </a:p>
      </dgm:t>
    </dgm:pt>
    <dgm:pt modelId="{4CF327FE-9352-4D73-86FA-8A8E0492F615}" type="sibTrans" cxnId="{C7BF89E9-6F83-4BF1-A6A9-39562BF3D872}">
      <dgm:prSet/>
      <dgm:spPr/>
      <dgm:t>
        <a:bodyPr/>
        <a:lstStyle/>
        <a:p>
          <a:endParaRPr lang="fr-CA" sz="1200"/>
        </a:p>
      </dgm:t>
    </dgm:pt>
    <dgm:pt modelId="{01D0E74D-435A-47EA-B005-C9558D229251}">
      <dgm:prSet custT="1"/>
      <dgm:spPr>
        <a:solidFill>
          <a:srgbClr val="FFD9D9"/>
        </a:solidFill>
      </dgm:spPr>
      <dgm:t>
        <a:bodyPr/>
        <a:lstStyle/>
        <a:p>
          <a:r>
            <a:rPr lang="fr-CA" sz="2000" b="1" dirty="0">
              <a:solidFill>
                <a:srgbClr val="4D4D4D"/>
              </a:solidFill>
            </a:rPr>
            <a:t>Vous aurez pris connaissance </a:t>
          </a:r>
        </a:p>
      </dgm:t>
    </dgm:pt>
    <dgm:pt modelId="{53724889-5601-4F3C-A866-5AA18E5A0E99}" type="parTrans" cxnId="{A3591430-C3A1-4471-80F5-6632449BC1CD}">
      <dgm:prSet/>
      <dgm:spPr/>
      <dgm:t>
        <a:bodyPr/>
        <a:lstStyle/>
        <a:p>
          <a:endParaRPr lang="fr-CA" sz="1200"/>
        </a:p>
      </dgm:t>
    </dgm:pt>
    <dgm:pt modelId="{C794EA48-2FFB-4856-BED0-08016D6CEB3E}" type="sibTrans" cxnId="{A3591430-C3A1-4471-80F5-6632449BC1CD}">
      <dgm:prSet/>
      <dgm:spPr/>
      <dgm:t>
        <a:bodyPr/>
        <a:lstStyle/>
        <a:p>
          <a:endParaRPr lang="fr-CA" sz="1200"/>
        </a:p>
      </dgm:t>
    </dgm:pt>
    <dgm:pt modelId="{E701D8F9-4B90-4726-9599-B58CA86D0AF8}">
      <dgm:prSet custT="1"/>
      <dgm:spPr>
        <a:solidFill>
          <a:srgbClr val="EAEAEA">
            <a:alpha val="89804"/>
          </a:srgbClr>
        </a:solidFill>
      </dgm:spPr>
      <dgm:t>
        <a:bodyPr/>
        <a:lstStyle/>
        <a:p>
          <a:r>
            <a:rPr lang="fr-CA" sz="1800" dirty="0">
              <a:solidFill>
                <a:srgbClr val="4D4D4D"/>
              </a:solidFill>
            </a:rPr>
            <a:t>de comprendre la complémentarité du </a:t>
          </a:r>
          <a:r>
            <a:rPr lang="fr-CA" sz="1800" b="1" dirty="0">
              <a:solidFill>
                <a:srgbClr val="4D4D4D"/>
              </a:solidFill>
            </a:rPr>
            <a:t>rôle de chacun pour soutenir les EBP</a:t>
          </a:r>
        </a:p>
      </dgm:t>
    </dgm:pt>
    <dgm:pt modelId="{269E122D-F427-415D-9957-AEDB12D0EC37}" type="parTrans" cxnId="{50B1CC31-931C-4CA3-AD70-B072E87344FE}">
      <dgm:prSet/>
      <dgm:spPr/>
      <dgm:t>
        <a:bodyPr/>
        <a:lstStyle/>
        <a:p>
          <a:endParaRPr lang="fr-CA" sz="1200"/>
        </a:p>
      </dgm:t>
    </dgm:pt>
    <dgm:pt modelId="{8575F612-6498-46F2-AA04-465A583AE365}" type="sibTrans" cxnId="{50B1CC31-931C-4CA3-AD70-B072E87344FE}">
      <dgm:prSet/>
      <dgm:spPr/>
      <dgm:t>
        <a:bodyPr/>
        <a:lstStyle/>
        <a:p>
          <a:endParaRPr lang="fr-CA" sz="1200"/>
        </a:p>
      </dgm:t>
    </dgm:pt>
    <dgm:pt modelId="{C804FFE1-69E3-4AA8-B74E-52BC564F9EB6}">
      <dgm:prSet custT="1"/>
      <dgm:spPr>
        <a:solidFill>
          <a:srgbClr val="F8F8F8">
            <a:alpha val="89804"/>
          </a:srgbClr>
        </a:solidFill>
      </dgm:spPr>
      <dgm:t>
        <a:bodyPr/>
        <a:lstStyle/>
        <a:p>
          <a:r>
            <a:rPr lang="fr-CA" sz="1800" dirty="0">
              <a:solidFill>
                <a:srgbClr val="333333"/>
              </a:solidFill>
            </a:rPr>
            <a:t>des </a:t>
          </a:r>
          <a:r>
            <a:rPr lang="fr-CA" sz="1800" b="1" dirty="0">
              <a:solidFill>
                <a:srgbClr val="333333"/>
              </a:solidFill>
            </a:rPr>
            <a:t>éléments constitutifs d’un programme d’études </a:t>
          </a:r>
          <a:r>
            <a:rPr lang="fr-CA" sz="1800" dirty="0">
              <a:solidFill>
                <a:srgbClr val="333333"/>
              </a:solidFill>
            </a:rPr>
            <a:t>en formation professionnelle</a:t>
          </a:r>
        </a:p>
      </dgm:t>
    </dgm:pt>
    <dgm:pt modelId="{019F32FE-4928-47AA-BB5F-C3B68938F1E5}" type="parTrans" cxnId="{2E549108-894B-4EE8-BF6A-8E891CA9822B}">
      <dgm:prSet/>
      <dgm:spPr/>
      <dgm:t>
        <a:bodyPr/>
        <a:lstStyle/>
        <a:p>
          <a:endParaRPr lang="fr-CA" sz="1200"/>
        </a:p>
      </dgm:t>
    </dgm:pt>
    <dgm:pt modelId="{34BFDC1F-9F10-420B-9526-E2C26F31EB98}" type="sibTrans" cxnId="{2E549108-894B-4EE8-BF6A-8E891CA9822B}">
      <dgm:prSet/>
      <dgm:spPr/>
      <dgm:t>
        <a:bodyPr/>
        <a:lstStyle/>
        <a:p>
          <a:endParaRPr lang="fr-CA" sz="1200"/>
        </a:p>
      </dgm:t>
    </dgm:pt>
    <dgm:pt modelId="{3C2528B8-61CE-4F5C-9455-FF123D927856}">
      <dgm:prSet phldrT="[Texte]" custT="1"/>
      <dgm:spPr>
        <a:solidFill>
          <a:srgbClr val="C0C0C0">
            <a:alpha val="89804"/>
          </a:srgbClr>
        </a:solidFill>
      </dgm:spPr>
      <dgm:t>
        <a:bodyPr/>
        <a:lstStyle/>
        <a:p>
          <a:r>
            <a:rPr lang="fr-CA" sz="1800" dirty="0">
              <a:solidFill>
                <a:srgbClr val="5F5F5F"/>
              </a:solidFill>
            </a:rPr>
            <a:t>d’</a:t>
          </a:r>
          <a:r>
            <a:rPr lang="fr-CA" sz="1800" b="1" dirty="0">
              <a:solidFill>
                <a:srgbClr val="5F5F5F"/>
              </a:solidFill>
            </a:rPr>
            <a:t>interpréter les 13 compétences </a:t>
          </a:r>
          <a:r>
            <a:rPr lang="fr-CA" sz="1800" dirty="0">
              <a:solidFill>
                <a:srgbClr val="5F5F5F"/>
              </a:solidFill>
            </a:rPr>
            <a:t>de la profession enseignante</a:t>
          </a:r>
        </a:p>
      </dgm:t>
    </dgm:pt>
    <dgm:pt modelId="{EA93325C-A950-4EF5-8C23-FB9B9C9EF4A1}" type="sibTrans" cxnId="{F05ECBB0-CC3B-4713-B537-31E25442802E}">
      <dgm:prSet/>
      <dgm:spPr/>
      <dgm:t>
        <a:bodyPr/>
        <a:lstStyle/>
        <a:p>
          <a:endParaRPr lang="fr-CA" sz="1200"/>
        </a:p>
      </dgm:t>
    </dgm:pt>
    <dgm:pt modelId="{75C1448A-7EC3-4AEA-A91D-F5BBCDAEF081}" type="parTrans" cxnId="{F05ECBB0-CC3B-4713-B537-31E25442802E}">
      <dgm:prSet/>
      <dgm:spPr/>
      <dgm:t>
        <a:bodyPr/>
        <a:lstStyle/>
        <a:p>
          <a:endParaRPr lang="fr-CA" sz="1200"/>
        </a:p>
      </dgm:t>
    </dgm:pt>
    <dgm:pt modelId="{DE77FCBA-EDB3-4266-A5E6-450D96E74F77}">
      <dgm:prSet phldrT="[Texte]" custT="1"/>
      <dgm:spPr>
        <a:solidFill>
          <a:srgbClr val="4D4D4D">
            <a:alpha val="89804"/>
          </a:srgbClr>
        </a:solidFill>
      </dgm:spPr>
      <dgm:t>
        <a:bodyPr/>
        <a:lstStyle/>
        <a:p>
          <a:r>
            <a:rPr lang="fr-CA" sz="1800" dirty="0">
              <a:solidFill>
                <a:schemeClr val="bg1"/>
              </a:solidFill>
            </a:rPr>
            <a:t>les documents relatifs du </a:t>
          </a:r>
          <a:r>
            <a:rPr lang="fr-CA" sz="1800" b="1" dirty="0">
              <a:solidFill>
                <a:schemeClr val="bg1"/>
              </a:solidFill>
            </a:rPr>
            <a:t>programme de reconnaissances de crédits universitaire</a:t>
          </a:r>
          <a:endParaRPr lang="fr-CA" sz="1800" dirty="0">
            <a:solidFill>
              <a:schemeClr val="bg1"/>
            </a:solidFill>
          </a:endParaRPr>
        </a:p>
      </dgm:t>
    </dgm:pt>
    <dgm:pt modelId="{8A900DD9-EBAE-4789-9847-1A1A4948A2EC}" type="parTrans" cxnId="{2F19422C-4C3A-4341-9146-C3D454240E95}">
      <dgm:prSet/>
      <dgm:spPr/>
      <dgm:t>
        <a:bodyPr/>
        <a:lstStyle/>
        <a:p>
          <a:endParaRPr lang="fr-FR"/>
        </a:p>
      </dgm:t>
    </dgm:pt>
    <dgm:pt modelId="{3C683BF7-DA5A-4531-ACC0-725B2DE34E66}" type="sibTrans" cxnId="{2F19422C-4C3A-4341-9146-C3D454240E95}">
      <dgm:prSet/>
      <dgm:spPr/>
      <dgm:t>
        <a:bodyPr/>
        <a:lstStyle/>
        <a:p>
          <a:endParaRPr lang="fr-FR"/>
        </a:p>
      </dgm:t>
    </dgm:pt>
    <dgm:pt modelId="{F6F28033-4C7B-43AB-B24A-7F17FB598080}">
      <dgm:prSet custT="1"/>
      <dgm:spPr>
        <a:solidFill>
          <a:srgbClr val="F8F8F8">
            <a:alpha val="89804"/>
          </a:srgbClr>
        </a:solidFill>
      </dgm:spPr>
      <dgm:t>
        <a:bodyPr/>
        <a:lstStyle/>
        <a:p>
          <a:r>
            <a:rPr lang="fr-CA" sz="1800" b="1" dirty="0">
              <a:solidFill>
                <a:srgbClr val="000000"/>
              </a:solidFill>
            </a:rPr>
            <a:t>Vous pourrez vous procurer </a:t>
          </a:r>
          <a:endParaRPr lang="fr-CA" sz="1800" dirty="0">
            <a:solidFill>
              <a:srgbClr val="000000"/>
            </a:solidFill>
          </a:endParaRPr>
        </a:p>
      </dgm:t>
    </dgm:pt>
    <dgm:pt modelId="{38E986F3-8734-4A0D-9731-0C83AF5981C4}" type="sibTrans" cxnId="{1FDC0B0F-4426-4F09-AA31-5B5839830A14}">
      <dgm:prSet/>
      <dgm:spPr/>
      <dgm:t>
        <a:bodyPr/>
        <a:lstStyle/>
        <a:p>
          <a:endParaRPr lang="fr-CA" sz="1200"/>
        </a:p>
      </dgm:t>
    </dgm:pt>
    <dgm:pt modelId="{FD4EA7FA-BC63-49C2-A3DC-3A339D7B8AF4}" type="parTrans" cxnId="{1FDC0B0F-4426-4F09-AA31-5B5839830A14}">
      <dgm:prSet/>
      <dgm:spPr/>
      <dgm:t>
        <a:bodyPr/>
        <a:lstStyle/>
        <a:p>
          <a:endParaRPr lang="fr-CA" sz="1200"/>
        </a:p>
      </dgm:t>
    </dgm:pt>
    <dgm:pt modelId="{2738A4CE-F042-4E75-A786-FC94D439F395}" type="pres">
      <dgm:prSet presAssocID="{B2EC22B8-E506-46F7-837F-16B533152777}" presName="Name0" presStyleCnt="0">
        <dgm:presLayoutVars>
          <dgm:dir/>
          <dgm:animLvl val="lvl"/>
          <dgm:resizeHandles/>
        </dgm:presLayoutVars>
      </dgm:prSet>
      <dgm:spPr/>
    </dgm:pt>
    <dgm:pt modelId="{3F644F07-1866-46F4-AE91-944F8FD716C1}" type="pres">
      <dgm:prSet presAssocID="{F57F77DA-06B3-4EF2-9455-7220D600D067}" presName="linNode" presStyleCnt="0"/>
      <dgm:spPr/>
    </dgm:pt>
    <dgm:pt modelId="{7033FCCE-D922-413F-9DA1-8B5D6F6DAE1E}" type="pres">
      <dgm:prSet presAssocID="{F57F77DA-06B3-4EF2-9455-7220D600D067}" presName="parentShp" presStyleLbl="node1" presStyleIdx="0" presStyleCnt="5">
        <dgm:presLayoutVars>
          <dgm:bulletEnabled val="1"/>
        </dgm:presLayoutVars>
      </dgm:prSet>
      <dgm:spPr/>
    </dgm:pt>
    <dgm:pt modelId="{83839317-4D78-49FD-81F9-7C5C10BC5A0A}" type="pres">
      <dgm:prSet presAssocID="{F57F77DA-06B3-4EF2-9455-7220D600D067}" presName="childShp" presStyleLbl="bgAccFollowNode1" presStyleIdx="0" presStyleCnt="5" custScaleY="110453" custLinFactNeighborY="3776">
        <dgm:presLayoutVars>
          <dgm:bulletEnabled val="1"/>
        </dgm:presLayoutVars>
      </dgm:prSet>
      <dgm:spPr/>
    </dgm:pt>
    <dgm:pt modelId="{F52D5C74-70EA-41C8-B6E9-1033D36807D4}" type="pres">
      <dgm:prSet presAssocID="{99587913-1518-4FB4-87DC-FCC2AF21186A}" presName="spacing" presStyleCnt="0"/>
      <dgm:spPr/>
    </dgm:pt>
    <dgm:pt modelId="{A0831D88-2553-4A7D-ABDB-AED862E9B6F5}" type="pres">
      <dgm:prSet presAssocID="{07730974-92B5-4761-BFA8-DDAAF0B30A13}" presName="linNode" presStyleCnt="0"/>
      <dgm:spPr/>
    </dgm:pt>
    <dgm:pt modelId="{0EFDA05E-F524-406A-B43E-FF7DD627B1F5}" type="pres">
      <dgm:prSet presAssocID="{07730974-92B5-4761-BFA8-DDAAF0B30A13}" presName="parentShp" presStyleLbl="node1" presStyleIdx="1" presStyleCnt="5">
        <dgm:presLayoutVars>
          <dgm:bulletEnabled val="1"/>
        </dgm:presLayoutVars>
      </dgm:prSet>
      <dgm:spPr/>
    </dgm:pt>
    <dgm:pt modelId="{B4BD8025-1AAD-45CD-8A1D-8A6899D0465E}" type="pres">
      <dgm:prSet presAssocID="{07730974-92B5-4761-BFA8-DDAAF0B30A13}" presName="childShp" presStyleLbl="bgAccFollowNode1" presStyleIdx="1" presStyleCnt="5" custScaleY="108730">
        <dgm:presLayoutVars>
          <dgm:bulletEnabled val="1"/>
        </dgm:presLayoutVars>
      </dgm:prSet>
      <dgm:spPr/>
    </dgm:pt>
    <dgm:pt modelId="{339FD0AC-E4FD-4775-90D4-8D2FBEF9E78C}" type="pres">
      <dgm:prSet presAssocID="{91CC0FF3-EAE5-45F7-9A6E-656CB19982D6}" presName="spacing" presStyleCnt="0"/>
      <dgm:spPr/>
    </dgm:pt>
    <dgm:pt modelId="{0B16E992-8C58-436B-BC1D-9862D7CBED6A}" type="pres">
      <dgm:prSet presAssocID="{C0B148EA-85D7-4FAF-A2A1-BCB9F73481D6}" presName="linNode" presStyleCnt="0"/>
      <dgm:spPr/>
    </dgm:pt>
    <dgm:pt modelId="{339668C8-C809-4BE6-AC6B-E3A33651B3D4}" type="pres">
      <dgm:prSet presAssocID="{C0B148EA-85D7-4FAF-A2A1-BCB9F73481D6}" presName="parentShp" presStyleLbl="node1" presStyleIdx="2" presStyleCnt="5">
        <dgm:presLayoutVars>
          <dgm:bulletEnabled val="1"/>
        </dgm:presLayoutVars>
      </dgm:prSet>
      <dgm:spPr/>
    </dgm:pt>
    <dgm:pt modelId="{3F60C4D9-5288-45BC-BDCE-F23B5A7CD004}" type="pres">
      <dgm:prSet presAssocID="{C0B148EA-85D7-4FAF-A2A1-BCB9F73481D6}" presName="childShp" presStyleLbl="bgAccFollowNode1" presStyleIdx="2" presStyleCnt="5" custScaleY="106895">
        <dgm:presLayoutVars>
          <dgm:bulletEnabled val="1"/>
        </dgm:presLayoutVars>
      </dgm:prSet>
      <dgm:spPr/>
    </dgm:pt>
    <dgm:pt modelId="{CE3513A3-CCD0-4569-ACA0-972737C7C152}" type="pres">
      <dgm:prSet presAssocID="{4CF327FE-9352-4D73-86FA-8A8E0492F615}" presName="spacing" presStyleCnt="0"/>
      <dgm:spPr/>
    </dgm:pt>
    <dgm:pt modelId="{CF2FF40F-24DA-4FA0-B804-95B96EDA4E76}" type="pres">
      <dgm:prSet presAssocID="{01D0E74D-435A-47EA-B005-C9558D229251}" presName="linNode" presStyleCnt="0"/>
      <dgm:spPr/>
    </dgm:pt>
    <dgm:pt modelId="{16C55412-C087-4314-B573-F22DD5DDBF6E}" type="pres">
      <dgm:prSet presAssocID="{01D0E74D-435A-47EA-B005-C9558D229251}" presName="parentShp" presStyleLbl="node1" presStyleIdx="3" presStyleCnt="5">
        <dgm:presLayoutVars>
          <dgm:bulletEnabled val="1"/>
        </dgm:presLayoutVars>
      </dgm:prSet>
      <dgm:spPr/>
    </dgm:pt>
    <dgm:pt modelId="{57384A74-6C0F-4760-A0DF-C15BEDFE399A}" type="pres">
      <dgm:prSet presAssocID="{01D0E74D-435A-47EA-B005-C9558D229251}" presName="childShp" presStyleLbl="bgAccFollowNode1" presStyleIdx="3" presStyleCnt="5" custScaleY="102193">
        <dgm:presLayoutVars>
          <dgm:bulletEnabled val="1"/>
        </dgm:presLayoutVars>
      </dgm:prSet>
      <dgm:spPr/>
    </dgm:pt>
    <dgm:pt modelId="{C7252DD5-F7A4-4604-A3A5-4B41AF925272}" type="pres">
      <dgm:prSet presAssocID="{C794EA48-2FFB-4856-BED0-08016D6CEB3E}" presName="spacing" presStyleCnt="0"/>
      <dgm:spPr/>
    </dgm:pt>
    <dgm:pt modelId="{B963AF40-1653-430A-9971-69A6701A0474}" type="pres">
      <dgm:prSet presAssocID="{F6F28033-4C7B-43AB-B24A-7F17FB598080}" presName="linNode" presStyleCnt="0"/>
      <dgm:spPr/>
    </dgm:pt>
    <dgm:pt modelId="{D65DA708-7B07-440C-8DE1-CDBB19492B25}" type="pres">
      <dgm:prSet presAssocID="{F6F28033-4C7B-43AB-B24A-7F17FB598080}" presName="parentShp" presStyleLbl="node1" presStyleIdx="4" presStyleCnt="5">
        <dgm:presLayoutVars>
          <dgm:bulletEnabled val="1"/>
        </dgm:presLayoutVars>
      </dgm:prSet>
      <dgm:spPr/>
    </dgm:pt>
    <dgm:pt modelId="{82956A1A-BC99-402C-9033-A11CB6043138}" type="pres">
      <dgm:prSet presAssocID="{F6F28033-4C7B-43AB-B24A-7F17FB598080}" presName="childShp" presStyleLbl="bgAccFollowNode1" presStyleIdx="4" presStyleCnt="5" custScaleY="104806">
        <dgm:presLayoutVars>
          <dgm:bulletEnabled val="1"/>
        </dgm:presLayoutVars>
      </dgm:prSet>
      <dgm:spPr/>
    </dgm:pt>
  </dgm:ptLst>
  <dgm:cxnLst>
    <dgm:cxn modelId="{B2759F07-EF38-44BD-AA96-9A625FA31770}" type="presOf" srcId="{C804FFE1-69E3-4AA8-B74E-52BC564F9EB6}" destId="{57384A74-6C0F-4760-A0DF-C15BEDFE399A}" srcOrd="0" destOrd="0" presId="urn:microsoft.com/office/officeart/2005/8/layout/vList6"/>
    <dgm:cxn modelId="{2E549108-894B-4EE8-BF6A-8E891CA9822B}" srcId="{01D0E74D-435A-47EA-B005-C9558D229251}" destId="{C804FFE1-69E3-4AA8-B74E-52BC564F9EB6}" srcOrd="0" destOrd="0" parTransId="{019F32FE-4928-47AA-BB5F-C3B68938F1E5}" sibTransId="{34BFDC1F-9F10-420B-9526-E2C26F31EB98}"/>
    <dgm:cxn modelId="{215DA408-641D-4698-8070-A2A12263D27E}" type="presOf" srcId="{F57F77DA-06B3-4EF2-9455-7220D600D067}" destId="{7033FCCE-D922-413F-9DA1-8B5D6F6DAE1E}" srcOrd="0" destOrd="0" presId="urn:microsoft.com/office/officeart/2005/8/layout/vList6"/>
    <dgm:cxn modelId="{1FDC0B0F-4426-4F09-AA31-5B5839830A14}" srcId="{B2EC22B8-E506-46F7-837F-16B533152777}" destId="{F6F28033-4C7B-43AB-B24A-7F17FB598080}" srcOrd="4" destOrd="0" parTransId="{FD4EA7FA-BC63-49C2-A3DC-3A339D7B8AF4}" sibTransId="{38E986F3-8734-4A0D-9731-0C83AF5981C4}"/>
    <dgm:cxn modelId="{82823E1F-994D-41C7-B9F8-562DB3922461}" type="presOf" srcId="{C73F05E2-1D2B-4E5E-8002-F1691468C9CD}" destId="{83839317-4D78-49FD-81F9-7C5C10BC5A0A}" srcOrd="0" destOrd="0" presId="urn:microsoft.com/office/officeart/2005/8/layout/vList6"/>
    <dgm:cxn modelId="{2F19422C-4C3A-4341-9146-C3D454240E95}" srcId="{F6F28033-4C7B-43AB-B24A-7F17FB598080}" destId="{DE77FCBA-EDB3-4266-A5E6-450D96E74F77}" srcOrd="0" destOrd="0" parTransId="{8A900DD9-EBAE-4789-9847-1A1A4948A2EC}" sibTransId="{3C683BF7-DA5A-4531-ACC0-725B2DE34E66}"/>
    <dgm:cxn modelId="{A3591430-C3A1-4471-80F5-6632449BC1CD}" srcId="{B2EC22B8-E506-46F7-837F-16B533152777}" destId="{01D0E74D-435A-47EA-B005-C9558D229251}" srcOrd="3" destOrd="0" parTransId="{53724889-5601-4F3C-A866-5AA18E5A0E99}" sibTransId="{C794EA48-2FFB-4856-BED0-08016D6CEB3E}"/>
    <dgm:cxn modelId="{50B1CC31-931C-4CA3-AD70-B072E87344FE}" srcId="{C0B148EA-85D7-4FAF-A2A1-BCB9F73481D6}" destId="{E701D8F9-4B90-4726-9599-B58CA86D0AF8}" srcOrd="0" destOrd="0" parTransId="{269E122D-F427-415D-9957-AEDB12D0EC37}" sibTransId="{8575F612-6498-46F2-AA04-465A583AE365}"/>
    <dgm:cxn modelId="{5CB78345-84E9-4417-877A-3D3AB3155829}" type="presOf" srcId="{E701D8F9-4B90-4726-9599-B58CA86D0AF8}" destId="{3F60C4D9-5288-45BC-BDCE-F23B5A7CD004}" srcOrd="0" destOrd="0" presId="urn:microsoft.com/office/officeart/2005/8/layout/vList6"/>
    <dgm:cxn modelId="{8C30CD46-3D24-4E7D-8CFE-B23B6DEA6F6B}" srcId="{B2EC22B8-E506-46F7-837F-16B533152777}" destId="{07730974-92B5-4761-BFA8-DDAAF0B30A13}" srcOrd="1" destOrd="0" parTransId="{E83FAFD5-F6CA-4417-BEEC-E94ABDFE1AAC}" sibTransId="{91CC0FF3-EAE5-45F7-9A6E-656CB19982D6}"/>
    <dgm:cxn modelId="{8217B24C-518A-41EF-ABCE-0FE1CF2B8107}" type="presOf" srcId="{F6F28033-4C7B-43AB-B24A-7F17FB598080}" destId="{D65DA708-7B07-440C-8DE1-CDBB19492B25}" srcOrd="0" destOrd="0" presId="urn:microsoft.com/office/officeart/2005/8/layout/vList6"/>
    <dgm:cxn modelId="{1F58C96D-FB1F-4BC3-87F3-2AD71F677D8F}" type="presOf" srcId="{3C2528B8-61CE-4F5C-9455-FF123D927856}" destId="{B4BD8025-1AAD-45CD-8A1D-8A6899D0465E}" srcOrd="0" destOrd="0" presId="urn:microsoft.com/office/officeart/2005/8/layout/vList6"/>
    <dgm:cxn modelId="{F68E8C56-A935-44E7-82E7-1377D6EB089F}" type="presOf" srcId="{01D0E74D-435A-47EA-B005-C9558D229251}" destId="{16C55412-C087-4314-B573-F22DD5DDBF6E}" srcOrd="0" destOrd="0" presId="urn:microsoft.com/office/officeart/2005/8/layout/vList6"/>
    <dgm:cxn modelId="{A6631977-7248-42BF-8D68-6CA83346324F}" srcId="{F57F77DA-06B3-4EF2-9455-7220D600D067}" destId="{C73F05E2-1D2B-4E5E-8002-F1691468C9CD}" srcOrd="0" destOrd="0" parTransId="{9DA9E2B1-3FAC-4B12-B064-573690F438A9}" sibTransId="{E81B75E4-A614-4A1C-8CF1-2F5FF0D92768}"/>
    <dgm:cxn modelId="{5A519280-F60B-4E06-9AB5-79CE5D358AC8}" type="presOf" srcId="{07730974-92B5-4761-BFA8-DDAAF0B30A13}" destId="{0EFDA05E-F524-406A-B43E-FF7DD627B1F5}" srcOrd="0" destOrd="0" presId="urn:microsoft.com/office/officeart/2005/8/layout/vList6"/>
    <dgm:cxn modelId="{B67B6DA0-F56F-475A-AED6-A03D428EF958}" srcId="{B2EC22B8-E506-46F7-837F-16B533152777}" destId="{F57F77DA-06B3-4EF2-9455-7220D600D067}" srcOrd="0" destOrd="0" parTransId="{71B898DF-DA54-4EED-AD10-03BC06DBFC03}" sibTransId="{99587913-1518-4FB4-87DC-FCC2AF21186A}"/>
    <dgm:cxn modelId="{394639A7-1DA6-4256-ACC0-EF60345E4E91}" type="presOf" srcId="{B2EC22B8-E506-46F7-837F-16B533152777}" destId="{2738A4CE-F042-4E75-A786-FC94D439F395}" srcOrd="0" destOrd="0" presId="urn:microsoft.com/office/officeart/2005/8/layout/vList6"/>
    <dgm:cxn modelId="{F05ECBB0-CC3B-4713-B537-31E25442802E}" srcId="{07730974-92B5-4761-BFA8-DDAAF0B30A13}" destId="{3C2528B8-61CE-4F5C-9455-FF123D927856}" srcOrd="0" destOrd="0" parTransId="{75C1448A-7EC3-4AEA-A91D-F5BBCDAEF081}" sibTransId="{EA93325C-A950-4EF5-8C23-FB9B9C9EF4A1}"/>
    <dgm:cxn modelId="{7AAB74D7-506F-4186-B7B5-361A8AC7FBCC}" type="presOf" srcId="{C0B148EA-85D7-4FAF-A2A1-BCB9F73481D6}" destId="{339668C8-C809-4BE6-AC6B-E3A33651B3D4}" srcOrd="0" destOrd="0" presId="urn:microsoft.com/office/officeart/2005/8/layout/vList6"/>
    <dgm:cxn modelId="{C7BF89E9-6F83-4BF1-A6A9-39562BF3D872}" srcId="{B2EC22B8-E506-46F7-837F-16B533152777}" destId="{C0B148EA-85D7-4FAF-A2A1-BCB9F73481D6}" srcOrd="2" destOrd="0" parTransId="{2374ED7A-F643-4818-B277-1A0BC921A806}" sibTransId="{4CF327FE-9352-4D73-86FA-8A8E0492F615}"/>
    <dgm:cxn modelId="{D5221EFF-A8CA-4B0B-865A-039D2C6F616F}" type="presOf" srcId="{DE77FCBA-EDB3-4266-A5E6-450D96E74F77}" destId="{82956A1A-BC99-402C-9033-A11CB6043138}" srcOrd="0" destOrd="0" presId="urn:microsoft.com/office/officeart/2005/8/layout/vList6"/>
    <dgm:cxn modelId="{6E0374BD-A882-41BB-89D2-B3CF6B7526F8}" type="presParOf" srcId="{2738A4CE-F042-4E75-A786-FC94D439F395}" destId="{3F644F07-1866-46F4-AE91-944F8FD716C1}" srcOrd="0" destOrd="0" presId="urn:microsoft.com/office/officeart/2005/8/layout/vList6"/>
    <dgm:cxn modelId="{02A0D48A-7714-47E3-81A1-2AD9AA3F3233}" type="presParOf" srcId="{3F644F07-1866-46F4-AE91-944F8FD716C1}" destId="{7033FCCE-D922-413F-9DA1-8B5D6F6DAE1E}" srcOrd="0" destOrd="0" presId="urn:microsoft.com/office/officeart/2005/8/layout/vList6"/>
    <dgm:cxn modelId="{C70E84FC-5379-4D73-94D5-1DB37A9CFE9B}" type="presParOf" srcId="{3F644F07-1866-46F4-AE91-944F8FD716C1}" destId="{83839317-4D78-49FD-81F9-7C5C10BC5A0A}" srcOrd="1" destOrd="0" presId="urn:microsoft.com/office/officeart/2005/8/layout/vList6"/>
    <dgm:cxn modelId="{A6EE55D9-AAB8-4464-AEC3-BD3DC0FAC9C4}" type="presParOf" srcId="{2738A4CE-F042-4E75-A786-FC94D439F395}" destId="{F52D5C74-70EA-41C8-B6E9-1033D36807D4}" srcOrd="1" destOrd="0" presId="urn:microsoft.com/office/officeart/2005/8/layout/vList6"/>
    <dgm:cxn modelId="{AC38D6F5-F865-4792-B938-77A1755BEEAF}" type="presParOf" srcId="{2738A4CE-F042-4E75-A786-FC94D439F395}" destId="{A0831D88-2553-4A7D-ABDB-AED862E9B6F5}" srcOrd="2" destOrd="0" presId="urn:microsoft.com/office/officeart/2005/8/layout/vList6"/>
    <dgm:cxn modelId="{E753CF57-A304-4290-84F6-7C3091B6E5F2}" type="presParOf" srcId="{A0831D88-2553-4A7D-ABDB-AED862E9B6F5}" destId="{0EFDA05E-F524-406A-B43E-FF7DD627B1F5}" srcOrd="0" destOrd="0" presId="urn:microsoft.com/office/officeart/2005/8/layout/vList6"/>
    <dgm:cxn modelId="{438A492D-D629-4B29-BA32-A19325ED4F79}" type="presParOf" srcId="{A0831D88-2553-4A7D-ABDB-AED862E9B6F5}" destId="{B4BD8025-1AAD-45CD-8A1D-8A6899D0465E}" srcOrd="1" destOrd="0" presId="urn:microsoft.com/office/officeart/2005/8/layout/vList6"/>
    <dgm:cxn modelId="{FD0861B5-BBB4-4168-B080-A04DFB20ABF4}" type="presParOf" srcId="{2738A4CE-F042-4E75-A786-FC94D439F395}" destId="{339FD0AC-E4FD-4775-90D4-8D2FBEF9E78C}" srcOrd="3" destOrd="0" presId="urn:microsoft.com/office/officeart/2005/8/layout/vList6"/>
    <dgm:cxn modelId="{62D55B55-C218-45E8-8AA0-F16734593472}" type="presParOf" srcId="{2738A4CE-F042-4E75-A786-FC94D439F395}" destId="{0B16E992-8C58-436B-BC1D-9862D7CBED6A}" srcOrd="4" destOrd="0" presId="urn:microsoft.com/office/officeart/2005/8/layout/vList6"/>
    <dgm:cxn modelId="{E7A87721-BE47-4375-BDBE-992E525F130A}" type="presParOf" srcId="{0B16E992-8C58-436B-BC1D-9862D7CBED6A}" destId="{339668C8-C809-4BE6-AC6B-E3A33651B3D4}" srcOrd="0" destOrd="0" presId="urn:microsoft.com/office/officeart/2005/8/layout/vList6"/>
    <dgm:cxn modelId="{675F6BF2-54FF-4BF5-AB5F-4D9DEC079204}" type="presParOf" srcId="{0B16E992-8C58-436B-BC1D-9862D7CBED6A}" destId="{3F60C4D9-5288-45BC-BDCE-F23B5A7CD004}" srcOrd="1" destOrd="0" presId="urn:microsoft.com/office/officeart/2005/8/layout/vList6"/>
    <dgm:cxn modelId="{AC47D99D-2413-4D1A-852F-3ED11377FADF}" type="presParOf" srcId="{2738A4CE-F042-4E75-A786-FC94D439F395}" destId="{CE3513A3-CCD0-4569-ACA0-972737C7C152}" srcOrd="5" destOrd="0" presId="urn:microsoft.com/office/officeart/2005/8/layout/vList6"/>
    <dgm:cxn modelId="{8717861A-3275-4E3D-9C37-F61C9C9E2F44}" type="presParOf" srcId="{2738A4CE-F042-4E75-A786-FC94D439F395}" destId="{CF2FF40F-24DA-4FA0-B804-95B96EDA4E76}" srcOrd="6" destOrd="0" presId="urn:microsoft.com/office/officeart/2005/8/layout/vList6"/>
    <dgm:cxn modelId="{B900B875-FF2D-4621-A0FA-118016BBA8E7}" type="presParOf" srcId="{CF2FF40F-24DA-4FA0-B804-95B96EDA4E76}" destId="{16C55412-C087-4314-B573-F22DD5DDBF6E}" srcOrd="0" destOrd="0" presId="urn:microsoft.com/office/officeart/2005/8/layout/vList6"/>
    <dgm:cxn modelId="{8A8DE95D-0FB4-4535-AA97-A16C46FFECE6}" type="presParOf" srcId="{CF2FF40F-24DA-4FA0-B804-95B96EDA4E76}" destId="{57384A74-6C0F-4760-A0DF-C15BEDFE399A}" srcOrd="1" destOrd="0" presId="urn:microsoft.com/office/officeart/2005/8/layout/vList6"/>
    <dgm:cxn modelId="{6A6B9ED2-45CC-49F4-A236-00351A8F96BC}" type="presParOf" srcId="{2738A4CE-F042-4E75-A786-FC94D439F395}" destId="{C7252DD5-F7A4-4604-A3A5-4B41AF925272}" srcOrd="7" destOrd="0" presId="urn:microsoft.com/office/officeart/2005/8/layout/vList6"/>
    <dgm:cxn modelId="{A4024B06-F204-4282-A44C-6D7B1D63F28C}" type="presParOf" srcId="{2738A4CE-F042-4E75-A786-FC94D439F395}" destId="{B963AF40-1653-430A-9971-69A6701A0474}" srcOrd="8" destOrd="0" presId="urn:microsoft.com/office/officeart/2005/8/layout/vList6"/>
    <dgm:cxn modelId="{097BA079-0836-4580-B518-DB553A8317F7}" type="presParOf" srcId="{B963AF40-1653-430A-9971-69A6701A0474}" destId="{D65DA708-7B07-440C-8DE1-CDBB19492B25}" srcOrd="0" destOrd="0" presId="urn:microsoft.com/office/officeart/2005/8/layout/vList6"/>
    <dgm:cxn modelId="{10A0D2EA-24D5-41C3-B990-7DDDEE1E9B48}" type="presParOf" srcId="{B963AF40-1653-430A-9971-69A6701A0474}" destId="{82956A1A-BC99-402C-9033-A11CB6043138}" srcOrd="1" destOrd="0" presId="urn:microsoft.com/office/officeart/2005/8/layout/vList6"/>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E48EA7-32CC-40B1-BB8C-14A6F96BA34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89BCA828-BEAF-45F5-A4A1-3E936EDE0A51}">
      <dgm:prSet phldrT="[Texte]" custT="1"/>
      <dgm:spPr>
        <a:solidFill>
          <a:schemeClr val="bg1">
            <a:lumMod val="75000"/>
          </a:schemeClr>
        </a:solidFill>
      </dgm:spPr>
      <dgm:t>
        <a:bodyPr/>
        <a:lstStyle/>
        <a:p>
          <a:endParaRPr lang="fr-FR" sz="1800" b="1" dirty="0">
            <a:solidFill>
              <a:srgbClr val="5F5F5F"/>
            </a:solidFill>
          </a:endParaRPr>
        </a:p>
      </dgm:t>
    </dgm:pt>
    <dgm:pt modelId="{74546439-2734-41CE-AD07-D052C6FDCECB}" type="parTrans" cxnId="{652F8F49-ADDA-4B6D-A777-7079E4B3683C}">
      <dgm:prSet/>
      <dgm:spPr/>
      <dgm:t>
        <a:bodyPr/>
        <a:lstStyle/>
        <a:p>
          <a:endParaRPr lang="fr-FR" sz="1800"/>
        </a:p>
      </dgm:t>
    </dgm:pt>
    <dgm:pt modelId="{513F3DF8-4E25-4E44-AF4E-CCC367B4B948}" type="sibTrans" cxnId="{652F8F49-ADDA-4B6D-A777-7079E4B3683C}">
      <dgm:prSet/>
      <dgm:spPr/>
      <dgm:t>
        <a:bodyPr/>
        <a:lstStyle/>
        <a:p>
          <a:endParaRPr lang="fr-FR" sz="1800"/>
        </a:p>
      </dgm:t>
    </dgm:pt>
    <dgm:pt modelId="{6C397142-1A85-4E27-972B-9C43F76E6D23}">
      <dgm:prSet phldrT="[Texte]" custT="1"/>
      <dgm:spPr>
        <a:solidFill>
          <a:schemeClr val="bg1">
            <a:lumMod val="50000"/>
          </a:schemeClr>
        </a:solidFill>
      </dgm:spPr>
      <dgm:t>
        <a:bodyPr/>
        <a:lstStyle/>
        <a:p>
          <a:endParaRPr lang="fr-FR" sz="1800" b="1" dirty="0"/>
        </a:p>
      </dgm:t>
    </dgm:pt>
    <dgm:pt modelId="{8077D7C6-04B4-46C8-AC36-0607FFB2F70F}" type="parTrans" cxnId="{F08E3E29-AF18-454F-9A09-FB7F05A52010}">
      <dgm:prSet/>
      <dgm:spPr/>
      <dgm:t>
        <a:bodyPr/>
        <a:lstStyle/>
        <a:p>
          <a:endParaRPr lang="fr-FR" sz="1800"/>
        </a:p>
      </dgm:t>
    </dgm:pt>
    <dgm:pt modelId="{F2372454-9552-49BC-AD01-1D7A76E4DC70}" type="sibTrans" cxnId="{F08E3E29-AF18-454F-9A09-FB7F05A52010}">
      <dgm:prSet/>
      <dgm:spPr/>
      <dgm:t>
        <a:bodyPr/>
        <a:lstStyle/>
        <a:p>
          <a:endParaRPr lang="fr-FR" sz="1800"/>
        </a:p>
      </dgm:t>
    </dgm:pt>
    <dgm:pt modelId="{7DB66BB2-C3A4-4A02-B688-F00435D14B62}">
      <dgm:prSet phldrT="[Texte]" custT="1"/>
      <dgm:spPr>
        <a:solidFill>
          <a:schemeClr val="bg1">
            <a:lumMod val="75000"/>
          </a:schemeClr>
        </a:solidFill>
      </dgm:spPr>
      <dgm:t>
        <a:bodyPr/>
        <a:lstStyle/>
        <a:p>
          <a:endParaRPr lang="fr-FR" sz="1800" b="1" dirty="0">
            <a:solidFill>
              <a:srgbClr val="5F5F5F"/>
            </a:solidFill>
          </a:endParaRPr>
        </a:p>
      </dgm:t>
    </dgm:pt>
    <dgm:pt modelId="{69207B25-B010-4016-B5CC-FC8D5A418EA7}" type="parTrans" cxnId="{0FD617BE-6A8A-4448-905C-57F8879C05FF}">
      <dgm:prSet/>
      <dgm:spPr/>
      <dgm:t>
        <a:bodyPr/>
        <a:lstStyle/>
        <a:p>
          <a:endParaRPr lang="fr-FR" sz="1800"/>
        </a:p>
      </dgm:t>
    </dgm:pt>
    <dgm:pt modelId="{99D96478-DA3C-4827-A23F-B5A2B4ED6069}" type="sibTrans" cxnId="{0FD617BE-6A8A-4448-905C-57F8879C05FF}">
      <dgm:prSet/>
      <dgm:spPr/>
      <dgm:t>
        <a:bodyPr/>
        <a:lstStyle/>
        <a:p>
          <a:endParaRPr lang="fr-FR" sz="1800"/>
        </a:p>
      </dgm:t>
    </dgm:pt>
    <dgm:pt modelId="{73960630-22E4-44D6-B8E6-807964E5F983}">
      <dgm:prSet phldrT="[Texte]" custT="1"/>
      <dgm:spPr>
        <a:solidFill>
          <a:schemeClr val="bg1">
            <a:lumMod val="85000"/>
          </a:schemeClr>
        </a:solidFill>
      </dgm:spPr>
      <dgm:t>
        <a:bodyPr/>
        <a:lstStyle/>
        <a:p>
          <a:endParaRPr lang="fr-FR" sz="1800" b="1" dirty="0">
            <a:solidFill>
              <a:srgbClr val="5F5F5F"/>
            </a:solidFill>
          </a:endParaRPr>
        </a:p>
      </dgm:t>
    </dgm:pt>
    <dgm:pt modelId="{6D04A309-E0D4-4BB4-A9CC-81C6F37C2A8F}" type="parTrans" cxnId="{7191992C-6A91-4306-9E2D-880EBDF3D4C9}">
      <dgm:prSet/>
      <dgm:spPr/>
      <dgm:t>
        <a:bodyPr/>
        <a:lstStyle/>
        <a:p>
          <a:endParaRPr lang="fr-FR" sz="1800"/>
        </a:p>
      </dgm:t>
    </dgm:pt>
    <dgm:pt modelId="{1EEF6989-AC97-4971-B451-40AAA4014764}" type="sibTrans" cxnId="{7191992C-6A91-4306-9E2D-880EBDF3D4C9}">
      <dgm:prSet/>
      <dgm:spPr/>
      <dgm:t>
        <a:bodyPr/>
        <a:lstStyle/>
        <a:p>
          <a:endParaRPr lang="fr-FR" sz="1800"/>
        </a:p>
      </dgm:t>
    </dgm:pt>
    <dgm:pt modelId="{64A6C4D7-46A4-4AAD-A52F-C7B07DD15A14}">
      <dgm:prSet custT="1"/>
      <dgm:spPr>
        <a:solidFill>
          <a:schemeClr val="bg1">
            <a:lumMod val="65000"/>
          </a:schemeClr>
        </a:solidFill>
      </dgm:spPr>
      <dgm:t>
        <a:bodyPr/>
        <a:lstStyle/>
        <a:p>
          <a:endParaRPr lang="fr-CA" sz="1800" b="1" dirty="0"/>
        </a:p>
      </dgm:t>
    </dgm:pt>
    <dgm:pt modelId="{3B4C032A-EF17-4F95-A3D9-1F0DC69E84D0}" type="parTrans" cxnId="{54F039F9-EAF0-4F8A-B327-0EC7CC079D32}">
      <dgm:prSet/>
      <dgm:spPr/>
      <dgm:t>
        <a:bodyPr/>
        <a:lstStyle/>
        <a:p>
          <a:endParaRPr lang="fr-FR" sz="1800"/>
        </a:p>
      </dgm:t>
    </dgm:pt>
    <dgm:pt modelId="{351F1F70-7631-4D36-937F-785B77133DCB}" type="sibTrans" cxnId="{54F039F9-EAF0-4F8A-B327-0EC7CC079D32}">
      <dgm:prSet/>
      <dgm:spPr/>
      <dgm:t>
        <a:bodyPr/>
        <a:lstStyle/>
        <a:p>
          <a:endParaRPr lang="fr-FR" sz="1800"/>
        </a:p>
      </dgm:t>
    </dgm:pt>
    <dgm:pt modelId="{083121F3-9785-43E6-9801-F898C12A416A}">
      <dgm:prSet custT="1"/>
      <dgm:spPr>
        <a:solidFill>
          <a:schemeClr val="bg1">
            <a:lumMod val="65000"/>
          </a:schemeClr>
        </a:solidFill>
      </dgm:spPr>
      <dgm:t>
        <a:bodyPr/>
        <a:lstStyle/>
        <a:p>
          <a:endParaRPr lang="fr-CA" sz="1800" b="1" dirty="0">
            <a:solidFill>
              <a:srgbClr val="000000"/>
            </a:solidFill>
          </a:endParaRPr>
        </a:p>
      </dgm:t>
    </dgm:pt>
    <dgm:pt modelId="{CB52E5A7-F073-47F7-BF04-177EC9F5CABA}" type="parTrans" cxnId="{76456540-B24E-4513-ADBD-A7CACF557BD9}">
      <dgm:prSet/>
      <dgm:spPr/>
      <dgm:t>
        <a:bodyPr/>
        <a:lstStyle/>
        <a:p>
          <a:endParaRPr lang="fr-FR" sz="1800"/>
        </a:p>
      </dgm:t>
    </dgm:pt>
    <dgm:pt modelId="{44B32C6A-079D-4F38-8146-5473EC155971}" type="sibTrans" cxnId="{76456540-B24E-4513-ADBD-A7CACF557BD9}">
      <dgm:prSet/>
      <dgm:spPr/>
      <dgm:t>
        <a:bodyPr/>
        <a:lstStyle/>
        <a:p>
          <a:endParaRPr lang="fr-FR" sz="1800"/>
        </a:p>
      </dgm:t>
    </dgm:pt>
    <dgm:pt modelId="{2B0969DC-4F8A-415F-B471-E4830ED82C82}">
      <dgm:prSet custT="1"/>
      <dgm:spPr>
        <a:solidFill>
          <a:srgbClr val="777777"/>
        </a:solidFill>
      </dgm:spPr>
      <dgm:t>
        <a:bodyPr/>
        <a:lstStyle/>
        <a:p>
          <a:endParaRPr lang="fr-CA" sz="1800" b="1" dirty="0"/>
        </a:p>
      </dgm:t>
    </dgm:pt>
    <dgm:pt modelId="{E9EC9099-EAD7-4AFD-BD71-2CA1B9E7190E}" type="parTrans" cxnId="{5E0DF33A-2B3F-4439-8558-98891D3C129B}">
      <dgm:prSet/>
      <dgm:spPr/>
      <dgm:t>
        <a:bodyPr/>
        <a:lstStyle/>
        <a:p>
          <a:endParaRPr lang="fr-FR" sz="1800"/>
        </a:p>
      </dgm:t>
    </dgm:pt>
    <dgm:pt modelId="{96218870-A6EF-4AE4-B6D7-D4A699014E48}" type="sibTrans" cxnId="{5E0DF33A-2B3F-4439-8558-98891D3C129B}">
      <dgm:prSet/>
      <dgm:spPr/>
      <dgm:t>
        <a:bodyPr/>
        <a:lstStyle/>
        <a:p>
          <a:endParaRPr lang="fr-FR" sz="1800"/>
        </a:p>
      </dgm:t>
    </dgm:pt>
    <dgm:pt modelId="{3E74F018-B03E-455C-A543-6276D96739B8}">
      <dgm:prSet phldrT="[Texte]" custT="1"/>
      <dgm:spPr>
        <a:solidFill>
          <a:schemeClr val="bg1">
            <a:lumMod val="85000"/>
          </a:schemeClr>
        </a:solidFill>
      </dgm:spPr>
      <dgm:t>
        <a:bodyPr/>
        <a:lstStyle/>
        <a:p>
          <a:endParaRPr lang="fr-FR" sz="1800" b="1" dirty="0">
            <a:solidFill>
              <a:srgbClr val="000000"/>
            </a:solidFill>
          </a:endParaRPr>
        </a:p>
      </dgm:t>
    </dgm:pt>
    <dgm:pt modelId="{2FF97AFB-7D12-4029-AC10-1F1E3F27DF72}" type="sibTrans" cxnId="{425F33CD-599A-46B6-92CF-AD4244649146}">
      <dgm:prSet/>
      <dgm:spPr/>
      <dgm:t>
        <a:bodyPr/>
        <a:lstStyle/>
        <a:p>
          <a:endParaRPr lang="fr-FR" sz="1800"/>
        </a:p>
      </dgm:t>
    </dgm:pt>
    <dgm:pt modelId="{61381E11-D616-4490-B683-F5E2D928C325}" type="parTrans" cxnId="{425F33CD-599A-46B6-92CF-AD4244649146}">
      <dgm:prSet/>
      <dgm:spPr/>
      <dgm:t>
        <a:bodyPr/>
        <a:lstStyle/>
        <a:p>
          <a:endParaRPr lang="fr-FR" sz="1800"/>
        </a:p>
      </dgm:t>
    </dgm:pt>
    <dgm:pt modelId="{B3A0FCC2-82A6-4F43-A2D7-1187F3847A7E}" type="pres">
      <dgm:prSet presAssocID="{1AE48EA7-32CC-40B1-BB8C-14A6F96BA344}" presName="diagram" presStyleCnt="0">
        <dgm:presLayoutVars>
          <dgm:dir/>
          <dgm:resizeHandles val="exact"/>
        </dgm:presLayoutVars>
      </dgm:prSet>
      <dgm:spPr/>
    </dgm:pt>
    <dgm:pt modelId="{A0077E82-8F58-4B88-891B-18DBCDB7F68F}" type="pres">
      <dgm:prSet presAssocID="{3E74F018-B03E-455C-A543-6276D96739B8}" presName="node" presStyleLbl="node1" presStyleIdx="0" presStyleCnt="8">
        <dgm:presLayoutVars>
          <dgm:bulletEnabled val="1"/>
        </dgm:presLayoutVars>
      </dgm:prSet>
      <dgm:spPr/>
    </dgm:pt>
    <dgm:pt modelId="{6976A035-3B40-43D0-B95B-53DBA5040023}" type="pres">
      <dgm:prSet presAssocID="{2FF97AFB-7D12-4029-AC10-1F1E3F27DF72}" presName="sibTrans" presStyleCnt="0"/>
      <dgm:spPr/>
    </dgm:pt>
    <dgm:pt modelId="{8E76C62A-B347-4A5C-A8C3-E978E0F05A36}" type="pres">
      <dgm:prSet presAssocID="{89BCA828-BEAF-45F5-A4A1-3E936EDE0A51}" presName="node" presStyleLbl="node1" presStyleIdx="1" presStyleCnt="8">
        <dgm:presLayoutVars>
          <dgm:bulletEnabled val="1"/>
        </dgm:presLayoutVars>
      </dgm:prSet>
      <dgm:spPr/>
    </dgm:pt>
    <dgm:pt modelId="{F9AF26E5-EADD-451E-A87D-A6A74BD70AAE}" type="pres">
      <dgm:prSet presAssocID="{513F3DF8-4E25-4E44-AF4E-CCC367B4B948}" presName="sibTrans" presStyleCnt="0"/>
      <dgm:spPr/>
    </dgm:pt>
    <dgm:pt modelId="{E24FF749-1880-44D0-A610-DCD8B5E3D4BA}" type="pres">
      <dgm:prSet presAssocID="{64A6C4D7-46A4-4AAD-A52F-C7B07DD15A14}" presName="node" presStyleLbl="node1" presStyleIdx="2" presStyleCnt="8">
        <dgm:presLayoutVars>
          <dgm:bulletEnabled val="1"/>
        </dgm:presLayoutVars>
      </dgm:prSet>
      <dgm:spPr/>
    </dgm:pt>
    <dgm:pt modelId="{4DBCE0F2-2657-4415-98CC-6117FB99A806}" type="pres">
      <dgm:prSet presAssocID="{351F1F70-7631-4D36-937F-785B77133DCB}" presName="sibTrans" presStyleCnt="0"/>
      <dgm:spPr/>
    </dgm:pt>
    <dgm:pt modelId="{E9CBC70C-5FE0-4D47-9E4B-59DFBB5DF68B}" type="pres">
      <dgm:prSet presAssocID="{6C397142-1A85-4E27-972B-9C43F76E6D23}" presName="node" presStyleLbl="node1" presStyleIdx="3" presStyleCnt="8">
        <dgm:presLayoutVars>
          <dgm:bulletEnabled val="1"/>
        </dgm:presLayoutVars>
      </dgm:prSet>
      <dgm:spPr/>
    </dgm:pt>
    <dgm:pt modelId="{4ECFAA35-905E-4C8E-BEE1-8FAA0A6FBD84}" type="pres">
      <dgm:prSet presAssocID="{F2372454-9552-49BC-AD01-1D7A76E4DC70}" presName="sibTrans" presStyleCnt="0"/>
      <dgm:spPr/>
    </dgm:pt>
    <dgm:pt modelId="{481AD5DB-6E9A-41CF-B053-B2555042A26A}" type="pres">
      <dgm:prSet presAssocID="{083121F3-9785-43E6-9801-F898C12A416A}" presName="node" presStyleLbl="node1" presStyleIdx="4" presStyleCnt="8">
        <dgm:presLayoutVars>
          <dgm:bulletEnabled val="1"/>
        </dgm:presLayoutVars>
      </dgm:prSet>
      <dgm:spPr/>
    </dgm:pt>
    <dgm:pt modelId="{71EC15F4-C077-4A48-9C2B-37C807D9AA57}" type="pres">
      <dgm:prSet presAssocID="{44B32C6A-079D-4F38-8146-5473EC155971}" presName="sibTrans" presStyleCnt="0"/>
      <dgm:spPr/>
    </dgm:pt>
    <dgm:pt modelId="{00E09934-0768-4E8A-8BD1-1890C6340572}" type="pres">
      <dgm:prSet presAssocID="{7DB66BB2-C3A4-4A02-B688-F00435D14B62}" presName="node" presStyleLbl="node1" presStyleIdx="5" presStyleCnt="8">
        <dgm:presLayoutVars>
          <dgm:bulletEnabled val="1"/>
        </dgm:presLayoutVars>
      </dgm:prSet>
      <dgm:spPr/>
    </dgm:pt>
    <dgm:pt modelId="{0D4D4EDC-2A9F-4118-BBD8-8E888F1BFDB6}" type="pres">
      <dgm:prSet presAssocID="{99D96478-DA3C-4827-A23F-B5A2B4ED6069}" presName="sibTrans" presStyleCnt="0"/>
      <dgm:spPr/>
    </dgm:pt>
    <dgm:pt modelId="{56AFE270-583A-4DE5-82B2-F0DE3B24B718}" type="pres">
      <dgm:prSet presAssocID="{73960630-22E4-44D6-B8E6-807964E5F983}" presName="node" presStyleLbl="node1" presStyleIdx="6" presStyleCnt="8">
        <dgm:presLayoutVars>
          <dgm:bulletEnabled val="1"/>
        </dgm:presLayoutVars>
      </dgm:prSet>
      <dgm:spPr/>
    </dgm:pt>
    <dgm:pt modelId="{E41A68A1-38E9-40DA-A239-2FA017013ECF}" type="pres">
      <dgm:prSet presAssocID="{1EEF6989-AC97-4971-B451-40AAA4014764}" presName="sibTrans" presStyleCnt="0"/>
      <dgm:spPr/>
    </dgm:pt>
    <dgm:pt modelId="{081038BC-A667-49C9-82D5-2A78921C2F38}" type="pres">
      <dgm:prSet presAssocID="{2B0969DC-4F8A-415F-B471-E4830ED82C82}" presName="node" presStyleLbl="node1" presStyleIdx="7" presStyleCnt="8">
        <dgm:presLayoutVars>
          <dgm:bulletEnabled val="1"/>
        </dgm:presLayoutVars>
      </dgm:prSet>
      <dgm:spPr/>
    </dgm:pt>
  </dgm:ptLst>
  <dgm:cxnLst>
    <dgm:cxn modelId="{6AE7A210-8F68-4742-9446-DD6E8DC5BA55}" type="presOf" srcId="{7DB66BB2-C3A4-4A02-B688-F00435D14B62}" destId="{00E09934-0768-4E8A-8BD1-1890C6340572}" srcOrd="0" destOrd="0" presId="urn:microsoft.com/office/officeart/2005/8/layout/default"/>
    <dgm:cxn modelId="{F373F21C-3E89-4FF1-BD47-29DDE380384F}" type="presOf" srcId="{083121F3-9785-43E6-9801-F898C12A416A}" destId="{481AD5DB-6E9A-41CF-B053-B2555042A26A}" srcOrd="0" destOrd="0" presId="urn:microsoft.com/office/officeart/2005/8/layout/default"/>
    <dgm:cxn modelId="{F08E3E29-AF18-454F-9A09-FB7F05A52010}" srcId="{1AE48EA7-32CC-40B1-BB8C-14A6F96BA344}" destId="{6C397142-1A85-4E27-972B-9C43F76E6D23}" srcOrd="3" destOrd="0" parTransId="{8077D7C6-04B4-46C8-AC36-0607FFB2F70F}" sibTransId="{F2372454-9552-49BC-AD01-1D7A76E4DC70}"/>
    <dgm:cxn modelId="{7191992C-6A91-4306-9E2D-880EBDF3D4C9}" srcId="{1AE48EA7-32CC-40B1-BB8C-14A6F96BA344}" destId="{73960630-22E4-44D6-B8E6-807964E5F983}" srcOrd="6" destOrd="0" parTransId="{6D04A309-E0D4-4BB4-A9CC-81C6F37C2A8F}" sibTransId="{1EEF6989-AC97-4971-B451-40AAA4014764}"/>
    <dgm:cxn modelId="{9D5ED336-3123-4772-AE25-B31C0A7A104F}" type="presOf" srcId="{64A6C4D7-46A4-4AAD-A52F-C7B07DD15A14}" destId="{E24FF749-1880-44D0-A610-DCD8B5E3D4BA}" srcOrd="0" destOrd="0" presId="urn:microsoft.com/office/officeart/2005/8/layout/default"/>
    <dgm:cxn modelId="{5E0DF33A-2B3F-4439-8558-98891D3C129B}" srcId="{1AE48EA7-32CC-40B1-BB8C-14A6F96BA344}" destId="{2B0969DC-4F8A-415F-B471-E4830ED82C82}" srcOrd="7" destOrd="0" parTransId="{E9EC9099-EAD7-4AFD-BD71-2CA1B9E7190E}" sibTransId="{96218870-A6EF-4AE4-B6D7-D4A699014E48}"/>
    <dgm:cxn modelId="{76456540-B24E-4513-ADBD-A7CACF557BD9}" srcId="{1AE48EA7-32CC-40B1-BB8C-14A6F96BA344}" destId="{083121F3-9785-43E6-9801-F898C12A416A}" srcOrd="4" destOrd="0" parTransId="{CB52E5A7-F073-47F7-BF04-177EC9F5CABA}" sibTransId="{44B32C6A-079D-4F38-8146-5473EC155971}"/>
    <dgm:cxn modelId="{652F8F49-ADDA-4B6D-A777-7079E4B3683C}" srcId="{1AE48EA7-32CC-40B1-BB8C-14A6F96BA344}" destId="{89BCA828-BEAF-45F5-A4A1-3E936EDE0A51}" srcOrd="1" destOrd="0" parTransId="{74546439-2734-41CE-AD07-D052C6FDCECB}" sibTransId="{513F3DF8-4E25-4E44-AF4E-CCC367B4B948}"/>
    <dgm:cxn modelId="{0D614555-AD09-4A87-A3DD-9867A5E17F53}" type="presOf" srcId="{1AE48EA7-32CC-40B1-BB8C-14A6F96BA344}" destId="{B3A0FCC2-82A6-4F43-A2D7-1187F3847A7E}" srcOrd="0" destOrd="0" presId="urn:microsoft.com/office/officeart/2005/8/layout/default"/>
    <dgm:cxn modelId="{A4D14981-53C5-414C-905D-DA39A369601C}" type="presOf" srcId="{2B0969DC-4F8A-415F-B471-E4830ED82C82}" destId="{081038BC-A667-49C9-82D5-2A78921C2F38}" srcOrd="0" destOrd="0" presId="urn:microsoft.com/office/officeart/2005/8/layout/default"/>
    <dgm:cxn modelId="{5AE2C28C-5B1E-4906-A7A6-3B521D9F4E79}" type="presOf" srcId="{89BCA828-BEAF-45F5-A4A1-3E936EDE0A51}" destId="{8E76C62A-B347-4A5C-A8C3-E978E0F05A36}" srcOrd="0" destOrd="0" presId="urn:microsoft.com/office/officeart/2005/8/layout/default"/>
    <dgm:cxn modelId="{3DAC74A2-A090-43FC-AD44-A7417FD43A9C}" type="presOf" srcId="{73960630-22E4-44D6-B8E6-807964E5F983}" destId="{56AFE270-583A-4DE5-82B2-F0DE3B24B718}" srcOrd="0" destOrd="0" presId="urn:microsoft.com/office/officeart/2005/8/layout/default"/>
    <dgm:cxn modelId="{0FD617BE-6A8A-4448-905C-57F8879C05FF}" srcId="{1AE48EA7-32CC-40B1-BB8C-14A6F96BA344}" destId="{7DB66BB2-C3A4-4A02-B688-F00435D14B62}" srcOrd="5" destOrd="0" parTransId="{69207B25-B010-4016-B5CC-FC8D5A418EA7}" sibTransId="{99D96478-DA3C-4827-A23F-B5A2B4ED6069}"/>
    <dgm:cxn modelId="{425F33CD-599A-46B6-92CF-AD4244649146}" srcId="{1AE48EA7-32CC-40B1-BB8C-14A6F96BA344}" destId="{3E74F018-B03E-455C-A543-6276D96739B8}" srcOrd="0" destOrd="0" parTransId="{61381E11-D616-4490-B683-F5E2D928C325}" sibTransId="{2FF97AFB-7D12-4029-AC10-1F1E3F27DF72}"/>
    <dgm:cxn modelId="{12CCD9EC-65C2-4CC1-A5EA-C747FF93898D}" type="presOf" srcId="{3E74F018-B03E-455C-A543-6276D96739B8}" destId="{A0077E82-8F58-4B88-891B-18DBCDB7F68F}" srcOrd="0" destOrd="0" presId="urn:microsoft.com/office/officeart/2005/8/layout/default"/>
    <dgm:cxn modelId="{990441F2-04D0-4752-B421-3305EB81D689}" type="presOf" srcId="{6C397142-1A85-4E27-972B-9C43F76E6D23}" destId="{E9CBC70C-5FE0-4D47-9E4B-59DFBB5DF68B}" srcOrd="0" destOrd="0" presId="urn:microsoft.com/office/officeart/2005/8/layout/default"/>
    <dgm:cxn modelId="{54F039F9-EAF0-4F8A-B327-0EC7CC079D32}" srcId="{1AE48EA7-32CC-40B1-BB8C-14A6F96BA344}" destId="{64A6C4D7-46A4-4AAD-A52F-C7B07DD15A14}" srcOrd="2" destOrd="0" parTransId="{3B4C032A-EF17-4F95-A3D9-1F0DC69E84D0}" sibTransId="{351F1F70-7631-4D36-937F-785B77133DCB}"/>
    <dgm:cxn modelId="{44AA0327-0370-4036-9FE7-069891EAAF1B}" type="presParOf" srcId="{B3A0FCC2-82A6-4F43-A2D7-1187F3847A7E}" destId="{A0077E82-8F58-4B88-891B-18DBCDB7F68F}" srcOrd="0" destOrd="0" presId="urn:microsoft.com/office/officeart/2005/8/layout/default"/>
    <dgm:cxn modelId="{10C7B221-565C-4DAA-B0DE-EEECAD57CCE2}" type="presParOf" srcId="{B3A0FCC2-82A6-4F43-A2D7-1187F3847A7E}" destId="{6976A035-3B40-43D0-B95B-53DBA5040023}" srcOrd="1" destOrd="0" presId="urn:microsoft.com/office/officeart/2005/8/layout/default"/>
    <dgm:cxn modelId="{18A6B63B-FD7F-44A7-8603-67F963481A2D}" type="presParOf" srcId="{B3A0FCC2-82A6-4F43-A2D7-1187F3847A7E}" destId="{8E76C62A-B347-4A5C-A8C3-E978E0F05A36}" srcOrd="2" destOrd="0" presId="urn:microsoft.com/office/officeart/2005/8/layout/default"/>
    <dgm:cxn modelId="{AA06D065-FBAB-4971-AFE2-6681AD9C62DC}" type="presParOf" srcId="{B3A0FCC2-82A6-4F43-A2D7-1187F3847A7E}" destId="{F9AF26E5-EADD-451E-A87D-A6A74BD70AAE}" srcOrd="3" destOrd="0" presId="urn:microsoft.com/office/officeart/2005/8/layout/default"/>
    <dgm:cxn modelId="{A7DEB340-251A-4A8F-84AE-F4741E5E2127}" type="presParOf" srcId="{B3A0FCC2-82A6-4F43-A2D7-1187F3847A7E}" destId="{E24FF749-1880-44D0-A610-DCD8B5E3D4BA}" srcOrd="4" destOrd="0" presId="urn:microsoft.com/office/officeart/2005/8/layout/default"/>
    <dgm:cxn modelId="{371A58A1-1794-4522-9963-19A8300A96B4}" type="presParOf" srcId="{B3A0FCC2-82A6-4F43-A2D7-1187F3847A7E}" destId="{4DBCE0F2-2657-4415-98CC-6117FB99A806}" srcOrd="5" destOrd="0" presId="urn:microsoft.com/office/officeart/2005/8/layout/default"/>
    <dgm:cxn modelId="{2F056D16-464A-4ED1-AD0E-8B8479286412}" type="presParOf" srcId="{B3A0FCC2-82A6-4F43-A2D7-1187F3847A7E}" destId="{E9CBC70C-5FE0-4D47-9E4B-59DFBB5DF68B}" srcOrd="6" destOrd="0" presId="urn:microsoft.com/office/officeart/2005/8/layout/default"/>
    <dgm:cxn modelId="{D2974A55-65CA-4B3D-8F60-69C19EA88DC6}" type="presParOf" srcId="{B3A0FCC2-82A6-4F43-A2D7-1187F3847A7E}" destId="{4ECFAA35-905E-4C8E-BEE1-8FAA0A6FBD84}" srcOrd="7" destOrd="0" presId="urn:microsoft.com/office/officeart/2005/8/layout/default"/>
    <dgm:cxn modelId="{9909889F-D886-4C49-9F8C-D43D1CAFFD57}" type="presParOf" srcId="{B3A0FCC2-82A6-4F43-A2D7-1187F3847A7E}" destId="{481AD5DB-6E9A-41CF-B053-B2555042A26A}" srcOrd="8" destOrd="0" presId="urn:microsoft.com/office/officeart/2005/8/layout/default"/>
    <dgm:cxn modelId="{AB5F47A0-0A68-45C8-9F3A-A9DF25DC4AB2}" type="presParOf" srcId="{B3A0FCC2-82A6-4F43-A2D7-1187F3847A7E}" destId="{71EC15F4-C077-4A48-9C2B-37C807D9AA57}" srcOrd="9" destOrd="0" presId="urn:microsoft.com/office/officeart/2005/8/layout/default"/>
    <dgm:cxn modelId="{2828CD28-F8D9-4FBB-A2F5-94F57A91D313}" type="presParOf" srcId="{B3A0FCC2-82A6-4F43-A2D7-1187F3847A7E}" destId="{00E09934-0768-4E8A-8BD1-1890C6340572}" srcOrd="10" destOrd="0" presId="urn:microsoft.com/office/officeart/2005/8/layout/default"/>
    <dgm:cxn modelId="{E0CF083A-CC4F-4870-A502-CC6188AB326B}" type="presParOf" srcId="{B3A0FCC2-82A6-4F43-A2D7-1187F3847A7E}" destId="{0D4D4EDC-2A9F-4118-BBD8-8E888F1BFDB6}" srcOrd="11" destOrd="0" presId="urn:microsoft.com/office/officeart/2005/8/layout/default"/>
    <dgm:cxn modelId="{CC8B9F7C-29C8-4847-8F5D-75F55DF07340}" type="presParOf" srcId="{B3A0FCC2-82A6-4F43-A2D7-1187F3847A7E}" destId="{56AFE270-583A-4DE5-82B2-F0DE3B24B718}" srcOrd="12" destOrd="0" presId="urn:microsoft.com/office/officeart/2005/8/layout/default"/>
    <dgm:cxn modelId="{CBFF544E-19A8-4850-B451-56A0C8E54221}" type="presParOf" srcId="{B3A0FCC2-82A6-4F43-A2D7-1187F3847A7E}" destId="{E41A68A1-38E9-40DA-A239-2FA017013ECF}" srcOrd="13" destOrd="0" presId="urn:microsoft.com/office/officeart/2005/8/layout/default"/>
    <dgm:cxn modelId="{B475A3BE-934B-471E-AD62-3AE6E60F8E0D}" type="presParOf" srcId="{B3A0FCC2-82A6-4F43-A2D7-1187F3847A7E}" destId="{081038BC-A667-49C9-82D5-2A78921C2F38}" srcOrd="1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E48EA7-32CC-40B1-BB8C-14A6F96BA34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3E74F018-B03E-455C-A543-6276D96739B8}">
      <dgm:prSet phldrT="[Texte]" custT="1"/>
      <dgm:spPr>
        <a:solidFill>
          <a:schemeClr val="bg1">
            <a:lumMod val="85000"/>
          </a:schemeClr>
        </a:solidFill>
      </dgm:spPr>
      <dgm:t>
        <a:bodyPr/>
        <a:lstStyle/>
        <a:p>
          <a:r>
            <a:rPr lang="fr-CA" sz="1800" b="1" dirty="0">
              <a:solidFill>
                <a:srgbClr val="000000"/>
              </a:solidFill>
            </a:rPr>
            <a:t>Contribuer à la formation intellectuelle et au développement de l’élève</a:t>
          </a:r>
          <a:endParaRPr lang="fr-FR" sz="1800" b="1" dirty="0">
            <a:solidFill>
              <a:srgbClr val="000000"/>
            </a:solidFill>
          </a:endParaRPr>
        </a:p>
      </dgm:t>
    </dgm:pt>
    <dgm:pt modelId="{61381E11-D616-4490-B683-F5E2D928C325}" type="parTrans" cxnId="{425F33CD-599A-46B6-92CF-AD4244649146}">
      <dgm:prSet/>
      <dgm:spPr/>
      <dgm:t>
        <a:bodyPr/>
        <a:lstStyle/>
        <a:p>
          <a:endParaRPr lang="fr-FR" sz="1800"/>
        </a:p>
      </dgm:t>
    </dgm:pt>
    <dgm:pt modelId="{2FF97AFB-7D12-4029-AC10-1F1E3F27DF72}" type="sibTrans" cxnId="{425F33CD-599A-46B6-92CF-AD4244649146}">
      <dgm:prSet/>
      <dgm:spPr/>
      <dgm:t>
        <a:bodyPr/>
        <a:lstStyle/>
        <a:p>
          <a:endParaRPr lang="fr-FR" sz="1800"/>
        </a:p>
      </dgm:t>
    </dgm:pt>
    <dgm:pt modelId="{89BCA828-BEAF-45F5-A4A1-3E936EDE0A51}">
      <dgm:prSet phldrT="[Texte]" custT="1"/>
      <dgm:spPr>
        <a:solidFill>
          <a:schemeClr val="bg1">
            <a:lumMod val="75000"/>
          </a:schemeClr>
        </a:solidFill>
      </dgm:spPr>
      <dgm:t>
        <a:bodyPr/>
        <a:lstStyle/>
        <a:p>
          <a:r>
            <a:rPr lang="fr-CA" sz="1800" b="1" dirty="0">
              <a:solidFill>
                <a:srgbClr val="5F5F5F"/>
              </a:solidFill>
            </a:rPr>
            <a:t>Faire respecter les droits de la personne</a:t>
          </a:r>
          <a:endParaRPr lang="fr-FR" sz="1800" b="1" dirty="0">
            <a:solidFill>
              <a:srgbClr val="5F5F5F"/>
            </a:solidFill>
          </a:endParaRPr>
        </a:p>
      </dgm:t>
    </dgm:pt>
    <dgm:pt modelId="{74546439-2734-41CE-AD07-D052C6FDCECB}" type="parTrans" cxnId="{652F8F49-ADDA-4B6D-A777-7079E4B3683C}">
      <dgm:prSet/>
      <dgm:spPr/>
      <dgm:t>
        <a:bodyPr/>
        <a:lstStyle/>
        <a:p>
          <a:endParaRPr lang="fr-FR" sz="1800"/>
        </a:p>
      </dgm:t>
    </dgm:pt>
    <dgm:pt modelId="{513F3DF8-4E25-4E44-AF4E-CCC367B4B948}" type="sibTrans" cxnId="{652F8F49-ADDA-4B6D-A777-7079E4B3683C}">
      <dgm:prSet/>
      <dgm:spPr/>
      <dgm:t>
        <a:bodyPr/>
        <a:lstStyle/>
        <a:p>
          <a:endParaRPr lang="fr-FR" sz="1800"/>
        </a:p>
      </dgm:t>
    </dgm:pt>
    <dgm:pt modelId="{6C397142-1A85-4E27-972B-9C43F76E6D23}">
      <dgm:prSet phldrT="[Texte]" custT="1"/>
      <dgm:spPr>
        <a:solidFill>
          <a:schemeClr val="bg1">
            <a:lumMod val="50000"/>
          </a:schemeClr>
        </a:solidFill>
      </dgm:spPr>
      <dgm:t>
        <a:bodyPr/>
        <a:lstStyle/>
        <a:p>
          <a:r>
            <a:rPr lang="fr-CA" sz="1800" b="1" dirty="0"/>
            <a:t>Promouvoir la qualité de la langue écrite et parlée</a:t>
          </a:r>
          <a:endParaRPr lang="fr-FR" sz="1800" b="1" dirty="0"/>
        </a:p>
      </dgm:t>
    </dgm:pt>
    <dgm:pt modelId="{8077D7C6-04B4-46C8-AC36-0607FFB2F70F}" type="parTrans" cxnId="{F08E3E29-AF18-454F-9A09-FB7F05A52010}">
      <dgm:prSet/>
      <dgm:spPr/>
      <dgm:t>
        <a:bodyPr/>
        <a:lstStyle/>
        <a:p>
          <a:endParaRPr lang="fr-FR" sz="1800"/>
        </a:p>
      </dgm:t>
    </dgm:pt>
    <dgm:pt modelId="{F2372454-9552-49BC-AD01-1D7A76E4DC70}" type="sibTrans" cxnId="{F08E3E29-AF18-454F-9A09-FB7F05A52010}">
      <dgm:prSet/>
      <dgm:spPr/>
      <dgm:t>
        <a:bodyPr/>
        <a:lstStyle/>
        <a:p>
          <a:endParaRPr lang="fr-FR" sz="1800"/>
        </a:p>
      </dgm:t>
    </dgm:pt>
    <dgm:pt modelId="{7DB66BB2-C3A4-4A02-B688-F00435D14B62}">
      <dgm:prSet phldrT="[Texte]" custT="1"/>
      <dgm:spPr>
        <a:solidFill>
          <a:schemeClr val="bg1">
            <a:lumMod val="75000"/>
          </a:schemeClr>
        </a:solidFill>
      </dgm:spPr>
      <dgm:t>
        <a:bodyPr/>
        <a:lstStyle/>
        <a:p>
          <a:r>
            <a:rPr lang="fr-CA" sz="1800" b="1" dirty="0">
              <a:solidFill>
                <a:srgbClr val="5F5F5F"/>
              </a:solidFill>
            </a:rPr>
            <a:t>Atteindre et conserver un haut degré de compétence professionnelle</a:t>
          </a:r>
          <a:endParaRPr lang="fr-FR" sz="1800" b="1" dirty="0">
            <a:solidFill>
              <a:srgbClr val="5F5F5F"/>
            </a:solidFill>
          </a:endParaRPr>
        </a:p>
      </dgm:t>
    </dgm:pt>
    <dgm:pt modelId="{69207B25-B010-4016-B5CC-FC8D5A418EA7}" type="parTrans" cxnId="{0FD617BE-6A8A-4448-905C-57F8879C05FF}">
      <dgm:prSet/>
      <dgm:spPr/>
      <dgm:t>
        <a:bodyPr/>
        <a:lstStyle/>
        <a:p>
          <a:endParaRPr lang="fr-FR" sz="1800"/>
        </a:p>
      </dgm:t>
    </dgm:pt>
    <dgm:pt modelId="{99D96478-DA3C-4827-A23F-B5A2B4ED6069}" type="sibTrans" cxnId="{0FD617BE-6A8A-4448-905C-57F8879C05FF}">
      <dgm:prSet/>
      <dgm:spPr/>
      <dgm:t>
        <a:bodyPr/>
        <a:lstStyle/>
        <a:p>
          <a:endParaRPr lang="fr-FR" sz="1800"/>
        </a:p>
      </dgm:t>
    </dgm:pt>
    <dgm:pt modelId="{73960630-22E4-44D6-B8E6-807964E5F983}">
      <dgm:prSet phldrT="[Texte]" custT="1"/>
      <dgm:spPr>
        <a:solidFill>
          <a:schemeClr val="bg1">
            <a:lumMod val="85000"/>
          </a:schemeClr>
        </a:solidFill>
      </dgm:spPr>
      <dgm:t>
        <a:bodyPr/>
        <a:lstStyle/>
        <a:p>
          <a:r>
            <a:rPr lang="fr-CA" sz="1800" b="1" dirty="0">
              <a:solidFill>
                <a:srgbClr val="5F5F5F"/>
              </a:solidFill>
            </a:rPr>
            <a:t>Respecter le projet éducatif de l’école</a:t>
          </a:r>
          <a:endParaRPr lang="fr-FR" sz="1800" b="1" dirty="0">
            <a:solidFill>
              <a:srgbClr val="5F5F5F"/>
            </a:solidFill>
          </a:endParaRPr>
        </a:p>
      </dgm:t>
    </dgm:pt>
    <dgm:pt modelId="{6D04A309-E0D4-4BB4-A9CC-81C6F37C2A8F}" type="parTrans" cxnId="{7191992C-6A91-4306-9E2D-880EBDF3D4C9}">
      <dgm:prSet/>
      <dgm:spPr/>
      <dgm:t>
        <a:bodyPr/>
        <a:lstStyle/>
        <a:p>
          <a:endParaRPr lang="fr-FR" sz="1800"/>
        </a:p>
      </dgm:t>
    </dgm:pt>
    <dgm:pt modelId="{1EEF6989-AC97-4971-B451-40AAA4014764}" type="sibTrans" cxnId="{7191992C-6A91-4306-9E2D-880EBDF3D4C9}">
      <dgm:prSet/>
      <dgm:spPr/>
      <dgm:t>
        <a:bodyPr/>
        <a:lstStyle/>
        <a:p>
          <a:endParaRPr lang="fr-FR" sz="1800"/>
        </a:p>
      </dgm:t>
    </dgm:pt>
    <dgm:pt modelId="{64A6C4D7-46A4-4AAD-A52F-C7B07DD15A14}">
      <dgm:prSet custT="1"/>
      <dgm:spPr>
        <a:solidFill>
          <a:schemeClr val="bg1">
            <a:lumMod val="65000"/>
          </a:schemeClr>
        </a:solidFill>
      </dgm:spPr>
      <dgm:t>
        <a:bodyPr/>
        <a:lstStyle/>
        <a:p>
          <a:r>
            <a:rPr lang="fr-CA" sz="1800" b="1" dirty="0"/>
            <a:t>Développer le goût d’apprendre de l’élève</a:t>
          </a:r>
        </a:p>
      </dgm:t>
    </dgm:pt>
    <dgm:pt modelId="{3B4C032A-EF17-4F95-A3D9-1F0DC69E84D0}" type="parTrans" cxnId="{54F039F9-EAF0-4F8A-B327-0EC7CC079D32}">
      <dgm:prSet/>
      <dgm:spPr/>
      <dgm:t>
        <a:bodyPr/>
        <a:lstStyle/>
        <a:p>
          <a:endParaRPr lang="fr-FR" sz="1800"/>
        </a:p>
      </dgm:t>
    </dgm:pt>
    <dgm:pt modelId="{351F1F70-7631-4D36-937F-785B77133DCB}" type="sibTrans" cxnId="{54F039F9-EAF0-4F8A-B327-0EC7CC079D32}">
      <dgm:prSet/>
      <dgm:spPr/>
      <dgm:t>
        <a:bodyPr/>
        <a:lstStyle/>
        <a:p>
          <a:endParaRPr lang="fr-FR" sz="1800"/>
        </a:p>
      </dgm:t>
    </dgm:pt>
    <dgm:pt modelId="{083121F3-9785-43E6-9801-F898C12A416A}">
      <dgm:prSet custT="1"/>
      <dgm:spPr>
        <a:solidFill>
          <a:schemeClr val="bg1">
            <a:lumMod val="65000"/>
          </a:schemeClr>
        </a:solidFill>
      </dgm:spPr>
      <dgm:t>
        <a:bodyPr/>
        <a:lstStyle/>
        <a:p>
          <a:r>
            <a:rPr lang="fr-CA" sz="1800" b="1" dirty="0">
              <a:solidFill>
                <a:srgbClr val="000000"/>
              </a:solidFill>
            </a:rPr>
            <a:t>Agir d’une manière juste et impartiale</a:t>
          </a:r>
        </a:p>
      </dgm:t>
    </dgm:pt>
    <dgm:pt modelId="{CB52E5A7-F073-47F7-BF04-177EC9F5CABA}" type="parTrans" cxnId="{76456540-B24E-4513-ADBD-A7CACF557BD9}">
      <dgm:prSet/>
      <dgm:spPr/>
      <dgm:t>
        <a:bodyPr/>
        <a:lstStyle/>
        <a:p>
          <a:endParaRPr lang="fr-FR" sz="1800"/>
        </a:p>
      </dgm:t>
    </dgm:pt>
    <dgm:pt modelId="{44B32C6A-079D-4F38-8146-5473EC155971}" type="sibTrans" cxnId="{76456540-B24E-4513-ADBD-A7CACF557BD9}">
      <dgm:prSet/>
      <dgm:spPr/>
      <dgm:t>
        <a:bodyPr/>
        <a:lstStyle/>
        <a:p>
          <a:endParaRPr lang="fr-FR" sz="1800"/>
        </a:p>
      </dgm:t>
    </dgm:pt>
    <dgm:pt modelId="{2B0969DC-4F8A-415F-B471-E4830ED82C82}">
      <dgm:prSet custT="1"/>
      <dgm:spPr>
        <a:solidFill>
          <a:srgbClr val="777777"/>
        </a:solidFill>
      </dgm:spPr>
      <dgm:t>
        <a:bodyPr/>
        <a:lstStyle/>
        <a:p>
          <a:r>
            <a:rPr lang="fr-CA" sz="1800" b="1" dirty="0"/>
            <a:t>Accompagner des enseignants en début de carrière</a:t>
          </a:r>
        </a:p>
      </dgm:t>
    </dgm:pt>
    <dgm:pt modelId="{E9EC9099-EAD7-4AFD-BD71-2CA1B9E7190E}" type="parTrans" cxnId="{5E0DF33A-2B3F-4439-8558-98891D3C129B}">
      <dgm:prSet/>
      <dgm:spPr/>
      <dgm:t>
        <a:bodyPr/>
        <a:lstStyle/>
        <a:p>
          <a:endParaRPr lang="fr-FR" sz="1800"/>
        </a:p>
      </dgm:t>
    </dgm:pt>
    <dgm:pt modelId="{96218870-A6EF-4AE4-B6D7-D4A699014E48}" type="sibTrans" cxnId="{5E0DF33A-2B3F-4439-8558-98891D3C129B}">
      <dgm:prSet/>
      <dgm:spPr/>
      <dgm:t>
        <a:bodyPr/>
        <a:lstStyle/>
        <a:p>
          <a:endParaRPr lang="fr-FR" sz="1800"/>
        </a:p>
      </dgm:t>
    </dgm:pt>
    <dgm:pt modelId="{B3A0FCC2-82A6-4F43-A2D7-1187F3847A7E}" type="pres">
      <dgm:prSet presAssocID="{1AE48EA7-32CC-40B1-BB8C-14A6F96BA344}" presName="diagram" presStyleCnt="0">
        <dgm:presLayoutVars>
          <dgm:dir/>
          <dgm:resizeHandles val="exact"/>
        </dgm:presLayoutVars>
      </dgm:prSet>
      <dgm:spPr/>
    </dgm:pt>
    <dgm:pt modelId="{A0077E82-8F58-4B88-891B-18DBCDB7F68F}" type="pres">
      <dgm:prSet presAssocID="{3E74F018-B03E-455C-A543-6276D96739B8}" presName="node" presStyleLbl="node1" presStyleIdx="0" presStyleCnt="8">
        <dgm:presLayoutVars>
          <dgm:bulletEnabled val="1"/>
        </dgm:presLayoutVars>
      </dgm:prSet>
      <dgm:spPr/>
    </dgm:pt>
    <dgm:pt modelId="{6976A035-3B40-43D0-B95B-53DBA5040023}" type="pres">
      <dgm:prSet presAssocID="{2FF97AFB-7D12-4029-AC10-1F1E3F27DF72}" presName="sibTrans" presStyleCnt="0"/>
      <dgm:spPr/>
    </dgm:pt>
    <dgm:pt modelId="{8E76C62A-B347-4A5C-A8C3-E978E0F05A36}" type="pres">
      <dgm:prSet presAssocID="{89BCA828-BEAF-45F5-A4A1-3E936EDE0A51}" presName="node" presStyleLbl="node1" presStyleIdx="1" presStyleCnt="8">
        <dgm:presLayoutVars>
          <dgm:bulletEnabled val="1"/>
        </dgm:presLayoutVars>
      </dgm:prSet>
      <dgm:spPr/>
    </dgm:pt>
    <dgm:pt modelId="{F9AF26E5-EADD-451E-A87D-A6A74BD70AAE}" type="pres">
      <dgm:prSet presAssocID="{513F3DF8-4E25-4E44-AF4E-CCC367B4B948}" presName="sibTrans" presStyleCnt="0"/>
      <dgm:spPr/>
    </dgm:pt>
    <dgm:pt modelId="{E24FF749-1880-44D0-A610-DCD8B5E3D4BA}" type="pres">
      <dgm:prSet presAssocID="{64A6C4D7-46A4-4AAD-A52F-C7B07DD15A14}" presName="node" presStyleLbl="node1" presStyleIdx="2" presStyleCnt="8">
        <dgm:presLayoutVars>
          <dgm:bulletEnabled val="1"/>
        </dgm:presLayoutVars>
      </dgm:prSet>
      <dgm:spPr/>
    </dgm:pt>
    <dgm:pt modelId="{4DBCE0F2-2657-4415-98CC-6117FB99A806}" type="pres">
      <dgm:prSet presAssocID="{351F1F70-7631-4D36-937F-785B77133DCB}" presName="sibTrans" presStyleCnt="0"/>
      <dgm:spPr/>
    </dgm:pt>
    <dgm:pt modelId="{E9CBC70C-5FE0-4D47-9E4B-59DFBB5DF68B}" type="pres">
      <dgm:prSet presAssocID="{6C397142-1A85-4E27-972B-9C43F76E6D23}" presName="node" presStyleLbl="node1" presStyleIdx="3" presStyleCnt="8">
        <dgm:presLayoutVars>
          <dgm:bulletEnabled val="1"/>
        </dgm:presLayoutVars>
      </dgm:prSet>
      <dgm:spPr/>
    </dgm:pt>
    <dgm:pt modelId="{4ECFAA35-905E-4C8E-BEE1-8FAA0A6FBD84}" type="pres">
      <dgm:prSet presAssocID="{F2372454-9552-49BC-AD01-1D7A76E4DC70}" presName="sibTrans" presStyleCnt="0"/>
      <dgm:spPr/>
    </dgm:pt>
    <dgm:pt modelId="{481AD5DB-6E9A-41CF-B053-B2555042A26A}" type="pres">
      <dgm:prSet presAssocID="{083121F3-9785-43E6-9801-F898C12A416A}" presName="node" presStyleLbl="node1" presStyleIdx="4" presStyleCnt="8">
        <dgm:presLayoutVars>
          <dgm:bulletEnabled val="1"/>
        </dgm:presLayoutVars>
      </dgm:prSet>
      <dgm:spPr/>
    </dgm:pt>
    <dgm:pt modelId="{71EC15F4-C077-4A48-9C2B-37C807D9AA57}" type="pres">
      <dgm:prSet presAssocID="{44B32C6A-079D-4F38-8146-5473EC155971}" presName="sibTrans" presStyleCnt="0"/>
      <dgm:spPr/>
    </dgm:pt>
    <dgm:pt modelId="{00E09934-0768-4E8A-8BD1-1890C6340572}" type="pres">
      <dgm:prSet presAssocID="{7DB66BB2-C3A4-4A02-B688-F00435D14B62}" presName="node" presStyleLbl="node1" presStyleIdx="5" presStyleCnt="8">
        <dgm:presLayoutVars>
          <dgm:bulletEnabled val="1"/>
        </dgm:presLayoutVars>
      </dgm:prSet>
      <dgm:spPr/>
    </dgm:pt>
    <dgm:pt modelId="{0D4D4EDC-2A9F-4118-BBD8-8E888F1BFDB6}" type="pres">
      <dgm:prSet presAssocID="{99D96478-DA3C-4827-A23F-B5A2B4ED6069}" presName="sibTrans" presStyleCnt="0"/>
      <dgm:spPr/>
    </dgm:pt>
    <dgm:pt modelId="{56AFE270-583A-4DE5-82B2-F0DE3B24B718}" type="pres">
      <dgm:prSet presAssocID="{73960630-22E4-44D6-B8E6-807964E5F983}" presName="node" presStyleLbl="node1" presStyleIdx="6" presStyleCnt="8">
        <dgm:presLayoutVars>
          <dgm:bulletEnabled val="1"/>
        </dgm:presLayoutVars>
      </dgm:prSet>
      <dgm:spPr/>
    </dgm:pt>
    <dgm:pt modelId="{E41A68A1-38E9-40DA-A239-2FA017013ECF}" type="pres">
      <dgm:prSet presAssocID="{1EEF6989-AC97-4971-B451-40AAA4014764}" presName="sibTrans" presStyleCnt="0"/>
      <dgm:spPr/>
    </dgm:pt>
    <dgm:pt modelId="{081038BC-A667-49C9-82D5-2A78921C2F38}" type="pres">
      <dgm:prSet presAssocID="{2B0969DC-4F8A-415F-B471-E4830ED82C82}" presName="node" presStyleLbl="node1" presStyleIdx="7" presStyleCnt="8">
        <dgm:presLayoutVars>
          <dgm:bulletEnabled val="1"/>
        </dgm:presLayoutVars>
      </dgm:prSet>
      <dgm:spPr/>
    </dgm:pt>
  </dgm:ptLst>
  <dgm:cxnLst>
    <dgm:cxn modelId="{6AE7A210-8F68-4742-9446-DD6E8DC5BA55}" type="presOf" srcId="{7DB66BB2-C3A4-4A02-B688-F00435D14B62}" destId="{00E09934-0768-4E8A-8BD1-1890C6340572}" srcOrd="0" destOrd="0" presId="urn:microsoft.com/office/officeart/2005/8/layout/default"/>
    <dgm:cxn modelId="{F373F21C-3E89-4FF1-BD47-29DDE380384F}" type="presOf" srcId="{083121F3-9785-43E6-9801-F898C12A416A}" destId="{481AD5DB-6E9A-41CF-B053-B2555042A26A}" srcOrd="0" destOrd="0" presId="urn:microsoft.com/office/officeart/2005/8/layout/default"/>
    <dgm:cxn modelId="{F08E3E29-AF18-454F-9A09-FB7F05A52010}" srcId="{1AE48EA7-32CC-40B1-BB8C-14A6F96BA344}" destId="{6C397142-1A85-4E27-972B-9C43F76E6D23}" srcOrd="3" destOrd="0" parTransId="{8077D7C6-04B4-46C8-AC36-0607FFB2F70F}" sibTransId="{F2372454-9552-49BC-AD01-1D7A76E4DC70}"/>
    <dgm:cxn modelId="{7191992C-6A91-4306-9E2D-880EBDF3D4C9}" srcId="{1AE48EA7-32CC-40B1-BB8C-14A6F96BA344}" destId="{73960630-22E4-44D6-B8E6-807964E5F983}" srcOrd="6" destOrd="0" parTransId="{6D04A309-E0D4-4BB4-A9CC-81C6F37C2A8F}" sibTransId="{1EEF6989-AC97-4971-B451-40AAA4014764}"/>
    <dgm:cxn modelId="{9D5ED336-3123-4772-AE25-B31C0A7A104F}" type="presOf" srcId="{64A6C4D7-46A4-4AAD-A52F-C7B07DD15A14}" destId="{E24FF749-1880-44D0-A610-DCD8B5E3D4BA}" srcOrd="0" destOrd="0" presId="urn:microsoft.com/office/officeart/2005/8/layout/default"/>
    <dgm:cxn modelId="{5E0DF33A-2B3F-4439-8558-98891D3C129B}" srcId="{1AE48EA7-32CC-40B1-BB8C-14A6F96BA344}" destId="{2B0969DC-4F8A-415F-B471-E4830ED82C82}" srcOrd="7" destOrd="0" parTransId="{E9EC9099-EAD7-4AFD-BD71-2CA1B9E7190E}" sibTransId="{96218870-A6EF-4AE4-B6D7-D4A699014E48}"/>
    <dgm:cxn modelId="{76456540-B24E-4513-ADBD-A7CACF557BD9}" srcId="{1AE48EA7-32CC-40B1-BB8C-14A6F96BA344}" destId="{083121F3-9785-43E6-9801-F898C12A416A}" srcOrd="4" destOrd="0" parTransId="{CB52E5A7-F073-47F7-BF04-177EC9F5CABA}" sibTransId="{44B32C6A-079D-4F38-8146-5473EC155971}"/>
    <dgm:cxn modelId="{652F8F49-ADDA-4B6D-A777-7079E4B3683C}" srcId="{1AE48EA7-32CC-40B1-BB8C-14A6F96BA344}" destId="{89BCA828-BEAF-45F5-A4A1-3E936EDE0A51}" srcOrd="1" destOrd="0" parTransId="{74546439-2734-41CE-AD07-D052C6FDCECB}" sibTransId="{513F3DF8-4E25-4E44-AF4E-CCC367B4B948}"/>
    <dgm:cxn modelId="{0D614555-AD09-4A87-A3DD-9867A5E17F53}" type="presOf" srcId="{1AE48EA7-32CC-40B1-BB8C-14A6F96BA344}" destId="{B3A0FCC2-82A6-4F43-A2D7-1187F3847A7E}" srcOrd="0" destOrd="0" presId="urn:microsoft.com/office/officeart/2005/8/layout/default"/>
    <dgm:cxn modelId="{A4D14981-53C5-414C-905D-DA39A369601C}" type="presOf" srcId="{2B0969DC-4F8A-415F-B471-E4830ED82C82}" destId="{081038BC-A667-49C9-82D5-2A78921C2F38}" srcOrd="0" destOrd="0" presId="urn:microsoft.com/office/officeart/2005/8/layout/default"/>
    <dgm:cxn modelId="{5AE2C28C-5B1E-4906-A7A6-3B521D9F4E79}" type="presOf" srcId="{89BCA828-BEAF-45F5-A4A1-3E936EDE0A51}" destId="{8E76C62A-B347-4A5C-A8C3-E978E0F05A36}" srcOrd="0" destOrd="0" presId="urn:microsoft.com/office/officeart/2005/8/layout/default"/>
    <dgm:cxn modelId="{3DAC74A2-A090-43FC-AD44-A7417FD43A9C}" type="presOf" srcId="{73960630-22E4-44D6-B8E6-807964E5F983}" destId="{56AFE270-583A-4DE5-82B2-F0DE3B24B718}" srcOrd="0" destOrd="0" presId="urn:microsoft.com/office/officeart/2005/8/layout/default"/>
    <dgm:cxn modelId="{0FD617BE-6A8A-4448-905C-57F8879C05FF}" srcId="{1AE48EA7-32CC-40B1-BB8C-14A6F96BA344}" destId="{7DB66BB2-C3A4-4A02-B688-F00435D14B62}" srcOrd="5" destOrd="0" parTransId="{69207B25-B010-4016-B5CC-FC8D5A418EA7}" sibTransId="{99D96478-DA3C-4827-A23F-B5A2B4ED6069}"/>
    <dgm:cxn modelId="{425F33CD-599A-46B6-92CF-AD4244649146}" srcId="{1AE48EA7-32CC-40B1-BB8C-14A6F96BA344}" destId="{3E74F018-B03E-455C-A543-6276D96739B8}" srcOrd="0" destOrd="0" parTransId="{61381E11-D616-4490-B683-F5E2D928C325}" sibTransId="{2FF97AFB-7D12-4029-AC10-1F1E3F27DF72}"/>
    <dgm:cxn modelId="{12CCD9EC-65C2-4CC1-A5EA-C747FF93898D}" type="presOf" srcId="{3E74F018-B03E-455C-A543-6276D96739B8}" destId="{A0077E82-8F58-4B88-891B-18DBCDB7F68F}" srcOrd="0" destOrd="0" presId="urn:microsoft.com/office/officeart/2005/8/layout/default"/>
    <dgm:cxn modelId="{990441F2-04D0-4752-B421-3305EB81D689}" type="presOf" srcId="{6C397142-1A85-4E27-972B-9C43F76E6D23}" destId="{E9CBC70C-5FE0-4D47-9E4B-59DFBB5DF68B}" srcOrd="0" destOrd="0" presId="urn:microsoft.com/office/officeart/2005/8/layout/default"/>
    <dgm:cxn modelId="{54F039F9-EAF0-4F8A-B327-0EC7CC079D32}" srcId="{1AE48EA7-32CC-40B1-BB8C-14A6F96BA344}" destId="{64A6C4D7-46A4-4AAD-A52F-C7B07DD15A14}" srcOrd="2" destOrd="0" parTransId="{3B4C032A-EF17-4F95-A3D9-1F0DC69E84D0}" sibTransId="{351F1F70-7631-4D36-937F-785B77133DCB}"/>
    <dgm:cxn modelId="{44AA0327-0370-4036-9FE7-069891EAAF1B}" type="presParOf" srcId="{B3A0FCC2-82A6-4F43-A2D7-1187F3847A7E}" destId="{A0077E82-8F58-4B88-891B-18DBCDB7F68F}" srcOrd="0" destOrd="0" presId="urn:microsoft.com/office/officeart/2005/8/layout/default"/>
    <dgm:cxn modelId="{10C7B221-565C-4DAA-B0DE-EEECAD57CCE2}" type="presParOf" srcId="{B3A0FCC2-82A6-4F43-A2D7-1187F3847A7E}" destId="{6976A035-3B40-43D0-B95B-53DBA5040023}" srcOrd="1" destOrd="0" presId="urn:microsoft.com/office/officeart/2005/8/layout/default"/>
    <dgm:cxn modelId="{18A6B63B-FD7F-44A7-8603-67F963481A2D}" type="presParOf" srcId="{B3A0FCC2-82A6-4F43-A2D7-1187F3847A7E}" destId="{8E76C62A-B347-4A5C-A8C3-E978E0F05A36}" srcOrd="2" destOrd="0" presId="urn:microsoft.com/office/officeart/2005/8/layout/default"/>
    <dgm:cxn modelId="{AA06D065-FBAB-4971-AFE2-6681AD9C62DC}" type="presParOf" srcId="{B3A0FCC2-82A6-4F43-A2D7-1187F3847A7E}" destId="{F9AF26E5-EADD-451E-A87D-A6A74BD70AAE}" srcOrd="3" destOrd="0" presId="urn:microsoft.com/office/officeart/2005/8/layout/default"/>
    <dgm:cxn modelId="{A7DEB340-251A-4A8F-84AE-F4741E5E2127}" type="presParOf" srcId="{B3A0FCC2-82A6-4F43-A2D7-1187F3847A7E}" destId="{E24FF749-1880-44D0-A610-DCD8B5E3D4BA}" srcOrd="4" destOrd="0" presId="urn:microsoft.com/office/officeart/2005/8/layout/default"/>
    <dgm:cxn modelId="{371A58A1-1794-4522-9963-19A8300A96B4}" type="presParOf" srcId="{B3A0FCC2-82A6-4F43-A2D7-1187F3847A7E}" destId="{4DBCE0F2-2657-4415-98CC-6117FB99A806}" srcOrd="5" destOrd="0" presId="urn:microsoft.com/office/officeart/2005/8/layout/default"/>
    <dgm:cxn modelId="{2F056D16-464A-4ED1-AD0E-8B8479286412}" type="presParOf" srcId="{B3A0FCC2-82A6-4F43-A2D7-1187F3847A7E}" destId="{E9CBC70C-5FE0-4D47-9E4B-59DFBB5DF68B}" srcOrd="6" destOrd="0" presId="urn:microsoft.com/office/officeart/2005/8/layout/default"/>
    <dgm:cxn modelId="{D2974A55-65CA-4B3D-8F60-69C19EA88DC6}" type="presParOf" srcId="{B3A0FCC2-82A6-4F43-A2D7-1187F3847A7E}" destId="{4ECFAA35-905E-4C8E-BEE1-8FAA0A6FBD84}" srcOrd="7" destOrd="0" presId="urn:microsoft.com/office/officeart/2005/8/layout/default"/>
    <dgm:cxn modelId="{9909889F-D886-4C49-9F8C-D43D1CAFFD57}" type="presParOf" srcId="{B3A0FCC2-82A6-4F43-A2D7-1187F3847A7E}" destId="{481AD5DB-6E9A-41CF-B053-B2555042A26A}" srcOrd="8" destOrd="0" presId="urn:microsoft.com/office/officeart/2005/8/layout/default"/>
    <dgm:cxn modelId="{AB5F47A0-0A68-45C8-9F3A-A9DF25DC4AB2}" type="presParOf" srcId="{B3A0FCC2-82A6-4F43-A2D7-1187F3847A7E}" destId="{71EC15F4-C077-4A48-9C2B-37C807D9AA57}" srcOrd="9" destOrd="0" presId="urn:microsoft.com/office/officeart/2005/8/layout/default"/>
    <dgm:cxn modelId="{2828CD28-F8D9-4FBB-A2F5-94F57A91D313}" type="presParOf" srcId="{B3A0FCC2-82A6-4F43-A2D7-1187F3847A7E}" destId="{00E09934-0768-4E8A-8BD1-1890C6340572}" srcOrd="10" destOrd="0" presId="urn:microsoft.com/office/officeart/2005/8/layout/default"/>
    <dgm:cxn modelId="{E0CF083A-CC4F-4870-A502-CC6188AB326B}" type="presParOf" srcId="{B3A0FCC2-82A6-4F43-A2D7-1187F3847A7E}" destId="{0D4D4EDC-2A9F-4118-BBD8-8E888F1BFDB6}" srcOrd="11" destOrd="0" presId="urn:microsoft.com/office/officeart/2005/8/layout/default"/>
    <dgm:cxn modelId="{CC8B9F7C-29C8-4847-8F5D-75F55DF07340}" type="presParOf" srcId="{B3A0FCC2-82A6-4F43-A2D7-1187F3847A7E}" destId="{56AFE270-583A-4DE5-82B2-F0DE3B24B718}" srcOrd="12" destOrd="0" presId="urn:microsoft.com/office/officeart/2005/8/layout/default"/>
    <dgm:cxn modelId="{CBFF544E-19A8-4850-B451-56A0C8E54221}" type="presParOf" srcId="{B3A0FCC2-82A6-4F43-A2D7-1187F3847A7E}" destId="{E41A68A1-38E9-40DA-A239-2FA017013ECF}" srcOrd="13" destOrd="0" presId="urn:microsoft.com/office/officeart/2005/8/layout/default"/>
    <dgm:cxn modelId="{B475A3BE-934B-471E-AD62-3AE6E60F8E0D}" type="presParOf" srcId="{B3A0FCC2-82A6-4F43-A2D7-1187F3847A7E}" destId="{081038BC-A667-49C9-82D5-2A78921C2F38}"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58A404-A7BF-4A51-B7A4-03BBC0F7A2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258CD00-A711-47FF-8C1B-8F98D8C29581}">
      <dgm:prSet/>
      <dgm:spPr>
        <a:solidFill>
          <a:schemeClr val="bg1">
            <a:lumMod val="65000"/>
          </a:schemeClr>
        </a:solidFill>
      </dgm:spPr>
      <dgm:t>
        <a:bodyPr/>
        <a:lstStyle/>
        <a:p>
          <a:pPr rtl="0"/>
          <a:r>
            <a:rPr lang="fr-CA" dirty="0">
              <a:solidFill>
                <a:srgbClr val="C00000"/>
              </a:solidFill>
            </a:rPr>
            <a:t>Détermine les compétences </a:t>
          </a:r>
          <a:r>
            <a:rPr lang="fr-CA" dirty="0"/>
            <a:t>nécessaires pour </a:t>
          </a:r>
          <a:r>
            <a:rPr lang="fr-CA" dirty="0">
              <a:solidFill>
                <a:srgbClr val="C00000"/>
              </a:solidFill>
            </a:rPr>
            <a:t>exercer un métier </a:t>
          </a:r>
          <a:r>
            <a:rPr lang="fr-CA" dirty="0"/>
            <a:t>ou une profession au seuil d’entrée sur le </a:t>
          </a:r>
          <a:r>
            <a:rPr lang="fr-CA" dirty="0">
              <a:solidFill>
                <a:srgbClr val="C00000"/>
              </a:solidFill>
            </a:rPr>
            <a:t>marché du travail</a:t>
          </a:r>
        </a:p>
      </dgm:t>
    </dgm:pt>
    <dgm:pt modelId="{B2F98715-42F8-4E3D-A4BE-225404A99449}" type="parTrans" cxnId="{E3111F36-F7BC-4D4C-B978-63ACA62A3EB5}">
      <dgm:prSet/>
      <dgm:spPr/>
      <dgm:t>
        <a:bodyPr/>
        <a:lstStyle/>
        <a:p>
          <a:endParaRPr lang="fr-FR"/>
        </a:p>
      </dgm:t>
    </dgm:pt>
    <dgm:pt modelId="{B73BCFD9-253E-47C2-A572-49A0C73EC2E5}" type="sibTrans" cxnId="{E3111F36-F7BC-4D4C-B978-63ACA62A3EB5}">
      <dgm:prSet/>
      <dgm:spPr/>
      <dgm:t>
        <a:bodyPr/>
        <a:lstStyle/>
        <a:p>
          <a:endParaRPr lang="fr-FR"/>
        </a:p>
      </dgm:t>
    </dgm:pt>
    <dgm:pt modelId="{42090541-618B-4AAC-B38C-EF1C23B5AAF6}">
      <dgm:prSet/>
      <dgm:spPr>
        <a:solidFill>
          <a:schemeClr val="bg1">
            <a:lumMod val="50000"/>
          </a:schemeClr>
        </a:solidFill>
      </dgm:spPr>
      <dgm:t>
        <a:bodyPr/>
        <a:lstStyle/>
        <a:p>
          <a:pPr rtl="0"/>
          <a:r>
            <a:rPr lang="fr-CA" dirty="0">
              <a:solidFill>
                <a:srgbClr val="C00000"/>
              </a:solidFill>
            </a:rPr>
            <a:t>Précise les cibles des apprentissages </a:t>
          </a:r>
          <a:r>
            <a:rPr lang="fr-CA" dirty="0"/>
            <a:t>et les </a:t>
          </a:r>
          <a:r>
            <a:rPr lang="fr-CA" dirty="0">
              <a:solidFill>
                <a:srgbClr val="C00000"/>
              </a:solidFill>
            </a:rPr>
            <a:t>grandes orientations </a:t>
          </a:r>
          <a:r>
            <a:rPr lang="fr-CA" dirty="0"/>
            <a:t>à privilégier pour la formation</a:t>
          </a:r>
        </a:p>
      </dgm:t>
    </dgm:pt>
    <dgm:pt modelId="{245BD3D5-F0E2-4F4F-830F-288DE91EC7EC}" type="parTrans" cxnId="{8C39F78E-505A-4708-852A-E1668BAD641C}">
      <dgm:prSet/>
      <dgm:spPr/>
      <dgm:t>
        <a:bodyPr/>
        <a:lstStyle/>
        <a:p>
          <a:endParaRPr lang="fr-FR"/>
        </a:p>
      </dgm:t>
    </dgm:pt>
    <dgm:pt modelId="{9B72F441-CE22-41BA-9402-1FE004A1A889}" type="sibTrans" cxnId="{8C39F78E-505A-4708-852A-E1668BAD641C}">
      <dgm:prSet/>
      <dgm:spPr/>
      <dgm:t>
        <a:bodyPr/>
        <a:lstStyle/>
        <a:p>
          <a:endParaRPr lang="fr-FR"/>
        </a:p>
      </dgm:t>
    </dgm:pt>
    <dgm:pt modelId="{9280E3E8-1C4C-4EC6-A531-4D3C69853EDA}" type="pres">
      <dgm:prSet presAssocID="{5F58A404-A7BF-4A51-B7A4-03BBC0F7A2D5}" presName="linear" presStyleCnt="0">
        <dgm:presLayoutVars>
          <dgm:animLvl val="lvl"/>
          <dgm:resizeHandles val="exact"/>
        </dgm:presLayoutVars>
      </dgm:prSet>
      <dgm:spPr/>
    </dgm:pt>
    <dgm:pt modelId="{E1268CD9-CC7F-4C19-9960-5422DD49C48E}" type="pres">
      <dgm:prSet presAssocID="{1258CD00-A711-47FF-8C1B-8F98D8C29581}" presName="parentText" presStyleLbl="node1" presStyleIdx="0" presStyleCnt="2">
        <dgm:presLayoutVars>
          <dgm:chMax val="0"/>
          <dgm:bulletEnabled val="1"/>
        </dgm:presLayoutVars>
      </dgm:prSet>
      <dgm:spPr/>
    </dgm:pt>
    <dgm:pt modelId="{43C73020-4603-42F7-BC7A-D6D58F3316C0}" type="pres">
      <dgm:prSet presAssocID="{B73BCFD9-253E-47C2-A572-49A0C73EC2E5}" presName="spacer" presStyleCnt="0"/>
      <dgm:spPr/>
    </dgm:pt>
    <dgm:pt modelId="{434B74CA-1D2E-47CF-B06F-6736E091675D}" type="pres">
      <dgm:prSet presAssocID="{42090541-618B-4AAC-B38C-EF1C23B5AAF6}" presName="parentText" presStyleLbl="node1" presStyleIdx="1" presStyleCnt="2">
        <dgm:presLayoutVars>
          <dgm:chMax val="0"/>
          <dgm:bulletEnabled val="1"/>
        </dgm:presLayoutVars>
      </dgm:prSet>
      <dgm:spPr/>
    </dgm:pt>
  </dgm:ptLst>
  <dgm:cxnLst>
    <dgm:cxn modelId="{E3111F36-F7BC-4D4C-B978-63ACA62A3EB5}" srcId="{5F58A404-A7BF-4A51-B7A4-03BBC0F7A2D5}" destId="{1258CD00-A711-47FF-8C1B-8F98D8C29581}" srcOrd="0" destOrd="0" parTransId="{B2F98715-42F8-4E3D-A4BE-225404A99449}" sibTransId="{B73BCFD9-253E-47C2-A572-49A0C73EC2E5}"/>
    <dgm:cxn modelId="{8C39F78E-505A-4708-852A-E1668BAD641C}" srcId="{5F58A404-A7BF-4A51-B7A4-03BBC0F7A2D5}" destId="{42090541-618B-4AAC-B38C-EF1C23B5AAF6}" srcOrd="1" destOrd="0" parTransId="{245BD3D5-F0E2-4F4F-830F-288DE91EC7EC}" sibTransId="{9B72F441-CE22-41BA-9402-1FE004A1A889}"/>
    <dgm:cxn modelId="{A2191DA1-CF92-4553-8D62-FFCC8D53A279}" type="presOf" srcId="{42090541-618B-4AAC-B38C-EF1C23B5AAF6}" destId="{434B74CA-1D2E-47CF-B06F-6736E091675D}" srcOrd="0" destOrd="0" presId="urn:microsoft.com/office/officeart/2005/8/layout/vList2"/>
    <dgm:cxn modelId="{9089DFCC-1B10-4DCF-AA4F-38EFFE36A1D0}" type="presOf" srcId="{1258CD00-A711-47FF-8C1B-8F98D8C29581}" destId="{E1268CD9-CC7F-4C19-9960-5422DD49C48E}" srcOrd="0" destOrd="0" presId="urn:microsoft.com/office/officeart/2005/8/layout/vList2"/>
    <dgm:cxn modelId="{CAF3B3DD-DFE9-4DC4-AECE-6A121D3FAC24}" type="presOf" srcId="{5F58A404-A7BF-4A51-B7A4-03BBC0F7A2D5}" destId="{9280E3E8-1C4C-4EC6-A531-4D3C69853EDA}" srcOrd="0" destOrd="0" presId="urn:microsoft.com/office/officeart/2005/8/layout/vList2"/>
    <dgm:cxn modelId="{C67F0AA6-5A9F-4009-8AC4-CB050C54D0C3}" type="presParOf" srcId="{9280E3E8-1C4C-4EC6-A531-4D3C69853EDA}" destId="{E1268CD9-CC7F-4C19-9960-5422DD49C48E}" srcOrd="0" destOrd="0" presId="urn:microsoft.com/office/officeart/2005/8/layout/vList2"/>
    <dgm:cxn modelId="{185E1B95-BBF1-47EC-BE65-580B8A903AA4}" type="presParOf" srcId="{9280E3E8-1C4C-4EC6-A531-4D3C69853EDA}" destId="{43C73020-4603-42F7-BC7A-D6D58F3316C0}" srcOrd="1" destOrd="0" presId="urn:microsoft.com/office/officeart/2005/8/layout/vList2"/>
    <dgm:cxn modelId="{D20CCB95-31A4-484B-953A-ED8CD468FEF1}" type="presParOf" srcId="{9280E3E8-1C4C-4EC6-A531-4D3C69853EDA}" destId="{434B74CA-1D2E-47CF-B06F-6736E091675D}" srcOrd="2"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66F5F-5A0A-4C05-958E-3F20F2399D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7EA36D4A-9D80-4B47-A6DF-2F44AE43C5B1}">
      <dgm:prSet/>
      <dgm:spPr>
        <a:solidFill>
          <a:schemeClr val="bg1">
            <a:lumMod val="75000"/>
          </a:schemeClr>
        </a:solidFill>
      </dgm:spPr>
      <dgm:t>
        <a:bodyPr/>
        <a:lstStyle/>
        <a:p>
          <a:pPr rtl="0"/>
          <a:r>
            <a:rPr lang="fr-CA" dirty="0"/>
            <a:t>Elles décrivent les actions et les résultats attendus de l’élève (savoir-faire).</a:t>
          </a:r>
        </a:p>
      </dgm:t>
    </dgm:pt>
    <dgm:pt modelId="{42C4315D-B2D8-48CB-B87A-D6395652553A}" type="parTrans" cxnId="{068528DD-4B6D-4921-8BA9-0E00BF835263}">
      <dgm:prSet/>
      <dgm:spPr/>
      <dgm:t>
        <a:bodyPr/>
        <a:lstStyle/>
        <a:p>
          <a:endParaRPr lang="fr-FR"/>
        </a:p>
      </dgm:t>
    </dgm:pt>
    <dgm:pt modelId="{1B6D2ACF-CE4C-42D4-977C-30432FE8EC7D}" type="sibTrans" cxnId="{068528DD-4B6D-4921-8BA9-0E00BF835263}">
      <dgm:prSet/>
      <dgm:spPr/>
      <dgm:t>
        <a:bodyPr/>
        <a:lstStyle/>
        <a:p>
          <a:endParaRPr lang="fr-FR"/>
        </a:p>
      </dgm:t>
    </dgm:pt>
    <dgm:pt modelId="{BE2D6DFE-BC3C-4B6B-87BA-4241FFEFF8B6}">
      <dgm:prSet/>
      <dgm:spPr>
        <a:solidFill>
          <a:schemeClr val="bg1">
            <a:lumMod val="50000"/>
          </a:schemeClr>
        </a:solidFill>
      </dgm:spPr>
      <dgm:t>
        <a:bodyPr/>
        <a:lstStyle/>
        <a:p>
          <a:pPr rtl="0"/>
          <a:r>
            <a:rPr lang="fr-CA" dirty="0"/>
            <a:t>L’évaluation se fait principalement à la fin de la compétence.</a:t>
          </a:r>
        </a:p>
      </dgm:t>
    </dgm:pt>
    <dgm:pt modelId="{D775DA75-CCA1-432B-8D22-D2DBFBAD53B2}" type="parTrans" cxnId="{F750ED8F-9484-4941-830B-4A2A312BF248}">
      <dgm:prSet/>
      <dgm:spPr/>
      <dgm:t>
        <a:bodyPr/>
        <a:lstStyle/>
        <a:p>
          <a:endParaRPr lang="fr-FR"/>
        </a:p>
      </dgm:t>
    </dgm:pt>
    <dgm:pt modelId="{AD72C484-B039-4AD7-AD49-56767C75F1C0}" type="sibTrans" cxnId="{F750ED8F-9484-4941-830B-4A2A312BF248}">
      <dgm:prSet/>
      <dgm:spPr/>
      <dgm:t>
        <a:bodyPr/>
        <a:lstStyle/>
        <a:p>
          <a:endParaRPr lang="fr-FR"/>
        </a:p>
      </dgm:t>
    </dgm:pt>
    <dgm:pt modelId="{10A8E900-A7C8-4375-9F16-5D3EF27157C5}">
      <dgm:prSet/>
      <dgm:spPr>
        <a:solidFill>
          <a:srgbClr val="C00000"/>
        </a:solidFill>
      </dgm:spPr>
      <dgm:t>
        <a:bodyPr/>
        <a:lstStyle/>
        <a:p>
          <a:pPr rtl="0"/>
          <a:r>
            <a:rPr lang="fr-CA" dirty="0"/>
            <a:t>On y </a:t>
          </a:r>
          <a:r>
            <a:rPr lang="fr-CA" dirty="0">
              <a:solidFill>
                <a:srgbClr val="000000"/>
              </a:solidFill>
            </a:rPr>
            <a:t>évalue</a:t>
          </a:r>
          <a:r>
            <a:rPr lang="fr-CA" dirty="0"/>
            <a:t> un </a:t>
          </a:r>
          <a:r>
            <a:rPr lang="fr-CA" b="1" u="none" dirty="0"/>
            <a:t>processus</a:t>
          </a:r>
          <a:r>
            <a:rPr lang="fr-CA" dirty="0"/>
            <a:t> et un </a:t>
          </a:r>
          <a:r>
            <a:rPr lang="fr-CA" u="sng" dirty="0"/>
            <a:t>produit fini</a:t>
          </a:r>
          <a:r>
            <a:rPr lang="fr-CA" dirty="0"/>
            <a:t>.</a:t>
          </a:r>
        </a:p>
      </dgm:t>
    </dgm:pt>
    <dgm:pt modelId="{06F7CE77-8C58-425E-80FD-9FDF337A657E}" type="parTrans" cxnId="{7788CFEB-3044-480A-B9F2-8D1F882B4B88}">
      <dgm:prSet/>
      <dgm:spPr/>
      <dgm:t>
        <a:bodyPr/>
        <a:lstStyle/>
        <a:p>
          <a:endParaRPr lang="fr-FR"/>
        </a:p>
      </dgm:t>
    </dgm:pt>
    <dgm:pt modelId="{9F8DEB3E-E685-43C2-87A6-C46D5C905567}" type="sibTrans" cxnId="{7788CFEB-3044-480A-B9F2-8D1F882B4B88}">
      <dgm:prSet/>
      <dgm:spPr/>
      <dgm:t>
        <a:bodyPr/>
        <a:lstStyle/>
        <a:p>
          <a:endParaRPr lang="fr-FR"/>
        </a:p>
      </dgm:t>
    </dgm:pt>
    <dgm:pt modelId="{2CB9D99D-C90A-457F-9243-6DFD65F6F197}" type="pres">
      <dgm:prSet presAssocID="{72466F5F-5A0A-4C05-958E-3F20F2399D06}" presName="linear" presStyleCnt="0">
        <dgm:presLayoutVars>
          <dgm:animLvl val="lvl"/>
          <dgm:resizeHandles val="exact"/>
        </dgm:presLayoutVars>
      </dgm:prSet>
      <dgm:spPr/>
    </dgm:pt>
    <dgm:pt modelId="{AF063383-CC5C-4E33-8899-F96C77367F73}" type="pres">
      <dgm:prSet presAssocID="{7EA36D4A-9D80-4B47-A6DF-2F44AE43C5B1}" presName="parentText" presStyleLbl="node1" presStyleIdx="0" presStyleCnt="3">
        <dgm:presLayoutVars>
          <dgm:chMax val="0"/>
          <dgm:bulletEnabled val="1"/>
        </dgm:presLayoutVars>
      </dgm:prSet>
      <dgm:spPr/>
    </dgm:pt>
    <dgm:pt modelId="{851BA832-7718-4BE1-88B5-4F40C82F9197}" type="pres">
      <dgm:prSet presAssocID="{1B6D2ACF-CE4C-42D4-977C-30432FE8EC7D}" presName="spacer" presStyleCnt="0"/>
      <dgm:spPr/>
    </dgm:pt>
    <dgm:pt modelId="{BB5FC00B-6E89-47B4-9BEF-74D2D535E05B}" type="pres">
      <dgm:prSet presAssocID="{BE2D6DFE-BC3C-4B6B-87BA-4241FFEFF8B6}" presName="parentText" presStyleLbl="node1" presStyleIdx="1" presStyleCnt="3">
        <dgm:presLayoutVars>
          <dgm:chMax val="0"/>
          <dgm:bulletEnabled val="1"/>
        </dgm:presLayoutVars>
      </dgm:prSet>
      <dgm:spPr/>
    </dgm:pt>
    <dgm:pt modelId="{5F0D2EE2-8192-437F-8166-2CD0CB624033}" type="pres">
      <dgm:prSet presAssocID="{AD72C484-B039-4AD7-AD49-56767C75F1C0}" presName="spacer" presStyleCnt="0"/>
      <dgm:spPr/>
    </dgm:pt>
    <dgm:pt modelId="{E7D2DD43-E71A-452F-ADBF-DA2BFAC9C788}" type="pres">
      <dgm:prSet presAssocID="{10A8E900-A7C8-4375-9F16-5D3EF27157C5}" presName="parentText" presStyleLbl="node1" presStyleIdx="2" presStyleCnt="3">
        <dgm:presLayoutVars>
          <dgm:chMax val="0"/>
          <dgm:bulletEnabled val="1"/>
        </dgm:presLayoutVars>
      </dgm:prSet>
      <dgm:spPr/>
    </dgm:pt>
  </dgm:ptLst>
  <dgm:cxnLst>
    <dgm:cxn modelId="{08188B6C-61E1-440D-83C9-A480B9C7E37D}" type="presOf" srcId="{BE2D6DFE-BC3C-4B6B-87BA-4241FFEFF8B6}" destId="{BB5FC00B-6E89-47B4-9BEF-74D2D535E05B}" srcOrd="0" destOrd="0" presId="urn:microsoft.com/office/officeart/2005/8/layout/vList2"/>
    <dgm:cxn modelId="{10BCE84D-FFED-48AA-B953-A682486C1769}" type="presOf" srcId="{72466F5F-5A0A-4C05-958E-3F20F2399D06}" destId="{2CB9D99D-C90A-457F-9243-6DFD65F6F197}" srcOrd="0" destOrd="0" presId="urn:microsoft.com/office/officeart/2005/8/layout/vList2"/>
    <dgm:cxn modelId="{AFD8CC4E-F089-4A3B-8C72-D54B9BCF9396}" type="presOf" srcId="{7EA36D4A-9D80-4B47-A6DF-2F44AE43C5B1}" destId="{AF063383-CC5C-4E33-8899-F96C77367F73}" srcOrd="0" destOrd="0" presId="urn:microsoft.com/office/officeart/2005/8/layout/vList2"/>
    <dgm:cxn modelId="{F750ED8F-9484-4941-830B-4A2A312BF248}" srcId="{72466F5F-5A0A-4C05-958E-3F20F2399D06}" destId="{BE2D6DFE-BC3C-4B6B-87BA-4241FFEFF8B6}" srcOrd="1" destOrd="0" parTransId="{D775DA75-CCA1-432B-8D22-D2DBFBAD53B2}" sibTransId="{AD72C484-B039-4AD7-AD49-56767C75F1C0}"/>
    <dgm:cxn modelId="{068528DD-4B6D-4921-8BA9-0E00BF835263}" srcId="{72466F5F-5A0A-4C05-958E-3F20F2399D06}" destId="{7EA36D4A-9D80-4B47-A6DF-2F44AE43C5B1}" srcOrd="0" destOrd="0" parTransId="{42C4315D-B2D8-48CB-B87A-D6395652553A}" sibTransId="{1B6D2ACF-CE4C-42D4-977C-30432FE8EC7D}"/>
    <dgm:cxn modelId="{7788CFEB-3044-480A-B9F2-8D1F882B4B88}" srcId="{72466F5F-5A0A-4C05-958E-3F20F2399D06}" destId="{10A8E900-A7C8-4375-9F16-5D3EF27157C5}" srcOrd="2" destOrd="0" parTransId="{06F7CE77-8C58-425E-80FD-9FDF337A657E}" sibTransId="{9F8DEB3E-E685-43C2-87A6-C46D5C905567}"/>
    <dgm:cxn modelId="{0C9A40F9-E446-4A3B-BBDD-EC77D5C825CE}" type="presOf" srcId="{10A8E900-A7C8-4375-9F16-5D3EF27157C5}" destId="{E7D2DD43-E71A-452F-ADBF-DA2BFAC9C788}" srcOrd="0" destOrd="0" presId="urn:microsoft.com/office/officeart/2005/8/layout/vList2"/>
    <dgm:cxn modelId="{5D1FA891-D73C-4FFC-8600-D9D27638039B}" type="presParOf" srcId="{2CB9D99D-C90A-457F-9243-6DFD65F6F197}" destId="{AF063383-CC5C-4E33-8899-F96C77367F73}" srcOrd="0" destOrd="0" presId="urn:microsoft.com/office/officeart/2005/8/layout/vList2"/>
    <dgm:cxn modelId="{818515C2-37EB-4AF1-A2EB-C13C04FB7A08}" type="presParOf" srcId="{2CB9D99D-C90A-457F-9243-6DFD65F6F197}" destId="{851BA832-7718-4BE1-88B5-4F40C82F9197}" srcOrd="1" destOrd="0" presId="urn:microsoft.com/office/officeart/2005/8/layout/vList2"/>
    <dgm:cxn modelId="{38A64FA6-EC38-4DE2-AA91-21AE7A626A82}" type="presParOf" srcId="{2CB9D99D-C90A-457F-9243-6DFD65F6F197}" destId="{BB5FC00B-6E89-47B4-9BEF-74D2D535E05B}" srcOrd="2" destOrd="0" presId="urn:microsoft.com/office/officeart/2005/8/layout/vList2"/>
    <dgm:cxn modelId="{CC350B0B-0893-4F8E-889D-5314A6AB7096}" type="presParOf" srcId="{2CB9D99D-C90A-457F-9243-6DFD65F6F197}" destId="{5F0D2EE2-8192-437F-8166-2CD0CB624033}" srcOrd="3" destOrd="0" presId="urn:microsoft.com/office/officeart/2005/8/layout/vList2"/>
    <dgm:cxn modelId="{F300A61B-D7C4-48B6-8FB5-44A3715829B4}" type="presParOf" srcId="{2CB9D99D-C90A-457F-9243-6DFD65F6F197}" destId="{E7D2DD43-E71A-452F-ADBF-DA2BFAC9C788}"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336594-AC9E-4C30-A8CD-6BBBC14B68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8B1FA2A7-04E6-4186-AB4B-FE5680F98A3B}">
      <dgm:prSet/>
      <dgm:spPr>
        <a:solidFill>
          <a:srgbClr val="C00000"/>
        </a:solidFill>
      </dgm:spPr>
      <dgm:t>
        <a:bodyPr/>
        <a:lstStyle/>
        <a:p>
          <a:pPr rtl="0"/>
          <a:r>
            <a:rPr lang="fr-CA" dirty="0"/>
            <a:t>1. Buts du programme d’études</a:t>
          </a:r>
        </a:p>
      </dgm:t>
    </dgm:pt>
    <dgm:pt modelId="{1F179AB9-11EA-4C17-8911-1799A59FC1E1}" type="parTrans" cxnId="{692F510E-0C4E-41EC-9DE4-4DD04807C654}">
      <dgm:prSet/>
      <dgm:spPr/>
      <dgm:t>
        <a:bodyPr/>
        <a:lstStyle/>
        <a:p>
          <a:endParaRPr lang="fr-FR"/>
        </a:p>
      </dgm:t>
    </dgm:pt>
    <dgm:pt modelId="{80C9F6A7-79E0-49C6-904E-997690ACF177}" type="sibTrans" cxnId="{692F510E-0C4E-41EC-9DE4-4DD04807C654}">
      <dgm:prSet/>
      <dgm:spPr/>
      <dgm:t>
        <a:bodyPr/>
        <a:lstStyle/>
        <a:p>
          <a:endParaRPr lang="fr-FR"/>
        </a:p>
      </dgm:t>
    </dgm:pt>
    <dgm:pt modelId="{F3219923-7B72-4688-8F6C-F9335065A35E}">
      <dgm:prSet/>
      <dgm:spPr>
        <a:solidFill>
          <a:schemeClr val="tx1">
            <a:lumMod val="50000"/>
          </a:schemeClr>
        </a:solidFill>
      </dgm:spPr>
      <dgm:t>
        <a:bodyPr/>
        <a:lstStyle/>
        <a:p>
          <a:pPr rtl="0"/>
          <a:r>
            <a:rPr lang="fr-CA" b="0" dirty="0">
              <a:solidFill>
                <a:srgbClr val="140000"/>
              </a:solidFill>
            </a:rPr>
            <a:t>2. </a:t>
          </a:r>
          <a:r>
            <a:rPr lang="fr-CA" dirty="0">
              <a:solidFill>
                <a:sysClr val="windowText" lastClr="000000"/>
              </a:solidFill>
            </a:rPr>
            <a:t>Intentions éducatives</a:t>
          </a:r>
        </a:p>
      </dgm:t>
    </dgm:pt>
    <dgm:pt modelId="{B35B2693-2CD3-4FF7-BC5F-D6CB80711CE9}" type="parTrans" cxnId="{9517DEFF-875D-4711-BFF7-66A818220C6B}">
      <dgm:prSet/>
      <dgm:spPr/>
      <dgm:t>
        <a:bodyPr/>
        <a:lstStyle/>
        <a:p>
          <a:endParaRPr lang="fr-FR"/>
        </a:p>
      </dgm:t>
    </dgm:pt>
    <dgm:pt modelId="{145021C0-0291-4B03-ADD5-A9618C6A2FE1}" type="sibTrans" cxnId="{9517DEFF-875D-4711-BFF7-66A818220C6B}">
      <dgm:prSet/>
      <dgm:spPr/>
      <dgm:t>
        <a:bodyPr/>
        <a:lstStyle/>
        <a:p>
          <a:endParaRPr lang="fr-FR"/>
        </a:p>
      </dgm:t>
    </dgm:pt>
    <dgm:pt modelId="{FFB2C4D6-5CB8-4FAD-B6E2-4F20726344FE}">
      <dgm:prSet/>
      <dgm:spPr>
        <a:solidFill>
          <a:schemeClr val="bg1">
            <a:lumMod val="65000"/>
          </a:schemeClr>
        </a:solidFill>
      </dgm:spPr>
      <dgm:t>
        <a:bodyPr/>
        <a:lstStyle/>
        <a:p>
          <a:pPr rtl="0"/>
          <a:r>
            <a:rPr lang="fr-CA" b="0" dirty="0">
              <a:solidFill>
                <a:srgbClr val="140000"/>
              </a:solidFill>
            </a:rPr>
            <a:t>3. </a:t>
          </a:r>
          <a:r>
            <a:rPr lang="fr-CA" dirty="0">
              <a:solidFill>
                <a:sysClr val="windowText" lastClr="000000"/>
              </a:solidFill>
            </a:rPr>
            <a:t>Énoncés des compétences</a:t>
          </a:r>
        </a:p>
      </dgm:t>
    </dgm:pt>
    <dgm:pt modelId="{2415E74D-D52D-44EC-85D4-CE494D64F280}" type="parTrans" cxnId="{6037B251-A643-46D2-994F-5B216A5980B2}">
      <dgm:prSet/>
      <dgm:spPr/>
      <dgm:t>
        <a:bodyPr/>
        <a:lstStyle/>
        <a:p>
          <a:endParaRPr lang="fr-FR"/>
        </a:p>
      </dgm:t>
    </dgm:pt>
    <dgm:pt modelId="{4AB55E61-3EF3-4D4F-8C20-3F1CCFFE58A5}" type="sibTrans" cxnId="{6037B251-A643-46D2-994F-5B216A5980B2}">
      <dgm:prSet/>
      <dgm:spPr/>
      <dgm:t>
        <a:bodyPr/>
        <a:lstStyle/>
        <a:p>
          <a:endParaRPr lang="fr-FR"/>
        </a:p>
      </dgm:t>
    </dgm:pt>
    <dgm:pt modelId="{B82ACD56-42A2-402C-941D-FD46B2DBD61C}">
      <dgm:prSet/>
      <dgm:spPr>
        <a:solidFill>
          <a:schemeClr val="bg1">
            <a:lumMod val="75000"/>
          </a:schemeClr>
        </a:solidFill>
      </dgm:spPr>
      <dgm:t>
        <a:bodyPr/>
        <a:lstStyle/>
        <a:p>
          <a:pPr rtl="0"/>
          <a:r>
            <a:rPr lang="fr-CA" dirty="0">
              <a:solidFill>
                <a:sysClr val="windowText" lastClr="000000"/>
              </a:solidFill>
            </a:rPr>
            <a:t>4. Matrice des compétences</a:t>
          </a:r>
        </a:p>
      </dgm:t>
    </dgm:pt>
    <dgm:pt modelId="{62F033B3-62CD-4420-ABC0-811067840D0F}" type="parTrans" cxnId="{4C6D3244-31A7-48D8-9252-E3D3A530C48F}">
      <dgm:prSet/>
      <dgm:spPr/>
      <dgm:t>
        <a:bodyPr/>
        <a:lstStyle/>
        <a:p>
          <a:endParaRPr lang="fr-FR"/>
        </a:p>
      </dgm:t>
    </dgm:pt>
    <dgm:pt modelId="{563E9C6F-644F-4393-9925-4542F9F8244D}" type="sibTrans" cxnId="{4C6D3244-31A7-48D8-9252-E3D3A530C48F}">
      <dgm:prSet/>
      <dgm:spPr/>
      <dgm:t>
        <a:bodyPr/>
        <a:lstStyle/>
        <a:p>
          <a:endParaRPr lang="fr-FR"/>
        </a:p>
      </dgm:t>
    </dgm:pt>
    <dgm:pt modelId="{E10511BE-574C-46AC-9628-6BA369EFE178}">
      <dgm:prSet/>
      <dgm:spPr>
        <a:solidFill>
          <a:schemeClr val="bg1">
            <a:lumMod val="85000"/>
          </a:schemeClr>
        </a:solidFill>
      </dgm:spPr>
      <dgm:t>
        <a:bodyPr/>
        <a:lstStyle/>
        <a:p>
          <a:pPr rtl="0"/>
          <a:r>
            <a:rPr lang="fr-CA" dirty="0">
              <a:solidFill>
                <a:sysClr val="windowText" lastClr="000000"/>
              </a:solidFill>
            </a:rPr>
            <a:t>5. Harmonisation</a:t>
          </a:r>
        </a:p>
      </dgm:t>
    </dgm:pt>
    <dgm:pt modelId="{36A77502-ABA4-46AF-8F31-2F4CE0F0631B}" type="parTrans" cxnId="{50878B8B-D60E-46DC-8127-B6D56AF8262F}">
      <dgm:prSet/>
      <dgm:spPr/>
      <dgm:t>
        <a:bodyPr/>
        <a:lstStyle/>
        <a:p>
          <a:endParaRPr lang="fr-FR"/>
        </a:p>
      </dgm:t>
    </dgm:pt>
    <dgm:pt modelId="{1EB332EE-12AC-4C59-B0A9-3242E680D905}" type="sibTrans" cxnId="{50878B8B-D60E-46DC-8127-B6D56AF8262F}">
      <dgm:prSet/>
      <dgm:spPr/>
      <dgm:t>
        <a:bodyPr/>
        <a:lstStyle/>
        <a:p>
          <a:endParaRPr lang="fr-FR"/>
        </a:p>
      </dgm:t>
    </dgm:pt>
    <dgm:pt modelId="{984F0BCA-B25A-4202-A88B-93B0454B2100}" type="pres">
      <dgm:prSet presAssocID="{38336594-AC9E-4C30-A8CD-6BBBC14B68ED}" presName="linear" presStyleCnt="0">
        <dgm:presLayoutVars>
          <dgm:animLvl val="lvl"/>
          <dgm:resizeHandles val="exact"/>
        </dgm:presLayoutVars>
      </dgm:prSet>
      <dgm:spPr/>
    </dgm:pt>
    <dgm:pt modelId="{259585FB-B4B2-4E1F-ABC1-A307B29E6D34}" type="pres">
      <dgm:prSet presAssocID="{8B1FA2A7-04E6-4186-AB4B-FE5680F98A3B}" presName="parentText" presStyleLbl="node1" presStyleIdx="0" presStyleCnt="5">
        <dgm:presLayoutVars>
          <dgm:chMax val="0"/>
          <dgm:bulletEnabled val="1"/>
        </dgm:presLayoutVars>
      </dgm:prSet>
      <dgm:spPr/>
    </dgm:pt>
    <dgm:pt modelId="{E5B7C524-1518-4A32-9FE5-8F56D320EEFB}" type="pres">
      <dgm:prSet presAssocID="{80C9F6A7-79E0-49C6-904E-997690ACF177}" presName="spacer" presStyleCnt="0"/>
      <dgm:spPr/>
    </dgm:pt>
    <dgm:pt modelId="{607AE251-C527-418C-BC33-BCF73F983E06}" type="pres">
      <dgm:prSet presAssocID="{F3219923-7B72-4688-8F6C-F9335065A35E}" presName="parentText" presStyleLbl="node1" presStyleIdx="1" presStyleCnt="5">
        <dgm:presLayoutVars>
          <dgm:chMax val="0"/>
          <dgm:bulletEnabled val="1"/>
        </dgm:presLayoutVars>
      </dgm:prSet>
      <dgm:spPr/>
    </dgm:pt>
    <dgm:pt modelId="{D49CBDD6-D7F9-4842-9F2A-944684A8E66F}" type="pres">
      <dgm:prSet presAssocID="{145021C0-0291-4B03-ADD5-A9618C6A2FE1}" presName="spacer" presStyleCnt="0"/>
      <dgm:spPr/>
    </dgm:pt>
    <dgm:pt modelId="{24614ADA-2B1F-4E3E-A2E8-2136281EB4E4}" type="pres">
      <dgm:prSet presAssocID="{FFB2C4D6-5CB8-4FAD-B6E2-4F20726344FE}" presName="parentText" presStyleLbl="node1" presStyleIdx="2" presStyleCnt="5">
        <dgm:presLayoutVars>
          <dgm:chMax val="0"/>
          <dgm:bulletEnabled val="1"/>
        </dgm:presLayoutVars>
      </dgm:prSet>
      <dgm:spPr/>
    </dgm:pt>
    <dgm:pt modelId="{A0AB6457-75EF-4513-8A5F-998557B1C67D}" type="pres">
      <dgm:prSet presAssocID="{4AB55E61-3EF3-4D4F-8C20-3F1CCFFE58A5}" presName="spacer" presStyleCnt="0"/>
      <dgm:spPr/>
    </dgm:pt>
    <dgm:pt modelId="{1D060BA1-C281-4142-82A6-DEA36F89DE0E}" type="pres">
      <dgm:prSet presAssocID="{B82ACD56-42A2-402C-941D-FD46B2DBD61C}" presName="parentText" presStyleLbl="node1" presStyleIdx="3" presStyleCnt="5">
        <dgm:presLayoutVars>
          <dgm:chMax val="0"/>
          <dgm:bulletEnabled val="1"/>
        </dgm:presLayoutVars>
      </dgm:prSet>
      <dgm:spPr/>
    </dgm:pt>
    <dgm:pt modelId="{07588E92-8B53-4558-B3BB-B60E5D97E669}" type="pres">
      <dgm:prSet presAssocID="{563E9C6F-644F-4393-9925-4542F9F8244D}" presName="spacer" presStyleCnt="0"/>
      <dgm:spPr/>
    </dgm:pt>
    <dgm:pt modelId="{DC04F590-81BC-47DF-8303-FE7317D25A45}" type="pres">
      <dgm:prSet presAssocID="{E10511BE-574C-46AC-9628-6BA369EFE178}" presName="parentText" presStyleLbl="node1" presStyleIdx="4" presStyleCnt="5">
        <dgm:presLayoutVars>
          <dgm:chMax val="0"/>
          <dgm:bulletEnabled val="1"/>
        </dgm:presLayoutVars>
      </dgm:prSet>
      <dgm:spPr/>
    </dgm:pt>
  </dgm:ptLst>
  <dgm:cxnLst>
    <dgm:cxn modelId="{692F510E-0C4E-41EC-9DE4-4DD04807C654}" srcId="{38336594-AC9E-4C30-A8CD-6BBBC14B68ED}" destId="{8B1FA2A7-04E6-4186-AB4B-FE5680F98A3B}" srcOrd="0" destOrd="0" parTransId="{1F179AB9-11EA-4C17-8911-1799A59FC1E1}" sibTransId="{80C9F6A7-79E0-49C6-904E-997690ACF177}"/>
    <dgm:cxn modelId="{4C6D3244-31A7-48D8-9252-E3D3A530C48F}" srcId="{38336594-AC9E-4C30-A8CD-6BBBC14B68ED}" destId="{B82ACD56-42A2-402C-941D-FD46B2DBD61C}" srcOrd="3" destOrd="0" parTransId="{62F033B3-62CD-4420-ABC0-811067840D0F}" sibTransId="{563E9C6F-644F-4393-9925-4542F9F8244D}"/>
    <dgm:cxn modelId="{7C00E567-913A-4990-8C25-313A76A029BD}" type="presOf" srcId="{38336594-AC9E-4C30-A8CD-6BBBC14B68ED}" destId="{984F0BCA-B25A-4202-A88B-93B0454B2100}" srcOrd="0" destOrd="0" presId="urn:microsoft.com/office/officeart/2005/8/layout/vList2"/>
    <dgm:cxn modelId="{33E5144D-5C3D-4251-B5A5-EF0BC65BFDBC}" type="presOf" srcId="{B82ACD56-42A2-402C-941D-FD46B2DBD61C}" destId="{1D060BA1-C281-4142-82A6-DEA36F89DE0E}" srcOrd="0" destOrd="0" presId="urn:microsoft.com/office/officeart/2005/8/layout/vList2"/>
    <dgm:cxn modelId="{F2338A50-8C80-4C48-97DA-F908582AE2C8}" type="presOf" srcId="{F3219923-7B72-4688-8F6C-F9335065A35E}" destId="{607AE251-C527-418C-BC33-BCF73F983E06}" srcOrd="0" destOrd="0" presId="urn:microsoft.com/office/officeart/2005/8/layout/vList2"/>
    <dgm:cxn modelId="{6037B251-A643-46D2-994F-5B216A5980B2}" srcId="{38336594-AC9E-4C30-A8CD-6BBBC14B68ED}" destId="{FFB2C4D6-5CB8-4FAD-B6E2-4F20726344FE}" srcOrd="2" destOrd="0" parTransId="{2415E74D-D52D-44EC-85D4-CE494D64F280}" sibTransId="{4AB55E61-3EF3-4D4F-8C20-3F1CCFFE58A5}"/>
    <dgm:cxn modelId="{50878B8B-D60E-46DC-8127-B6D56AF8262F}" srcId="{38336594-AC9E-4C30-A8CD-6BBBC14B68ED}" destId="{E10511BE-574C-46AC-9628-6BA369EFE178}" srcOrd="4" destOrd="0" parTransId="{36A77502-ABA4-46AF-8F31-2F4CE0F0631B}" sibTransId="{1EB332EE-12AC-4C59-B0A9-3242E680D905}"/>
    <dgm:cxn modelId="{E618E3B5-411C-4128-9D58-24BFA6404598}" type="presOf" srcId="{8B1FA2A7-04E6-4186-AB4B-FE5680F98A3B}" destId="{259585FB-B4B2-4E1F-ABC1-A307B29E6D34}" srcOrd="0" destOrd="0" presId="urn:microsoft.com/office/officeart/2005/8/layout/vList2"/>
    <dgm:cxn modelId="{9C67B1EB-0AE1-4BF5-A923-BBC8FD2E6D5E}" type="presOf" srcId="{FFB2C4D6-5CB8-4FAD-B6E2-4F20726344FE}" destId="{24614ADA-2B1F-4E3E-A2E8-2136281EB4E4}" srcOrd="0" destOrd="0" presId="urn:microsoft.com/office/officeart/2005/8/layout/vList2"/>
    <dgm:cxn modelId="{B42441FA-2BD9-47B6-B5D4-50F5FC984F77}" type="presOf" srcId="{E10511BE-574C-46AC-9628-6BA369EFE178}" destId="{DC04F590-81BC-47DF-8303-FE7317D25A45}" srcOrd="0" destOrd="0" presId="urn:microsoft.com/office/officeart/2005/8/layout/vList2"/>
    <dgm:cxn modelId="{9517DEFF-875D-4711-BFF7-66A818220C6B}" srcId="{38336594-AC9E-4C30-A8CD-6BBBC14B68ED}" destId="{F3219923-7B72-4688-8F6C-F9335065A35E}" srcOrd="1" destOrd="0" parTransId="{B35B2693-2CD3-4FF7-BC5F-D6CB80711CE9}" sibTransId="{145021C0-0291-4B03-ADD5-A9618C6A2FE1}"/>
    <dgm:cxn modelId="{8495AD01-AD3B-420E-B43C-147D6F325E1B}" type="presParOf" srcId="{984F0BCA-B25A-4202-A88B-93B0454B2100}" destId="{259585FB-B4B2-4E1F-ABC1-A307B29E6D34}" srcOrd="0" destOrd="0" presId="urn:microsoft.com/office/officeart/2005/8/layout/vList2"/>
    <dgm:cxn modelId="{33E8EFBC-EFBD-4BC4-9612-131F83B0F3E5}" type="presParOf" srcId="{984F0BCA-B25A-4202-A88B-93B0454B2100}" destId="{E5B7C524-1518-4A32-9FE5-8F56D320EEFB}" srcOrd="1" destOrd="0" presId="urn:microsoft.com/office/officeart/2005/8/layout/vList2"/>
    <dgm:cxn modelId="{23D414A9-72E4-4F21-B878-15556BC6B856}" type="presParOf" srcId="{984F0BCA-B25A-4202-A88B-93B0454B2100}" destId="{607AE251-C527-418C-BC33-BCF73F983E06}" srcOrd="2" destOrd="0" presId="urn:microsoft.com/office/officeart/2005/8/layout/vList2"/>
    <dgm:cxn modelId="{6CBBEAB2-5485-4343-98A9-B7BC38BDFE51}" type="presParOf" srcId="{984F0BCA-B25A-4202-A88B-93B0454B2100}" destId="{D49CBDD6-D7F9-4842-9F2A-944684A8E66F}" srcOrd="3" destOrd="0" presId="urn:microsoft.com/office/officeart/2005/8/layout/vList2"/>
    <dgm:cxn modelId="{944721AC-14EA-4EB6-ADBE-BF614B533ACE}" type="presParOf" srcId="{984F0BCA-B25A-4202-A88B-93B0454B2100}" destId="{24614ADA-2B1F-4E3E-A2E8-2136281EB4E4}" srcOrd="4" destOrd="0" presId="urn:microsoft.com/office/officeart/2005/8/layout/vList2"/>
    <dgm:cxn modelId="{93F7C17D-DDB9-4610-9203-139B266F1195}" type="presParOf" srcId="{984F0BCA-B25A-4202-A88B-93B0454B2100}" destId="{A0AB6457-75EF-4513-8A5F-998557B1C67D}" srcOrd="5" destOrd="0" presId="urn:microsoft.com/office/officeart/2005/8/layout/vList2"/>
    <dgm:cxn modelId="{1C75A3E5-39C6-4E8A-B11C-147A70399C9C}" type="presParOf" srcId="{984F0BCA-B25A-4202-A88B-93B0454B2100}" destId="{1D060BA1-C281-4142-82A6-DEA36F89DE0E}" srcOrd="6" destOrd="0" presId="urn:microsoft.com/office/officeart/2005/8/layout/vList2"/>
    <dgm:cxn modelId="{207634CC-892E-4875-AAA9-760CD9D13F44}" type="presParOf" srcId="{984F0BCA-B25A-4202-A88B-93B0454B2100}" destId="{07588E92-8B53-4558-B3BB-B60E5D97E669}" srcOrd="7" destOrd="0" presId="urn:microsoft.com/office/officeart/2005/8/layout/vList2"/>
    <dgm:cxn modelId="{3703B8F2-8F4D-49D7-85E7-57108F979037}" type="presParOf" srcId="{984F0BCA-B25A-4202-A88B-93B0454B2100}" destId="{DC04F590-81BC-47DF-8303-FE7317D25A45}"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D57F92-0F16-4FA6-B2F8-67BDE88D28C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FR"/>
        </a:p>
      </dgm:t>
    </dgm:pt>
    <dgm:pt modelId="{FE08CC36-1959-4F99-AF48-07878991F1E6}">
      <dgm:prSet/>
      <dgm:spPr>
        <a:solidFill>
          <a:schemeClr val="bg1">
            <a:lumMod val="65000"/>
          </a:schemeClr>
        </a:solidFill>
      </dgm:spPr>
      <dgm:t>
        <a:bodyPr/>
        <a:lstStyle/>
        <a:p>
          <a:pPr rtl="0">
            <a:spcAft>
              <a:spcPct val="35000"/>
            </a:spcAft>
          </a:pPr>
          <a:endParaRPr lang="fr-CA" dirty="0"/>
        </a:p>
      </dgm:t>
    </dgm:pt>
    <dgm:pt modelId="{1423083C-B111-4276-AC7D-EC053E37C37E}" type="parTrans" cxnId="{44582991-0C78-418F-BFDC-8E41DEA47857}">
      <dgm:prSet/>
      <dgm:spPr/>
      <dgm:t>
        <a:bodyPr/>
        <a:lstStyle/>
        <a:p>
          <a:endParaRPr lang="fr-FR"/>
        </a:p>
      </dgm:t>
    </dgm:pt>
    <dgm:pt modelId="{FFD85C8C-FAD8-4A2E-9147-977FEC5B1823}" type="sibTrans" cxnId="{44582991-0C78-418F-BFDC-8E41DEA47857}">
      <dgm:prSet/>
      <dgm:spPr/>
      <dgm:t>
        <a:bodyPr/>
        <a:lstStyle/>
        <a:p>
          <a:endParaRPr lang="fr-FR"/>
        </a:p>
      </dgm:t>
    </dgm:pt>
    <dgm:pt modelId="{7953090D-BDE8-4161-AEF3-F78D4BC2A7DB}">
      <dgm:prSet/>
      <dgm:spPr>
        <a:solidFill>
          <a:schemeClr val="bg1">
            <a:lumMod val="65000"/>
          </a:schemeClr>
        </a:solidFill>
      </dgm:spPr>
      <dgm:t>
        <a:bodyPr/>
        <a:lstStyle/>
        <a:p>
          <a:pPr rtl="0">
            <a:spcAft>
              <a:spcPts val="1200"/>
            </a:spcAft>
          </a:pPr>
          <a:r>
            <a:rPr lang="fr-CA" b="1" dirty="0"/>
            <a:t>Rendre la personne efficace dans l’exercice d’un métier</a:t>
          </a:r>
        </a:p>
      </dgm:t>
    </dgm:pt>
    <dgm:pt modelId="{07BA4A6E-DE0D-4CDC-BE07-8F0A5ABC0353}" type="parTrans" cxnId="{08DA48F8-A39B-4A9E-BFDF-6CCF33EDEDA1}">
      <dgm:prSet/>
      <dgm:spPr/>
      <dgm:t>
        <a:bodyPr/>
        <a:lstStyle/>
        <a:p>
          <a:endParaRPr lang="fr-FR"/>
        </a:p>
      </dgm:t>
    </dgm:pt>
    <dgm:pt modelId="{57F9DF8B-878F-45FF-8B20-D1ED99EF18C6}" type="sibTrans" cxnId="{08DA48F8-A39B-4A9E-BFDF-6CCF33EDEDA1}">
      <dgm:prSet/>
      <dgm:spPr/>
      <dgm:t>
        <a:bodyPr/>
        <a:lstStyle/>
        <a:p>
          <a:endParaRPr lang="fr-FR"/>
        </a:p>
      </dgm:t>
    </dgm:pt>
    <dgm:pt modelId="{FEC6DE94-0418-4A99-8860-D0670BDC3055}">
      <dgm:prSet/>
      <dgm:spPr>
        <a:solidFill>
          <a:schemeClr val="bg1">
            <a:lumMod val="65000"/>
          </a:schemeClr>
        </a:solidFill>
      </dgm:spPr>
      <dgm:t>
        <a:bodyPr/>
        <a:lstStyle/>
        <a:p>
          <a:pPr rtl="0">
            <a:spcAft>
              <a:spcPts val="1200"/>
            </a:spcAft>
          </a:pPr>
          <a:r>
            <a:rPr lang="fr-CA" b="1" dirty="0"/>
            <a:t>Favoriser l’intégration de la personne à la vie professionnelle</a:t>
          </a:r>
        </a:p>
      </dgm:t>
    </dgm:pt>
    <dgm:pt modelId="{B4EC5530-899A-44B4-A5A5-4968D563088F}" type="parTrans" cxnId="{C2B63772-354F-42CC-8E7E-A8ACE36588ED}">
      <dgm:prSet/>
      <dgm:spPr/>
      <dgm:t>
        <a:bodyPr/>
        <a:lstStyle/>
        <a:p>
          <a:endParaRPr lang="fr-FR"/>
        </a:p>
      </dgm:t>
    </dgm:pt>
    <dgm:pt modelId="{4FE86FB8-D9B1-4C1B-AB55-6AEBB1483E81}" type="sibTrans" cxnId="{C2B63772-354F-42CC-8E7E-A8ACE36588ED}">
      <dgm:prSet/>
      <dgm:spPr/>
      <dgm:t>
        <a:bodyPr/>
        <a:lstStyle/>
        <a:p>
          <a:endParaRPr lang="fr-FR"/>
        </a:p>
      </dgm:t>
    </dgm:pt>
    <dgm:pt modelId="{2E87F99E-7267-4E91-9947-4AC86337FA64}">
      <dgm:prSet/>
      <dgm:spPr>
        <a:solidFill>
          <a:schemeClr val="bg1">
            <a:lumMod val="65000"/>
          </a:schemeClr>
        </a:solidFill>
      </dgm:spPr>
      <dgm:t>
        <a:bodyPr/>
        <a:lstStyle/>
        <a:p>
          <a:pPr rtl="0">
            <a:spcAft>
              <a:spcPts val="1200"/>
            </a:spcAft>
          </a:pPr>
          <a:r>
            <a:rPr lang="fr-CA" b="1" dirty="0"/>
            <a:t>Favoriser l’évolution de la personne et l’approfondissement de savoirs professionnels</a:t>
          </a:r>
        </a:p>
      </dgm:t>
    </dgm:pt>
    <dgm:pt modelId="{F831C359-C8D5-4231-A299-FDB38B52A0EC}" type="parTrans" cxnId="{99A10DF5-A536-4AD1-85F9-5622A19383FD}">
      <dgm:prSet/>
      <dgm:spPr/>
      <dgm:t>
        <a:bodyPr/>
        <a:lstStyle/>
        <a:p>
          <a:endParaRPr lang="fr-FR"/>
        </a:p>
      </dgm:t>
    </dgm:pt>
    <dgm:pt modelId="{219B28C1-3C42-4DEA-BF1D-6A944F61EF11}" type="sibTrans" cxnId="{99A10DF5-A536-4AD1-85F9-5622A19383FD}">
      <dgm:prSet/>
      <dgm:spPr/>
      <dgm:t>
        <a:bodyPr/>
        <a:lstStyle/>
        <a:p>
          <a:endParaRPr lang="fr-FR"/>
        </a:p>
      </dgm:t>
    </dgm:pt>
    <dgm:pt modelId="{DFF7D2D8-070E-4313-8597-6D945FF20CBB}">
      <dgm:prSet/>
      <dgm:spPr>
        <a:solidFill>
          <a:schemeClr val="bg1">
            <a:lumMod val="65000"/>
          </a:schemeClr>
        </a:solidFill>
      </dgm:spPr>
      <dgm:t>
        <a:bodyPr/>
        <a:lstStyle/>
        <a:p>
          <a:pPr rtl="0">
            <a:spcAft>
              <a:spcPts val="1200"/>
            </a:spcAft>
          </a:pPr>
          <a:r>
            <a:rPr lang="fr-CA" b="1" dirty="0"/>
            <a:t>Assurer la mobilité professionnelle de la personne</a:t>
          </a:r>
        </a:p>
      </dgm:t>
    </dgm:pt>
    <dgm:pt modelId="{A4BBFEE4-E523-4A42-BE18-CC6B3A796AFD}" type="parTrans" cxnId="{4504F661-3D5F-454C-8F79-A2BBAC14B6C4}">
      <dgm:prSet/>
      <dgm:spPr/>
      <dgm:t>
        <a:bodyPr/>
        <a:lstStyle/>
        <a:p>
          <a:endParaRPr lang="fr-FR"/>
        </a:p>
      </dgm:t>
    </dgm:pt>
    <dgm:pt modelId="{F915E14B-65B8-4DE1-BEB3-E2E26C240E3D}" type="sibTrans" cxnId="{4504F661-3D5F-454C-8F79-A2BBAC14B6C4}">
      <dgm:prSet/>
      <dgm:spPr/>
      <dgm:t>
        <a:bodyPr/>
        <a:lstStyle/>
        <a:p>
          <a:endParaRPr lang="fr-FR"/>
        </a:p>
      </dgm:t>
    </dgm:pt>
    <dgm:pt modelId="{7975BC43-4148-4B29-AE51-573A6A9AE64B}" type="pres">
      <dgm:prSet presAssocID="{1DD57F92-0F16-4FA6-B2F8-67BDE88D28C5}" presName="linearFlow" presStyleCnt="0">
        <dgm:presLayoutVars>
          <dgm:dir/>
          <dgm:resizeHandles val="exact"/>
        </dgm:presLayoutVars>
      </dgm:prSet>
      <dgm:spPr/>
    </dgm:pt>
    <dgm:pt modelId="{56C54454-3D8F-49EF-A13C-6AD6B59F2932}" type="pres">
      <dgm:prSet presAssocID="{FE08CC36-1959-4F99-AF48-07878991F1E6}" presName="composite" presStyleCnt="0"/>
      <dgm:spPr/>
    </dgm:pt>
    <dgm:pt modelId="{1FAF8DFC-8251-41F5-8294-1109B3F01C8C}" type="pres">
      <dgm:prSet presAssocID="{FE08CC36-1959-4F99-AF48-07878991F1E6}" presName="imgShp" presStyleLbl="fgImgPlace1" presStyleIdx="0" presStyleCnt="1"/>
      <dgm:spPr>
        <a:blipFill>
          <a:blip xmlns:r="http://schemas.openxmlformats.org/officeDocument/2006/relationships" r:embed="rId1">
            <a:extLst>
              <a:ext uri="{BEBA8EAE-BF5A-486C-A8C5-ECC9F3942E4B}">
                <a14:imgProps xmlns:a14="http://schemas.microsoft.com/office/drawing/2010/main">
                  <a14:imgLayer r:embed="rId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l="-47000" r="-47000"/>
          </a:stretch>
        </a:blipFill>
      </dgm:spPr>
    </dgm:pt>
    <dgm:pt modelId="{2C3D7970-E5B2-4CCB-BB9E-ED5F604B0FC7}" type="pres">
      <dgm:prSet presAssocID="{FE08CC36-1959-4F99-AF48-07878991F1E6}" presName="txShp" presStyleLbl="node1" presStyleIdx="0" presStyleCnt="1" custScaleX="125188" custScaleY="168572">
        <dgm:presLayoutVars>
          <dgm:bulletEnabled val="1"/>
        </dgm:presLayoutVars>
      </dgm:prSet>
      <dgm:spPr/>
    </dgm:pt>
  </dgm:ptLst>
  <dgm:cxnLst>
    <dgm:cxn modelId="{11C6B25D-79A4-4F99-A189-4C385F08F97C}" type="presOf" srcId="{2E87F99E-7267-4E91-9947-4AC86337FA64}" destId="{2C3D7970-E5B2-4CCB-BB9E-ED5F604B0FC7}" srcOrd="0" destOrd="3" presId="urn:microsoft.com/office/officeart/2005/8/layout/vList3"/>
    <dgm:cxn modelId="{4504F661-3D5F-454C-8F79-A2BBAC14B6C4}" srcId="{FE08CC36-1959-4F99-AF48-07878991F1E6}" destId="{DFF7D2D8-070E-4313-8597-6D945FF20CBB}" srcOrd="3" destOrd="0" parTransId="{A4BBFEE4-E523-4A42-BE18-CC6B3A796AFD}" sibTransId="{F915E14B-65B8-4DE1-BEB3-E2E26C240E3D}"/>
    <dgm:cxn modelId="{C2B63772-354F-42CC-8E7E-A8ACE36588ED}" srcId="{FE08CC36-1959-4F99-AF48-07878991F1E6}" destId="{FEC6DE94-0418-4A99-8860-D0670BDC3055}" srcOrd="1" destOrd="0" parTransId="{B4EC5530-899A-44B4-A5A5-4968D563088F}" sibTransId="{4FE86FB8-D9B1-4C1B-AB55-6AEBB1483E81}"/>
    <dgm:cxn modelId="{A17F5259-EDEE-4635-92DF-BC2D72066851}" type="presOf" srcId="{FE08CC36-1959-4F99-AF48-07878991F1E6}" destId="{2C3D7970-E5B2-4CCB-BB9E-ED5F604B0FC7}" srcOrd="0" destOrd="0" presId="urn:microsoft.com/office/officeart/2005/8/layout/vList3"/>
    <dgm:cxn modelId="{44582991-0C78-418F-BFDC-8E41DEA47857}" srcId="{1DD57F92-0F16-4FA6-B2F8-67BDE88D28C5}" destId="{FE08CC36-1959-4F99-AF48-07878991F1E6}" srcOrd="0" destOrd="0" parTransId="{1423083C-B111-4276-AC7D-EC053E37C37E}" sibTransId="{FFD85C8C-FAD8-4A2E-9147-977FEC5B1823}"/>
    <dgm:cxn modelId="{94653AB8-9209-4A28-8D3A-E110109A9D3E}" type="presOf" srcId="{FEC6DE94-0418-4A99-8860-D0670BDC3055}" destId="{2C3D7970-E5B2-4CCB-BB9E-ED5F604B0FC7}" srcOrd="0" destOrd="2" presId="urn:microsoft.com/office/officeart/2005/8/layout/vList3"/>
    <dgm:cxn modelId="{89E628C9-D492-4D57-81CD-94E036788B06}" type="presOf" srcId="{7953090D-BDE8-4161-AEF3-F78D4BC2A7DB}" destId="{2C3D7970-E5B2-4CCB-BB9E-ED5F604B0FC7}" srcOrd="0" destOrd="1" presId="urn:microsoft.com/office/officeart/2005/8/layout/vList3"/>
    <dgm:cxn modelId="{6FB5EAF3-B183-4581-8E7F-C53CC812A2D7}" type="presOf" srcId="{1DD57F92-0F16-4FA6-B2F8-67BDE88D28C5}" destId="{7975BC43-4148-4B29-AE51-573A6A9AE64B}" srcOrd="0" destOrd="0" presId="urn:microsoft.com/office/officeart/2005/8/layout/vList3"/>
    <dgm:cxn modelId="{99A10DF5-A536-4AD1-85F9-5622A19383FD}" srcId="{FE08CC36-1959-4F99-AF48-07878991F1E6}" destId="{2E87F99E-7267-4E91-9947-4AC86337FA64}" srcOrd="2" destOrd="0" parTransId="{F831C359-C8D5-4231-A299-FDB38B52A0EC}" sibTransId="{219B28C1-3C42-4DEA-BF1D-6A944F61EF11}"/>
    <dgm:cxn modelId="{08DA48F8-A39B-4A9E-BFDF-6CCF33EDEDA1}" srcId="{FE08CC36-1959-4F99-AF48-07878991F1E6}" destId="{7953090D-BDE8-4161-AEF3-F78D4BC2A7DB}" srcOrd="0" destOrd="0" parTransId="{07BA4A6E-DE0D-4CDC-BE07-8F0A5ABC0353}" sibTransId="{57F9DF8B-878F-45FF-8B20-D1ED99EF18C6}"/>
    <dgm:cxn modelId="{A07FA9FF-2FF7-4FDB-8D8E-D1A284D3A1B3}" type="presOf" srcId="{DFF7D2D8-070E-4313-8597-6D945FF20CBB}" destId="{2C3D7970-E5B2-4CCB-BB9E-ED5F604B0FC7}" srcOrd="0" destOrd="4" presId="urn:microsoft.com/office/officeart/2005/8/layout/vList3"/>
    <dgm:cxn modelId="{B9225697-4336-4BFF-8E02-94B5D3D01AF0}" type="presParOf" srcId="{7975BC43-4148-4B29-AE51-573A6A9AE64B}" destId="{56C54454-3D8F-49EF-A13C-6AD6B59F2932}" srcOrd="0" destOrd="0" presId="urn:microsoft.com/office/officeart/2005/8/layout/vList3"/>
    <dgm:cxn modelId="{E8AD1992-6E24-41DF-90E3-E3368DE3996D}" type="presParOf" srcId="{56C54454-3D8F-49EF-A13C-6AD6B59F2932}" destId="{1FAF8DFC-8251-41F5-8294-1109B3F01C8C}" srcOrd="0" destOrd="0" presId="urn:microsoft.com/office/officeart/2005/8/layout/vList3"/>
    <dgm:cxn modelId="{16143372-0449-4844-ADC9-8EFFCC13C5BB}" type="presParOf" srcId="{56C54454-3D8F-49EF-A13C-6AD6B59F2932}" destId="{2C3D7970-E5B2-4CCB-BB9E-ED5F604B0FC7}"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E96221-8D4F-404E-9DA0-CC57B4B1A5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E6C09D18-76E8-469C-B78B-3D7AAFBB5852}">
      <dgm:prSet/>
      <dgm:spPr>
        <a:solidFill>
          <a:srgbClr val="DE0000"/>
        </a:solidFill>
      </dgm:spPr>
      <dgm:t>
        <a:bodyPr/>
        <a:lstStyle/>
        <a:p>
          <a:pPr rtl="0"/>
          <a:r>
            <a:rPr lang="fr-CA" dirty="0"/>
            <a:t>Les orientations à favoriser en matière de grandes </a:t>
          </a:r>
          <a:r>
            <a:rPr lang="fr-CA" b="1" dirty="0"/>
            <a:t>habiletés intellectuelles ou motrices</a:t>
          </a:r>
          <a:endParaRPr lang="fr-CA" dirty="0"/>
        </a:p>
      </dgm:t>
    </dgm:pt>
    <dgm:pt modelId="{12794370-1080-4B18-B235-91A10E561078}" type="parTrans" cxnId="{D78E5995-3A56-4B15-B0DC-0B688E4F931C}">
      <dgm:prSet/>
      <dgm:spPr/>
      <dgm:t>
        <a:bodyPr/>
        <a:lstStyle/>
        <a:p>
          <a:endParaRPr lang="fr-FR"/>
        </a:p>
      </dgm:t>
    </dgm:pt>
    <dgm:pt modelId="{BC287F8A-1E71-46E8-9E9B-BB4D039B1D25}" type="sibTrans" cxnId="{D78E5995-3A56-4B15-B0DC-0B688E4F931C}">
      <dgm:prSet/>
      <dgm:spPr/>
      <dgm:t>
        <a:bodyPr/>
        <a:lstStyle/>
        <a:p>
          <a:endParaRPr lang="fr-FR"/>
        </a:p>
      </dgm:t>
    </dgm:pt>
    <dgm:pt modelId="{B6F506B1-C5BE-4434-AAF2-7DE71060387C}">
      <dgm:prSet/>
      <dgm:spPr>
        <a:solidFill>
          <a:schemeClr val="bg1">
            <a:lumMod val="50000"/>
          </a:schemeClr>
        </a:solidFill>
      </dgm:spPr>
      <dgm:t>
        <a:bodyPr/>
        <a:lstStyle/>
        <a:p>
          <a:pPr rtl="0"/>
          <a:r>
            <a:rPr lang="fr-CA" dirty="0"/>
            <a:t>Les </a:t>
          </a:r>
          <a:r>
            <a:rPr lang="fr-CA" b="1" dirty="0"/>
            <a:t>habitudes de travail</a:t>
          </a:r>
          <a:endParaRPr lang="fr-CA" dirty="0"/>
        </a:p>
      </dgm:t>
    </dgm:pt>
    <dgm:pt modelId="{DFDDCE57-156B-49CC-8E62-DB8C3A5625EB}" type="parTrans" cxnId="{524B2C3E-6595-4FA3-B0A9-F3DE30C2C0C8}">
      <dgm:prSet/>
      <dgm:spPr/>
      <dgm:t>
        <a:bodyPr/>
        <a:lstStyle/>
        <a:p>
          <a:endParaRPr lang="fr-FR"/>
        </a:p>
      </dgm:t>
    </dgm:pt>
    <dgm:pt modelId="{8C331F2A-FBF6-41CD-882F-B189B334DC9A}" type="sibTrans" cxnId="{524B2C3E-6595-4FA3-B0A9-F3DE30C2C0C8}">
      <dgm:prSet/>
      <dgm:spPr/>
      <dgm:t>
        <a:bodyPr/>
        <a:lstStyle/>
        <a:p>
          <a:endParaRPr lang="fr-FR"/>
        </a:p>
      </dgm:t>
    </dgm:pt>
    <dgm:pt modelId="{3934A5DC-FABE-457B-B7A9-9D8703E62EE3}">
      <dgm:prSet/>
      <dgm:spPr>
        <a:solidFill>
          <a:schemeClr val="bg1">
            <a:lumMod val="65000"/>
          </a:schemeClr>
        </a:solidFill>
      </dgm:spPr>
      <dgm:t>
        <a:bodyPr/>
        <a:lstStyle/>
        <a:p>
          <a:pPr rtl="0"/>
          <a:r>
            <a:rPr lang="fr-CA" dirty="0"/>
            <a:t>Les </a:t>
          </a:r>
          <a:r>
            <a:rPr lang="fr-CA" b="1" dirty="0"/>
            <a:t>attitudes et les comportements indispensables </a:t>
          </a:r>
          <a:r>
            <a:rPr lang="fr-CA" dirty="0"/>
            <a:t>à l’exercice du métier </a:t>
          </a:r>
        </a:p>
      </dgm:t>
    </dgm:pt>
    <dgm:pt modelId="{FB92830B-E2C4-4AA3-9224-36FCC4155CC2}" type="parTrans" cxnId="{7874C06A-963D-4E56-A935-F708C4648A4C}">
      <dgm:prSet/>
      <dgm:spPr/>
      <dgm:t>
        <a:bodyPr/>
        <a:lstStyle/>
        <a:p>
          <a:endParaRPr lang="fr-FR"/>
        </a:p>
      </dgm:t>
    </dgm:pt>
    <dgm:pt modelId="{8237C803-A515-4542-AF5F-6AFC5108B3E5}" type="sibTrans" cxnId="{7874C06A-963D-4E56-A935-F708C4648A4C}">
      <dgm:prSet/>
      <dgm:spPr/>
      <dgm:t>
        <a:bodyPr/>
        <a:lstStyle/>
        <a:p>
          <a:endParaRPr lang="fr-FR"/>
        </a:p>
      </dgm:t>
    </dgm:pt>
    <dgm:pt modelId="{401A07D3-2257-44EA-A6B2-5E3850BD0E73}" type="pres">
      <dgm:prSet presAssocID="{EEE96221-8D4F-404E-9DA0-CC57B4B1A552}" presName="linear" presStyleCnt="0">
        <dgm:presLayoutVars>
          <dgm:animLvl val="lvl"/>
          <dgm:resizeHandles val="exact"/>
        </dgm:presLayoutVars>
      </dgm:prSet>
      <dgm:spPr/>
    </dgm:pt>
    <dgm:pt modelId="{A1DA512F-B0C1-4BAA-B7F3-8DCCCE4366D5}" type="pres">
      <dgm:prSet presAssocID="{E6C09D18-76E8-469C-B78B-3D7AAFBB5852}" presName="parentText" presStyleLbl="node1" presStyleIdx="0" presStyleCnt="3">
        <dgm:presLayoutVars>
          <dgm:chMax val="0"/>
          <dgm:bulletEnabled val="1"/>
        </dgm:presLayoutVars>
      </dgm:prSet>
      <dgm:spPr/>
    </dgm:pt>
    <dgm:pt modelId="{CA3F1EDB-ABD2-47DC-B793-E10C8E4914F2}" type="pres">
      <dgm:prSet presAssocID="{BC287F8A-1E71-46E8-9E9B-BB4D039B1D25}" presName="spacer" presStyleCnt="0"/>
      <dgm:spPr/>
    </dgm:pt>
    <dgm:pt modelId="{4FD305A6-DBC4-4C64-A6FF-CC3723FAE1AA}" type="pres">
      <dgm:prSet presAssocID="{B6F506B1-C5BE-4434-AAF2-7DE71060387C}" presName="parentText" presStyleLbl="node1" presStyleIdx="1" presStyleCnt="3">
        <dgm:presLayoutVars>
          <dgm:chMax val="0"/>
          <dgm:bulletEnabled val="1"/>
        </dgm:presLayoutVars>
      </dgm:prSet>
      <dgm:spPr/>
    </dgm:pt>
    <dgm:pt modelId="{2732CA60-7F7D-476D-B8BD-A92EFBB2937B}" type="pres">
      <dgm:prSet presAssocID="{8C331F2A-FBF6-41CD-882F-B189B334DC9A}" presName="spacer" presStyleCnt="0"/>
      <dgm:spPr/>
    </dgm:pt>
    <dgm:pt modelId="{6EF35841-EEA8-49EC-BB8F-29C7F1D05593}" type="pres">
      <dgm:prSet presAssocID="{3934A5DC-FABE-457B-B7A9-9D8703E62EE3}" presName="parentText" presStyleLbl="node1" presStyleIdx="2" presStyleCnt="3">
        <dgm:presLayoutVars>
          <dgm:chMax val="0"/>
          <dgm:bulletEnabled val="1"/>
        </dgm:presLayoutVars>
      </dgm:prSet>
      <dgm:spPr/>
    </dgm:pt>
  </dgm:ptLst>
  <dgm:cxnLst>
    <dgm:cxn modelId="{E83C9203-6739-471B-8219-40E0859F390F}" type="presOf" srcId="{3934A5DC-FABE-457B-B7A9-9D8703E62EE3}" destId="{6EF35841-EEA8-49EC-BB8F-29C7F1D05593}" srcOrd="0" destOrd="0" presId="urn:microsoft.com/office/officeart/2005/8/layout/vList2"/>
    <dgm:cxn modelId="{50EC1139-C7C1-4150-A468-E2C2C5109130}" type="presOf" srcId="{B6F506B1-C5BE-4434-AAF2-7DE71060387C}" destId="{4FD305A6-DBC4-4C64-A6FF-CC3723FAE1AA}" srcOrd="0" destOrd="0" presId="urn:microsoft.com/office/officeart/2005/8/layout/vList2"/>
    <dgm:cxn modelId="{524B2C3E-6595-4FA3-B0A9-F3DE30C2C0C8}" srcId="{EEE96221-8D4F-404E-9DA0-CC57B4B1A552}" destId="{B6F506B1-C5BE-4434-AAF2-7DE71060387C}" srcOrd="1" destOrd="0" parTransId="{DFDDCE57-156B-49CC-8E62-DB8C3A5625EB}" sibTransId="{8C331F2A-FBF6-41CD-882F-B189B334DC9A}"/>
    <dgm:cxn modelId="{7874C06A-963D-4E56-A935-F708C4648A4C}" srcId="{EEE96221-8D4F-404E-9DA0-CC57B4B1A552}" destId="{3934A5DC-FABE-457B-B7A9-9D8703E62EE3}" srcOrd="2" destOrd="0" parTransId="{FB92830B-E2C4-4AA3-9224-36FCC4155CC2}" sibTransId="{8237C803-A515-4542-AF5F-6AFC5108B3E5}"/>
    <dgm:cxn modelId="{D78E5995-3A56-4B15-B0DC-0B688E4F931C}" srcId="{EEE96221-8D4F-404E-9DA0-CC57B4B1A552}" destId="{E6C09D18-76E8-469C-B78B-3D7AAFBB5852}" srcOrd="0" destOrd="0" parTransId="{12794370-1080-4B18-B235-91A10E561078}" sibTransId="{BC287F8A-1E71-46E8-9E9B-BB4D039B1D25}"/>
    <dgm:cxn modelId="{B4BD9BB1-E7AC-4334-81F7-25F67E340720}" type="presOf" srcId="{E6C09D18-76E8-469C-B78B-3D7AAFBB5852}" destId="{A1DA512F-B0C1-4BAA-B7F3-8DCCCE4366D5}" srcOrd="0" destOrd="0" presId="urn:microsoft.com/office/officeart/2005/8/layout/vList2"/>
    <dgm:cxn modelId="{6C104FCE-6741-440F-A883-D652DB784C21}" type="presOf" srcId="{EEE96221-8D4F-404E-9DA0-CC57B4B1A552}" destId="{401A07D3-2257-44EA-A6B2-5E3850BD0E73}" srcOrd="0" destOrd="0" presId="urn:microsoft.com/office/officeart/2005/8/layout/vList2"/>
    <dgm:cxn modelId="{605F8E70-6720-4A0E-87A6-897DD8EDEA9F}" type="presParOf" srcId="{401A07D3-2257-44EA-A6B2-5E3850BD0E73}" destId="{A1DA512F-B0C1-4BAA-B7F3-8DCCCE4366D5}" srcOrd="0" destOrd="0" presId="urn:microsoft.com/office/officeart/2005/8/layout/vList2"/>
    <dgm:cxn modelId="{BA0BC612-7BAE-4917-9BFB-6A4A37ECEBBF}" type="presParOf" srcId="{401A07D3-2257-44EA-A6B2-5E3850BD0E73}" destId="{CA3F1EDB-ABD2-47DC-B793-E10C8E4914F2}" srcOrd="1" destOrd="0" presId="urn:microsoft.com/office/officeart/2005/8/layout/vList2"/>
    <dgm:cxn modelId="{9C3BF087-140B-435C-BA9E-69736C5A6BED}" type="presParOf" srcId="{401A07D3-2257-44EA-A6B2-5E3850BD0E73}" destId="{4FD305A6-DBC4-4C64-A6FF-CC3723FAE1AA}" srcOrd="2" destOrd="0" presId="urn:microsoft.com/office/officeart/2005/8/layout/vList2"/>
    <dgm:cxn modelId="{A807AB5F-7BA8-4D9B-AD14-A1C57429EB1A}" type="presParOf" srcId="{401A07D3-2257-44EA-A6B2-5E3850BD0E73}" destId="{2732CA60-7F7D-476D-B8BD-A92EFBB2937B}" srcOrd="3" destOrd="0" presId="urn:microsoft.com/office/officeart/2005/8/layout/vList2"/>
    <dgm:cxn modelId="{9FC7B208-3ABD-4F70-8B9F-8F5EF5C8C05A}" type="presParOf" srcId="{401A07D3-2257-44EA-A6B2-5E3850BD0E73}" destId="{6EF35841-EEA8-49EC-BB8F-29C7F1D05593}"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0E8E80-9E7F-4A6A-BD5B-A525CD18C3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B4A623D4-5A4F-40DB-9E44-0EFEA3CBC42E}">
      <dgm:prSet/>
      <dgm:spPr>
        <a:solidFill>
          <a:srgbClr val="C00000"/>
        </a:solidFill>
      </dgm:spPr>
      <dgm:t>
        <a:bodyPr/>
        <a:lstStyle/>
        <a:p>
          <a:pPr rtl="0"/>
          <a:r>
            <a:rPr lang="fr-CA" dirty="0"/>
            <a:t>Est-ce que l’on a répondu à vos attentes de ce cours?  Avez-vous des questions?</a:t>
          </a:r>
        </a:p>
      </dgm:t>
    </dgm:pt>
    <dgm:pt modelId="{C74803DB-499E-46B4-91E0-8400F1F95FB7}" type="parTrans" cxnId="{56771B42-BFB2-43D6-A5BF-49CB8238B8C5}">
      <dgm:prSet/>
      <dgm:spPr/>
      <dgm:t>
        <a:bodyPr/>
        <a:lstStyle/>
        <a:p>
          <a:endParaRPr lang="fr-FR"/>
        </a:p>
      </dgm:t>
    </dgm:pt>
    <dgm:pt modelId="{168D935C-FBEA-40CE-9ADB-ED478807C37E}" type="sibTrans" cxnId="{56771B42-BFB2-43D6-A5BF-49CB8238B8C5}">
      <dgm:prSet/>
      <dgm:spPr/>
      <dgm:t>
        <a:bodyPr/>
        <a:lstStyle/>
        <a:p>
          <a:endParaRPr lang="fr-FR"/>
        </a:p>
      </dgm:t>
    </dgm:pt>
    <dgm:pt modelId="{1AD61DDB-834A-4385-BC96-7787378CFA0A}" type="pres">
      <dgm:prSet presAssocID="{F20E8E80-9E7F-4A6A-BD5B-A525CD18C32E}" presName="linear" presStyleCnt="0">
        <dgm:presLayoutVars>
          <dgm:animLvl val="lvl"/>
          <dgm:resizeHandles val="exact"/>
        </dgm:presLayoutVars>
      </dgm:prSet>
      <dgm:spPr/>
    </dgm:pt>
    <dgm:pt modelId="{9E908101-91BD-4834-BA0B-1684782A9F5E}" type="pres">
      <dgm:prSet presAssocID="{B4A623D4-5A4F-40DB-9E44-0EFEA3CBC42E}" presName="parentText" presStyleLbl="node1" presStyleIdx="0" presStyleCnt="1">
        <dgm:presLayoutVars>
          <dgm:chMax val="0"/>
          <dgm:bulletEnabled val="1"/>
        </dgm:presLayoutVars>
      </dgm:prSet>
      <dgm:spPr/>
    </dgm:pt>
  </dgm:ptLst>
  <dgm:cxnLst>
    <dgm:cxn modelId="{56771B42-BFB2-43D6-A5BF-49CB8238B8C5}" srcId="{F20E8E80-9E7F-4A6A-BD5B-A525CD18C32E}" destId="{B4A623D4-5A4F-40DB-9E44-0EFEA3CBC42E}" srcOrd="0" destOrd="0" parTransId="{C74803DB-499E-46B4-91E0-8400F1F95FB7}" sibTransId="{168D935C-FBEA-40CE-9ADB-ED478807C37E}"/>
    <dgm:cxn modelId="{9A051BF2-33C3-4460-B492-74F72EDCF6CF}" type="presOf" srcId="{F20E8E80-9E7F-4A6A-BD5B-A525CD18C32E}" destId="{1AD61DDB-834A-4385-BC96-7787378CFA0A}" srcOrd="0" destOrd="0" presId="urn:microsoft.com/office/officeart/2005/8/layout/vList2"/>
    <dgm:cxn modelId="{6601A4F3-CAAF-4847-8EDA-27C7B1B3B2EF}" type="presOf" srcId="{B4A623D4-5A4F-40DB-9E44-0EFEA3CBC42E}" destId="{9E908101-91BD-4834-BA0B-1684782A9F5E}" srcOrd="0" destOrd="0" presId="urn:microsoft.com/office/officeart/2005/8/layout/vList2"/>
    <dgm:cxn modelId="{3F05EA53-CAFA-4A9E-972E-B5DDBA10A939}" type="presParOf" srcId="{1AD61DDB-834A-4385-BC96-7787378CFA0A}" destId="{9E908101-91BD-4834-BA0B-1684782A9F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39317-4D78-49FD-81F9-7C5C10BC5A0A}">
      <dsp:nvSpPr>
        <dsp:cNvPr id="0" name=""/>
        <dsp:cNvSpPr/>
      </dsp:nvSpPr>
      <dsp:spPr>
        <a:xfrm>
          <a:off x="3082694" y="36344"/>
          <a:ext cx="4618399" cy="985795"/>
        </a:xfrm>
        <a:prstGeom prst="rightArrow">
          <a:avLst>
            <a:gd name="adj1" fmla="val 75000"/>
            <a:gd name="adj2" fmla="val 50000"/>
          </a:avLst>
        </a:prstGeom>
        <a:solidFill>
          <a:srgbClr val="777777"/>
        </a:solidFill>
        <a:ln w="12700" cap="flat" cmpd="sng" algn="ctr">
          <a:solidFill>
            <a:schemeClr val="accent4">
              <a:tint val="40000"/>
              <a:alpha val="90000"/>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chemeClr val="bg1">
                  <a:lumMod val="95000"/>
                </a:schemeClr>
              </a:solidFill>
            </a:rPr>
            <a:t>les </a:t>
          </a:r>
          <a:r>
            <a:rPr lang="fr-CA" sz="1800" b="1" kern="1200" dirty="0">
              <a:solidFill>
                <a:schemeClr val="bg1">
                  <a:lumMod val="95000"/>
                </a:schemeClr>
              </a:solidFill>
            </a:rPr>
            <a:t>responsabilités</a:t>
          </a:r>
          <a:r>
            <a:rPr lang="fr-CA" sz="1800" kern="1200" dirty="0">
              <a:solidFill>
                <a:schemeClr val="bg1">
                  <a:lumMod val="95000"/>
                </a:schemeClr>
              </a:solidFill>
            </a:rPr>
            <a:t> et les </a:t>
          </a:r>
          <a:r>
            <a:rPr lang="fr-CA" sz="1800" b="1" kern="1200" dirty="0">
              <a:solidFill>
                <a:schemeClr val="bg1">
                  <a:lumMod val="95000"/>
                </a:schemeClr>
              </a:solidFill>
            </a:rPr>
            <a:t>principales fonctions </a:t>
          </a:r>
          <a:r>
            <a:rPr lang="fr-CA" sz="1800" kern="1200" dirty="0">
              <a:solidFill>
                <a:schemeClr val="bg1">
                  <a:lumMod val="95000"/>
                </a:schemeClr>
              </a:solidFill>
            </a:rPr>
            <a:t>de l’enseignant</a:t>
          </a:r>
        </a:p>
      </dsp:txBody>
      <dsp:txXfrm>
        <a:off x="3082694" y="159568"/>
        <a:ext cx="4248726" cy="739347"/>
      </dsp:txXfrm>
    </dsp:sp>
    <dsp:sp modelId="{7033FCCE-D922-413F-9DA1-8B5D6F6DAE1E}">
      <dsp:nvSpPr>
        <dsp:cNvPr id="0" name=""/>
        <dsp:cNvSpPr/>
      </dsp:nvSpPr>
      <dsp:spPr>
        <a:xfrm>
          <a:off x="3762" y="49290"/>
          <a:ext cx="3078932" cy="892502"/>
        </a:xfrm>
        <a:prstGeom prst="roundRect">
          <a:avLst/>
        </a:prstGeom>
        <a:solidFill>
          <a:srgbClr val="FF4F4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t>Vous connaîtrez</a:t>
          </a:r>
        </a:p>
      </dsp:txBody>
      <dsp:txXfrm>
        <a:off x="47330" y="92858"/>
        <a:ext cx="2991796" cy="805366"/>
      </dsp:txXfrm>
    </dsp:sp>
    <dsp:sp modelId="{B4BD8025-1AAD-45CD-8A1D-8A6899D0465E}">
      <dsp:nvSpPr>
        <dsp:cNvPr id="0" name=""/>
        <dsp:cNvSpPr/>
      </dsp:nvSpPr>
      <dsp:spPr>
        <a:xfrm>
          <a:off x="3082694" y="1077689"/>
          <a:ext cx="4618399" cy="970417"/>
        </a:xfrm>
        <a:prstGeom prst="rightArrow">
          <a:avLst>
            <a:gd name="adj1" fmla="val 75000"/>
            <a:gd name="adj2" fmla="val 50000"/>
          </a:avLst>
        </a:prstGeom>
        <a:solidFill>
          <a:srgbClr val="C0C0C0">
            <a:alpha val="89804"/>
          </a:srgbClr>
        </a:solidFill>
        <a:ln w="12700" cap="flat" cmpd="sng" algn="ctr">
          <a:solidFill>
            <a:schemeClr val="accent4">
              <a:tint val="40000"/>
              <a:alpha val="90000"/>
              <a:hueOff val="-1830864"/>
              <a:satOff val="8304"/>
              <a:lumOff val="8"/>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5F5F5F"/>
              </a:solidFill>
            </a:rPr>
            <a:t>d’</a:t>
          </a:r>
          <a:r>
            <a:rPr lang="fr-CA" sz="1800" b="1" kern="1200" dirty="0">
              <a:solidFill>
                <a:srgbClr val="5F5F5F"/>
              </a:solidFill>
            </a:rPr>
            <a:t>interpréter les 13 compétences </a:t>
          </a:r>
          <a:r>
            <a:rPr lang="fr-CA" sz="1800" kern="1200" dirty="0">
              <a:solidFill>
                <a:srgbClr val="5F5F5F"/>
              </a:solidFill>
            </a:rPr>
            <a:t>de la profession enseignante</a:t>
          </a:r>
        </a:p>
      </dsp:txBody>
      <dsp:txXfrm>
        <a:off x="3082694" y="1198991"/>
        <a:ext cx="4254493" cy="727813"/>
      </dsp:txXfrm>
    </dsp:sp>
    <dsp:sp modelId="{0EFDA05E-F524-406A-B43E-FF7DD627B1F5}">
      <dsp:nvSpPr>
        <dsp:cNvPr id="0" name=""/>
        <dsp:cNvSpPr/>
      </dsp:nvSpPr>
      <dsp:spPr>
        <a:xfrm>
          <a:off x="3762" y="1116647"/>
          <a:ext cx="3078932" cy="892502"/>
        </a:xfrm>
        <a:prstGeom prst="roundRect">
          <a:avLst/>
        </a:prstGeom>
        <a:solidFill>
          <a:srgbClr val="FF7D7D"/>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5F5F5F"/>
              </a:solidFill>
            </a:rPr>
            <a:t>Vous serez en</a:t>
          </a:r>
        </a:p>
        <a:p>
          <a:pPr marL="0" lvl="0" indent="0" algn="ctr" defTabSz="889000">
            <a:lnSpc>
              <a:spcPct val="90000"/>
            </a:lnSpc>
            <a:spcBef>
              <a:spcPct val="0"/>
            </a:spcBef>
            <a:spcAft>
              <a:spcPct val="35000"/>
            </a:spcAft>
            <a:buNone/>
          </a:pPr>
          <a:r>
            <a:rPr lang="fr-CA" sz="2000" b="1" kern="1200" dirty="0">
              <a:solidFill>
                <a:srgbClr val="5F5F5F"/>
              </a:solidFill>
            </a:rPr>
            <a:t> mesure  </a:t>
          </a:r>
        </a:p>
      </dsp:txBody>
      <dsp:txXfrm>
        <a:off x="47330" y="1160215"/>
        <a:ext cx="2991796" cy="805366"/>
      </dsp:txXfrm>
    </dsp:sp>
    <dsp:sp modelId="{3F60C4D9-5288-45BC-BDCE-F23B5A7CD004}">
      <dsp:nvSpPr>
        <dsp:cNvPr id="0" name=""/>
        <dsp:cNvSpPr/>
      </dsp:nvSpPr>
      <dsp:spPr>
        <a:xfrm>
          <a:off x="3082694" y="2137357"/>
          <a:ext cx="4618399" cy="954040"/>
        </a:xfrm>
        <a:prstGeom prst="rightArrow">
          <a:avLst>
            <a:gd name="adj1" fmla="val 75000"/>
            <a:gd name="adj2" fmla="val 50000"/>
          </a:avLst>
        </a:prstGeom>
        <a:solidFill>
          <a:srgbClr val="EAEAEA">
            <a:alpha val="89804"/>
          </a:srgbClr>
        </a:solidFill>
        <a:ln w="12700" cap="flat" cmpd="sng" algn="ctr">
          <a:solidFill>
            <a:schemeClr val="accent4">
              <a:tint val="40000"/>
              <a:alpha val="90000"/>
              <a:hueOff val="-3661728"/>
              <a:satOff val="16608"/>
              <a:lumOff val="16"/>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4D4D4D"/>
              </a:solidFill>
            </a:rPr>
            <a:t>de comprendre la complémentarité du </a:t>
          </a:r>
          <a:r>
            <a:rPr lang="fr-CA" sz="1800" b="1" kern="1200" dirty="0">
              <a:solidFill>
                <a:srgbClr val="4D4D4D"/>
              </a:solidFill>
            </a:rPr>
            <a:t>rôle de chacun pour soutenir les EBP</a:t>
          </a:r>
        </a:p>
      </dsp:txBody>
      <dsp:txXfrm>
        <a:off x="3082694" y="2256612"/>
        <a:ext cx="4260634" cy="715530"/>
      </dsp:txXfrm>
    </dsp:sp>
    <dsp:sp modelId="{339668C8-C809-4BE6-AC6B-E3A33651B3D4}">
      <dsp:nvSpPr>
        <dsp:cNvPr id="0" name=""/>
        <dsp:cNvSpPr/>
      </dsp:nvSpPr>
      <dsp:spPr>
        <a:xfrm>
          <a:off x="3762" y="2168126"/>
          <a:ext cx="3078932" cy="892502"/>
        </a:xfrm>
        <a:prstGeom prst="roundRect">
          <a:avLst/>
        </a:prstGeom>
        <a:solidFill>
          <a:srgbClr val="FFB7B7"/>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a:solidFill>
                <a:srgbClr val="5F5F5F"/>
              </a:solidFill>
            </a:rPr>
            <a:t>Vous serez à même </a:t>
          </a:r>
        </a:p>
      </dsp:txBody>
      <dsp:txXfrm>
        <a:off x="47330" y="2211694"/>
        <a:ext cx="2991796" cy="805366"/>
      </dsp:txXfrm>
    </dsp:sp>
    <dsp:sp modelId="{57384A74-6C0F-4760-A0DF-C15BEDFE399A}">
      <dsp:nvSpPr>
        <dsp:cNvPr id="0" name=""/>
        <dsp:cNvSpPr/>
      </dsp:nvSpPr>
      <dsp:spPr>
        <a:xfrm>
          <a:off x="3082694" y="3180647"/>
          <a:ext cx="4618399" cy="912074"/>
        </a:xfrm>
        <a:prstGeom prst="rightArrow">
          <a:avLst>
            <a:gd name="adj1" fmla="val 75000"/>
            <a:gd name="adj2" fmla="val 50000"/>
          </a:avLst>
        </a:prstGeom>
        <a:solidFill>
          <a:srgbClr val="F8F8F8">
            <a:alpha val="89804"/>
          </a:srgbClr>
        </a:solidFill>
        <a:ln w="12700" cap="flat" cmpd="sng" algn="ctr">
          <a:solidFill>
            <a:schemeClr val="accent4">
              <a:tint val="40000"/>
              <a:alpha val="90000"/>
              <a:hueOff val="-5492592"/>
              <a:satOff val="24911"/>
              <a:lumOff val="25"/>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333333"/>
              </a:solidFill>
            </a:rPr>
            <a:t>des </a:t>
          </a:r>
          <a:r>
            <a:rPr lang="fr-CA" sz="1800" b="1" kern="1200" dirty="0">
              <a:solidFill>
                <a:srgbClr val="333333"/>
              </a:solidFill>
            </a:rPr>
            <a:t>éléments constitutifs d’un programme d’études </a:t>
          </a:r>
          <a:r>
            <a:rPr lang="fr-CA" sz="1800" kern="1200" dirty="0">
              <a:solidFill>
                <a:srgbClr val="333333"/>
              </a:solidFill>
            </a:rPr>
            <a:t>en formation professionnelle</a:t>
          </a:r>
        </a:p>
      </dsp:txBody>
      <dsp:txXfrm>
        <a:off x="3082694" y="3294656"/>
        <a:ext cx="4276371" cy="684056"/>
      </dsp:txXfrm>
    </dsp:sp>
    <dsp:sp modelId="{16C55412-C087-4314-B573-F22DD5DDBF6E}">
      <dsp:nvSpPr>
        <dsp:cNvPr id="0" name=""/>
        <dsp:cNvSpPr/>
      </dsp:nvSpPr>
      <dsp:spPr>
        <a:xfrm>
          <a:off x="3762" y="3190433"/>
          <a:ext cx="3078932" cy="892502"/>
        </a:xfrm>
        <a:prstGeom prst="roundRect">
          <a:avLst/>
        </a:prstGeom>
        <a:solidFill>
          <a:srgbClr val="FFD9D9"/>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4D4D4D"/>
              </a:solidFill>
            </a:rPr>
            <a:t>Vous aurez pris connaissance </a:t>
          </a:r>
        </a:p>
      </dsp:txBody>
      <dsp:txXfrm>
        <a:off x="47330" y="3234001"/>
        <a:ext cx="2991796" cy="805366"/>
      </dsp:txXfrm>
    </dsp:sp>
    <dsp:sp modelId="{82956A1A-BC99-402C-9033-A11CB6043138}">
      <dsp:nvSpPr>
        <dsp:cNvPr id="0" name=""/>
        <dsp:cNvSpPr/>
      </dsp:nvSpPr>
      <dsp:spPr>
        <a:xfrm>
          <a:off x="3082694" y="4181972"/>
          <a:ext cx="4618399" cy="935395"/>
        </a:xfrm>
        <a:prstGeom prst="rightArrow">
          <a:avLst>
            <a:gd name="adj1" fmla="val 75000"/>
            <a:gd name="adj2" fmla="val 50000"/>
          </a:avLst>
        </a:prstGeom>
        <a:solidFill>
          <a:srgbClr val="4D4D4D">
            <a:alpha val="89804"/>
          </a:srgbClr>
        </a:solidFill>
        <a:ln w="12700" cap="flat" cmpd="sng" algn="ctr">
          <a:solidFill>
            <a:schemeClr val="accent4">
              <a:tint val="40000"/>
              <a:alpha val="90000"/>
              <a:hueOff val="-7323457"/>
              <a:satOff val="33215"/>
              <a:lumOff val="33"/>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chemeClr val="bg1"/>
              </a:solidFill>
            </a:rPr>
            <a:t>les documents relatifs du </a:t>
          </a:r>
          <a:r>
            <a:rPr lang="fr-CA" sz="1800" b="1" kern="1200" dirty="0">
              <a:solidFill>
                <a:schemeClr val="bg1"/>
              </a:solidFill>
            </a:rPr>
            <a:t>programme de reconnaissances de crédits universitaire</a:t>
          </a:r>
          <a:endParaRPr lang="fr-CA" sz="1800" kern="1200" dirty="0">
            <a:solidFill>
              <a:schemeClr val="bg1"/>
            </a:solidFill>
          </a:endParaRPr>
        </a:p>
      </dsp:txBody>
      <dsp:txXfrm>
        <a:off x="3082694" y="4298896"/>
        <a:ext cx="4267626" cy="701547"/>
      </dsp:txXfrm>
    </dsp:sp>
    <dsp:sp modelId="{D65DA708-7B07-440C-8DE1-CDBB19492B25}">
      <dsp:nvSpPr>
        <dsp:cNvPr id="0" name=""/>
        <dsp:cNvSpPr/>
      </dsp:nvSpPr>
      <dsp:spPr>
        <a:xfrm>
          <a:off x="3762" y="4203419"/>
          <a:ext cx="3078932" cy="892502"/>
        </a:xfrm>
        <a:prstGeom prst="roundRect">
          <a:avLst/>
        </a:prstGeom>
        <a:solidFill>
          <a:srgbClr val="F8F8F8">
            <a:alpha val="89804"/>
          </a:srgb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000000"/>
              </a:solidFill>
            </a:rPr>
            <a:t>Vous pourrez vous procurer </a:t>
          </a:r>
          <a:endParaRPr lang="fr-CA" sz="1800" kern="1200" dirty="0">
            <a:solidFill>
              <a:srgbClr val="000000"/>
            </a:solidFill>
          </a:endParaRPr>
        </a:p>
      </dsp:txBody>
      <dsp:txXfrm>
        <a:off x="47330" y="4246987"/>
        <a:ext cx="2991796" cy="8053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77E82-8F58-4B88-891B-18DBCDB7F68F}">
      <dsp:nvSpPr>
        <dsp:cNvPr id="0" name=""/>
        <dsp:cNvSpPr/>
      </dsp:nvSpPr>
      <dsp:spPr>
        <a:xfrm>
          <a:off x="0" y="29759"/>
          <a:ext cx="2094017" cy="1256410"/>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rgbClr val="000000"/>
            </a:solidFill>
          </a:endParaRPr>
        </a:p>
      </dsp:txBody>
      <dsp:txXfrm>
        <a:off x="0" y="29759"/>
        <a:ext cx="2094017" cy="1256410"/>
      </dsp:txXfrm>
    </dsp:sp>
    <dsp:sp modelId="{8E76C62A-B347-4A5C-A8C3-E978E0F05A36}">
      <dsp:nvSpPr>
        <dsp:cNvPr id="0" name=""/>
        <dsp:cNvSpPr/>
      </dsp:nvSpPr>
      <dsp:spPr>
        <a:xfrm>
          <a:off x="2303419" y="29759"/>
          <a:ext cx="2094017" cy="125641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rgbClr val="5F5F5F"/>
            </a:solidFill>
          </a:endParaRPr>
        </a:p>
      </dsp:txBody>
      <dsp:txXfrm>
        <a:off x="2303419" y="29759"/>
        <a:ext cx="2094017" cy="1256410"/>
      </dsp:txXfrm>
    </dsp:sp>
    <dsp:sp modelId="{E24FF749-1880-44D0-A610-DCD8B5E3D4BA}">
      <dsp:nvSpPr>
        <dsp:cNvPr id="0" name=""/>
        <dsp:cNvSpPr/>
      </dsp:nvSpPr>
      <dsp:spPr>
        <a:xfrm>
          <a:off x="4606839" y="29759"/>
          <a:ext cx="2094017" cy="125641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CA" sz="1800" b="1" kern="1200" dirty="0"/>
        </a:p>
      </dsp:txBody>
      <dsp:txXfrm>
        <a:off x="4606839" y="29759"/>
        <a:ext cx="2094017" cy="1256410"/>
      </dsp:txXfrm>
    </dsp:sp>
    <dsp:sp modelId="{E9CBC70C-5FE0-4D47-9E4B-59DFBB5DF68B}">
      <dsp:nvSpPr>
        <dsp:cNvPr id="0" name=""/>
        <dsp:cNvSpPr/>
      </dsp:nvSpPr>
      <dsp:spPr>
        <a:xfrm>
          <a:off x="0" y="1495571"/>
          <a:ext cx="2094017" cy="1256410"/>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p>
      </dsp:txBody>
      <dsp:txXfrm>
        <a:off x="0" y="1495571"/>
        <a:ext cx="2094017" cy="1256410"/>
      </dsp:txXfrm>
    </dsp:sp>
    <dsp:sp modelId="{481AD5DB-6E9A-41CF-B053-B2555042A26A}">
      <dsp:nvSpPr>
        <dsp:cNvPr id="0" name=""/>
        <dsp:cNvSpPr/>
      </dsp:nvSpPr>
      <dsp:spPr>
        <a:xfrm>
          <a:off x="2303419" y="1495571"/>
          <a:ext cx="2094017" cy="125641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CA" sz="1800" b="1" kern="1200" dirty="0">
            <a:solidFill>
              <a:srgbClr val="000000"/>
            </a:solidFill>
          </a:endParaRPr>
        </a:p>
      </dsp:txBody>
      <dsp:txXfrm>
        <a:off x="2303419" y="1495571"/>
        <a:ext cx="2094017" cy="1256410"/>
      </dsp:txXfrm>
    </dsp:sp>
    <dsp:sp modelId="{00E09934-0768-4E8A-8BD1-1890C6340572}">
      <dsp:nvSpPr>
        <dsp:cNvPr id="0" name=""/>
        <dsp:cNvSpPr/>
      </dsp:nvSpPr>
      <dsp:spPr>
        <a:xfrm>
          <a:off x="4606839" y="1495571"/>
          <a:ext cx="2094017" cy="125641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rgbClr val="5F5F5F"/>
            </a:solidFill>
          </a:endParaRPr>
        </a:p>
      </dsp:txBody>
      <dsp:txXfrm>
        <a:off x="4606839" y="1495571"/>
        <a:ext cx="2094017" cy="1256410"/>
      </dsp:txXfrm>
    </dsp:sp>
    <dsp:sp modelId="{56AFE270-583A-4DE5-82B2-F0DE3B24B718}">
      <dsp:nvSpPr>
        <dsp:cNvPr id="0" name=""/>
        <dsp:cNvSpPr/>
      </dsp:nvSpPr>
      <dsp:spPr>
        <a:xfrm>
          <a:off x="1151709" y="2961384"/>
          <a:ext cx="2094017" cy="1256410"/>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rgbClr val="5F5F5F"/>
            </a:solidFill>
          </a:endParaRPr>
        </a:p>
      </dsp:txBody>
      <dsp:txXfrm>
        <a:off x="1151709" y="2961384"/>
        <a:ext cx="2094017" cy="1256410"/>
      </dsp:txXfrm>
    </dsp:sp>
    <dsp:sp modelId="{081038BC-A667-49C9-82D5-2A78921C2F38}">
      <dsp:nvSpPr>
        <dsp:cNvPr id="0" name=""/>
        <dsp:cNvSpPr/>
      </dsp:nvSpPr>
      <dsp:spPr>
        <a:xfrm>
          <a:off x="3455129" y="2961384"/>
          <a:ext cx="2094017" cy="1256410"/>
        </a:xfrm>
        <a:prstGeom prst="rect">
          <a:avLst/>
        </a:prstGeom>
        <a:solidFill>
          <a:srgbClr val="777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CA" sz="1800" b="1" kern="1200" dirty="0"/>
        </a:p>
      </dsp:txBody>
      <dsp:txXfrm>
        <a:off x="3455129" y="2961384"/>
        <a:ext cx="2094017" cy="1256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77E82-8F58-4B88-891B-18DBCDB7F68F}">
      <dsp:nvSpPr>
        <dsp:cNvPr id="0" name=""/>
        <dsp:cNvSpPr/>
      </dsp:nvSpPr>
      <dsp:spPr>
        <a:xfrm>
          <a:off x="0" y="29759"/>
          <a:ext cx="2094017" cy="1256410"/>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000000"/>
              </a:solidFill>
            </a:rPr>
            <a:t>Contribuer à la formation intellectuelle et au développement de l’élève</a:t>
          </a:r>
          <a:endParaRPr lang="fr-FR" sz="1800" b="1" kern="1200" dirty="0">
            <a:solidFill>
              <a:srgbClr val="000000"/>
            </a:solidFill>
          </a:endParaRPr>
        </a:p>
      </dsp:txBody>
      <dsp:txXfrm>
        <a:off x="0" y="29759"/>
        <a:ext cx="2094017" cy="1256410"/>
      </dsp:txXfrm>
    </dsp:sp>
    <dsp:sp modelId="{8E76C62A-B347-4A5C-A8C3-E978E0F05A36}">
      <dsp:nvSpPr>
        <dsp:cNvPr id="0" name=""/>
        <dsp:cNvSpPr/>
      </dsp:nvSpPr>
      <dsp:spPr>
        <a:xfrm>
          <a:off x="2303419" y="29759"/>
          <a:ext cx="2094017" cy="125641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5F5F5F"/>
              </a:solidFill>
            </a:rPr>
            <a:t>Faire respecter les droits de la personne</a:t>
          </a:r>
          <a:endParaRPr lang="fr-FR" sz="1800" b="1" kern="1200" dirty="0">
            <a:solidFill>
              <a:srgbClr val="5F5F5F"/>
            </a:solidFill>
          </a:endParaRPr>
        </a:p>
      </dsp:txBody>
      <dsp:txXfrm>
        <a:off x="2303419" y="29759"/>
        <a:ext cx="2094017" cy="1256410"/>
      </dsp:txXfrm>
    </dsp:sp>
    <dsp:sp modelId="{E24FF749-1880-44D0-A610-DCD8B5E3D4BA}">
      <dsp:nvSpPr>
        <dsp:cNvPr id="0" name=""/>
        <dsp:cNvSpPr/>
      </dsp:nvSpPr>
      <dsp:spPr>
        <a:xfrm>
          <a:off x="4606839" y="29759"/>
          <a:ext cx="2094017" cy="125641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t>Développer le goût d’apprendre de l’élève</a:t>
          </a:r>
        </a:p>
      </dsp:txBody>
      <dsp:txXfrm>
        <a:off x="4606839" y="29759"/>
        <a:ext cx="2094017" cy="1256410"/>
      </dsp:txXfrm>
    </dsp:sp>
    <dsp:sp modelId="{E9CBC70C-5FE0-4D47-9E4B-59DFBB5DF68B}">
      <dsp:nvSpPr>
        <dsp:cNvPr id="0" name=""/>
        <dsp:cNvSpPr/>
      </dsp:nvSpPr>
      <dsp:spPr>
        <a:xfrm>
          <a:off x="0" y="1495571"/>
          <a:ext cx="2094017" cy="1256410"/>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t>Promouvoir la qualité de la langue écrite et parlée</a:t>
          </a:r>
          <a:endParaRPr lang="fr-FR" sz="1800" b="1" kern="1200" dirty="0"/>
        </a:p>
      </dsp:txBody>
      <dsp:txXfrm>
        <a:off x="0" y="1495571"/>
        <a:ext cx="2094017" cy="1256410"/>
      </dsp:txXfrm>
    </dsp:sp>
    <dsp:sp modelId="{481AD5DB-6E9A-41CF-B053-B2555042A26A}">
      <dsp:nvSpPr>
        <dsp:cNvPr id="0" name=""/>
        <dsp:cNvSpPr/>
      </dsp:nvSpPr>
      <dsp:spPr>
        <a:xfrm>
          <a:off x="2303419" y="1495571"/>
          <a:ext cx="2094017" cy="125641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000000"/>
              </a:solidFill>
            </a:rPr>
            <a:t>Agir d’une manière juste et impartiale</a:t>
          </a:r>
        </a:p>
      </dsp:txBody>
      <dsp:txXfrm>
        <a:off x="2303419" y="1495571"/>
        <a:ext cx="2094017" cy="1256410"/>
      </dsp:txXfrm>
    </dsp:sp>
    <dsp:sp modelId="{00E09934-0768-4E8A-8BD1-1890C6340572}">
      <dsp:nvSpPr>
        <dsp:cNvPr id="0" name=""/>
        <dsp:cNvSpPr/>
      </dsp:nvSpPr>
      <dsp:spPr>
        <a:xfrm>
          <a:off x="4606839" y="1495571"/>
          <a:ext cx="2094017" cy="125641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5F5F5F"/>
              </a:solidFill>
            </a:rPr>
            <a:t>Atteindre et conserver un haut degré de compétence professionnelle</a:t>
          </a:r>
          <a:endParaRPr lang="fr-FR" sz="1800" b="1" kern="1200" dirty="0">
            <a:solidFill>
              <a:srgbClr val="5F5F5F"/>
            </a:solidFill>
          </a:endParaRPr>
        </a:p>
      </dsp:txBody>
      <dsp:txXfrm>
        <a:off x="4606839" y="1495571"/>
        <a:ext cx="2094017" cy="1256410"/>
      </dsp:txXfrm>
    </dsp:sp>
    <dsp:sp modelId="{56AFE270-583A-4DE5-82B2-F0DE3B24B718}">
      <dsp:nvSpPr>
        <dsp:cNvPr id="0" name=""/>
        <dsp:cNvSpPr/>
      </dsp:nvSpPr>
      <dsp:spPr>
        <a:xfrm>
          <a:off x="1151709" y="2961384"/>
          <a:ext cx="2094017" cy="1256410"/>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solidFill>
                <a:srgbClr val="5F5F5F"/>
              </a:solidFill>
            </a:rPr>
            <a:t>Respecter le projet éducatif de l’école</a:t>
          </a:r>
          <a:endParaRPr lang="fr-FR" sz="1800" b="1" kern="1200" dirty="0">
            <a:solidFill>
              <a:srgbClr val="5F5F5F"/>
            </a:solidFill>
          </a:endParaRPr>
        </a:p>
      </dsp:txBody>
      <dsp:txXfrm>
        <a:off x="1151709" y="2961384"/>
        <a:ext cx="2094017" cy="1256410"/>
      </dsp:txXfrm>
    </dsp:sp>
    <dsp:sp modelId="{081038BC-A667-49C9-82D5-2A78921C2F38}">
      <dsp:nvSpPr>
        <dsp:cNvPr id="0" name=""/>
        <dsp:cNvSpPr/>
      </dsp:nvSpPr>
      <dsp:spPr>
        <a:xfrm>
          <a:off x="3455129" y="2961384"/>
          <a:ext cx="2094017" cy="1256410"/>
        </a:xfrm>
        <a:prstGeom prst="rect">
          <a:avLst/>
        </a:prstGeom>
        <a:solidFill>
          <a:srgbClr val="777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kern="1200" dirty="0"/>
            <a:t>Accompagner des enseignants en début de carrière</a:t>
          </a:r>
        </a:p>
      </dsp:txBody>
      <dsp:txXfrm>
        <a:off x="3455129" y="2961384"/>
        <a:ext cx="2094017" cy="1256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8CD9-CC7F-4C19-9960-5422DD49C48E}">
      <dsp:nvSpPr>
        <dsp:cNvPr id="0" name=""/>
        <dsp:cNvSpPr/>
      </dsp:nvSpPr>
      <dsp:spPr>
        <a:xfrm>
          <a:off x="0" y="245494"/>
          <a:ext cx="7340126" cy="175968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CA" sz="3200" kern="1200" dirty="0">
              <a:solidFill>
                <a:srgbClr val="C00000"/>
              </a:solidFill>
            </a:rPr>
            <a:t>Détermine les compétences </a:t>
          </a:r>
          <a:r>
            <a:rPr lang="fr-CA" sz="3200" kern="1200" dirty="0"/>
            <a:t>nécessaires pour </a:t>
          </a:r>
          <a:r>
            <a:rPr lang="fr-CA" sz="3200" kern="1200" dirty="0">
              <a:solidFill>
                <a:srgbClr val="C00000"/>
              </a:solidFill>
            </a:rPr>
            <a:t>exercer un métier </a:t>
          </a:r>
          <a:r>
            <a:rPr lang="fr-CA" sz="3200" kern="1200" dirty="0"/>
            <a:t>ou une profession au seuil d’entrée sur le </a:t>
          </a:r>
          <a:r>
            <a:rPr lang="fr-CA" sz="3200" kern="1200" dirty="0">
              <a:solidFill>
                <a:srgbClr val="C00000"/>
              </a:solidFill>
            </a:rPr>
            <a:t>marché du travail</a:t>
          </a:r>
        </a:p>
      </dsp:txBody>
      <dsp:txXfrm>
        <a:off x="85900" y="331394"/>
        <a:ext cx="7168326" cy="1587880"/>
      </dsp:txXfrm>
    </dsp:sp>
    <dsp:sp modelId="{434B74CA-1D2E-47CF-B06F-6736E091675D}">
      <dsp:nvSpPr>
        <dsp:cNvPr id="0" name=""/>
        <dsp:cNvSpPr/>
      </dsp:nvSpPr>
      <dsp:spPr>
        <a:xfrm>
          <a:off x="0" y="2097335"/>
          <a:ext cx="7340126" cy="175968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CA" sz="3200" kern="1200" dirty="0">
              <a:solidFill>
                <a:srgbClr val="C00000"/>
              </a:solidFill>
            </a:rPr>
            <a:t>Précise les cibles des apprentissages </a:t>
          </a:r>
          <a:r>
            <a:rPr lang="fr-CA" sz="3200" kern="1200" dirty="0"/>
            <a:t>et les </a:t>
          </a:r>
          <a:r>
            <a:rPr lang="fr-CA" sz="3200" kern="1200" dirty="0">
              <a:solidFill>
                <a:srgbClr val="C00000"/>
              </a:solidFill>
            </a:rPr>
            <a:t>grandes orientations </a:t>
          </a:r>
          <a:r>
            <a:rPr lang="fr-CA" sz="3200" kern="1200" dirty="0"/>
            <a:t>à privilégier pour la formation</a:t>
          </a:r>
        </a:p>
      </dsp:txBody>
      <dsp:txXfrm>
        <a:off x="85900" y="2183235"/>
        <a:ext cx="7168326" cy="1587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63383-CC5C-4E33-8899-F96C77367F73}">
      <dsp:nvSpPr>
        <dsp:cNvPr id="0" name=""/>
        <dsp:cNvSpPr/>
      </dsp:nvSpPr>
      <dsp:spPr>
        <a:xfrm>
          <a:off x="0" y="461250"/>
          <a:ext cx="6961584" cy="1233179"/>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fr-CA" sz="3100" kern="1200" dirty="0"/>
            <a:t>Elles décrivent les actions et les résultats attendus de l’élève (savoir-faire).</a:t>
          </a:r>
        </a:p>
      </dsp:txBody>
      <dsp:txXfrm>
        <a:off x="60199" y="521449"/>
        <a:ext cx="6841186" cy="1112781"/>
      </dsp:txXfrm>
    </dsp:sp>
    <dsp:sp modelId="{BB5FC00B-6E89-47B4-9BEF-74D2D535E05B}">
      <dsp:nvSpPr>
        <dsp:cNvPr id="0" name=""/>
        <dsp:cNvSpPr/>
      </dsp:nvSpPr>
      <dsp:spPr>
        <a:xfrm>
          <a:off x="0" y="1783710"/>
          <a:ext cx="6961584" cy="1233179"/>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fr-CA" sz="3100" kern="1200" dirty="0"/>
            <a:t>L’évaluation se fait principalement à la fin de la compétence.</a:t>
          </a:r>
        </a:p>
      </dsp:txBody>
      <dsp:txXfrm>
        <a:off x="60199" y="1843909"/>
        <a:ext cx="6841186" cy="1112781"/>
      </dsp:txXfrm>
    </dsp:sp>
    <dsp:sp modelId="{E7D2DD43-E71A-452F-ADBF-DA2BFAC9C788}">
      <dsp:nvSpPr>
        <dsp:cNvPr id="0" name=""/>
        <dsp:cNvSpPr/>
      </dsp:nvSpPr>
      <dsp:spPr>
        <a:xfrm>
          <a:off x="0" y="3106170"/>
          <a:ext cx="6961584" cy="1233179"/>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fr-CA" sz="3100" kern="1200" dirty="0"/>
            <a:t>On y </a:t>
          </a:r>
          <a:r>
            <a:rPr lang="fr-CA" sz="3100" kern="1200" dirty="0">
              <a:solidFill>
                <a:srgbClr val="000000"/>
              </a:solidFill>
            </a:rPr>
            <a:t>évalue</a:t>
          </a:r>
          <a:r>
            <a:rPr lang="fr-CA" sz="3100" kern="1200" dirty="0"/>
            <a:t> un </a:t>
          </a:r>
          <a:r>
            <a:rPr lang="fr-CA" sz="3100" b="1" u="none" kern="1200" dirty="0"/>
            <a:t>processus</a:t>
          </a:r>
          <a:r>
            <a:rPr lang="fr-CA" sz="3100" kern="1200" dirty="0"/>
            <a:t> et un </a:t>
          </a:r>
          <a:r>
            <a:rPr lang="fr-CA" sz="3100" u="sng" kern="1200" dirty="0"/>
            <a:t>produit fini</a:t>
          </a:r>
          <a:r>
            <a:rPr lang="fr-CA" sz="3100" kern="1200" dirty="0"/>
            <a:t>.</a:t>
          </a:r>
        </a:p>
      </dsp:txBody>
      <dsp:txXfrm>
        <a:off x="60199" y="3166369"/>
        <a:ext cx="6841186" cy="11127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585FB-B4B2-4E1F-ABC1-A307B29E6D34}">
      <dsp:nvSpPr>
        <dsp:cNvPr id="0" name=""/>
        <dsp:cNvSpPr/>
      </dsp:nvSpPr>
      <dsp:spPr>
        <a:xfrm>
          <a:off x="0" y="34290"/>
          <a:ext cx="6961584" cy="86346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kern="1200" dirty="0"/>
            <a:t>1. Buts du programme d’études</a:t>
          </a:r>
        </a:p>
      </dsp:txBody>
      <dsp:txXfrm>
        <a:off x="42151" y="76441"/>
        <a:ext cx="6877282" cy="779158"/>
      </dsp:txXfrm>
    </dsp:sp>
    <dsp:sp modelId="{607AE251-C527-418C-BC33-BCF73F983E06}">
      <dsp:nvSpPr>
        <dsp:cNvPr id="0" name=""/>
        <dsp:cNvSpPr/>
      </dsp:nvSpPr>
      <dsp:spPr>
        <a:xfrm>
          <a:off x="0" y="1001430"/>
          <a:ext cx="6961584" cy="863460"/>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b="0" kern="1200" dirty="0">
              <a:solidFill>
                <a:srgbClr val="140000"/>
              </a:solidFill>
            </a:rPr>
            <a:t>2. </a:t>
          </a:r>
          <a:r>
            <a:rPr lang="fr-CA" sz="3600" kern="1200" dirty="0">
              <a:solidFill>
                <a:sysClr val="windowText" lastClr="000000"/>
              </a:solidFill>
            </a:rPr>
            <a:t>Intentions éducatives</a:t>
          </a:r>
        </a:p>
      </dsp:txBody>
      <dsp:txXfrm>
        <a:off x="42151" y="1043581"/>
        <a:ext cx="6877282" cy="779158"/>
      </dsp:txXfrm>
    </dsp:sp>
    <dsp:sp modelId="{24614ADA-2B1F-4E3E-A2E8-2136281EB4E4}">
      <dsp:nvSpPr>
        <dsp:cNvPr id="0" name=""/>
        <dsp:cNvSpPr/>
      </dsp:nvSpPr>
      <dsp:spPr>
        <a:xfrm>
          <a:off x="0" y="1968570"/>
          <a:ext cx="6961584" cy="86346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b="0" kern="1200" dirty="0">
              <a:solidFill>
                <a:srgbClr val="140000"/>
              </a:solidFill>
            </a:rPr>
            <a:t>3. </a:t>
          </a:r>
          <a:r>
            <a:rPr lang="fr-CA" sz="3600" kern="1200" dirty="0">
              <a:solidFill>
                <a:sysClr val="windowText" lastClr="000000"/>
              </a:solidFill>
            </a:rPr>
            <a:t>Énoncés des compétences</a:t>
          </a:r>
        </a:p>
      </dsp:txBody>
      <dsp:txXfrm>
        <a:off x="42151" y="2010721"/>
        <a:ext cx="6877282" cy="779158"/>
      </dsp:txXfrm>
    </dsp:sp>
    <dsp:sp modelId="{1D060BA1-C281-4142-82A6-DEA36F89DE0E}">
      <dsp:nvSpPr>
        <dsp:cNvPr id="0" name=""/>
        <dsp:cNvSpPr/>
      </dsp:nvSpPr>
      <dsp:spPr>
        <a:xfrm>
          <a:off x="0" y="2935710"/>
          <a:ext cx="6961584" cy="863460"/>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kern="1200" dirty="0">
              <a:solidFill>
                <a:sysClr val="windowText" lastClr="000000"/>
              </a:solidFill>
            </a:rPr>
            <a:t>4. Matrice des compétences</a:t>
          </a:r>
        </a:p>
      </dsp:txBody>
      <dsp:txXfrm>
        <a:off x="42151" y="2977861"/>
        <a:ext cx="6877282" cy="779158"/>
      </dsp:txXfrm>
    </dsp:sp>
    <dsp:sp modelId="{DC04F590-81BC-47DF-8303-FE7317D25A45}">
      <dsp:nvSpPr>
        <dsp:cNvPr id="0" name=""/>
        <dsp:cNvSpPr/>
      </dsp:nvSpPr>
      <dsp:spPr>
        <a:xfrm>
          <a:off x="0" y="3902850"/>
          <a:ext cx="6961584" cy="863460"/>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kern="1200" dirty="0">
              <a:solidFill>
                <a:sysClr val="windowText" lastClr="000000"/>
              </a:solidFill>
            </a:rPr>
            <a:t>5. Harmonisation</a:t>
          </a:r>
        </a:p>
      </dsp:txBody>
      <dsp:txXfrm>
        <a:off x="42151" y="3945001"/>
        <a:ext cx="6877282" cy="7791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D7970-E5B2-4CCB-BB9E-ED5F604B0FC7}">
      <dsp:nvSpPr>
        <dsp:cNvPr id="0" name=""/>
        <dsp:cNvSpPr/>
      </dsp:nvSpPr>
      <dsp:spPr>
        <a:xfrm rot="10800000">
          <a:off x="948335" y="268793"/>
          <a:ext cx="6284501" cy="4263013"/>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174" tIns="102870" rIns="192024" bIns="102870" numCol="1" spcCol="1270" anchor="t" anchorCtr="0">
          <a:noAutofit/>
        </a:bodyPr>
        <a:lstStyle/>
        <a:p>
          <a:pPr marL="0" lvl="0" indent="0" algn="l" defTabSz="1200150" rtl="0">
            <a:lnSpc>
              <a:spcPct val="90000"/>
            </a:lnSpc>
            <a:spcBef>
              <a:spcPct val="0"/>
            </a:spcBef>
            <a:spcAft>
              <a:spcPct val="35000"/>
            </a:spcAft>
            <a:buNone/>
          </a:pPr>
          <a:endParaRPr lang="fr-CA" sz="2700" kern="1200" dirty="0"/>
        </a:p>
        <a:p>
          <a:pPr marL="228600" lvl="1" indent="-228600" algn="l" defTabSz="933450" rtl="0">
            <a:lnSpc>
              <a:spcPct val="90000"/>
            </a:lnSpc>
            <a:spcBef>
              <a:spcPct val="0"/>
            </a:spcBef>
            <a:spcAft>
              <a:spcPts val="1200"/>
            </a:spcAft>
            <a:buChar char="•"/>
          </a:pPr>
          <a:r>
            <a:rPr lang="fr-CA" sz="2100" b="1" kern="1200" dirty="0"/>
            <a:t>Rendre la personne efficace dans l’exercice d’un métier</a:t>
          </a:r>
        </a:p>
        <a:p>
          <a:pPr marL="228600" lvl="1" indent="-228600" algn="l" defTabSz="933450" rtl="0">
            <a:lnSpc>
              <a:spcPct val="90000"/>
            </a:lnSpc>
            <a:spcBef>
              <a:spcPct val="0"/>
            </a:spcBef>
            <a:spcAft>
              <a:spcPts val="1200"/>
            </a:spcAft>
            <a:buChar char="•"/>
          </a:pPr>
          <a:r>
            <a:rPr lang="fr-CA" sz="2100" b="1" kern="1200" dirty="0"/>
            <a:t>Favoriser l’intégration de la personne à la vie professionnelle</a:t>
          </a:r>
        </a:p>
        <a:p>
          <a:pPr marL="228600" lvl="1" indent="-228600" algn="l" defTabSz="933450" rtl="0">
            <a:lnSpc>
              <a:spcPct val="90000"/>
            </a:lnSpc>
            <a:spcBef>
              <a:spcPct val="0"/>
            </a:spcBef>
            <a:spcAft>
              <a:spcPts val="1200"/>
            </a:spcAft>
            <a:buChar char="•"/>
          </a:pPr>
          <a:r>
            <a:rPr lang="fr-CA" sz="2100" b="1" kern="1200" dirty="0"/>
            <a:t>Favoriser l’évolution de la personne et l’approfondissement de savoirs professionnels</a:t>
          </a:r>
        </a:p>
        <a:p>
          <a:pPr marL="228600" lvl="1" indent="-228600" algn="l" defTabSz="933450" rtl="0">
            <a:lnSpc>
              <a:spcPct val="90000"/>
            </a:lnSpc>
            <a:spcBef>
              <a:spcPct val="0"/>
            </a:spcBef>
            <a:spcAft>
              <a:spcPts val="1200"/>
            </a:spcAft>
            <a:buChar char="•"/>
          </a:pPr>
          <a:r>
            <a:rPr lang="fr-CA" sz="2100" b="1" kern="1200" dirty="0"/>
            <a:t>Assurer la mobilité professionnelle de la personne</a:t>
          </a:r>
        </a:p>
      </dsp:txBody>
      <dsp:txXfrm rot="10800000">
        <a:off x="2014088" y="268793"/>
        <a:ext cx="5218748" cy="4263013"/>
      </dsp:txXfrm>
    </dsp:sp>
    <dsp:sp modelId="{1FAF8DFC-8251-41F5-8294-1109B3F01C8C}">
      <dsp:nvSpPr>
        <dsp:cNvPr id="0" name=""/>
        <dsp:cNvSpPr/>
      </dsp:nvSpPr>
      <dsp:spPr>
        <a:xfrm>
          <a:off x="316111" y="1135851"/>
          <a:ext cx="2528897" cy="2528897"/>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l="-47000" r="-4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A512F-B0C1-4BAA-B7F3-8DCCCE4366D5}">
      <dsp:nvSpPr>
        <dsp:cNvPr id="0" name=""/>
        <dsp:cNvSpPr/>
      </dsp:nvSpPr>
      <dsp:spPr>
        <a:xfrm>
          <a:off x="0" y="648899"/>
          <a:ext cx="6961584" cy="1113840"/>
        </a:xfrm>
        <a:prstGeom prst="roundRect">
          <a:avLst/>
        </a:prstGeom>
        <a:solidFill>
          <a:srgbClr val="DE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fr-CA" sz="2800" kern="1200" dirty="0"/>
            <a:t>Les orientations à favoriser en matière de grandes </a:t>
          </a:r>
          <a:r>
            <a:rPr lang="fr-CA" sz="2800" b="1" kern="1200" dirty="0"/>
            <a:t>habiletés intellectuelles ou motrices</a:t>
          </a:r>
          <a:endParaRPr lang="fr-CA" sz="2800" kern="1200" dirty="0"/>
        </a:p>
      </dsp:txBody>
      <dsp:txXfrm>
        <a:off x="54373" y="703272"/>
        <a:ext cx="6852838" cy="1005094"/>
      </dsp:txXfrm>
    </dsp:sp>
    <dsp:sp modelId="{4FD305A6-DBC4-4C64-A6FF-CC3723FAE1AA}">
      <dsp:nvSpPr>
        <dsp:cNvPr id="0" name=""/>
        <dsp:cNvSpPr/>
      </dsp:nvSpPr>
      <dsp:spPr>
        <a:xfrm>
          <a:off x="0" y="1843380"/>
          <a:ext cx="6961584" cy="111384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fr-CA" sz="2800" kern="1200" dirty="0"/>
            <a:t>Les </a:t>
          </a:r>
          <a:r>
            <a:rPr lang="fr-CA" sz="2800" b="1" kern="1200" dirty="0"/>
            <a:t>habitudes de travail</a:t>
          </a:r>
          <a:endParaRPr lang="fr-CA" sz="2800" kern="1200" dirty="0"/>
        </a:p>
      </dsp:txBody>
      <dsp:txXfrm>
        <a:off x="54373" y="1897753"/>
        <a:ext cx="6852838" cy="1005094"/>
      </dsp:txXfrm>
    </dsp:sp>
    <dsp:sp modelId="{6EF35841-EEA8-49EC-BB8F-29C7F1D05593}">
      <dsp:nvSpPr>
        <dsp:cNvPr id="0" name=""/>
        <dsp:cNvSpPr/>
      </dsp:nvSpPr>
      <dsp:spPr>
        <a:xfrm>
          <a:off x="0" y="3037859"/>
          <a:ext cx="6961584" cy="111384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fr-CA" sz="2800" kern="1200" dirty="0"/>
            <a:t>Les </a:t>
          </a:r>
          <a:r>
            <a:rPr lang="fr-CA" sz="2800" b="1" kern="1200" dirty="0"/>
            <a:t>attitudes et les comportements indispensables </a:t>
          </a:r>
          <a:r>
            <a:rPr lang="fr-CA" sz="2800" kern="1200" dirty="0"/>
            <a:t>à l’exercice du métier </a:t>
          </a:r>
        </a:p>
      </dsp:txBody>
      <dsp:txXfrm>
        <a:off x="54373" y="3092232"/>
        <a:ext cx="6852838" cy="10050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08101-91BD-4834-BA0B-1684782A9F5E}">
      <dsp:nvSpPr>
        <dsp:cNvPr id="0" name=""/>
        <dsp:cNvSpPr/>
      </dsp:nvSpPr>
      <dsp:spPr>
        <a:xfrm>
          <a:off x="0" y="378141"/>
          <a:ext cx="6881703" cy="363987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rtl="0">
            <a:lnSpc>
              <a:spcPct val="90000"/>
            </a:lnSpc>
            <a:spcBef>
              <a:spcPct val="0"/>
            </a:spcBef>
            <a:spcAft>
              <a:spcPct val="35000"/>
            </a:spcAft>
            <a:buNone/>
          </a:pPr>
          <a:r>
            <a:rPr lang="fr-CA" sz="5100" kern="1200" dirty="0"/>
            <a:t>Est-ce que l’on a répondu à vos attentes de ce cours?  Avez-vous des questions?</a:t>
          </a:r>
        </a:p>
      </dsp:txBody>
      <dsp:txXfrm>
        <a:off x="177684" y="555825"/>
        <a:ext cx="6526335" cy="328450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3038319" cy="465242"/>
          </a:xfrm>
          <a:prstGeom prst="rect">
            <a:avLst/>
          </a:prstGeom>
        </p:spPr>
        <p:txBody>
          <a:bodyPr vert="horz" lIns="91415" tIns="45707" rIns="91415" bIns="45707" rtlCol="0"/>
          <a:lstStyle>
            <a:lvl1pPr algn="l">
              <a:defRPr sz="1200"/>
            </a:lvl1pPr>
          </a:lstStyle>
          <a:p>
            <a:r>
              <a:rPr lang="fr-CA"/>
              <a:t>IPE-01</a:t>
            </a:r>
          </a:p>
        </p:txBody>
      </p:sp>
      <p:sp>
        <p:nvSpPr>
          <p:cNvPr id="3" name="Espace réservé de la date 2"/>
          <p:cNvSpPr>
            <a:spLocks noGrp="1"/>
          </p:cNvSpPr>
          <p:nvPr>
            <p:ph type="dt" sz="quarter" idx="1"/>
          </p:nvPr>
        </p:nvSpPr>
        <p:spPr>
          <a:xfrm>
            <a:off x="3970885" y="1"/>
            <a:ext cx="3038319" cy="465242"/>
          </a:xfrm>
          <a:prstGeom prst="rect">
            <a:avLst/>
          </a:prstGeom>
        </p:spPr>
        <p:txBody>
          <a:bodyPr vert="horz" lIns="91415" tIns="45707" rIns="91415" bIns="45707" rtlCol="0"/>
          <a:lstStyle>
            <a:lvl1pPr algn="r">
              <a:defRPr sz="1200"/>
            </a:lvl1pPr>
          </a:lstStyle>
          <a:p>
            <a:fld id="{D336B1A9-6484-453B-B33A-C94D47BE22E5}" type="datetimeFigureOut">
              <a:rPr lang="fr-CA" smtClean="0"/>
              <a:t>2024-05-24</a:t>
            </a:fld>
            <a:endParaRPr lang="fr-CA"/>
          </a:p>
        </p:txBody>
      </p:sp>
      <p:sp>
        <p:nvSpPr>
          <p:cNvPr id="4" name="Espace réservé du pied de page 3"/>
          <p:cNvSpPr>
            <a:spLocks noGrp="1"/>
          </p:cNvSpPr>
          <p:nvPr>
            <p:ph type="ftr" sz="quarter" idx="2"/>
          </p:nvPr>
        </p:nvSpPr>
        <p:spPr>
          <a:xfrm>
            <a:off x="2" y="8829054"/>
            <a:ext cx="3038319" cy="465242"/>
          </a:xfrm>
          <a:prstGeom prst="rect">
            <a:avLst/>
          </a:prstGeom>
        </p:spPr>
        <p:txBody>
          <a:bodyPr vert="horz" lIns="91415" tIns="45707" rIns="91415" bIns="45707" rtlCol="0" anchor="b"/>
          <a:lstStyle>
            <a:lvl1pPr algn="l">
              <a:defRPr sz="1200"/>
            </a:lvl1pPr>
          </a:lstStyle>
          <a:p>
            <a:r>
              <a:rPr lang="fr-CA"/>
              <a:t>BEPGP</a:t>
            </a:r>
          </a:p>
        </p:txBody>
      </p:sp>
      <p:sp>
        <p:nvSpPr>
          <p:cNvPr id="5" name="Espace réservé du numéro de diapositive 4"/>
          <p:cNvSpPr>
            <a:spLocks noGrp="1"/>
          </p:cNvSpPr>
          <p:nvPr>
            <p:ph type="sldNum" sz="quarter" idx="3"/>
          </p:nvPr>
        </p:nvSpPr>
        <p:spPr>
          <a:xfrm>
            <a:off x="3970885" y="8829054"/>
            <a:ext cx="3038319" cy="465242"/>
          </a:xfrm>
          <a:prstGeom prst="rect">
            <a:avLst/>
          </a:prstGeom>
        </p:spPr>
        <p:txBody>
          <a:bodyPr vert="horz" lIns="91415" tIns="45707" rIns="91415" bIns="45707" rtlCol="0" anchor="b"/>
          <a:lstStyle>
            <a:lvl1pPr algn="r">
              <a:defRPr sz="1200"/>
            </a:lvl1pPr>
          </a:lstStyle>
          <a:p>
            <a:fld id="{0407E9A5-6921-4746-858E-2CE63FF23A7E}" type="slidenum">
              <a:rPr lang="fr-CA" smtClean="0"/>
              <a:t>‹N°›</a:t>
            </a:fld>
            <a:endParaRPr lang="fr-CA"/>
          </a:p>
        </p:txBody>
      </p:sp>
    </p:spTree>
    <p:extLst>
      <p:ext uri="{BB962C8B-B14F-4D97-AF65-F5344CB8AC3E}">
        <p14:creationId xmlns:p14="http://schemas.microsoft.com/office/powerpoint/2010/main" val="31011999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37840" cy="464820"/>
          </a:xfrm>
          <a:prstGeom prst="rect">
            <a:avLst/>
          </a:prstGeom>
        </p:spPr>
        <p:txBody>
          <a:bodyPr vert="horz" lIns="93152" tIns="46576" rIns="93152" bIns="46576" rtlCol="0"/>
          <a:lstStyle>
            <a:lvl1pPr algn="l">
              <a:defRPr sz="1200"/>
            </a:lvl1pPr>
          </a:lstStyle>
          <a:p>
            <a:r>
              <a:rPr lang="fr-CA"/>
              <a:t>IPE-01</a:t>
            </a:r>
          </a:p>
        </p:txBody>
      </p:sp>
      <p:sp>
        <p:nvSpPr>
          <p:cNvPr id="3" name="Espace réservé de la date 2"/>
          <p:cNvSpPr>
            <a:spLocks noGrp="1"/>
          </p:cNvSpPr>
          <p:nvPr>
            <p:ph type="dt" idx="1"/>
          </p:nvPr>
        </p:nvSpPr>
        <p:spPr>
          <a:xfrm>
            <a:off x="3970939" y="0"/>
            <a:ext cx="3037840" cy="464820"/>
          </a:xfrm>
          <a:prstGeom prst="rect">
            <a:avLst/>
          </a:prstGeom>
        </p:spPr>
        <p:txBody>
          <a:bodyPr vert="horz" lIns="93152" tIns="46576" rIns="93152" bIns="46576" rtlCol="0"/>
          <a:lstStyle>
            <a:lvl1pPr algn="r">
              <a:defRPr sz="1200"/>
            </a:lvl1pPr>
          </a:lstStyle>
          <a:p>
            <a:fld id="{CBBE91CC-3518-4A27-B5F4-55F365173333}" type="datetimeFigureOut">
              <a:rPr lang="fr-CA" smtClean="0"/>
              <a:t>2024-05-24</a:t>
            </a:fld>
            <a:endParaRPr lang="fr-CA"/>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2" tIns="46576" rIns="93152" bIns="46576" rtlCol="0" anchor="ctr"/>
          <a:lstStyle/>
          <a:p>
            <a:endParaRPr lang="fr-CA"/>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52" tIns="46576" rIns="93152" bIns="4657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29967"/>
            <a:ext cx="3037840" cy="464820"/>
          </a:xfrm>
          <a:prstGeom prst="rect">
            <a:avLst/>
          </a:prstGeom>
        </p:spPr>
        <p:txBody>
          <a:bodyPr vert="horz" lIns="93152" tIns="46576" rIns="93152" bIns="46576" rtlCol="0" anchor="b"/>
          <a:lstStyle>
            <a:lvl1pPr algn="l">
              <a:defRPr sz="1200"/>
            </a:lvl1pPr>
          </a:lstStyle>
          <a:p>
            <a:r>
              <a:rPr lang="fr-CA"/>
              <a:t>BEPGP</a:t>
            </a:r>
          </a:p>
        </p:txBody>
      </p:sp>
      <p:sp>
        <p:nvSpPr>
          <p:cNvPr id="7" name="Espace réservé du numéro de diapositive 6"/>
          <p:cNvSpPr>
            <a:spLocks noGrp="1"/>
          </p:cNvSpPr>
          <p:nvPr>
            <p:ph type="sldNum" sz="quarter" idx="5"/>
          </p:nvPr>
        </p:nvSpPr>
        <p:spPr>
          <a:xfrm>
            <a:off x="3970939" y="8829967"/>
            <a:ext cx="3037840" cy="464820"/>
          </a:xfrm>
          <a:prstGeom prst="rect">
            <a:avLst/>
          </a:prstGeom>
        </p:spPr>
        <p:txBody>
          <a:bodyPr vert="horz" lIns="93152" tIns="46576" rIns="93152" bIns="46576" rtlCol="0" anchor="b"/>
          <a:lstStyle>
            <a:lvl1pPr algn="r">
              <a:defRPr sz="1200"/>
            </a:lvl1pPr>
          </a:lstStyle>
          <a:p>
            <a:fld id="{CF4F2DB5-77BF-4F23-99F6-C38C142B263D}" type="slidenum">
              <a:rPr lang="fr-CA" smtClean="0"/>
              <a:t>‹N°›</a:t>
            </a:fld>
            <a:endParaRPr lang="fr-CA"/>
          </a:p>
        </p:txBody>
      </p:sp>
    </p:spTree>
    <p:extLst>
      <p:ext uri="{BB962C8B-B14F-4D97-AF65-F5344CB8AC3E}">
        <p14:creationId xmlns:p14="http://schemas.microsoft.com/office/powerpoint/2010/main" val="186611878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tube.com/watch?v=fxjl2vAbjNc"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youtu.be/azXpeIEj92c"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sdma.sharepoint.com/:w:/r/sites/CollectifdesRHSenFGAFrancisationetFPduCSSDM/_layouts/15/Doc.aspx?sourcedoc=%7bC7B70751-B3B6-4AD1-AA8D-B2A2C8689EEE%7d&amp;file=Membres%20des%20S%C3%89C%20FGA_FP%202022-2023.docx&amp;wdOrigin=TEAMS-ELECTRON.p2p.bim&amp;action=default&amp;mobileredirect=tru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OmzYqFiTkJ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Jacynthe</a:t>
            </a:r>
            <a:r>
              <a:rPr lang="fr-CA" dirty="0"/>
              <a:t> 10 min + 10 min = 20 min</a:t>
            </a:r>
          </a:p>
          <a:p>
            <a:r>
              <a:rPr lang="fr-CA" dirty="0"/>
              <a:t>Prendre un imprimé écran des attentes pour les retranscrire à la diapo 69</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0791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a:solidFill>
                  <a:schemeClr val="tx1"/>
                </a:solidFill>
                <a:effectLst/>
                <a:latin typeface="+mn-lt"/>
                <a:ea typeface="+mn-ea"/>
                <a:cs typeface="+mn-cs"/>
              </a:rPr>
              <a:t>Sylvie 5 min</a:t>
            </a:r>
          </a:p>
          <a:p>
            <a:endParaRPr lang="fr-CA" sz="1200" b="0" kern="1200" dirty="0">
              <a:solidFill>
                <a:schemeClr val="tx1"/>
              </a:solidFill>
              <a:effectLst/>
              <a:latin typeface="+mn-lt"/>
              <a:ea typeface="+mn-ea"/>
              <a:cs typeface="+mn-cs"/>
            </a:endParaRPr>
          </a:p>
          <a:p>
            <a:r>
              <a:rPr lang="fr-CA" sz="1200" b="0" kern="1200" dirty="0">
                <a:solidFill>
                  <a:schemeClr val="tx1"/>
                </a:solidFill>
                <a:effectLst/>
                <a:latin typeface="+mn-lt"/>
                <a:ea typeface="+mn-ea"/>
                <a:cs typeface="+mn-cs"/>
              </a:rPr>
              <a:t>Notes</a:t>
            </a:r>
            <a:r>
              <a:rPr lang="fr-CA" sz="1200" b="0" kern="1200" baseline="0" dirty="0">
                <a:solidFill>
                  <a:schemeClr val="tx1"/>
                </a:solidFill>
                <a:effectLst/>
                <a:latin typeface="+mn-lt"/>
                <a:ea typeface="+mn-ea"/>
                <a:cs typeface="+mn-cs"/>
              </a:rPr>
              <a:t> de Manon : </a:t>
            </a:r>
          </a:p>
          <a:p>
            <a:pPr marL="171450" indent="-171450">
              <a:buFontTx/>
              <a:buChar char="-"/>
            </a:pPr>
            <a:r>
              <a:rPr lang="fr-CA" sz="1200" b="0" kern="1200" baseline="0" dirty="0">
                <a:solidFill>
                  <a:schemeClr val="tx1"/>
                </a:solidFill>
                <a:effectLst/>
                <a:latin typeface="+mn-lt"/>
                <a:ea typeface="+mn-ea"/>
                <a:cs typeface="+mn-cs"/>
              </a:rPr>
              <a:t>Au point 4, enlever le point après le mot CONCRETS pour plus d’uniformité.</a:t>
            </a:r>
          </a:p>
          <a:p>
            <a:pPr marL="171450" indent="-171450">
              <a:buFontTx/>
              <a:buChar char="-"/>
            </a:pPr>
            <a:r>
              <a:rPr lang="fr-CA" sz="1200" b="0" kern="1200" baseline="0" dirty="0">
                <a:solidFill>
                  <a:schemeClr val="tx1"/>
                </a:solidFill>
                <a:effectLst/>
                <a:latin typeface="+mn-lt"/>
                <a:ea typeface="+mn-ea"/>
                <a:cs typeface="+mn-cs"/>
              </a:rPr>
              <a:t>Au point 6, enlever la virgule après BUTS. Ajouter ET entre BUTS et VALEURS. </a:t>
            </a:r>
            <a:endParaRPr lang="fr-CA" sz="1200" b="0" kern="1200" dirty="0">
              <a:solidFill>
                <a:schemeClr val="tx1"/>
              </a:solidFill>
              <a:effectLst/>
              <a:latin typeface="+mn-lt"/>
              <a:ea typeface="+mn-ea"/>
              <a:cs typeface="+mn-cs"/>
            </a:endParaRPr>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11</a:t>
            </a:fld>
            <a:endParaRPr lang="fr-CA"/>
          </a:p>
        </p:txBody>
      </p:sp>
    </p:spTree>
    <p:extLst>
      <p:ext uri="{BB962C8B-B14F-4D97-AF65-F5344CB8AC3E}">
        <p14:creationId xmlns:p14="http://schemas.microsoft.com/office/powerpoint/2010/main" val="109808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dirty="0"/>
          </a:p>
        </p:txBody>
      </p:sp>
      <p:sp>
        <p:nvSpPr>
          <p:cNvPr id="4" name="Espace réservé du numéro de diapositive 3"/>
          <p:cNvSpPr>
            <a:spLocks noGrp="1"/>
          </p:cNvSpPr>
          <p:nvPr>
            <p:ph type="sldNum" sz="quarter" idx="5"/>
          </p:nvPr>
        </p:nvSpPr>
        <p:spPr/>
        <p:txBody>
          <a:bodyPr/>
          <a:lstStyle/>
          <a:p>
            <a:fld id="{CF4F2DB5-77BF-4F23-99F6-C38C142B263D}" type="slidenum">
              <a:rPr lang="fr-CA" smtClean="0"/>
              <a:t>12</a:t>
            </a:fld>
            <a:endParaRPr lang="fr-CA"/>
          </a:p>
        </p:txBody>
      </p:sp>
    </p:spTree>
    <p:extLst>
      <p:ext uri="{BB962C8B-B14F-4D97-AF65-F5344CB8AC3E}">
        <p14:creationId xmlns:p14="http://schemas.microsoft.com/office/powerpoint/2010/main" val="325180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5F5F5F"/>
                </a:solidFill>
              </a:rPr>
              <a:t>Vous devrez </a:t>
            </a:r>
            <a:r>
              <a:rPr lang="fr-CA" b="1" dirty="0">
                <a:solidFill>
                  <a:srgbClr val="C00000"/>
                </a:solidFill>
              </a:rPr>
              <a:t>analyser et échanger sur vos motivations, votre situation actuelle et tenter de déterminer les leviers andragogiques de vos collègues</a:t>
            </a:r>
            <a:r>
              <a:rPr lang="fr-CA" b="1" dirty="0">
                <a:solidFill>
                  <a:srgbClr val="000000"/>
                </a:solidFill>
                <a:latin typeface="Calibri" panose="020F0502020204030204" pitchFamily="34" charset="0"/>
                <a:cs typeface="Times New Roman" panose="02020603050405020304" pitchFamily="18" charset="0"/>
              </a:rPr>
              <a:t>.</a:t>
            </a:r>
            <a:endParaRPr lang="fr-CA" b="1" dirty="0">
              <a:solidFill>
                <a:srgbClr val="5F5F5F"/>
              </a:solidFill>
            </a:endParaRPr>
          </a:p>
          <a:p>
            <a:endParaRPr lang="fr-CA" dirty="0"/>
          </a:p>
        </p:txBody>
      </p:sp>
      <p:sp>
        <p:nvSpPr>
          <p:cNvPr id="4" name="Espace réservé du numéro de diapositive 3"/>
          <p:cNvSpPr>
            <a:spLocks noGrp="1"/>
          </p:cNvSpPr>
          <p:nvPr>
            <p:ph type="sldNum" sz="quarter" idx="5"/>
          </p:nvPr>
        </p:nvSpPr>
        <p:spPr/>
        <p:txBody>
          <a:bodyPr/>
          <a:lstStyle/>
          <a:p>
            <a:fld id="{CF4F2DB5-77BF-4F23-99F6-C38C142B263D}" type="slidenum">
              <a:rPr lang="fr-CA" smtClean="0"/>
              <a:t>13</a:t>
            </a:fld>
            <a:endParaRPr lang="fr-CA"/>
          </a:p>
        </p:txBody>
      </p:sp>
    </p:spTree>
    <p:extLst>
      <p:ext uri="{BB962C8B-B14F-4D97-AF65-F5344CB8AC3E}">
        <p14:creationId xmlns:p14="http://schemas.microsoft.com/office/powerpoint/2010/main" val="338011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r>
              <a:rPr lang="fr-CA" dirty="0"/>
              <a:t> </a:t>
            </a:r>
          </a:p>
          <a:p>
            <a:r>
              <a:rPr lang="fr-CA" dirty="0"/>
              <a:t>En équipe nommez les rôles et une responsabilités de l’enseignant. 10 min.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Rôles et fonctions = Tangible ex.: des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Responsabilités de l’enseignant = Non tangible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06815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5 min</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15</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8843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69149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48">
              <a:defRPr/>
            </a:pPr>
            <a:r>
              <a:rPr lang="fr-CA" dirty="0"/>
              <a:t>5 min</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122134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b="1" dirty="0"/>
          </a:p>
          <a:p>
            <a:r>
              <a:rPr lang="fr-CA" b="1" dirty="0"/>
              <a:t>5 min</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18</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74819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t>Jacynthe : </a:t>
            </a:r>
            <a:r>
              <a:rPr lang="fr-CA" sz="1200" b="1" u="sng" dirty="0"/>
              <a:t>Le savoir-être de</a:t>
            </a:r>
            <a:r>
              <a:rPr lang="fr-CA" sz="1200" b="1" u="sng" baseline="0" dirty="0"/>
              <a:t> l’enseignant</a:t>
            </a:r>
            <a:endParaRPr lang="fr-CA" sz="1200" b="1" u="sng" dirty="0"/>
          </a:p>
          <a:p>
            <a:r>
              <a:rPr lang="fr-CA" sz="1200" dirty="0"/>
              <a:t>https://www.youtube.com/watch?v=Vu3Csi7f1hE  (5 min)</a:t>
            </a:r>
          </a:p>
          <a:p>
            <a:r>
              <a:rPr lang="fr-CA" sz="1200" dirty="0"/>
              <a:t>Alexandre Poulin a su illustrer l’importance du rôle d’un enseignant. dite</a:t>
            </a:r>
            <a:r>
              <a:rPr lang="fr-CA" dirty="0"/>
              <a:t>s-moi en un mot ce que vous ressentez avec cette chanson? Chance, peur, rien, etc.</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19</a:t>
            </a:fld>
            <a:endParaRPr lang="fr-CA"/>
          </a:p>
        </p:txBody>
      </p:sp>
    </p:spTree>
    <p:extLst>
      <p:ext uri="{BB962C8B-B14F-4D97-AF65-F5344CB8AC3E}">
        <p14:creationId xmlns:p14="http://schemas.microsoft.com/office/powerpoint/2010/main" val="161528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15 minutes</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19181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dirty="0"/>
              <a:t>Sylvie</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62286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21</a:t>
            </a:fld>
            <a:endParaRPr lang="fr-CA"/>
          </a:p>
        </p:txBody>
      </p:sp>
    </p:spTree>
    <p:extLst>
      <p:ext uri="{BB962C8B-B14F-4D97-AF65-F5344CB8AC3E}">
        <p14:creationId xmlns:p14="http://schemas.microsoft.com/office/powerpoint/2010/main" val="1722376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Référentiel pour aider les enseignants dans leur pratique </a:t>
            </a:r>
            <a:r>
              <a:rPr lang="fr-CA" sz="1200" b="1" kern="1200" dirty="0">
                <a:solidFill>
                  <a:schemeClr val="tx1"/>
                </a:solidFill>
                <a:effectLst/>
                <a:latin typeface="+mn-lt"/>
                <a:ea typeface="+mn-ea"/>
                <a:cs typeface="+mn-cs"/>
              </a:rPr>
              <a:t>5 min</a:t>
            </a:r>
          </a:p>
          <a:p>
            <a:r>
              <a:rPr lang="fr-CA" dirty="0"/>
              <a:t>dans</a:t>
            </a:r>
            <a:r>
              <a:rPr lang="fr-CA" baseline="0" dirty="0"/>
              <a:t> Moodle p 43 et 44</a:t>
            </a:r>
          </a:p>
          <a:p>
            <a:r>
              <a:rPr lang="fr-CA" baseline="0" dirty="0"/>
              <a:t>https://cdn-contenu.quebec.ca/cdn-contenu/adm/min/education/publications-adm/devenir-enseignant/referentiel_competences_professionnelles_profession_enseignante.pdf?1606848024</a:t>
            </a: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22</a:t>
            </a:fld>
            <a:endParaRPr lang="fr-CA"/>
          </a:p>
        </p:txBody>
      </p:sp>
    </p:spTree>
    <p:extLst>
      <p:ext uri="{BB962C8B-B14F-4D97-AF65-F5344CB8AC3E}">
        <p14:creationId xmlns:p14="http://schemas.microsoft.com/office/powerpoint/2010/main" val="209550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Jacynthe </a:t>
            </a:r>
            <a:br>
              <a:rPr lang="fr-CA" sz="1200" b="1" kern="1200" dirty="0">
                <a:solidFill>
                  <a:schemeClr val="tx1"/>
                </a:solidFill>
                <a:effectLst/>
                <a:latin typeface="+mn-lt"/>
                <a:ea typeface="+mn-ea"/>
                <a:cs typeface="+mn-cs"/>
              </a:rPr>
            </a:br>
            <a:r>
              <a:rPr lang="fr-CA" dirty="0"/>
              <a:t>Référentiel dans</a:t>
            </a:r>
            <a:r>
              <a:rPr lang="fr-CA" baseline="0" dirty="0"/>
              <a:t> Moodle p 43 et 44</a:t>
            </a:r>
          </a:p>
          <a:p>
            <a:endParaRPr lang="fr-CA" baseline="0" dirty="0"/>
          </a:p>
          <a:p>
            <a:r>
              <a:rPr lang="fr-CA" baseline="0" dirty="0"/>
              <a:t>Pourquoi un référentiel de compétence enseignante ?</a:t>
            </a:r>
          </a:p>
          <a:p>
            <a:endParaRPr lang="fr-CA" baseline="0" dirty="0"/>
          </a:p>
          <a:p>
            <a:pPr marL="171450" indent="-171450">
              <a:buFont typeface="Arial" panose="020B0604020202020204" pitchFamily="34" charset="0"/>
              <a:buChar char="•"/>
            </a:pPr>
            <a:r>
              <a:rPr lang="fr-CA" baseline="0" dirty="0"/>
              <a:t>Actualiser, améliorer et enrichir la formation enseignante pour permettre aux enseignants de jouer un rôle dans la réussite des élèves</a:t>
            </a:r>
          </a:p>
          <a:p>
            <a:pPr marL="171450" indent="-171450">
              <a:buFont typeface="Arial" panose="020B0604020202020204" pitchFamily="34" charset="0"/>
              <a:buChar char="•"/>
            </a:pPr>
            <a:endParaRPr lang="fr-CA" baseline="0" dirty="0"/>
          </a:p>
          <a:p>
            <a:pPr marL="0" indent="0">
              <a:buFont typeface="Arial" panose="020B0604020202020204" pitchFamily="34" charset="0"/>
              <a:buNone/>
            </a:pPr>
            <a:r>
              <a:rPr lang="fr-CA" baseline="0" dirty="0"/>
              <a:t>Le référentiel est divisé en 5 parties.</a:t>
            </a:r>
          </a:p>
          <a:p>
            <a:pPr marL="228600" indent="-228600">
              <a:buFont typeface="+mj-lt"/>
              <a:buAutoNum type="arabicPeriod"/>
            </a:pPr>
            <a:r>
              <a:rPr lang="fr-CA" baseline="0" dirty="0"/>
              <a:t>Changement en éducation des 20 dernières années</a:t>
            </a:r>
          </a:p>
          <a:p>
            <a:pPr marL="228600" indent="-228600">
              <a:buFont typeface="+mj-lt"/>
              <a:buAutoNum type="arabicPeriod"/>
            </a:pPr>
            <a:r>
              <a:rPr lang="fr-CA" baseline="0" dirty="0"/>
              <a:t>Assises du référentiel</a:t>
            </a:r>
          </a:p>
          <a:p>
            <a:pPr marL="228600" indent="-228600">
              <a:buFont typeface="+mj-lt"/>
              <a:buAutoNum type="arabicPeriod"/>
            </a:pPr>
            <a:r>
              <a:rPr lang="fr-CA" baseline="0" dirty="0"/>
              <a:t>Principes à la base de l’enseignement</a:t>
            </a:r>
          </a:p>
          <a:p>
            <a:pPr marL="228600" indent="-228600">
              <a:buFont typeface="+mj-lt"/>
              <a:buAutoNum type="arabicPeriod"/>
            </a:pPr>
            <a:r>
              <a:rPr lang="fr-CA" baseline="0" dirty="0"/>
              <a:t>Acte d’enseigner</a:t>
            </a:r>
          </a:p>
          <a:p>
            <a:pPr marL="228600" indent="-228600">
              <a:buFont typeface="+mj-lt"/>
              <a:buAutoNum type="arabicPeriod"/>
            </a:pPr>
            <a:r>
              <a:rPr lang="fr-CA" baseline="0" dirty="0"/>
              <a:t>Organisation des compétences (Ce que l’on va regarder ensemble)</a:t>
            </a:r>
          </a:p>
          <a:p>
            <a:pPr marL="228600" indent="-228600">
              <a:buFont typeface="+mj-lt"/>
              <a:buAutoNum type="arabicPeriod"/>
            </a:pPr>
            <a:endParaRPr lang="fr-CA" baseline="0" dirty="0"/>
          </a:p>
          <a:p>
            <a:pPr marL="0" indent="0">
              <a:buFont typeface="+mj-lt"/>
              <a:buNone/>
            </a:pPr>
            <a:r>
              <a:rPr lang="fr-CA" baseline="0" dirty="0"/>
              <a:t>On a les compétences fondatrices (la base) qui sont les compétences 1 et 2.</a:t>
            </a:r>
          </a:p>
          <a:p>
            <a:pPr marL="0" indent="0">
              <a:buFont typeface="+mj-lt"/>
              <a:buNone/>
            </a:pPr>
            <a:r>
              <a:rPr lang="fr-CA" baseline="0" dirty="0"/>
              <a:t>Puis le reste est divisé en 3 champs (regroupe des activités ou des situations de travail similaire qui font appel à des compétences particulières).</a:t>
            </a:r>
          </a:p>
          <a:p>
            <a:pPr marL="0" indent="0">
              <a:buFont typeface="+mj-lt"/>
              <a:buNone/>
            </a:pPr>
            <a:endParaRPr lang="fr-CA" baseline="0" dirty="0"/>
          </a:p>
          <a:p>
            <a:pPr marL="0" indent="0">
              <a:buFont typeface="+mj-lt"/>
              <a:buNone/>
            </a:pPr>
            <a:r>
              <a:rPr lang="fr-CA" baseline="0" dirty="0"/>
              <a:t>Champ 1: Travail fait avec et pour les élèves (C3 à C8)</a:t>
            </a:r>
          </a:p>
          <a:p>
            <a:pPr marL="0" indent="0">
              <a:buFont typeface="+mj-lt"/>
              <a:buNone/>
            </a:pPr>
            <a:r>
              <a:rPr lang="fr-CA" baseline="0" dirty="0"/>
              <a:t>Champ 2: Professionnalisme collaboratif (C9 et C10)</a:t>
            </a:r>
          </a:p>
          <a:p>
            <a:pPr marL="0" indent="0">
              <a:buFont typeface="+mj-lt"/>
              <a:buNone/>
            </a:pPr>
            <a:r>
              <a:rPr lang="fr-CA" baseline="0" dirty="0"/>
              <a:t>Champ 3: Professionnalisme enseignant (C11)</a:t>
            </a:r>
          </a:p>
          <a:p>
            <a:pPr marL="0" indent="0">
              <a:buFont typeface="+mj-lt"/>
              <a:buNone/>
            </a:pPr>
            <a:endParaRPr lang="fr-CA" baseline="0" dirty="0"/>
          </a:p>
          <a:p>
            <a:pPr marL="0" indent="0">
              <a:buFont typeface="+mj-lt"/>
              <a:buNone/>
            </a:pPr>
            <a:r>
              <a:rPr lang="fr-CA" baseline="0" dirty="0"/>
              <a:t>La C12 et C13 sont des compétences transversales.</a:t>
            </a:r>
          </a:p>
          <a:p>
            <a:r>
              <a:rPr lang="fr-CA" baseline="0" dirty="0"/>
              <a:t>https://cdn-contenu.quebec.ca/cdn-contenu/adm/min/education/publications-adm/devenir-enseignant/referentiel_competences_professionnelles_profession_enseignante.pdf?1606848024</a:t>
            </a:r>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23</a:t>
            </a:fld>
            <a:endParaRPr lang="fr-CA"/>
          </a:p>
        </p:txBody>
      </p:sp>
    </p:spTree>
    <p:extLst>
      <p:ext uri="{BB962C8B-B14F-4D97-AF65-F5344CB8AC3E}">
        <p14:creationId xmlns:p14="http://schemas.microsoft.com/office/powerpoint/2010/main" val="80592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b="1" dirty="0"/>
          </a:p>
          <a:p>
            <a:r>
              <a:rPr lang="fr-CA" dirty="0"/>
              <a:t>Les 13 compétences attendues et les mots clés. </a:t>
            </a:r>
            <a:r>
              <a:rPr lang="fr-CA" b="1" baseline="0" dirty="0"/>
              <a:t>15 min. au total</a:t>
            </a:r>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769447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25</a:t>
            </a:fld>
            <a:endParaRPr lang="fr-CA"/>
          </a:p>
        </p:txBody>
      </p:sp>
    </p:spTree>
    <p:extLst>
      <p:ext uri="{BB962C8B-B14F-4D97-AF65-F5344CB8AC3E}">
        <p14:creationId xmlns:p14="http://schemas.microsoft.com/office/powerpoint/2010/main" val="220235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dirty="0"/>
              <a:t>Intro: Plusieurs génération</a:t>
            </a:r>
            <a:r>
              <a:rPr lang="fr-CA" b="0" baseline="0" dirty="0"/>
              <a:t> de programmes d’études- prendre copie programme RAP si n’ont pas programme ou préfère papier.</a:t>
            </a:r>
          </a:p>
          <a:p>
            <a:r>
              <a:rPr lang="fr-CA" b="0" baseline="0" dirty="0"/>
              <a:t>Demander s’ils connaissent, consultent, ou travail avec un programme. </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750242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48">
              <a:defRPr/>
            </a:pPr>
            <a:r>
              <a:rPr lang="fr-CA" sz="1200" b="0" kern="1200" dirty="0">
                <a:solidFill>
                  <a:schemeClr val="tx1"/>
                </a:solidFill>
                <a:effectLst/>
                <a:latin typeface="+mn-lt"/>
                <a:ea typeface="+mn-ea"/>
                <a:cs typeface="+mn-cs"/>
              </a:rPr>
              <a:t>Sylvie</a:t>
            </a:r>
          </a:p>
          <a:p>
            <a:pPr defTabSz="914148">
              <a:defRPr/>
            </a:pPr>
            <a:r>
              <a:rPr lang="fr-CA" b="1" baseline="0" dirty="0"/>
              <a:t>Durée 5 min</a:t>
            </a:r>
          </a:p>
          <a:p>
            <a:pPr defTabSz="914148">
              <a:defRPr/>
            </a:pPr>
            <a:r>
              <a:rPr lang="fr-CA" dirty="0"/>
              <a:t>D’où vient un programme? Qui le rédige? Faire lien avec le processus de consultation de </a:t>
            </a:r>
            <a:r>
              <a:rPr lang="fr-CA" b="1" dirty="0"/>
              <a:t>l’analyse de profession</a:t>
            </a:r>
            <a:r>
              <a:rPr lang="fr-CA" dirty="0"/>
              <a:t>:</a:t>
            </a:r>
            <a:r>
              <a:rPr lang="fr-CA" baseline="0" dirty="0"/>
              <a:t> </a:t>
            </a:r>
            <a:r>
              <a:rPr lang="fr-CA" dirty="0"/>
              <a:t>experts de métier (comité</a:t>
            </a:r>
            <a:r>
              <a:rPr lang="fr-CA" baseline="0" dirty="0"/>
              <a:t> sectoriel et autres)</a:t>
            </a:r>
            <a:r>
              <a:rPr lang="fr-CA" dirty="0"/>
              <a:t>  et experts éducation + collaborateur (CENEST)-  </a:t>
            </a:r>
          </a:p>
          <a:p>
            <a:pPr defTabSz="914148">
              <a:defRPr/>
            </a:pPr>
            <a:r>
              <a:rPr lang="fr-CA" dirty="0"/>
              <a:t>Visite guidée des parties du programme :</a:t>
            </a:r>
            <a:r>
              <a:rPr lang="fr-CA" baseline="0" dirty="0"/>
              <a:t> Partie I (élaborés de la même manière pour tous les programmes.)</a:t>
            </a:r>
            <a:endParaRPr lang="fr-CA" dirty="0"/>
          </a:p>
          <a:p>
            <a:r>
              <a:rPr lang="fr-CA" baseline="0" dirty="0"/>
              <a:t>et II</a:t>
            </a:r>
          </a:p>
          <a:p>
            <a:endParaRPr lang="fr-CA" baseline="0"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903754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defTabSz="906902">
              <a:buFont typeface="+mj-lt"/>
              <a:buNone/>
              <a:defRPr/>
            </a:pPr>
            <a:r>
              <a:rPr lang="fr-CA" sz="1200" b="0" kern="1200" dirty="0">
                <a:solidFill>
                  <a:schemeClr val="tx1"/>
                </a:solidFill>
                <a:effectLst/>
                <a:latin typeface="+mn-lt"/>
                <a:ea typeface="+mn-ea"/>
                <a:cs typeface="+mn-cs"/>
              </a:rPr>
              <a:t>Sylvie </a:t>
            </a:r>
            <a:r>
              <a:rPr lang="fr-CA" b="1" u="sng" dirty="0"/>
              <a:t>En équipe de deux.</a:t>
            </a:r>
          </a:p>
          <a:p>
            <a:pPr marL="226725" indent="-226725" defTabSz="906902">
              <a:buFont typeface="+mj-lt"/>
              <a:buAutoNum type="arabicPeriod"/>
              <a:defRPr/>
            </a:pPr>
            <a:r>
              <a:rPr lang="fr-CA" dirty="0"/>
              <a:t>Ils doivent trouver </a:t>
            </a:r>
            <a:r>
              <a:rPr lang="fr-CA" baseline="0" dirty="0"/>
              <a:t>définition générale et commune à tous les programmes, à </a:t>
            </a:r>
            <a:r>
              <a:rPr lang="fr-CA" dirty="0"/>
              <a:t>la p. 1 du programme</a:t>
            </a:r>
            <a:r>
              <a:rPr lang="fr-CA" baseline="0" dirty="0"/>
              <a:t> RAP.</a:t>
            </a:r>
          </a:p>
          <a:p>
            <a:pPr marL="226725" indent="-226725" defTabSz="906902">
              <a:buFont typeface="+mj-lt"/>
              <a:buAutoNum type="arabicPeriod"/>
              <a:defRPr/>
            </a:pPr>
            <a:r>
              <a:rPr lang="fr-CA" baseline="0" dirty="0"/>
              <a:t>En ressortir les points importants. Voir corrigé à la page suivante.</a:t>
            </a:r>
          </a:p>
          <a:p>
            <a:pPr marL="226725" indent="-226725" defTabSz="906902">
              <a:buFont typeface="+mj-lt"/>
              <a:buAutoNum type="arabicPeriod"/>
              <a:defRPr/>
            </a:pPr>
            <a:r>
              <a:rPr lang="fr-CA" baseline="0" dirty="0"/>
              <a:t>2 types de compétences</a:t>
            </a:r>
          </a:p>
          <a:p>
            <a:pPr marL="680176" lvl="1" indent="-226725" defTabSz="906902">
              <a:buFont typeface="Arial" panose="020B0604020202020204" pitchFamily="34" charset="0"/>
              <a:buChar char="•"/>
              <a:defRPr/>
            </a:pPr>
            <a:r>
              <a:rPr lang="fr-CA" baseline="0" dirty="0"/>
              <a:t>Compétence traduite en comportement</a:t>
            </a:r>
          </a:p>
          <a:p>
            <a:pPr marL="680176" lvl="1" indent="-226725" defTabSz="906902">
              <a:buFont typeface="Arial" panose="020B0604020202020204" pitchFamily="34" charset="0"/>
              <a:buChar char="•"/>
              <a:defRPr/>
            </a:pPr>
            <a:r>
              <a:rPr lang="fr-CA" baseline="0" dirty="0"/>
              <a:t>Compétence traduite en situation</a:t>
            </a:r>
          </a:p>
          <a:p>
            <a:pPr defTabSz="906902">
              <a:defRPr/>
            </a:pPr>
            <a:r>
              <a:rPr lang="fr-CA" dirty="0"/>
              <a:t>Demander différences aux participants et exemples. (Voir corrigé diapos suivantes)</a:t>
            </a:r>
          </a:p>
          <a:p>
            <a:pPr marL="453451" lvl="1" defTabSz="906902">
              <a:defRPr/>
            </a:pPr>
            <a:endParaRPr lang="fr-CA" baseline="0" dirty="0"/>
          </a:p>
          <a:p>
            <a:pPr marL="680176" lvl="1" indent="-226725" defTabSz="906902">
              <a:buFont typeface="+mj-lt"/>
              <a:buAutoNum type="arabicPeriod"/>
              <a:defRPr/>
            </a:pPr>
            <a:endParaRPr lang="fr-CA" baseline="0" dirty="0"/>
          </a:p>
          <a:p>
            <a:pPr marL="226725" indent="-226725" defTabSz="906902">
              <a:buFont typeface="+mj-lt"/>
              <a:buAutoNum type="arabicPeriod"/>
              <a:defRPr/>
            </a:pP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28</a:t>
            </a:fld>
            <a:endParaRPr lang="fr-CA"/>
          </a:p>
        </p:txBody>
      </p:sp>
    </p:spTree>
    <p:extLst>
      <p:ext uri="{BB962C8B-B14F-4D97-AF65-F5344CB8AC3E}">
        <p14:creationId xmlns:p14="http://schemas.microsoft.com/office/powerpoint/2010/main" val="2098319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a:solidFill>
                  <a:schemeClr val="tx1"/>
                </a:solidFill>
                <a:effectLst/>
                <a:latin typeface="+mn-lt"/>
                <a:ea typeface="+mn-ea"/>
                <a:cs typeface="+mn-cs"/>
              </a:rPr>
              <a:t>Sylvie </a:t>
            </a:r>
            <a:r>
              <a:rPr lang="fr-CA" dirty="0"/>
              <a:t>Les </a:t>
            </a:r>
            <a:r>
              <a:rPr lang="fr-CA" u="sng" dirty="0"/>
              <a:t>6 éléments constitutifs</a:t>
            </a:r>
            <a:r>
              <a:rPr lang="fr-CA" u="sng" baseline="0" dirty="0"/>
              <a:t> </a:t>
            </a:r>
            <a:r>
              <a:rPr lang="fr-CA" baseline="0" dirty="0"/>
              <a:t>(question dans la formation IPE-02)</a:t>
            </a:r>
          </a:p>
          <a:p>
            <a:pPr defTabSz="914248">
              <a:defRPr/>
            </a:pPr>
            <a:r>
              <a:rPr lang="fr-CA" dirty="0"/>
              <a:t>Les mêmes</a:t>
            </a:r>
            <a:r>
              <a:rPr lang="fr-CA" baseline="0" dirty="0"/>
              <a:t> pour tous les programmes</a:t>
            </a:r>
          </a:p>
          <a:p>
            <a:r>
              <a:rPr lang="fr-CA" dirty="0"/>
              <a:t>P1 et 2 des programmes.</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29</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589216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kern="1200" dirty="0">
                <a:solidFill>
                  <a:schemeClr val="tx1"/>
                </a:solidFill>
                <a:effectLst/>
                <a:latin typeface="+mn-lt"/>
                <a:ea typeface="+mn-ea"/>
                <a:cs typeface="+mn-cs"/>
              </a:rPr>
              <a:t>Sylvie </a:t>
            </a:r>
            <a:r>
              <a:rPr lang="fr-CA" dirty="0"/>
              <a:t>p. 1 du programme</a:t>
            </a:r>
            <a:r>
              <a:rPr lang="fr-CA" baseline="0" dirty="0"/>
              <a:t> RAP- définition générale et commune à tous les programmes.</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858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a:cs typeface="Calibri"/>
              </a:rPr>
              <a:t>Sylvie</a:t>
            </a:r>
            <a:endParaRPr lang="fr-CA" b="1"/>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147498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P. 2 du programme RAP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 8 virtuelle</a:t>
            </a:r>
          </a:p>
          <a:p>
            <a:r>
              <a:rPr lang="fr-CA" dirty="0"/>
              <a:t>Exemples d’un processus (coupe de cheveux, réparation freins, etc.) et produit fini (fabrication d’un meuble, rédiger</a:t>
            </a:r>
            <a:r>
              <a:rPr lang="fr-CA" baseline="0" dirty="0"/>
              <a:t> lettre, etc.)</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31</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858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p. 2 </a:t>
            </a:r>
            <a:r>
              <a:rPr lang="fr-CA" dirty="0" err="1"/>
              <a:t>prog</a:t>
            </a:r>
            <a:r>
              <a:rPr lang="fr-CA" dirty="0"/>
              <a:t>. RAP</a:t>
            </a:r>
          </a:p>
          <a:p>
            <a:r>
              <a:rPr lang="fr-CA" dirty="0"/>
              <a:t>P 9 virtuelle</a:t>
            </a:r>
          </a:p>
          <a:p>
            <a:r>
              <a:rPr lang="fr-CA" dirty="0"/>
              <a:t>Exemples d’un processus (métier et formation, recherche d’emploi</a:t>
            </a:r>
            <a:r>
              <a:rPr lang="fr-CA" baseline="0" dirty="0"/>
              <a:t>, etc.)</a:t>
            </a:r>
          </a:p>
          <a:p>
            <a:endParaRPr lang="fr-CA" baseline="0"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32</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8589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dirty="0"/>
              <a:t>Partie du</a:t>
            </a:r>
            <a:r>
              <a:rPr lang="fr-CA" baseline="0" dirty="0"/>
              <a:t> programme propre au programme dans lequel on se trouve</a:t>
            </a:r>
          </a:p>
          <a:p>
            <a:r>
              <a:rPr lang="fr-CA" dirty="0"/>
              <a:t>P. 9 à</a:t>
            </a:r>
            <a:r>
              <a:rPr lang="fr-CA" baseline="0" dirty="0"/>
              <a:t> 13 du</a:t>
            </a:r>
            <a:r>
              <a:rPr lang="fr-CA" dirty="0"/>
              <a:t> </a:t>
            </a:r>
            <a:r>
              <a:rPr lang="fr-CA" dirty="0" err="1"/>
              <a:t>prog</a:t>
            </a:r>
            <a:r>
              <a:rPr lang="fr-CA" dirty="0"/>
              <a:t>. RAP</a:t>
            </a:r>
          </a:p>
          <a:p>
            <a:r>
              <a:rPr lang="fr-CA" dirty="0"/>
              <a:t>P. 15 à 20 virtuelle</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431484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dirty="0"/>
          </a:p>
          <a:p>
            <a:r>
              <a:rPr lang="fr-CA" dirty="0"/>
              <a:t>En grand groupe, chaque participants nomme un rôle ou une responsabilité et l’animateur en prend note au tableau. 10 min.</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532715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dirty="0"/>
              <a:t>p. 9 du programmes- </a:t>
            </a:r>
            <a:r>
              <a:rPr lang="fr-CA" b="1" dirty="0"/>
              <a:t>Faire ressortir les 4 buts généraux </a:t>
            </a:r>
            <a:r>
              <a:rPr lang="fr-CA" dirty="0"/>
              <a:t>qui se retrouvent dans tous les programmes d’études.</a:t>
            </a:r>
          </a:p>
          <a:p>
            <a:r>
              <a:rPr lang="fr-CA" dirty="0"/>
              <a:t>P 15 virtuelle</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35</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431484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dirty="0"/>
              <a:t>En grand groupe, chaque participants nomme un rôle ou une responsabilité et l’animateur en prend note au tableau. 10 min.</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487100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dirty="0"/>
              <a:t>Voir p. 10 du programme RAP</a:t>
            </a:r>
          </a:p>
          <a:p>
            <a:r>
              <a:rPr lang="fr-CA" dirty="0"/>
              <a:t>P 16 virtuelle</a:t>
            </a:r>
          </a:p>
          <a:p>
            <a:r>
              <a:rPr lang="fr-CA" dirty="0"/>
              <a:t>L’enseignant</a:t>
            </a:r>
            <a:r>
              <a:rPr lang="fr-CA" baseline="0" dirty="0"/>
              <a:t> doit connaître ses intentions dans son enseignement</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431484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38</a:t>
            </a:fld>
            <a:endParaRPr lang="fr-CA"/>
          </a:p>
        </p:txBody>
      </p:sp>
    </p:spTree>
    <p:extLst>
      <p:ext uri="{BB962C8B-B14F-4D97-AF65-F5344CB8AC3E}">
        <p14:creationId xmlns:p14="http://schemas.microsoft.com/office/powerpoint/2010/main" val="1912621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kern="1200" dirty="0">
                <a:solidFill>
                  <a:schemeClr val="tx1"/>
                </a:solidFill>
                <a:effectLst/>
                <a:latin typeface="+mn-lt"/>
                <a:ea typeface="+mn-ea"/>
                <a:cs typeface="+mn-cs"/>
              </a:rPr>
              <a:t>Sylvie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 11</a:t>
            </a:r>
            <a:r>
              <a:rPr lang="fr-CA" baseline="0" dirty="0"/>
              <a:t> – 12 </a:t>
            </a:r>
            <a:r>
              <a:rPr lang="fr-CA" baseline="0" dirty="0" err="1"/>
              <a:t>prog</a:t>
            </a:r>
            <a:r>
              <a:rPr lang="fr-CA" baseline="0" dirty="0"/>
              <a:t>. RAP- définition générale-</a:t>
            </a:r>
            <a:r>
              <a:rPr lang="fr-CA" dirty="0"/>
              <a:t>P 18 et 19 virtuelle</a:t>
            </a:r>
          </a:p>
          <a:p>
            <a:endParaRPr lang="fr-CA" baseline="0" dirty="0"/>
          </a:p>
          <a:p>
            <a:pPr marL="0" marR="0" lvl="0" indent="0" algn="l" defTabSz="913303" rtl="0" eaLnBrk="1" fontAlgn="auto" latinLnBrk="0" hangingPunct="1">
              <a:lnSpc>
                <a:spcPct val="100000"/>
              </a:lnSpc>
              <a:spcBef>
                <a:spcPts val="0"/>
              </a:spcBef>
              <a:spcAft>
                <a:spcPts val="0"/>
              </a:spcAft>
              <a:buClrTx/>
              <a:buSzTx/>
              <a:buFontTx/>
              <a:buNone/>
              <a:tabLst/>
              <a:defRPr/>
            </a:pPr>
            <a:r>
              <a:rPr lang="fr-CA" b="1" dirty="0">
                <a:solidFill>
                  <a:schemeClr val="accent1">
                    <a:lumMod val="50000"/>
                  </a:schemeClr>
                </a:solidFill>
              </a:rPr>
              <a:t>Processus de travail : </a:t>
            </a:r>
            <a:r>
              <a:rPr lang="fr-CA" dirty="0">
                <a:solidFill>
                  <a:schemeClr val="accent1">
                    <a:lumMod val="50000"/>
                  </a:schemeClr>
                </a:solidFill>
              </a:rPr>
              <a:t>techniques, procédés, attitudes et comportements, déroulement d’une tâche en vue d’obtenir un résultat</a:t>
            </a:r>
          </a:p>
          <a:p>
            <a:pPr defTabSz="913303">
              <a:defRPr/>
            </a:pPr>
            <a:endParaRPr lang="fr-CA" sz="1200" kern="1200" dirty="0">
              <a:solidFill>
                <a:schemeClr val="tx1"/>
              </a:solidFill>
              <a:latin typeface="+mn-lt"/>
              <a:ea typeface="+mn-ea"/>
              <a:cs typeface="+mn-cs"/>
            </a:endParaRPr>
          </a:p>
          <a:p>
            <a:r>
              <a:rPr lang="fr-CA" b="1" dirty="0"/>
              <a:t>L’axe vertical présente </a:t>
            </a:r>
            <a:r>
              <a:rPr lang="fr-CA" dirty="0"/>
              <a:t>les </a:t>
            </a:r>
            <a:r>
              <a:rPr lang="fr-CA" b="1" dirty="0"/>
              <a:t>compétences particulières </a:t>
            </a:r>
            <a:r>
              <a:rPr lang="fr-CA" u="sng" dirty="0"/>
              <a:t>dans l’ordre </a:t>
            </a:r>
            <a:r>
              <a:rPr lang="fr-CA" dirty="0"/>
              <a:t>où elles devraient être acquises et </a:t>
            </a:r>
            <a:r>
              <a:rPr lang="fr-CA" b="1" dirty="0"/>
              <a:t>sert de point de départ à l’agencement </a:t>
            </a:r>
            <a:r>
              <a:rPr lang="fr-CA" dirty="0"/>
              <a:t>de l’ensemble </a:t>
            </a:r>
            <a:r>
              <a:rPr lang="fr-CA" b="1" dirty="0"/>
              <a:t>des compétences</a:t>
            </a:r>
            <a:r>
              <a:rPr lang="fr-CA" dirty="0"/>
              <a:t>. </a:t>
            </a:r>
            <a:endParaRPr lang="fr-CA" sz="1200" kern="1200" dirty="0">
              <a:solidFill>
                <a:schemeClr val="tx1"/>
              </a:solidFill>
              <a:latin typeface="+mn-lt"/>
              <a:ea typeface="+mn-ea"/>
              <a:cs typeface="+mn-cs"/>
            </a:endParaRPr>
          </a:p>
          <a:p>
            <a:endParaRPr lang="fr-CA" dirty="0"/>
          </a:p>
          <a:p>
            <a:r>
              <a:rPr lang="fr-CA" dirty="0"/>
              <a:t>Matrice. – expliquer</a:t>
            </a:r>
            <a:r>
              <a:rPr lang="fr-CA" baseline="0" dirty="0"/>
              <a:t> rapidement la position qu’occupe les compétences générales vs particulières et les processus.</a:t>
            </a:r>
          </a:p>
          <a:p>
            <a:r>
              <a:rPr lang="fr-CA" baseline="0" dirty="0"/>
              <a:t>Faire liens avec les préalables et la séquence d’enseignement des compétences déterminée par l’équipe pédagogique et les symboles</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39</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8589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3303">
              <a:defRPr/>
            </a:pPr>
            <a:r>
              <a:rPr lang="fr-CA" sz="1200" b="0" kern="1200" dirty="0">
                <a:solidFill>
                  <a:schemeClr val="tx1"/>
                </a:solidFill>
                <a:effectLst/>
                <a:latin typeface="+mn-lt"/>
                <a:ea typeface="+mn-ea"/>
                <a:cs typeface="+mn-cs"/>
              </a:rPr>
              <a:t>Sylvie</a:t>
            </a:r>
          </a:p>
          <a:p>
            <a:pPr defTabSz="913303">
              <a:defRPr/>
            </a:pPr>
            <a:r>
              <a:rPr lang="fr-CA" sz="1200" kern="1200" dirty="0">
                <a:solidFill>
                  <a:schemeClr val="tx1"/>
                </a:solidFill>
                <a:latin typeface="+mn-lt"/>
                <a:ea typeface="+mn-ea"/>
                <a:cs typeface="+mn-cs"/>
              </a:rPr>
              <a:t>Matrice propose une </a:t>
            </a:r>
            <a:r>
              <a:rPr lang="fr-CA" sz="1200" b="1" kern="1200" dirty="0">
                <a:solidFill>
                  <a:schemeClr val="tx1"/>
                </a:solidFill>
                <a:latin typeface="+mn-lt"/>
                <a:ea typeface="+mn-ea"/>
                <a:cs typeface="+mn-cs"/>
              </a:rPr>
              <a:t>séquence logique </a:t>
            </a:r>
            <a:r>
              <a:rPr lang="fr-CA" sz="1200" kern="1200" dirty="0">
                <a:solidFill>
                  <a:schemeClr val="tx1"/>
                </a:solidFill>
                <a:latin typeface="+mn-lt"/>
                <a:ea typeface="+mn-ea"/>
                <a:cs typeface="+mn-cs"/>
              </a:rPr>
              <a:t>d’enseignement / apprentissages et permet  de déterminer les </a:t>
            </a:r>
            <a:r>
              <a:rPr lang="fr-CA" sz="1200" b="1" kern="1200" dirty="0">
                <a:solidFill>
                  <a:schemeClr val="tx1"/>
                </a:solidFill>
                <a:latin typeface="+mn-lt"/>
                <a:ea typeface="+mn-ea"/>
                <a:cs typeface="+mn-cs"/>
              </a:rPr>
              <a:t>compétences préalables </a:t>
            </a:r>
            <a:r>
              <a:rPr lang="fr-CA" sz="1200" kern="1200" dirty="0">
                <a:solidFill>
                  <a:schemeClr val="tx1"/>
                </a:solidFill>
                <a:latin typeface="+mn-lt"/>
                <a:ea typeface="+mn-ea"/>
                <a:cs typeface="+mn-cs"/>
              </a:rPr>
              <a:t>et </a:t>
            </a:r>
            <a:r>
              <a:rPr lang="fr-CA" dirty="0"/>
              <a:t>à une progression de la </a:t>
            </a:r>
            <a:r>
              <a:rPr lang="fr-CA" b="1" dirty="0"/>
              <a:t>complexité des apprentissages </a:t>
            </a:r>
            <a:r>
              <a:rPr lang="fr-CA" dirty="0"/>
              <a:t>et au </a:t>
            </a:r>
            <a:r>
              <a:rPr lang="fr-CA" b="1" dirty="0"/>
              <a:t>développement de l’autonomie de l’élève</a:t>
            </a:r>
            <a:r>
              <a:rPr lang="fr-CA" sz="1200" kern="1200" dirty="0">
                <a:solidFill>
                  <a:schemeClr val="tx1"/>
                </a:solidFill>
                <a:latin typeface="+mn-lt"/>
                <a:ea typeface="+mn-ea"/>
                <a:cs typeface="+mn-cs"/>
              </a:rPr>
              <a:t>.</a:t>
            </a:r>
          </a:p>
          <a:p>
            <a:pPr defTabSz="913303">
              <a:defRPr/>
            </a:pPr>
            <a:endParaRPr lang="fr-CA" sz="1200" kern="1200" dirty="0">
              <a:solidFill>
                <a:schemeClr val="tx1"/>
              </a:solidFill>
              <a:latin typeface="+mn-lt"/>
              <a:ea typeface="+mn-ea"/>
              <a:cs typeface="+mn-cs"/>
            </a:endParaRPr>
          </a:p>
          <a:p>
            <a:pPr marL="0" marR="0" lvl="0" indent="0" algn="l" defTabSz="913303" rtl="0" eaLnBrk="1" fontAlgn="auto" latinLnBrk="0" hangingPunct="1">
              <a:lnSpc>
                <a:spcPct val="100000"/>
              </a:lnSpc>
              <a:spcBef>
                <a:spcPts val="0"/>
              </a:spcBef>
              <a:spcAft>
                <a:spcPts val="0"/>
              </a:spcAft>
              <a:buClrTx/>
              <a:buSzTx/>
              <a:buFontTx/>
              <a:buNone/>
              <a:tabLst/>
              <a:defRPr/>
            </a:pPr>
            <a:r>
              <a:rPr lang="fr-CA" sz="1200" b="1" i="1" dirty="0">
                <a:solidFill>
                  <a:schemeClr val="accent1">
                    <a:lumMod val="50000"/>
                  </a:schemeClr>
                </a:solidFill>
              </a:rPr>
              <a:t>Symboles noircis : </a:t>
            </a:r>
            <a:r>
              <a:rPr lang="fr-CA" sz="1200" i="1" dirty="0">
                <a:solidFill>
                  <a:schemeClr val="accent1">
                    <a:lumMod val="50000"/>
                  </a:schemeClr>
                </a:solidFill>
              </a:rPr>
              <a:t>indique que </a:t>
            </a:r>
            <a:r>
              <a:rPr lang="fr-CA" sz="1200" b="1" i="1" u="sng" kern="1200" dirty="0">
                <a:solidFill>
                  <a:schemeClr val="accent1">
                    <a:lumMod val="50000"/>
                  </a:schemeClr>
                </a:solidFill>
                <a:latin typeface="+mn-lt"/>
                <a:ea typeface="+mn-ea"/>
                <a:cs typeface="+mn-cs"/>
              </a:rPr>
              <a:t>l’on tient compte de</a:t>
            </a:r>
            <a:r>
              <a:rPr lang="fr-CA" sz="1200" b="1" i="1" u="sng" kern="1200" baseline="0" dirty="0">
                <a:solidFill>
                  <a:schemeClr val="accent1">
                    <a:lumMod val="50000"/>
                  </a:schemeClr>
                </a:solidFill>
                <a:latin typeface="+mn-lt"/>
                <a:ea typeface="+mn-ea"/>
                <a:cs typeface="+mn-cs"/>
              </a:rPr>
              <a:t> l’acquisition des compétences générales, </a:t>
            </a:r>
            <a:r>
              <a:rPr lang="fr-CA" sz="1200" b="1" i="1" u="sng" dirty="0">
                <a:solidFill>
                  <a:schemeClr val="accent1">
                    <a:lumMod val="50000"/>
                  </a:schemeClr>
                </a:solidFill>
              </a:rPr>
              <a:t>pour l’acquisition </a:t>
            </a:r>
            <a:r>
              <a:rPr lang="fr-CA" sz="1200" i="1" dirty="0">
                <a:solidFill>
                  <a:schemeClr val="accent1">
                    <a:lumMod val="50000"/>
                  </a:schemeClr>
                </a:solidFill>
              </a:rPr>
              <a:t>de compétences </a:t>
            </a:r>
            <a:r>
              <a:rPr lang="fr-CA" sz="1200" b="1" i="1" u="sng" kern="1200" dirty="0">
                <a:solidFill>
                  <a:schemeClr val="accent1">
                    <a:lumMod val="50000"/>
                  </a:schemeClr>
                </a:solidFill>
                <a:latin typeface="+mn-lt"/>
                <a:ea typeface="+mn-ea"/>
                <a:cs typeface="+mn-cs"/>
              </a:rPr>
              <a:t>particulières</a:t>
            </a:r>
            <a:r>
              <a:rPr lang="fr-CA" sz="1200" i="1" dirty="0">
                <a:solidFill>
                  <a:schemeClr val="accent1">
                    <a:lumMod val="50000"/>
                  </a:schemeClr>
                </a:solidFill>
              </a:rPr>
              <a:t> </a:t>
            </a:r>
          </a:p>
          <a:p>
            <a:pPr marL="0" marR="0" lvl="0" indent="0" algn="l" defTabSz="913303" rtl="0" eaLnBrk="1" fontAlgn="auto" latinLnBrk="0" hangingPunct="1">
              <a:lnSpc>
                <a:spcPct val="100000"/>
              </a:lnSpc>
              <a:spcBef>
                <a:spcPts val="0"/>
              </a:spcBef>
              <a:spcAft>
                <a:spcPts val="0"/>
              </a:spcAft>
              <a:buClrTx/>
              <a:buSzTx/>
              <a:buFontTx/>
              <a:buNone/>
              <a:tabLst/>
              <a:defRPr/>
            </a:pPr>
            <a:endParaRPr lang="fr-CA" sz="1200" i="1" dirty="0">
              <a:solidFill>
                <a:schemeClr val="accent1">
                  <a:lumMod val="50000"/>
                </a:schemeClr>
              </a:solidFill>
            </a:endParaRPr>
          </a:p>
          <a:p>
            <a:pPr marL="0" lvl="0" indent="-228600">
              <a:buNone/>
            </a:pPr>
            <a:r>
              <a:rPr lang="fr-CA" dirty="0"/>
              <a:t>Le </a:t>
            </a:r>
            <a:r>
              <a:rPr lang="fr-CA" b="1" dirty="0"/>
              <a:t>symbole (○ vide) </a:t>
            </a:r>
            <a:r>
              <a:rPr lang="fr-CA" dirty="0"/>
              <a:t>marque un </a:t>
            </a:r>
            <a:r>
              <a:rPr lang="fr-CA" b="1" u="sng" dirty="0"/>
              <a:t>relation entre </a:t>
            </a:r>
            <a:r>
              <a:rPr lang="fr-CA" dirty="0"/>
              <a:t>une </a:t>
            </a:r>
            <a:r>
              <a:rPr lang="fr-CA" b="1" dirty="0"/>
              <a:t>compétence </a:t>
            </a:r>
            <a:r>
              <a:rPr lang="fr-CA" b="1" u="sng" dirty="0"/>
              <a:t>générale</a:t>
            </a:r>
            <a:r>
              <a:rPr lang="fr-CA" b="1" dirty="0"/>
              <a:t> et</a:t>
            </a:r>
            <a:r>
              <a:rPr lang="fr-CA" dirty="0"/>
              <a:t> une </a:t>
            </a:r>
            <a:r>
              <a:rPr lang="fr-CA" b="1" dirty="0"/>
              <a:t>compétence </a:t>
            </a:r>
            <a:r>
              <a:rPr lang="fr-CA" b="1" u="sng" dirty="0">
                <a:effectLst>
                  <a:outerShdw blurRad="38100" dist="38100" dir="2700000" algn="tl">
                    <a:srgbClr val="000000">
                      <a:alpha val="43137"/>
                    </a:srgbClr>
                  </a:outerShdw>
                </a:effectLst>
              </a:rPr>
              <a:t>particulière</a:t>
            </a:r>
            <a:r>
              <a:rPr lang="fr-CA" dirty="0"/>
              <a:t>. Le </a:t>
            </a:r>
            <a:r>
              <a:rPr lang="fr-CA" b="1" dirty="0"/>
              <a:t>symbole (</a:t>
            </a:r>
            <a:r>
              <a:rPr lang="el-GR" b="1" dirty="0"/>
              <a:t>Δ</a:t>
            </a:r>
            <a:r>
              <a:rPr lang="fr-CA" b="1" dirty="0"/>
              <a:t>) </a:t>
            </a:r>
            <a:r>
              <a:rPr lang="fr-CA" dirty="0"/>
              <a:t>montre, qu’il existe une </a:t>
            </a:r>
            <a:r>
              <a:rPr lang="fr-CA" b="1" u="sng" dirty="0"/>
              <a:t>relation entre </a:t>
            </a:r>
            <a:r>
              <a:rPr lang="fr-CA" dirty="0"/>
              <a:t>une </a:t>
            </a:r>
            <a:r>
              <a:rPr lang="fr-CA" b="1" dirty="0"/>
              <a:t>compétence </a:t>
            </a:r>
            <a:r>
              <a:rPr lang="fr-CA" b="1" u="sng" dirty="0"/>
              <a:t>particulière</a:t>
            </a:r>
            <a:r>
              <a:rPr lang="fr-CA" b="1" dirty="0"/>
              <a:t> et </a:t>
            </a:r>
            <a:r>
              <a:rPr lang="fr-CA" dirty="0"/>
              <a:t>une étape du </a:t>
            </a:r>
            <a:r>
              <a:rPr lang="fr-CA" b="1" u="sng" dirty="0"/>
              <a:t>processus</a:t>
            </a:r>
            <a:r>
              <a:rPr lang="fr-CA" b="1" dirty="0"/>
              <a:t> de travail</a:t>
            </a:r>
            <a:r>
              <a:rPr lang="fr-CA" dirty="0"/>
              <a:t>. </a:t>
            </a:r>
            <a:endParaRPr lang="fr-CA" sz="7200" i="1" dirty="0">
              <a:solidFill>
                <a:schemeClr val="tx2"/>
              </a:solidFill>
            </a:endParaRPr>
          </a:p>
          <a:p>
            <a:pPr defTabSz="913303">
              <a:defRPr/>
            </a:pPr>
            <a:endParaRPr lang="fr-CA" dirty="0"/>
          </a:p>
          <a:p>
            <a:pPr defTabSz="913303">
              <a:defRPr/>
            </a:pPr>
            <a:endParaRPr lang="fr-CA" dirty="0"/>
          </a:p>
          <a:p>
            <a:pPr defTabSz="913303">
              <a:defRPr/>
            </a:pPr>
            <a:r>
              <a:rPr lang="fr-CA" b="1" u="sng" dirty="0"/>
              <a:t>Symboles noircis </a:t>
            </a:r>
            <a:r>
              <a:rPr lang="fr-CA" dirty="0"/>
              <a:t>: indique que l’on </a:t>
            </a:r>
            <a:r>
              <a:rPr lang="fr-CA" b="1" u="sng" dirty="0"/>
              <a:t>tient compte </a:t>
            </a:r>
            <a:r>
              <a:rPr lang="fr-CA" dirty="0"/>
              <a:t>de ces liens pour l’acquisition de compétences particulières. </a:t>
            </a:r>
            <a:endParaRPr lang="fr-CA" sz="1200" kern="1200" dirty="0">
              <a:solidFill>
                <a:schemeClr val="tx1"/>
              </a:solidFill>
              <a:latin typeface="+mn-lt"/>
              <a:ea typeface="+mn-ea"/>
              <a:cs typeface="+mn-cs"/>
            </a:endParaRPr>
          </a:p>
          <a:p>
            <a:pPr defTabSz="914148">
              <a:defRPr/>
            </a:pPr>
            <a:r>
              <a:rPr lang="fr-CA" dirty="0"/>
              <a:t>5 min. Page: 11. Vous avez développé</a:t>
            </a:r>
            <a:r>
              <a:rPr lang="fr-CA" baseline="0" dirty="0"/>
              <a:t> des habiletés et des compétences dans votre métier et vous êtes en train d’en développer pour votre nouveau métier: enseignant. Vous ne partez pas de rien et vous arrivez avec de l’expérience transférable.</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858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248"/>
            <a:r>
              <a:rPr lang="fr-CA" sz="1200" b="0" kern="1200" dirty="0">
                <a:solidFill>
                  <a:schemeClr val="tx1"/>
                </a:solidFill>
                <a:effectLst/>
                <a:latin typeface="+mn-lt"/>
                <a:ea typeface="+mn-ea"/>
                <a:cs typeface="+mn-cs"/>
              </a:rPr>
              <a:t>Sylvie </a:t>
            </a:r>
            <a:r>
              <a:rPr lang="fr-CA" b="1" dirty="0">
                <a:cs typeface="Calibri"/>
              </a:rPr>
              <a:t>2 minutes</a:t>
            </a:r>
            <a:endParaRPr lang="fr-CA" b="1"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644567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248"/>
            <a:r>
              <a:rPr lang="fr-CA" sz="1200" b="1" kern="1200" dirty="0">
                <a:solidFill>
                  <a:schemeClr val="tx1"/>
                </a:solidFill>
                <a:effectLst/>
                <a:latin typeface="+mn-lt"/>
                <a:ea typeface="+mn-ea"/>
                <a:cs typeface="+mn-cs"/>
              </a:rPr>
              <a:t>Jacynthe</a:t>
            </a:r>
          </a:p>
          <a:p>
            <a:pPr defTabSz="914248"/>
            <a:r>
              <a:rPr lang="fr-CA" b="1" dirty="0"/>
              <a:t>10 min</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41</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236336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cs typeface="Calibri"/>
              </a:rPr>
              <a:t>+ présentation Amélie</a:t>
            </a:r>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42</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03135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cs typeface="Calibri"/>
              </a:rPr>
              <a:t>Sylvie</a:t>
            </a:r>
          </a:p>
          <a:p>
            <a:endParaRPr lang="fr-CA" b="1" dirty="0">
              <a:cs typeface="Calibri"/>
            </a:endParaRP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296030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589">
              <a:defRPr/>
            </a:pPr>
            <a:r>
              <a:rPr lang="fr-CA" sz="1200" b="1" kern="1200" dirty="0">
                <a:solidFill>
                  <a:schemeClr val="tx1"/>
                </a:solidFill>
                <a:effectLst/>
                <a:latin typeface="+mn-lt"/>
                <a:ea typeface="+mn-ea"/>
                <a:cs typeface="+mn-cs"/>
              </a:rPr>
              <a:t>Jacynthe</a:t>
            </a:r>
          </a:p>
          <a:p>
            <a:pPr defTabSz="931589">
              <a:defRPr/>
            </a:pPr>
            <a:r>
              <a:rPr lang="fr-CA" sz="1000" dirty="0"/>
              <a:t>Nous débutons le Jour 2 avec un retour sur votre grille complétée </a:t>
            </a:r>
          </a:p>
          <a:p>
            <a:pPr defTabSz="931589">
              <a:defRPr/>
            </a:pPr>
            <a:r>
              <a:rPr lang="fr-CA" sz="1000" dirty="0"/>
              <a:t>Quelles sont vos forces</a:t>
            </a:r>
          </a:p>
          <a:p>
            <a:pPr defTabSz="931589">
              <a:defRPr/>
            </a:pPr>
            <a:r>
              <a:rPr lang="fr-CA" sz="1000" dirty="0"/>
              <a:t>Quelles sont les points à améliorer</a:t>
            </a:r>
          </a:p>
          <a:p>
            <a:pPr defTabSz="931589">
              <a:defRPr/>
            </a:pPr>
            <a:r>
              <a:rPr lang="fr-CA" sz="1000" dirty="0"/>
              <a:t>Est-ce qu’il y a quelque chose qui vous a étonné.</a:t>
            </a:r>
          </a:p>
          <a:p>
            <a:pPr defTabSz="931589">
              <a:defRPr/>
            </a:pPr>
            <a:endParaRPr lang="fr-CA" sz="1000" dirty="0"/>
          </a:p>
          <a:p>
            <a:pPr defTabSz="931589">
              <a:defRPr/>
            </a:pPr>
            <a:endParaRPr lang="fr-CA" sz="1000" dirty="0"/>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44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067117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a:solidFill>
                  <a:schemeClr val="tx1"/>
                </a:solidFill>
                <a:effectLst/>
                <a:latin typeface="+mn-lt"/>
                <a:ea typeface="+mn-ea"/>
                <a:cs typeface="+mn-cs"/>
              </a:rPr>
              <a:t>Sylvie</a:t>
            </a:r>
          </a:p>
          <a:p>
            <a:r>
              <a:rPr lang="fr-CA" dirty="0"/>
              <a:t>Dans les diapos suivantes</a:t>
            </a:r>
            <a:r>
              <a:rPr lang="fr-CA" baseline="0" dirty="0"/>
              <a:t>, r</a:t>
            </a:r>
            <a:r>
              <a:rPr lang="fr-CA" dirty="0"/>
              <a:t>evoir les notions de</a:t>
            </a:r>
            <a:r>
              <a:rPr lang="fr-CA" baseline="0" dirty="0"/>
              <a:t> la première partie du programme.</a:t>
            </a:r>
          </a:p>
          <a:p>
            <a:endParaRPr lang="fr-CA" baseline="0" dirty="0"/>
          </a:p>
          <a:p>
            <a:r>
              <a:rPr lang="fr-CA" b="1" u="sng" baseline="0" dirty="0"/>
              <a:t>Retour sur le renouvellement autorisation à enseigner</a:t>
            </a:r>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45</a:t>
            </a:fld>
            <a:endParaRPr lang="fr-CA"/>
          </a:p>
        </p:txBody>
      </p:sp>
    </p:spTree>
    <p:extLst>
      <p:ext uri="{BB962C8B-B14F-4D97-AF65-F5344CB8AC3E}">
        <p14:creationId xmlns:p14="http://schemas.microsoft.com/office/powerpoint/2010/main" val="3509595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a:solidFill>
                  <a:schemeClr val="tx1"/>
                </a:solidFill>
                <a:effectLst/>
                <a:latin typeface="+mn-lt"/>
                <a:ea typeface="+mn-ea"/>
                <a:cs typeface="+mn-cs"/>
              </a:rPr>
              <a:t>Sylvie</a:t>
            </a:r>
          </a:p>
          <a:p>
            <a:r>
              <a:rPr lang="fr-FR" b="1" dirty="0"/>
              <a:t>Responsabilités de l’enseignant - Voir corrigé dans dossier </a:t>
            </a:r>
            <a:r>
              <a:rPr lang="fr-CA" b="1" dirty="0"/>
              <a:t>\Services à l'élève\BEPGP\Formation\IPE\Étape 1\Formation 1\Animation</a:t>
            </a:r>
            <a:endParaRPr lang="fr-CA" dirty="0"/>
          </a:p>
          <a:p>
            <a:r>
              <a:rPr lang="fr-FR" b="1" dirty="0"/>
              <a:t> </a:t>
            </a:r>
            <a:endParaRPr lang="fr-CA" dirty="0"/>
          </a:p>
          <a:p>
            <a:r>
              <a:rPr lang="fr-FR" u="sng" dirty="0"/>
              <a:t>Il est du devoir de l’enseignant de </a:t>
            </a:r>
            <a:r>
              <a:rPr lang="fr-FR" dirty="0"/>
              <a:t>:</a:t>
            </a:r>
            <a:endParaRPr lang="fr-CA" dirty="0"/>
          </a:p>
          <a:p>
            <a:pPr marL="170044" indent="-170044">
              <a:buFont typeface="Arial" panose="020B0604020202020204" pitchFamily="34" charset="0"/>
              <a:buChar char="•"/>
            </a:pPr>
            <a:r>
              <a:rPr lang="fr-FR" dirty="0"/>
              <a:t>Contribuer à la formation intellectuelle et au développement intégral de la personnalité de chaque élève qui lui est confié;</a:t>
            </a:r>
            <a:endParaRPr lang="fr-CA" dirty="0"/>
          </a:p>
          <a:p>
            <a:pPr marL="170044" indent="-170044">
              <a:buFont typeface="Arial" panose="020B0604020202020204" pitchFamily="34" charset="0"/>
              <a:buChar char="•"/>
            </a:pPr>
            <a:r>
              <a:rPr lang="fr-FR" dirty="0"/>
              <a:t>Collaborer à développer chez chaque élève qui lui est confié le goût d’apprendre;</a:t>
            </a:r>
            <a:endParaRPr lang="fr-CA" dirty="0"/>
          </a:p>
          <a:p>
            <a:pPr marL="170044" indent="-170044">
              <a:buFont typeface="Arial" panose="020B0604020202020204" pitchFamily="34" charset="0"/>
              <a:buChar char="•"/>
            </a:pPr>
            <a:r>
              <a:rPr lang="fr-FR" dirty="0"/>
              <a:t>Prendre les moyens appropriés pour aider à développer chez ses élèves le respect des droits de la personne;</a:t>
            </a:r>
            <a:endParaRPr lang="fr-CA" dirty="0"/>
          </a:p>
          <a:p>
            <a:pPr marL="170044" indent="-170044">
              <a:buFont typeface="Arial" panose="020B0604020202020204" pitchFamily="34" charset="0"/>
              <a:buChar char="•"/>
            </a:pPr>
            <a:r>
              <a:rPr lang="fr-FR" dirty="0"/>
              <a:t>Agir d’une manière juste et impartiale dans ses relations avec ses élèves;</a:t>
            </a:r>
            <a:endParaRPr lang="fr-CA" dirty="0"/>
          </a:p>
          <a:p>
            <a:pPr marL="170044" indent="-170044">
              <a:buFont typeface="Arial" panose="020B0604020202020204" pitchFamily="34" charset="0"/>
              <a:buChar char="•"/>
            </a:pPr>
            <a:r>
              <a:rPr lang="fr-FR" dirty="0"/>
              <a:t>Prendre les mesures nécessaires pour promouvoir la qualité de la langue écrite et parlée;</a:t>
            </a:r>
            <a:endParaRPr lang="fr-CA" dirty="0"/>
          </a:p>
          <a:p>
            <a:pPr marL="170044" indent="-170044">
              <a:buFont typeface="Arial" panose="020B0604020202020204" pitchFamily="34" charset="0"/>
              <a:buChar char="•"/>
            </a:pPr>
            <a:r>
              <a:rPr lang="fr-FR" dirty="0"/>
              <a:t>Prendre des mesures appropriées qui lui permettent d’atteindre et de conserver un haut degré de compétence professionnelle;</a:t>
            </a:r>
            <a:endParaRPr lang="fr-CA" dirty="0"/>
          </a:p>
          <a:p>
            <a:pPr marL="170044" indent="-170044">
              <a:buFont typeface="Arial" panose="020B0604020202020204" pitchFamily="34" charset="0"/>
              <a:buChar char="•"/>
            </a:pPr>
            <a:r>
              <a:rPr lang="fr-FR" dirty="0"/>
              <a:t>Collaborer à la formation des futurs enseignants et à l’accompagnement des enseignants en début de carrière;</a:t>
            </a:r>
            <a:endParaRPr lang="fr-CA" dirty="0"/>
          </a:p>
          <a:p>
            <a:pPr marL="170044" indent="-170044">
              <a:buFont typeface="Arial" panose="020B0604020202020204" pitchFamily="34" charset="0"/>
              <a:buChar char="•"/>
            </a:pPr>
            <a:r>
              <a:rPr lang="fr-FR" dirty="0"/>
              <a:t>Respecter le projet éducatif de l’école.</a:t>
            </a:r>
            <a:endParaRPr lang="fr-CA" dirty="0"/>
          </a:p>
          <a:p>
            <a:r>
              <a:rPr lang="fr-FR" dirty="0"/>
              <a:t> </a:t>
            </a:r>
            <a:endParaRPr lang="fr-CA" dirty="0"/>
          </a:p>
          <a:p>
            <a:r>
              <a:rPr lang="fr-FR" b="1" dirty="0"/>
              <a:t>Principales fonctions de l’enseignant</a:t>
            </a:r>
            <a:endParaRPr lang="fr-CA" dirty="0"/>
          </a:p>
          <a:p>
            <a:pPr marL="170044" indent="-170044">
              <a:buFont typeface="Arial" panose="020B0604020202020204" pitchFamily="34" charset="0"/>
              <a:buChar char="•"/>
            </a:pPr>
            <a:r>
              <a:rPr lang="fr-FR" dirty="0"/>
              <a:t>Planifier son enseignement</a:t>
            </a:r>
            <a:endParaRPr lang="fr-CA" dirty="0"/>
          </a:p>
          <a:p>
            <a:pPr marL="170044" indent="-170044">
              <a:buFont typeface="Arial" panose="020B0604020202020204" pitchFamily="34" charset="0"/>
              <a:buChar char="•"/>
            </a:pPr>
            <a:r>
              <a:rPr lang="fr-FR" dirty="0"/>
              <a:t>Préparer ses leçons</a:t>
            </a:r>
            <a:endParaRPr lang="fr-CA" dirty="0"/>
          </a:p>
          <a:p>
            <a:pPr marL="170044" indent="-170044">
              <a:buFont typeface="Arial" panose="020B0604020202020204" pitchFamily="34" charset="0"/>
              <a:buChar char="•"/>
            </a:pPr>
            <a:r>
              <a:rPr lang="fr-FR" dirty="0"/>
              <a:t>Enseigner</a:t>
            </a:r>
            <a:endParaRPr lang="fr-CA" dirty="0"/>
          </a:p>
          <a:p>
            <a:pPr marL="170044" indent="-170044">
              <a:buFont typeface="Arial" panose="020B0604020202020204" pitchFamily="34" charset="0"/>
              <a:buChar char="•"/>
            </a:pPr>
            <a:r>
              <a:rPr lang="fr-FR" dirty="0"/>
              <a:t>Collaborer à l’organisation matérielle</a:t>
            </a:r>
            <a:endParaRPr lang="fr-CA" dirty="0"/>
          </a:p>
          <a:p>
            <a:pPr marL="170044" indent="-170044">
              <a:buFont typeface="Arial" panose="020B0604020202020204" pitchFamily="34" charset="0"/>
              <a:buChar char="•"/>
            </a:pPr>
            <a:r>
              <a:rPr lang="fr-FR" dirty="0"/>
              <a:t>Assurer le suivi des apprentissages des élèves</a:t>
            </a:r>
            <a:endParaRPr lang="fr-CA" dirty="0"/>
          </a:p>
          <a:p>
            <a:pPr marL="170044" indent="-170044">
              <a:buFont typeface="Arial" panose="020B0604020202020204" pitchFamily="34" charset="0"/>
              <a:buChar char="•"/>
            </a:pPr>
            <a:r>
              <a:rPr lang="fr-FR" dirty="0"/>
              <a:t>Préparer l’évaluation</a:t>
            </a:r>
            <a:endParaRPr lang="fr-CA" dirty="0"/>
          </a:p>
          <a:p>
            <a:pPr marL="170044" indent="-170044">
              <a:buFont typeface="Arial" panose="020B0604020202020204" pitchFamily="34" charset="0"/>
              <a:buChar char="•"/>
            </a:pPr>
            <a:r>
              <a:rPr lang="fr-FR" dirty="0"/>
              <a:t>Évaluer</a:t>
            </a:r>
            <a:endParaRPr lang="fr-CA" dirty="0"/>
          </a:p>
          <a:p>
            <a:pPr marL="170044" indent="-170044">
              <a:buFont typeface="Arial" panose="020B0604020202020204" pitchFamily="34" charset="0"/>
              <a:buChar char="•"/>
            </a:pPr>
            <a:r>
              <a:rPr lang="fr-FR" dirty="0"/>
              <a:t>Participer à la vie de l’école</a:t>
            </a:r>
            <a:endParaRPr lang="fr-CA" dirty="0"/>
          </a:p>
          <a:p>
            <a:pPr marL="170044" indent="-170044">
              <a:buFont typeface="Arial" panose="020B0604020202020204" pitchFamily="34" charset="0"/>
              <a:buChar char="•"/>
            </a:pPr>
            <a:r>
              <a:rPr lang="fr-FR" dirty="0"/>
              <a:t>Se perfectionner</a:t>
            </a:r>
            <a:endParaRPr lang="fr-CA" dirty="0"/>
          </a:p>
          <a:p>
            <a:r>
              <a:rPr lang="fr-FR" dirty="0"/>
              <a:t> </a:t>
            </a:r>
            <a:endParaRPr lang="fr-CA" dirty="0"/>
          </a:p>
          <a:p>
            <a:r>
              <a:rPr lang="fr-FR" b="1" dirty="0"/>
              <a:t>Intention des programmes d’études</a:t>
            </a:r>
            <a:endParaRPr lang="fr-CA" dirty="0"/>
          </a:p>
          <a:p>
            <a:pPr lvl="0"/>
            <a:r>
              <a:rPr lang="fr-FR" dirty="0"/>
              <a:t>Rendre l’élève efficace dans l’exercice d’une profession </a:t>
            </a:r>
            <a:r>
              <a:rPr lang="fr-FR" b="1" dirty="0"/>
              <a:t>au seuil d’entrée</a:t>
            </a:r>
            <a:r>
              <a:rPr lang="fr-FR" dirty="0"/>
              <a:t> sur le marché du travail.</a:t>
            </a:r>
            <a:endParaRPr lang="fr-CA" dirty="0"/>
          </a:p>
          <a:p>
            <a:endParaRPr lang="fr-FR" b="1" dirty="0"/>
          </a:p>
          <a:p>
            <a:r>
              <a:rPr lang="fr-FR" b="1" dirty="0"/>
              <a:t>Formations versus phases</a:t>
            </a:r>
            <a:endParaRPr lang="fr-CA" dirty="0"/>
          </a:p>
          <a:p>
            <a:r>
              <a:rPr lang="fr-CA" u="sng" dirty="0"/>
              <a:t>Phase 1</a:t>
            </a:r>
          </a:p>
          <a:p>
            <a:pPr marL="226725" indent="-226725">
              <a:buFont typeface="+mj-lt"/>
              <a:buAutoNum type="arabicPeriod"/>
            </a:pPr>
            <a:r>
              <a:rPr lang="fr-FR" dirty="0">
                <a:effectLst/>
              </a:rPr>
              <a:t>Introduction à la fonction d’enseignant </a:t>
            </a:r>
          </a:p>
          <a:p>
            <a:pPr marL="226725" indent="-226725">
              <a:buFont typeface="+mj-lt"/>
              <a:buAutoNum type="arabicPeriod"/>
            </a:pPr>
            <a:r>
              <a:rPr lang="fr-FR" dirty="0"/>
              <a:t>Planification de l’enseignement</a:t>
            </a:r>
            <a:endParaRPr lang="fr-CA" dirty="0"/>
          </a:p>
          <a:p>
            <a:pPr marL="226725" indent="-226725">
              <a:buFont typeface="+mj-lt"/>
              <a:buAutoNum type="arabicPeriod"/>
            </a:pPr>
            <a:r>
              <a:rPr lang="fr-FR" dirty="0">
                <a:effectLst/>
              </a:rPr>
              <a:t>Stratégies pédagogiques</a:t>
            </a:r>
            <a:r>
              <a:rPr lang="fr-CA" dirty="0">
                <a:effectLst/>
              </a:rPr>
              <a:t> </a:t>
            </a:r>
          </a:p>
          <a:p>
            <a:r>
              <a:rPr lang="fr-CA" u="sng" dirty="0"/>
              <a:t>Phase 2</a:t>
            </a:r>
          </a:p>
          <a:p>
            <a:pPr marL="226725" indent="-226725">
              <a:buFont typeface="+mj-lt"/>
              <a:buAutoNum type="arabicPeriod" startAt="4"/>
            </a:pPr>
            <a:r>
              <a:rPr lang="fr-FR" dirty="0"/>
              <a:t>Gestion de classe</a:t>
            </a:r>
            <a:endParaRPr lang="fr-CA" dirty="0"/>
          </a:p>
          <a:p>
            <a:pPr marL="226725" indent="-226725">
              <a:buFont typeface="+mj-lt"/>
              <a:buAutoNum type="arabicPeriod" startAt="4"/>
            </a:pPr>
            <a:r>
              <a:rPr lang="fr-FR" dirty="0"/>
              <a:t>Intégration de la technologie de l’information et de la communication </a:t>
            </a:r>
          </a:p>
          <a:p>
            <a:pPr marL="226725" indent="-226725">
              <a:buFont typeface="+mj-lt"/>
              <a:buAutoNum type="arabicPeriod" startAt="4"/>
            </a:pPr>
            <a:r>
              <a:rPr lang="fr-FR" dirty="0"/>
              <a:t>Évaluation des apprentissages</a:t>
            </a:r>
            <a:endParaRPr lang="fr-CA" dirty="0"/>
          </a:p>
          <a:p>
            <a:r>
              <a:rPr lang="fr-FR" dirty="0"/>
              <a:t> </a:t>
            </a:r>
            <a:endParaRPr lang="fr-CA" dirty="0"/>
          </a:p>
          <a:p>
            <a:r>
              <a:rPr lang="fr-FR" b="1" dirty="0"/>
              <a:t>Les écoles des métiers à la CSDM</a:t>
            </a:r>
            <a:endParaRPr lang="fr-CA" dirty="0"/>
          </a:p>
          <a:p>
            <a:r>
              <a:rPr lang="fr-FR" dirty="0"/>
              <a:t>Nombre 9</a:t>
            </a:r>
            <a:endParaRPr lang="fr-CA" dirty="0"/>
          </a:p>
          <a:p>
            <a:r>
              <a:rPr lang="fr-FR" i="1" dirty="0"/>
              <a:t>Loi sur l’instruction publique, chapitre 1, section II, #22</a:t>
            </a: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46</a:t>
            </a:fld>
            <a:endParaRPr lang="fr-CA"/>
          </a:p>
        </p:txBody>
      </p:sp>
    </p:spTree>
    <p:extLst>
      <p:ext uri="{BB962C8B-B14F-4D97-AF65-F5344CB8AC3E}">
        <p14:creationId xmlns:p14="http://schemas.microsoft.com/office/powerpoint/2010/main" val="2327153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8116">
              <a:defRPr/>
            </a:pPr>
            <a:r>
              <a:rPr lang="fr-CA" sz="1200" b="0" kern="1200" dirty="0">
                <a:solidFill>
                  <a:schemeClr val="tx1"/>
                </a:solidFill>
                <a:effectLst/>
                <a:latin typeface="+mn-lt"/>
                <a:ea typeface="+mn-ea"/>
                <a:cs typeface="+mn-cs"/>
              </a:rPr>
              <a:t>Sylvie</a:t>
            </a:r>
          </a:p>
          <a:p>
            <a:pPr defTabSz="928116">
              <a:defRPr/>
            </a:pPr>
            <a:r>
              <a:rPr lang="fr-CA" b="1" dirty="0">
                <a:solidFill>
                  <a:srgbClr val="C00000"/>
                </a:solidFill>
              </a:rPr>
              <a:t>Définition du programme d’études: </a:t>
            </a:r>
            <a:r>
              <a:rPr lang="fr-CA" b="1" kern="0" dirty="0">
                <a:solidFill>
                  <a:srgbClr val="C00000"/>
                </a:solidFill>
              </a:rPr>
              <a:t>Détermine les compétences </a:t>
            </a:r>
            <a:r>
              <a:rPr lang="fr-CA" kern="0" dirty="0">
                <a:solidFill>
                  <a:sysClr val="windowText" lastClr="000000"/>
                </a:solidFill>
              </a:rPr>
              <a:t>nécessaires pour </a:t>
            </a:r>
            <a:r>
              <a:rPr lang="fr-CA" b="1" kern="0" dirty="0">
                <a:solidFill>
                  <a:srgbClr val="C00000"/>
                </a:solidFill>
              </a:rPr>
              <a:t>exercer un métier </a:t>
            </a:r>
            <a:r>
              <a:rPr lang="fr-CA" kern="0" dirty="0">
                <a:solidFill>
                  <a:sysClr val="windowText" lastClr="000000"/>
                </a:solidFill>
              </a:rPr>
              <a:t>ou une profession au </a:t>
            </a:r>
            <a:r>
              <a:rPr lang="fr-CA" b="1" kern="0" dirty="0">
                <a:solidFill>
                  <a:sysClr val="windowText" lastClr="000000"/>
                </a:solidFill>
              </a:rPr>
              <a:t>seuil d’entrée sur le </a:t>
            </a:r>
            <a:r>
              <a:rPr lang="fr-CA" b="1" kern="0" dirty="0">
                <a:solidFill>
                  <a:srgbClr val="C00000"/>
                </a:solidFill>
              </a:rPr>
              <a:t>marché du travail.</a:t>
            </a:r>
          </a:p>
          <a:p>
            <a:pPr defTabSz="928116">
              <a:defRPr/>
            </a:pPr>
            <a:endParaRPr lang="fr-CA" b="1" kern="0" dirty="0">
              <a:solidFill>
                <a:srgbClr val="C00000"/>
              </a:solidFill>
            </a:endParaRPr>
          </a:p>
          <a:p>
            <a:pPr defTabSz="928116">
              <a:defRPr/>
            </a:pPr>
            <a:r>
              <a:rPr lang="fr-CA" b="1" u="sng" dirty="0"/>
              <a:t>Compétence traduite en situation</a:t>
            </a:r>
            <a:r>
              <a:rPr lang="fr-CA" dirty="0"/>
              <a:t>: On y </a:t>
            </a:r>
            <a:r>
              <a:rPr lang="fr-CA" dirty="0">
                <a:solidFill>
                  <a:srgbClr val="C00000"/>
                </a:solidFill>
              </a:rPr>
              <a:t>évalue</a:t>
            </a:r>
            <a:r>
              <a:rPr lang="fr-CA" dirty="0"/>
              <a:t> </a:t>
            </a:r>
            <a:r>
              <a:rPr lang="fr-CA" b="1" u="sng" dirty="0"/>
              <a:t>l’engagement</a:t>
            </a:r>
            <a:r>
              <a:rPr lang="fr-CA" b="1" dirty="0"/>
              <a:t> et la </a:t>
            </a:r>
            <a:r>
              <a:rPr lang="fr-CA" b="1" u="sng" dirty="0"/>
              <a:t>participation</a:t>
            </a:r>
            <a:r>
              <a:rPr lang="fr-CA" b="1" dirty="0"/>
              <a:t> </a:t>
            </a:r>
            <a:r>
              <a:rPr lang="fr-CA" dirty="0"/>
              <a:t>de l’élève et porte sur la façon d’agir.</a:t>
            </a:r>
          </a:p>
          <a:p>
            <a:pPr algn="l"/>
            <a:endParaRPr lang="fr-CA" dirty="0"/>
          </a:p>
          <a:p>
            <a:pPr defTabSz="928116">
              <a:defRPr/>
            </a:pPr>
            <a:r>
              <a:rPr lang="fr-CA" b="1" dirty="0">
                <a:effectLst>
                  <a:outerShdw blurRad="38100" dist="38100" dir="2700000" algn="tl">
                    <a:srgbClr val="000000">
                      <a:alpha val="43137"/>
                    </a:srgbClr>
                  </a:outerShdw>
                </a:effectLst>
              </a:rPr>
              <a:t>Compétence traduite en comportement</a:t>
            </a:r>
            <a:r>
              <a:rPr lang="fr-CA" dirty="0"/>
              <a:t>: On y évalue un </a:t>
            </a:r>
            <a:r>
              <a:rPr lang="fr-CA" b="1" u="sng" dirty="0"/>
              <a:t>processus</a:t>
            </a:r>
            <a:r>
              <a:rPr lang="fr-CA" dirty="0"/>
              <a:t> et un </a:t>
            </a:r>
            <a:r>
              <a:rPr lang="fr-CA" b="1" u="sng" dirty="0"/>
              <a:t>produit fini</a:t>
            </a:r>
            <a:r>
              <a:rPr lang="fr-CA" dirty="0"/>
              <a:t>.</a:t>
            </a:r>
            <a:endParaRPr lang="fr-CA" dirty="0">
              <a:effectLst/>
            </a:endParaRPr>
          </a:p>
          <a:p>
            <a:pPr algn="l"/>
            <a:endParaRPr lang="fr-CA" dirty="0"/>
          </a:p>
          <a:p>
            <a:pPr defTabSz="928116">
              <a:defRPr/>
            </a:pPr>
            <a:r>
              <a:rPr lang="fr-CA" dirty="0">
                <a:solidFill>
                  <a:schemeClr val="accent1">
                    <a:lumMod val="50000"/>
                  </a:schemeClr>
                </a:solidFill>
              </a:rPr>
              <a:t>Un programme d’études n’est pas prescriptif, seul le cadre de référence l’est? </a:t>
            </a:r>
            <a:r>
              <a:rPr lang="fr-CA" b="1" dirty="0">
                <a:solidFill>
                  <a:schemeClr val="accent1">
                    <a:lumMod val="50000"/>
                  </a:schemeClr>
                </a:solidFill>
              </a:rPr>
              <a:t>Faux,</a:t>
            </a:r>
            <a:r>
              <a:rPr lang="fr-CA" b="1" baseline="0" dirty="0">
                <a:solidFill>
                  <a:schemeClr val="accent1">
                    <a:lumMod val="50000"/>
                  </a:schemeClr>
                </a:solidFill>
              </a:rPr>
              <a:t> contraire</a:t>
            </a:r>
            <a:endParaRPr lang="fr-CA" dirty="0">
              <a:solidFill>
                <a:schemeClr val="accent1">
                  <a:lumMod val="50000"/>
                </a:schemeClr>
              </a:solidFill>
            </a:endParaRPr>
          </a:p>
          <a:p>
            <a:pPr algn="l"/>
            <a:endParaRPr lang="fr-CA" dirty="0"/>
          </a:p>
          <a:p>
            <a:r>
              <a:rPr lang="fr-CA" sz="1100" b="1" u="sng" dirty="0">
                <a:solidFill>
                  <a:prstClr val="black"/>
                </a:solidFill>
              </a:rPr>
              <a:t>Matrice</a:t>
            </a:r>
            <a:r>
              <a:rPr lang="fr-CA" sz="1100" dirty="0">
                <a:solidFill>
                  <a:prstClr val="black"/>
                </a:solidFill>
              </a:rPr>
              <a:t>: Permet d’établir la </a:t>
            </a:r>
            <a:r>
              <a:rPr lang="fr-CA" b="1" dirty="0">
                <a:solidFill>
                  <a:srgbClr val="C00000"/>
                </a:solidFill>
              </a:rPr>
              <a:t>séquence d’enseignement </a:t>
            </a:r>
            <a:r>
              <a:rPr lang="fr-CA" sz="1100" dirty="0">
                <a:solidFill>
                  <a:prstClr val="black"/>
                </a:solidFill>
              </a:rPr>
              <a:t>des compétences et de </a:t>
            </a:r>
            <a:r>
              <a:rPr lang="fr-CA" b="1" dirty="0">
                <a:solidFill>
                  <a:srgbClr val="C00000"/>
                </a:solidFill>
              </a:rPr>
              <a:t>déterminer les compétences préalables</a:t>
            </a:r>
            <a:r>
              <a:rPr lang="fr-CA" sz="1100" b="1" dirty="0">
                <a:solidFill>
                  <a:prstClr val="black"/>
                </a:solidFill>
              </a:rPr>
              <a:t>.</a:t>
            </a:r>
          </a:p>
          <a:p>
            <a:pPr algn="ctr"/>
            <a:endParaRPr lang="fr-CA" b="1" dirty="0">
              <a:solidFill>
                <a:srgbClr val="C00000"/>
              </a:solidFill>
            </a:endParaRP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47</a:t>
            </a:fld>
            <a:endParaRPr lang="fr-CA"/>
          </a:p>
        </p:txBody>
      </p:sp>
    </p:spTree>
    <p:extLst>
      <p:ext uri="{BB962C8B-B14F-4D97-AF65-F5344CB8AC3E}">
        <p14:creationId xmlns:p14="http://schemas.microsoft.com/office/powerpoint/2010/main" val="419668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kern="1200" dirty="0">
                <a:solidFill>
                  <a:schemeClr val="tx1"/>
                </a:solidFill>
                <a:effectLst/>
                <a:latin typeface="+mn-lt"/>
                <a:ea typeface="+mn-ea"/>
                <a:cs typeface="+mn-cs"/>
              </a:rPr>
              <a:t>Sylvie</a:t>
            </a:r>
          </a:p>
          <a:p>
            <a:r>
              <a:rPr lang="fr-CA" b="1" dirty="0"/>
              <a:t>Travail individuel + retour sur les unités. 1 unité = 15h</a:t>
            </a:r>
            <a:endParaRPr lang="fr-CA" dirty="0"/>
          </a:p>
          <a:p>
            <a:r>
              <a:rPr lang="fr-CA" dirty="0"/>
              <a:t>Durée 10 min</a:t>
            </a:r>
            <a:r>
              <a:rPr lang="fr-CA" baseline="0" dirty="0"/>
              <a:t> + rétro grand groupe 10 min. sur les différences marquantes</a:t>
            </a:r>
          </a:p>
          <a:p>
            <a:endParaRPr lang="fr-CA" baseline="0" dirty="0"/>
          </a:p>
          <a:p>
            <a:r>
              <a:rPr lang="fr-CA" baseline="0" dirty="0"/>
              <a:t>Nombre de compétences p 6</a:t>
            </a:r>
          </a:p>
          <a:p>
            <a:r>
              <a:rPr lang="fr-CA" baseline="0" dirty="0"/>
              <a:t>Nombre de compétences traduites en situation = Matrice p 12</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Nombre de compétences traduites en comportement = Matrice p 12</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Nombre de compétences générales = Matrice p 12</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Nombre de compétences particulières = Matrice p 12</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Unité de secondaire préalables = Quel secondaire préalable est nécessaire pour débuter le programme formation professionnelle (p 5)</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But du programmes p 9</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Intention éducatives p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48</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431590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49</a:t>
            </a:fld>
            <a:endParaRPr lang="fr-CA"/>
          </a:p>
        </p:txBody>
      </p:sp>
    </p:spTree>
    <p:extLst>
      <p:ext uri="{BB962C8B-B14F-4D97-AF65-F5344CB8AC3E}">
        <p14:creationId xmlns:p14="http://schemas.microsoft.com/office/powerpoint/2010/main" val="3646062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kern="1200" dirty="0">
                <a:solidFill>
                  <a:schemeClr val="tx1"/>
                </a:solidFill>
                <a:effectLst/>
                <a:latin typeface="+mn-lt"/>
                <a:ea typeface="+mn-ea"/>
                <a:cs typeface="+mn-cs"/>
              </a:rPr>
              <a:t>Sylvie</a:t>
            </a:r>
            <a:br>
              <a:rPr lang="fr-CA" sz="1200" b="0" kern="1200" dirty="0">
                <a:solidFill>
                  <a:schemeClr val="tx1"/>
                </a:solidFill>
                <a:effectLst/>
                <a:latin typeface="+mn-lt"/>
                <a:ea typeface="+mn-ea"/>
                <a:cs typeface="+mn-cs"/>
              </a:rPr>
            </a:br>
            <a:r>
              <a:rPr lang="fr-CA" dirty="0"/>
              <a:t>Voir réponses page suivante</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520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248"/>
            <a:r>
              <a:rPr lang="fr-CA" sz="1200" b="1" kern="1200" dirty="0">
                <a:solidFill>
                  <a:schemeClr val="tx1"/>
                </a:solidFill>
                <a:effectLst/>
                <a:latin typeface="+mn-lt"/>
                <a:ea typeface="+mn-ea"/>
                <a:cs typeface="+mn-cs"/>
              </a:rPr>
              <a:t>Jacynthe </a:t>
            </a:r>
            <a:r>
              <a:rPr lang="fr-CA" b="1" dirty="0">
                <a:cs typeface="Calibri"/>
              </a:rPr>
              <a:t>15 minutes</a:t>
            </a:r>
          </a:p>
          <a:p>
            <a:pPr defTabSz="914248"/>
            <a:endParaRPr lang="fr-CA" b="1" dirty="0">
              <a:cs typeface="Calibri"/>
            </a:endParaRPr>
          </a:p>
          <a:p>
            <a:pPr marL="171450" indent="-171450" defTabSz="914248">
              <a:buFontTx/>
              <a:buChar char="-"/>
            </a:pPr>
            <a:r>
              <a:rPr lang="fr-CA" b="1" dirty="0">
                <a:cs typeface="Calibri"/>
              </a:rPr>
              <a:t>Quelle est l’adresse du Moodle ?</a:t>
            </a:r>
          </a:p>
          <a:p>
            <a:pPr marL="171450" indent="-171450" defTabSz="914248">
              <a:buFontTx/>
              <a:buChar char="-"/>
            </a:pPr>
            <a:r>
              <a:rPr lang="fr-CA" b="1" dirty="0">
                <a:cs typeface="Calibri"/>
              </a:rPr>
              <a:t>Où se trouve le calendrier IPE ?</a:t>
            </a:r>
          </a:p>
          <a:p>
            <a:pPr marL="171450" indent="-171450" defTabSz="914248">
              <a:buFontTx/>
              <a:buChar char="-"/>
            </a:pPr>
            <a:r>
              <a:rPr lang="fr-CA" b="1" dirty="0">
                <a:cs typeface="Calibri"/>
              </a:rPr>
              <a:t>À quel endroit se situe la présentation PPT lorsqu’un cours IPE est terminé ?</a:t>
            </a:r>
          </a:p>
          <a:p>
            <a:pPr marL="171450" indent="-171450" defTabSz="914248">
              <a:buFontTx/>
              <a:buChar char="-"/>
            </a:pPr>
            <a:r>
              <a:rPr lang="fr-CA" b="1" dirty="0">
                <a:cs typeface="Calibri"/>
              </a:rPr>
              <a:t>Où se situe les codes universitaires de reconnaissance de crédits universitaires ?</a:t>
            </a:r>
          </a:p>
          <a:p>
            <a:pPr marL="171450" indent="-171450" defTabSz="914248">
              <a:buFontTx/>
              <a:buChar char="-"/>
            </a:pPr>
            <a:r>
              <a:rPr lang="fr-CA" b="1" dirty="0">
                <a:cs typeface="Calibri"/>
              </a:rPr>
              <a:t>Dans quelle section dois-je déposer mes travaux universitaires ?</a:t>
            </a:r>
          </a:p>
          <a:p>
            <a:pPr marL="171450" indent="-171450" defTabSz="914248">
              <a:buFontTx/>
              <a:buChar char="-"/>
            </a:pPr>
            <a:r>
              <a:rPr lang="fr-CA" b="1" dirty="0">
                <a:cs typeface="Calibri"/>
              </a:rPr>
              <a:t>Où puis-je trouver l’adresse courriel de l’IPE si j’ai besoin d’information ?</a:t>
            </a:r>
          </a:p>
          <a:p>
            <a:pPr marL="0" indent="0" defTabSz="914248">
              <a:buFontTx/>
              <a:buNone/>
            </a:pPr>
            <a:endParaRPr lang="fr-CA" b="1"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650432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8116">
              <a:defRPr/>
            </a:pPr>
            <a:r>
              <a:rPr lang="fr-CA" sz="1200" b="0" kern="1200" dirty="0">
                <a:solidFill>
                  <a:schemeClr val="tx1"/>
                </a:solidFill>
                <a:effectLst/>
                <a:latin typeface="+mn-lt"/>
                <a:ea typeface="+mn-ea"/>
                <a:cs typeface="+mn-cs"/>
              </a:rPr>
              <a:t>Sylvie</a:t>
            </a:r>
          </a:p>
          <a:p>
            <a:pPr defTabSz="928116">
              <a:defRPr/>
            </a:pPr>
            <a:r>
              <a:rPr lang="fr-CA" b="1" dirty="0"/>
              <a:t>10 min</a:t>
            </a:r>
            <a:endParaRPr lang="fr-CA" dirty="0">
              <a:effectLst/>
            </a:endParaRPr>
          </a:p>
          <a:p>
            <a:pPr defTabSz="928116">
              <a:defRPr/>
            </a:pPr>
            <a:r>
              <a:rPr lang="fr-CA" b="1" dirty="0"/>
              <a:t>Faire ouvrir une compétence traduite en </a:t>
            </a:r>
            <a:r>
              <a:rPr lang="fr-CA" b="1" dirty="0">
                <a:effectLst>
                  <a:outerShdw blurRad="38100" dist="38100" dir="2700000" algn="tl">
                    <a:srgbClr val="000000">
                      <a:alpha val="43137"/>
                    </a:srgbClr>
                  </a:outerShdw>
                </a:effectLst>
              </a:rPr>
              <a:t>comportement</a:t>
            </a:r>
            <a:r>
              <a:rPr lang="fr-CA" b="1" dirty="0"/>
              <a:t> dans leur programme ainsi contacter la génération de leur programme.</a:t>
            </a:r>
          </a:p>
          <a:p>
            <a:r>
              <a:rPr lang="fr-CA" dirty="0"/>
              <a:t>Décrit les actions et les résultats attendus. </a:t>
            </a:r>
          </a:p>
          <a:p>
            <a:r>
              <a:rPr lang="fr-CA" dirty="0"/>
              <a:t>Elle comprend :</a:t>
            </a:r>
          </a:p>
          <a:p>
            <a:pPr marL="172821" indent="-172821">
              <a:buFont typeface="Arial" panose="020B0604020202020204" pitchFamily="34" charset="0"/>
              <a:buChar char="•"/>
            </a:pPr>
            <a:r>
              <a:rPr lang="fr-CA" b="1" dirty="0"/>
              <a:t>L’énoncé de la compétence: </a:t>
            </a:r>
            <a:r>
              <a:rPr lang="fr-CA" dirty="0"/>
              <a:t>Les</a:t>
            </a:r>
            <a:r>
              <a:rPr lang="fr-CA" b="1" dirty="0"/>
              <a:t> </a:t>
            </a:r>
            <a:r>
              <a:rPr lang="fr-CA" dirty="0"/>
              <a:t>buts généraux de la formation.</a:t>
            </a:r>
          </a:p>
          <a:p>
            <a:pPr marL="172821" indent="-172821" defTabSz="921712">
              <a:buFont typeface="Arial" panose="020B0604020202020204" pitchFamily="34" charset="0"/>
              <a:buChar char="•"/>
              <a:defRPr/>
            </a:pPr>
            <a:r>
              <a:rPr lang="fr-CA" b="1" dirty="0"/>
              <a:t>Le contexte de réalisation</a:t>
            </a:r>
            <a:r>
              <a:rPr lang="fr-CA" dirty="0"/>
              <a:t>, vise à reproduire une situation réelle de travail </a:t>
            </a:r>
          </a:p>
          <a:p>
            <a:pPr marL="172821" indent="-172821">
              <a:buFont typeface="Arial" panose="020B0604020202020204" pitchFamily="34" charset="0"/>
              <a:buChar char="•"/>
            </a:pPr>
            <a:r>
              <a:rPr lang="fr-CA" b="1" dirty="0"/>
              <a:t>Les éléments de la compétence</a:t>
            </a:r>
            <a:r>
              <a:rPr lang="fr-CA" dirty="0"/>
              <a:t>: Les grandes étapes d’exécution d’une tâche ou les principales composantes de la compétence.</a:t>
            </a:r>
          </a:p>
          <a:p>
            <a:pPr marL="172821" indent="-172821">
              <a:buFont typeface="Arial" panose="020B0604020202020204" pitchFamily="34" charset="0"/>
              <a:buChar char="•"/>
            </a:pPr>
            <a:r>
              <a:rPr lang="fr-CA" b="1" dirty="0"/>
              <a:t>Les critères de performance</a:t>
            </a:r>
            <a:r>
              <a:rPr lang="fr-CA" dirty="0"/>
              <a:t>, Permet de porter un jugement sur l’acquisition de la compétence. </a:t>
            </a:r>
          </a:p>
          <a:p>
            <a:pPr marL="172821" indent="-172821">
              <a:buFont typeface="Arial" panose="020B0604020202020204" pitchFamily="34" charset="0"/>
              <a:buChar char="•"/>
            </a:pPr>
            <a:endParaRPr lang="fr-CA" i="0"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51</a:t>
            </a:fld>
            <a:endParaRPr lang="fr-CA"/>
          </a:p>
        </p:txBody>
      </p:sp>
    </p:spTree>
    <p:extLst>
      <p:ext uri="{BB962C8B-B14F-4D97-AF65-F5344CB8AC3E}">
        <p14:creationId xmlns:p14="http://schemas.microsoft.com/office/powerpoint/2010/main" val="2093928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8116">
              <a:defRPr/>
            </a:pPr>
            <a:r>
              <a:rPr lang="fr-CA" sz="1200" b="0" kern="1200" dirty="0">
                <a:solidFill>
                  <a:schemeClr val="tx1"/>
                </a:solidFill>
                <a:effectLst/>
                <a:latin typeface="+mn-lt"/>
                <a:ea typeface="+mn-ea"/>
                <a:cs typeface="+mn-cs"/>
              </a:rPr>
              <a:t>Sylvie</a:t>
            </a:r>
          </a:p>
          <a:p>
            <a:pPr defTabSz="928116">
              <a:defRPr/>
            </a:pPr>
            <a:r>
              <a:rPr lang="fr-CA" b="1" dirty="0"/>
              <a:t>10 min</a:t>
            </a:r>
            <a:endParaRPr lang="fr-CA" dirty="0">
              <a:effectLst/>
            </a:endParaRPr>
          </a:p>
          <a:p>
            <a:r>
              <a:rPr lang="fr-CA" u="sng" dirty="0"/>
              <a:t>Savoirs liés</a:t>
            </a:r>
          </a:p>
          <a:p>
            <a:r>
              <a:rPr lang="fr-CA" dirty="0"/>
              <a:t>Définit les </a:t>
            </a:r>
            <a:r>
              <a:rPr lang="fr-CA" b="1" dirty="0"/>
              <a:t>apprentissages les plus significatifs</a:t>
            </a:r>
            <a:r>
              <a:rPr lang="fr-CA" dirty="0"/>
              <a:t>, en </a:t>
            </a:r>
            <a:r>
              <a:rPr lang="fr-CA" b="1" dirty="0"/>
              <a:t>relation avec le marché du travail</a:t>
            </a:r>
            <a:r>
              <a:rPr lang="fr-CA" dirty="0"/>
              <a:t>, en relation avec les connaissances, les habiletés, les attitudes, etc.</a:t>
            </a:r>
            <a:endParaRPr lang="fr-CA" i="0" dirty="0"/>
          </a:p>
          <a:p>
            <a:endParaRPr lang="fr-CA" dirty="0"/>
          </a:p>
          <a:p>
            <a:r>
              <a:rPr lang="fr-CA" dirty="0"/>
              <a:t>Accompagnés de </a:t>
            </a:r>
            <a:r>
              <a:rPr lang="fr-CA" b="1" u="sng" dirty="0"/>
              <a:t>balises</a:t>
            </a:r>
            <a:r>
              <a:rPr lang="fr-CA" dirty="0"/>
              <a:t> qui renseignent sur leur </a:t>
            </a:r>
            <a:r>
              <a:rPr lang="fr-CA" u="sng" dirty="0"/>
              <a:t>champ d’application</a:t>
            </a:r>
            <a:r>
              <a:rPr lang="fr-CA" dirty="0"/>
              <a:t> et leur </a:t>
            </a:r>
            <a:r>
              <a:rPr lang="fr-CA" u="sng" dirty="0"/>
              <a:t>niveau de complexité</a:t>
            </a:r>
            <a:r>
              <a:rPr lang="fr-CA" dirty="0"/>
              <a:t>. </a:t>
            </a:r>
            <a:endParaRPr lang="fr-CA" i="0"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52</a:t>
            </a:fld>
            <a:endParaRPr lang="fr-CA"/>
          </a:p>
        </p:txBody>
      </p:sp>
    </p:spTree>
    <p:extLst>
      <p:ext uri="{BB962C8B-B14F-4D97-AF65-F5344CB8AC3E}">
        <p14:creationId xmlns:p14="http://schemas.microsoft.com/office/powerpoint/2010/main" val="29100999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kern="1200" dirty="0">
                <a:solidFill>
                  <a:schemeClr val="tx1"/>
                </a:solidFill>
                <a:effectLst/>
                <a:latin typeface="+mn-lt"/>
                <a:ea typeface="+mn-ea"/>
                <a:cs typeface="+mn-cs"/>
              </a:rPr>
              <a:t>Sylvie</a:t>
            </a:r>
            <a:br>
              <a:rPr lang="fr-CA" sz="1200" b="0" kern="1200" dirty="0">
                <a:solidFill>
                  <a:schemeClr val="tx1"/>
                </a:solidFill>
                <a:effectLst/>
                <a:latin typeface="+mn-lt"/>
                <a:ea typeface="+mn-ea"/>
                <a:cs typeface="+mn-cs"/>
              </a:rPr>
            </a:br>
            <a:r>
              <a:rPr lang="fr-CA" dirty="0"/>
              <a:t>Voir réponses page suivante</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23270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8116">
              <a:defRPr/>
            </a:pPr>
            <a:r>
              <a:rPr lang="fr-CA" sz="1200" b="0" kern="1200" dirty="0">
                <a:solidFill>
                  <a:schemeClr val="tx1"/>
                </a:solidFill>
                <a:effectLst/>
                <a:latin typeface="+mn-lt"/>
                <a:ea typeface="+mn-ea"/>
                <a:cs typeface="+mn-cs"/>
              </a:rPr>
              <a:t>Sylvie </a:t>
            </a:r>
            <a:r>
              <a:rPr lang="fr-CA" b="1" dirty="0"/>
              <a:t>5 min</a:t>
            </a:r>
            <a:endParaRPr lang="fr-CA" dirty="0">
              <a:effectLst/>
            </a:endParaRPr>
          </a:p>
          <a:p>
            <a:r>
              <a:rPr lang="fr-CA" b="1" dirty="0"/>
              <a:t>Faire ouvrir une compétence traduite en </a:t>
            </a:r>
            <a:r>
              <a:rPr lang="fr-CA" b="1" u="sng" dirty="0"/>
              <a:t>situation</a:t>
            </a:r>
            <a:r>
              <a:rPr lang="fr-CA" b="1" dirty="0"/>
              <a:t> dans leur programme ainsi contacter la génération de leur programme.</a:t>
            </a:r>
          </a:p>
          <a:p>
            <a:r>
              <a:rPr lang="fr-CA" dirty="0"/>
              <a:t>Décrit les actions et les résultats attendus. </a:t>
            </a:r>
          </a:p>
          <a:p>
            <a:r>
              <a:rPr lang="fr-CA" dirty="0"/>
              <a:t>Elle comprend :</a:t>
            </a:r>
          </a:p>
          <a:p>
            <a:pPr marL="172821" indent="-172821">
              <a:buFont typeface="Arial" panose="020B0604020202020204" pitchFamily="34" charset="0"/>
              <a:buChar char="•"/>
            </a:pPr>
            <a:r>
              <a:rPr lang="fr-CA" b="1" dirty="0"/>
              <a:t>Énoncé de la compétence</a:t>
            </a:r>
            <a:r>
              <a:rPr lang="fr-CA" dirty="0"/>
              <a:t>: Les orientations et les buts généraux de la formation.</a:t>
            </a:r>
          </a:p>
          <a:p>
            <a:pPr marL="172821" indent="-172821">
              <a:buFont typeface="Arial" panose="020B0604020202020204" pitchFamily="34" charset="0"/>
              <a:buChar char="•"/>
            </a:pPr>
            <a:r>
              <a:rPr lang="fr-CA" b="1" dirty="0"/>
              <a:t>Éléments de la compétence</a:t>
            </a:r>
            <a:r>
              <a:rPr lang="fr-CA" dirty="0"/>
              <a:t>: Met en évidence les éléments au cœur de la mise en œuvre de cette situation éducative.</a:t>
            </a:r>
          </a:p>
          <a:p>
            <a:pPr marL="172821" indent="-172821">
              <a:buFont typeface="Arial" panose="020B0604020202020204" pitchFamily="34" charset="0"/>
              <a:buChar char="•"/>
            </a:pPr>
            <a:r>
              <a:rPr lang="fr-CA" b="1" dirty="0"/>
              <a:t>Le plan de mise en situation</a:t>
            </a:r>
            <a:r>
              <a:rPr lang="fr-CA" dirty="0"/>
              <a:t>: Décrit les moments-clés d’apprentissage en </a:t>
            </a:r>
            <a:r>
              <a:rPr lang="fr-CA" b="1" dirty="0"/>
              <a:t>trois phases </a:t>
            </a:r>
            <a:r>
              <a:rPr lang="fr-CA" dirty="0"/>
              <a:t>reliées à </a:t>
            </a:r>
            <a:r>
              <a:rPr lang="fr-CA" u="sng" dirty="0"/>
              <a:t>l’information</a:t>
            </a:r>
            <a:r>
              <a:rPr lang="fr-CA" dirty="0"/>
              <a:t>, la </a:t>
            </a:r>
            <a:r>
              <a:rPr lang="fr-CA" u="sng" dirty="0"/>
              <a:t>réalisation</a:t>
            </a:r>
            <a:r>
              <a:rPr lang="fr-CA" dirty="0"/>
              <a:t> et la </a:t>
            </a:r>
            <a:r>
              <a:rPr lang="fr-CA" u="sng" dirty="0"/>
              <a:t>synthèse</a:t>
            </a:r>
            <a:r>
              <a:rPr lang="fr-CA" dirty="0"/>
              <a:t>.</a:t>
            </a:r>
          </a:p>
          <a:p>
            <a:pPr marL="172821" indent="-172821">
              <a:buFont typeface="Arial" panose="020B0604020202020204" pitchFamily="34" charset="0"/>
              <a:buChar char="•"/>
            </a:pPr>
            <a:r>
              <a:rPr lang="fr-CA" b="1" dirty="0"/>
              <a:t>Les conditions d’encadrement</a:t>
            </a:r>
            <a:r>
              <a:rPr lang="fr-CA" dirty="0"/>
              <a:t>: Définit les balises pour avoir les mêmes conditions partout et comprend des principes d’action ou de modalités.</a:t>
            </a:r>
          </a:p>
          <a:p>
            <a:pPr marL="172821" indent="-172821">
              <a:buFont typeface="Arial" panose="020B0604020202020204" pitchFamily="34" charset="0"/>
              <a:buChar char="•"/>
            </a:pPr>
            <a:r>
              <a:rPr lang="fr-CA" b="1" dirty="0"/>
              <a:t>Les critères de participation</a:t>
            </a:r>
            <a:r>
              <a:rPr lang="fr-CA" dirty="0"/>
              <a:t>: Portent sur la façon d’agir et non sur des résultats pour chacune des </a:t>
            </a:r>
            <a:r>
              <a:rPr lang="fr-CA" b="1" dirty="0"/>
              <a:t>trois phases (</a:t>
            </a:r>
            <a:r>
              <a:rPr lang="fr-CA" u="sng" dirty="0"/>
              <a:t>information</a:t>
            </a:r>
            <a:r>
              <a:rPr lang="fr-CA" dirty="0"/>
              <a:t>, </a:t>
            </a:r>
            <a:r>
              <a:rPr lang="fr-CA" u="sng" dirty="0"/>
              <a:t>réalisation</a:t>
            </a:r>
            <a:r>
              <a:rPr lang="fr-CA" dirty="0"/>
              <a:t> et </a:t>
            </a:r>
            <a:r>
              <a:rPr lang="fr-CA" u="sng" dirty="0"/>
              <a:t>synthèse)</a:t>
            </a:r>
            <a:r>
              <a:rPr lang="fr-CA" dirty="0"/>
              <a:t>.</a:t>
            </a:r>
          </a:p>
          <a:p>
            <a:endParaRPr lang="fr-CA" u="sng" dirty="0"/>
          </a:p>
          <a:p>
            <a:r>
              <a:rPr lang="fr-CA" u="sng" dirty="0"/>
              <a:t>Savoirs liés</a:t>
            </a:r>
          </a:p>
          <a:p>
            <a:r>
              <a:rPr lang="fr-CA" dirty="0"/>
              <a:t>Définit les </a:t>
            </a:r>
            <a:r>
              <a:rPr lang="fr-CA" b="1" dirty="0"/>
              <a:t>apprentissages les plus significatifs</a:t>
            </a:r>
            <a:r>
              <a:rPr lang="fr-CA" dirty="0"/>
              <a:t>, en </a:t>
            </a:r>
            <a:r>
              <a:rPr lang="fr-CA" b="1" dirty="0"/>
              <a:t>relation avec le marché du travail</a:t>
            </a:r>
            <a:r>
              <a:rPr lang="fr-CA" dirty="0"/>
              <a:t>, en relation avec les connaissances, les habiletés, les attitudes, etc.</a:t>
            </a:r>
            <a:endParaRPr lang="fr-CA" i="0" dirty="0"/>
          </a:p>
          <a:p>
            <a:endParaRPr lang="fr-CA" dirty="0"/>
          </a:p>
          <a:p>
            <a:r>
              <a:rPr lang="fr-CA" dirty="0"/>
              <a:t>Accompagnés de </a:t>
            </a:r>
            <a:r>
              <a:rPr lang="fr-CA" b="1" u="sng" dirty="0"/>
              <a:t>balises</a:t>
            </a:r>
            <a:r>
              <a:rPr lang="fr-CA" dirty="0"/>
              <a:t> qui renseignent sur leur </a:t>
            </a:r>
            <a:r>
              <a:rPr lang="fr-CA" u="sng" dirty="0"/>
              <a:t>champ d’application</a:t>
            </a:r>
            <a:r>
              <a:rPr lang="fr-CA" dirty="0"/>
              <a:t> et leur </a:t>
            </a:r>
            <a:r>
              <a:rPr lang="fr-CA" u="sng" dirty="0"/>
              <a:t>niveau de complexité</a:t>
            </a:r>
            <a:r>
              <a:rPr lang="fr-CA" dirty="0"/>
              <a:t>. </a:t>
            </a:r>
            <a:endParaRPr lang="fr-CA" i="0"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54</a:t>
            </a:fld>
            <a:endParaRPr lang="fr-CA"/>
          </a:p>
        </p:txBody>
      </p:sp>
    </p:spTree>
    <p:extLst>
      <p:ext uri="{BB962C8B-B14F-4D97-AF65-F5344CB8AC3E}">
        <p14:creationId xmlns:p14="http://schemas.microsoft.com/office/powerpoint/2010/main" val="527534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55</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765768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14h30 </a:t>
            </a:r>
          </a:p>
          <a:p>
            <a:r>
              <a:rPr lang="fr-CA" b="1" dirty="0"/>
              <a:t>10</a:t>
            </a:r>
          </a:p>
          <a:p>
            <a:r>
              <a:rPr lang="fr-CA" b="1" dirty="0"/>
              <a:t> minutes</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437151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a:t>
            </a:r>
            <a:r>
              <a:rPr lang="fr-CA" baseline="0" dirty="0"/>
              <a:t>5 min</a:t>
            </a:r>
          </a:p>
          <a:p>
            <a:r>
              <a:rPr lang="fr-CA" i="1" dirty="0"/>
              <a:t>Plus généralement, pour expliquer la problématique (je n’en fais pas une généralité et il n’y a aucun jugement) :</a:t>
            </a:r>
            <a:endParaRPr lang="fr-CA" dirty="0"/>
          </a:p>
          <a:p>
            <a:r>
              <a:rPr lang="fr-CA" i="1" dirty="0"/>
              <a:t> </a:t>
            </a:r>
            <a:endParaRPr lang="fr-CA" dirty="0"/>
          </a:p>
          <a:p>
            <a:r>
              <a:rPr lang="fr-CA" i="1" dirty="0"/>
              <a:t>Les enseignants de FP « arrivent » parfois dans les centres avec les règles de leur milieu de travail d’origine : que ce soit un chantier, une usine, l’industrie... autant de milieu avec leurs propres règles de fonctionnement. Et certains pensent à tort qu’ils doivent retranscrire la réalité de ces milieux (afin que les élèves puissent « mieux » s’adapter à la « vraie vie » dans leur futur milieu de travail). Si dans ces milieux, et c’est parfois le cas, il y a :</a:t>
            </a:r>
            <a:endParaRPr lang="fr-CA" dirty="0"/>
          </a:p>
          <a:p>
            <a:r>
              <a:rPr lang="fr-CA" i="1" dirty="0"/>
              <a:t> </a:t>
            </a:r>
            <a:endParaRPr lang="fr-CA" dirty="0"/>
          </a:p>
          <a:p>
            <a:pPr lvl="0"/>
            <a:r>
              <a:rPr lang="fr-CA" i="1" dirty="0"/>
              <a:t>De la misogynie;</a:t>
            </a:r>
            <a:endParaRPr lang="fr-CA" dirty="0"/>
          </a:p>
          <a:p>
            <a:pPr lvl="0"/>
            <a:r>
              <a:rPr lang="fr-CA" i="1" dirty="0"/>
              <a:t>De l’homophobie</a:t>
            </a:r>
            <a:endParaRPr lang="fr-CA" dirty="0"/>
          </a:p>
          <a:p>
            <a:pPr lvl="0"/>
            <a:r>
              <a:rPr lang="fr-CA" i="1" dirty="0"/>
              <a:t>Du racisme</a:t>
            </a:r>
            <a:endParaRPr lang="fr-CA" dirty="0"/>
          </a:p>
          <a:p>
            <a:pPr lvl="0"/>
            <a:r>
              <a:rPr lang="fr-CA" i="1" dirty="0"/>
              <a:t>Des gestes, attitudes et/ou comportements déplacés…</a:t>
            </a:r>
            <a:endParaRPr lang="fr-CA" dirty="0"/>
          </a:p>
          <a:p>
            <a:pPr lvl="0"/>
            <a:r>
              <a:rPr lang="fr-CA" i="1" dirty="0"/>
              <a:t>Même chose pour le vocabulaire…</a:t>
            </a:r>
            <a:endParaRPr lang="fr-CA" dirty="0"/>
          </a:p>
          <a:p>
            <a:r>
              <a:rPr lang="fr-CA" i="1" dirty="0"/>
              <a:t> </a:t>
            </a:r>
            <a:endParaRPr lang="fr-CA" dirty="0"/>
          </a:p>
          <a:p>
            <a:r>
              <a:rPr lang="fr-CA" i="1" dirty="0"/>
              <a:t>Ils ont parfois tendance involontairement à partager certains de ces travers avec les élèves.</a:t>
            </a:r>
            <a:endParaRPr lang="fr-CA" dirty="0"/>
          </a:p>
          <a:p>
            <a:r>
              <a:rPr lang="fr-CA" i="1" dirty="0"/>
              <a:t> </a:t>
            </a:r>
            <a:endParaRPr lang="fr-CA" dirty="0"/>
          </a:p>
          <a:p>
            <a:r>
              <a:rPr lang="fr-CA" i="1" dirty="0"/>
              <a:t>L’enseignant doit faire preuve d’exemplarité (que ce soit dans la LIP, ou dans la jurisprudence…) et participer au développement global de ses élèves. C’est sur ces derniers points qu’il convient d’insister. L’important est de rappeler qu’ils ont changé de milieu et que le cadre de l’enseignement ne tolère aucun de ces écarts. </a:t>
            </a:r>
            <a:endParaRPr lang="fr-CA" dirty="0"/>
          </a:p>
          <a:p>
            <a:r>
              <a:rPr lang="fr-CA" i="1" dirty="0"/>
              <a:t> </a:t>
            </a:r>
            <a:endParaRPr lang="fr-CA" dirty="0"/>
          </a:p>
          <a:p>
            <a:r>
              <a:rPr lang="fr-CA" i="1" dirty="0"/>
              <a:t>À savoir qu’il y a également un effet « systémique » de cette problématique. Quelques enseignants peuvent influencer la majorité d’un centre et avoir un impact négatif sur le climat de travail.</a:t>
            </a: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57</a:t>
            </a:fld>
            <a:endParaRPr lang="fr-CA"/>
          </a:p>
        </p:txBody>
      </p:sp>
    </p:spTree>
    <p:extLst>
      <p:ext uri="{BB962C8B-B14F-4D97-AF65-F5344CB8AC3E}">
        <p14:creationId xmlns:p14="http://schemas.microsoft.com/office/powerpoint/2010/main" val="3150427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 </a:t>
            </a:r>
            <a:r>
              <a:rPr lang="fr-CA" b="1" baseline="0" dirty="0"/>
              <a:t>10 min</a:t>
            </a:r>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58</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598660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AMÉLIE ***30 minutes + 5 minutes de « lousse » en tout pour portion EBP***</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t>
            </a:r>
            <a:br>
              <a:rPr lang="fr-CA" b="1" dirty="0"/>
            </a:br>
            <a:r>
              <a:rPr lang="fr-CA" b="1" dirty="0"/>
              <a:t>AMÉLIE (3</a:t>
            </a:r>
            <a:r>
              <a:rPr lang="fr-CA" b="1" baseline="0" dirty="0"/>
              <a:t> min)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a:t>N’excluant pas les autres types de besoins particuliers ni les besoins particuliers ponctuels, contextuels</a:t>
            </a:r>
            <a:br>
              <a:rPr lang="fr-CA" b="1" baseline="0" dirty="0"/>
            </a:br>
            <a:r>
              <a:rPr lang="fr-CA" b="1" baseline="0" dirty="0"/>
              <a:t>Sans besoin de diagnostic (ou diapo suivante CUA)</a:t>
            </a:r>
            <a:endParaRPr lang="fr-CA" b="1"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59</a:t>
            </a:fld>
            <a:endParaRPr lang="fr-CA"/>
          </a:p>
        </p:txBody>
      </p:sp>
    </p:spTree>
    <p:extLst>
      <p:ext uri="{BB962C8B-B14F-4D97-AF65-F5344CB8AC3E}">
        <p14:creationId xmlns:p14="http://schemas.microsoft.com/office/powerpoint/2010/main" val="3997743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AMÉLIE 9 min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hlinkClick r:id="rId3" tooltip="https://www.youtube.com/watch?v=fxjl2vabjnc"/>
              </a:rPr>
              <a:t>https://www.youtube.com/watch?v=fxjl2vAbjNc</a:t>
            </a:r>
            <a:r>
              <a:rPr lang="fr-CA" sz="1200" b="0" i="0" u="none" strike="noStrike" kern="1200" dirty="0">
                <a:solidFill>
                  <a:schemeClr val="tx1"/>
                </a:solidFill>
                <a:effectLst/>
                <a:latin typeface="+mn-lt"/>
                <a:ea typeface="+mn-ea"/>
                <a:cs typeface="+mn-cs"/>
              </a:rPr>
              <a:t> (5:09) + retour</a:t>
            </a:r>
            <a:br>
              <a:rPr lang="fr-CA" sz="1200" b="0" i="0" u="none" strike="noStrike" kern="1200" dirty="0">
                <a:solidFill>
                  <a:schemeClr val="tx1"/>
                </a:solidFill>
                <a:effectLst/>
                <a:latin typeface="+mn-lt"/>
                <a:ea typeface="+mn-ea"/>
                <a:cs typeface="+mn-cs"/>
              </a:rPr>
            </a:br>
            <a:r>
              <a:rPr lang="fr-CA" sz="1200" b="0" i="0" u="none" strike="noStrike" kern="1200" dirty="0">
                <a:solidFill>
                  <a:schemeClr val="tx1"/>
                </a:solidFill>
                <a:effectLst/>
                <a:latin typeface="+mn-lt"/>
                <a:ea typeface="+mn-ea"/>
                <a:cs typeface="+mn-cs"/>
              </a:rPr>
              <a:t>Visée:</a:t>
            </a:r>
            <a:r>
              <a:rPr lang="fr-CA" sz="1200" b="0" i="0" u="none" strike="noStrike" kern="1200" baseline="0" dirty="0">
                <a:solidFill>
                  <a:schemeClr val="tx1"/>
                </a:solidFill>
                <a:effectLst/>
                <a:latin typeface="+mn-lt"/>
                <a:ea typeface="+mn-ea"/>
                <a:cs typeface="+mn-cs"/>
              </a:rPr>
              <a:t> économie d’énergie pour l’enseignant (même si énergie au départ) // </a:t>
            </a:r>
            <a:r>
              <a:rPr lang="fr-CA" sz="1200" b="0" i="0" u="none" strike="noStrike" kern="1200" baseline="0" dirty="0" err="1">
                <a:solidFill>
                  <a:schemeClr val="tx1"/>
                </a:solidFill>
                <a:effectLst/>
                <a:latin typeface="+mn-lt"/>
                <a:ea typeface="+mn-ea"/>
                <a:cs typeface="+mn-cs"/>
              </a:rPr>
              <a:t>Gravol</a:t>
            </a:r>
            <a:r>
              <a:rPr lang="fr-CA" sz="1200" b="0" i="0" u="none" strike="noStrike" kern="1200" baseline="0" dirty="0">
                <a:solidFill>
                  <a:schemeClr val="tx1"/>
                </a:solidFill>
                <a:effectLst/>
                <a:latin typeface="+mn-lt"/>
                <a:ea typeface="+mn-ea"/>
                <a:cs typeface="+mn-cs"/>
              </a:rPr>
              <a:t> par exemple, ne sont pas nuisibles dans la valise si on n’en a pas besoin // AUCUN DX nécessaire en FP (dyslexie, TDAH)</a:t>
            </a:r>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48517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215652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strike="noStrike" dirty="0"/>
              <a:t>Amélie (3</a:t>
            </a:r>
            <a:r>
              <a:rPr lang="fr-CA" b="1" strike="noStrike" baseline="0" dirty="0"/>
              <a:t> minutes)</a:t>
            </a:r>
            <a:br>
              <a:rPr lang="fr-CA" strike="sngStrike" dirty="0"/>
            </a:br>
            <a:br>
              <a:rPr lang="fr-CA" strike="sngStrike" dirty="0"/>
            </a:br>
            <a:r>
              <a:rPr lang="fr-CA" dirty="0"/>
              <a:t>https://www.youtube.com/watch?app=desktop&amp;v=NigaDjaO4wo&amp;feature=youtu.be (2 minutes)</a:t>
            </a:r>
          </a:p>
          <a:p>
            <a:r>
              <a:rPr lang="fr-CA" strike="noStrike" dirty="0"/>
              <a:t>Tout comme en FGJ,</a:t>
            </a:r>
            <a:r>
              <a:rPr lang="fr-CA" strike="noStrike" baseline="0" dirty="0"/>
              <a:t>  S</a:t>
            </a:r>
            <a:r>
              <a:rPr lang="fr-CA" dirty="0"/>
              <a:t>ervice Répit</a:t>
            </a:r>
            <a:r>
              <a:rPr lang="fr-CA" baseline="0" dirty="0"/>
              <a:t> Conseil en FP</a:t>
            </a:r>
          </a:p>
        </p:txBody>
      </p:sp>
      <p:sp>
        <p:nvSpPr>
          <p:cNvPr id="4" name="Espace réservé du numéro de diapositive 3"/>
          <p:cNvSpPr>
            <a:spLocks noGrp="1"/>
          </p:cNvSpPr>
          <p:nvPr>
            <p:ph type="sldNum" sz="quarter" idx="10"/>
          </p:nvPr>
        </p:nvSpPr>
        <p:spPr/>
        <p:txBody>
          <a:bodyPr/>
          <a:lstStyle/>
          <a:p>
            <a:fld id="{F3B0F8B6-CDF6-AF47-BD08-0FD5C2822026}" type="slidenum">
              <a:rPr lang="fr-FR" smtClean="0"/>
              <a:t>61</a:t>
            </a:fld>
            <a:endParaRPr lang="fr-FR"/>
          </a:p>
        </p:txBody>
      </p:sp>
    </p:spTree>
    <p:extLst>
      <p:ext uri="{BB962C8B-B14F-4D97-AF65-F5344CB8AC3E}">
        <p14:creationId xmlns:p14="http://schemas.microsoft.com/office/powerpoint/2010/main" val="1971841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98529" rtl="0" eaLnBrk="1" fontAlgn="base" latinLnBrk="0" hangingPunct="1">
              <a:lnSpc>
                <a:spcPct val="100000"/>
              </a:lnSpc>
              <a:spcBef>
                <a:spcPct val="30000"/>
              </a:spcBef>
              <a:spcAft>
                <a:spcPct val="0"/>
              </a:spcAft>
              <a:buClrTx/>
              <a:buSzTx/>
              <a:buFontTx/>
              <a:buNone/>
              <a:tabLst/>
              <a:defRPr/>
            </a:pPr>
            <a:r>
              <a:rPr lang="fr-CA" b="1" dirty="0"/>
              <a:t>AMÉLIE </a:t>
            </a:r>
            <a:r>
              <a:rPr lang="fr-CA" sz="1200" b="1" dirty="0">
                <a:latin typeface="Helvetica" panose="020B0504020202030204" pitchFamily="34" charset="0"/>
              </a:rPr>
              <a:t>(4 minutes)</a:t>
            </a:r>
            <a:endParaRPr lang="fr-CA" sz="1200" dirty="0"/>
          </a:p>
          <a:p>
            <a:pPr defTabSz="1098529" fontAlgn="base">
              <a:spcBef>
                <a:spcPct val="30000"/>
              </a:spcBef>
              <a:spcAft>
                <a:spcPct val="0"/>
              </a:spcAft>
              <a:defRPr/>
            </a:pPr>
            <a:endParaRPr lang="fr-CA" sz="1200" dirty="0"/>
          </a:p>
          <a:p>
            <a:pPr defTabSz="1098529" fontAlgn="base">
              <a:spcBef>
                <a:spcPct val="30000"/>
              </a:spcBef>
              <a:spcAft>
                <a:spcPct val="0"/>
              </a:spcAft>
              <a:defRPr/>
            </a:pPr>
            <a:r>
              <a:rPr lang="fr-CA" sz="1200" dirty="0"/>
              <a:t>Pyramide</a:t>
            </a:r>
            <a:r>
              <a:rPr lang="fr-CA" sz="1200" baseline="0" dirty="0"/>
              <a:t> des niveaux d’intervention en lien avec les besoins des élèves</a:t>
            </a:r>
            <a:br>
              <a:rPr lang="fr-CA" sz="1200" dirty="0"/>
            </a:br>
            <a:r>
              <a:rPr lang="fr-CA" sz="1200" dirty="0"/>
              <a:t>Parallèle</a:t>
            </a:r>
            <a:r>
              <a:rPr lang="fr-CA" sz="1200" baseline="0" dirty="0"/>
              <a:t> avec CUA (complémentarité et non pas opposition)</a:t>
            </a:r>
            <a:br>
              <a:rPr lang="fr-CA" sz="1200" baseline="0" dirty="0"/>
            </a:br>
            <a:br>
              <a:rPr lang="fr-CA" sz="1200" baseline="0" dirty="0"/>
            </a:br>
            <a:r>
              <a:rPr lang="fr-CA" sz="1200" baseline="0" dirty="0"/>
              <a:t>VERT: IU (préventive, pour tous, économie d’énergie)</a:t>
            </a:r>
            <a:br>
              <a:rPr lang="fr-CA" sz="1200" baseline="0" dirty="0"/>
            </a:br>
            <a:br>
              <a:rPr lang="fr-CA" sz="1200" baseline="0" dirty="0"/>
            </a:br>
            <a:r>
              <a:rPr lang="fr-CA" sz="1200" baseline="0" dirty="0"/>
              <a:t>-------------------------------------------------------------</a:t>
            </a:r>
            <a:br>
              <a:rPr lang="fr-CA" sz="1200" baseline="0" dirty="0"/>
            </a:br>
            <a:endParaRPr lang="fr-CA" sz="1200" dirty="0"/>
          </a:p>
          <a:p>
            <a:pPr marL="114300" indent="0">
              <a:buNone/>
            </a:pPr>
            <a:r>
              <a:rPr lang="fr-CA" sz="1000" dirty="0"/>
              <a:t>« Une tendance semble se dessiner en ce qui a trait à l’</a:t>
            </a:r>
            <a:r>
              <a:rPr lang="fr-CA" sz="1000" b="1" dirty="0"/>
              <a:t>approche universelle des apprentissages</a:t>
            </a:r>
            <a:r>
              <a:rPr lang="fr-CA" sz="1000" dirty="0"/>
              <a:t> qui consiste à harmoniser, dès le départ, l’enseignement en classe et les outils utilisés pour favoriser la réussite du plus grand nombre d’élèves afin de répondre à un vaste éventail de besoins particuliers au lieu de multiplier les accommodements individuels. »</a:t>
            </a:r>
          </a:p>
        </p:txBody>
      </p:sp>
      <p:sp>
        <p:nvSpPr>
          <p:cNvPr id="4" name="Espace réservé du numéro de diapositive 3"/>
          <p:cNvSpPr>
            <a:spLocks noGrp="1"/>
          </p:cNvSpPr>
          <p:nvPr>
            <p:ph type="sldNum" sz="quarter" idx="10"/>
          </p:nvPr>
        </p:nvSpPr>
        <p:spPr/>
        <p:txBody>
          <a:bodyPr/>
          <a:lstStyle/>
          <a:p>
            <a:fld id="{F3B0F8B6-CDF6-AF47-BD08-0FD5C2822026}" type="slidenum">
              <a:rPr lang="fr-FR" smtClean="0"/>
              <a:t>62</a:t>
            </a:fld>
            <a:endParaRPr lang="fr-FR"/>
          </a:p>
        </p:txBody>
      </p:sp>
    </p:spTree>
    <p:extLst>
      <p:ext uri="{BB962C8B-B14F-4D97-AF65-F5344CB8AC3E}">
        <p14:creationId xmlns:p14="http://schemas.microsoft.com/office/powerpoint/2010/main" val="2105576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AMÉLIE (5 minutes)</a:t>
            </a:r>
            <a:br>
              <a:rPr lang="fr-CA" dirty="0"/>
            </a:br>
            <a:br>
              <a:rPr lang="fr-CA" dirty="0"/>
            </a:br>
            <a:r>
              <a:rPr lang="fr-CA" sz="1200" kern="1200" dirty="0">
                <a:solidFill>
                  <a:schemeClr val="tx1"/>
                </a:solidFill>
                <a:effectLst/>
                <a:latin typeface="+mn-lt"/>
                <a:ea typeface="+mn-ea"/>
                <a:cs typeface="+mn-cs"/>
              </a:rPr>
              <a:t>En FP, liste de neuf mesures d’adaptation autorisées par le MEQ en évaluation (on va y revenir en détail IPE-06): on en parle maintenant, parce qu’obligatoirement appliquées et régulées en cours d’apprentissage</a:t>
            </a:r>
            <a:r>
              <a:rPr lang="fr-CA" sz="1200" kern="1200" baseline="0" dirty="0">
                <a:solidFill>
                  <a:schemeClr val="tx1"/>
                </a:solidFill>
                <a:effectLst/>
                <a:latin typeface="+mn-lt"/>
                <a:ea typeface="+mn-ea"/>
                <a:cs typeface="+mn-cs"/>
              </a:rPr>
              <a:t>.</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63</a:t>
            </a:fld>
            <a:endParaRPr lang="fr-CA"/>
          </a:p>
        </p:txBody>
      </p:sp>
    </p:spTree>
    <p:extLst>
      <p:ext uri="{BB962C8B-B14F-4D97-AF65-F5344CB8AC3E}">
        <p14:creationId xmlns:p14="http://schemas.microsoft.com/office/powerpoint/2010/main" val="3562679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98529" rtl="0" eaLnBrk="1" fontAlgn="base" latinLnBrk="0" hangingPunct="1">
              <a:lnSpc>
                <a:spcPct val="100000"/>
              </a:lnSpc>
              <a:spcBef>
                <a:spcPct val="30000"/>
              </a:spcBef>
              <a:spcAft>
                <a:spcPct val="0"/>
              </a:spcAft>
              <a:buClrTx/>
              <a:buSzTx/>
              <a:buFontTx/>
              <a:buNone/>
              <a:tabLst/>
              <a:defRPr/>
            </a:pPr>
            <a:r>
              <a:rPr lang="fr-CA" b="1" dirty="0"/>
              <a:t>AMÉLIE (3 min)</a:t>
            </a:r>
            <a:br>
              <a:rPr lang="fr-CA" b="1" dirty="0"/>
            </a:br>
            <a:br>
              <a:rPr lang="fr-CA" b="1" dirty="0"/>
            </a:br>
            <a:r>
              <a:rPr lang="fr-CA" sz="1200" i="0" dirty="0"/>
              <a:t>Accent sur la prévention qui se traduit par la mise en place d’un </a:t>
            </a:r>
            <a:r>
              <a:rPr lang="fr-CA" sz="1200" b="1" i="0" dirty="0"/>
              <a:t>enseignement efficace </a:t>
            </a:r>
            <a:r>
              <a:rPr lang="fr-CA" sz="1200" i="0" dirty="0"/>
              <a:t>et de </a:t>
            </a:r>
            <a:r>
              <a:rPr lang="fr-CA" sz="1200" b="1" i="0" dirty="0"/>
              <a:t>stratégies gagnantes pour </a:t>
            </a:r>
            <a:r>
              <a:rPr lang="fr-CA" sz="1200" b="1" i="0" u="sng" dirty="0"/>
              <a:t>tous</a:t>
            </a:r>
            <a:r>
              <a:rPr lang="fr-CA" sz="1200" b="1" i="0" dirty="0"/>
              <a:t> les élèves, une intervention rapide dès l’apparition des difficultés et une intensification de cette intervention lorsque les difficultés persistent ;</a:t>
            </a:r>
            <a:r>
              <a:rPr lang="fr-CA" sz="1200" b="1" i="0" baseline="0" dirty="0"/>
              <a:t> </a:t>
            </a:r>
            <a:r>
              <a:rPr lang="fr-CA" sz="1200" b="1" i="0" dirty="0"/>
              <a:t>un modèle d’intervention à trois niveaux qui permet de faire varier l’intensité de l’intervention, toujours selon les besoins et la réponse à l’intervention.</a:t>
            </a:r>
            <a:br>
              <a:rPr lang="fr-CA" sz="1200" b="1" i="0" dirty="0"/>
            </a:br>
            <a:r>
              <a:rPr lang="fr-CA" b="1" dirty="0"/>
              <a:t>Régulation</a:t>
            </a:r>
            <a:r>
              <a:rPr lang="fr-CA" b="1" baseline="0" dirty="0"/>
              <a:t> de la progression et ajustements.</a:t>
            </a:r>
            <a:br>
              <a:rPr lang="fr-CA" b="1" baseline="0" dirty="0"/>
            </a:br>
            <a:br>
              <a:rPr lang="fr-CA" b="1" baseline="0" dirty="0"/>
            </a:br>
            <a:r>
              <a:rPr lang="fr-CA" sz="1200" baseline="0" dirty="0"/>
              <a:t>Une même IU répond à une pluralité de besoins (ex.: menu/horaire de la période au tableau: organisation et anxiété)</a:t>
            </a:r>
            <a:endParaRPr lang="fr-CA" sz="1200" b="1" i="0"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64</a:t>
            </a:fld>
            <a:endParaRPr lang="fr-CA"/>
          </a:p>
        </p:txBody>
      </p:sp>
    </p:spTree>
    <p:extLst>
      <p:ext uri="{BB962C8B-B14F-4D97-AF65-F5344CB8AC3E}">
        <p14:creationId xmlns:p14="http://schemas.microsoft.com/office/powerpoint/2010/main" val="1946580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AMÉLIE</a:t>
            </a:r>
            <a:r>
              <a:rPr lang="fr-CA" b="1" baseline="0" dirty="0"/>
              <a:t> </a:t>
            </a:r>
            <a:r>
              <a:rPr lang="fr-CA" b="1" dirty="0"/>
              <a:t>(3 minutes)</a:t>
            </a:r>
            <a:br>
              <a:rPr lang="fr-CA" dirty="0"/>
            </a:br>
            <a:br>
              <a:rPr lang="fr-CA" dirty="0"/>
            </a:br>
            <a:r>
              <a:rPr lang="fr-CA" dirty="0"/>
              <a:t>Valeurs sous-jacentes</a:t>
            </a:r>
            <a:r>
              <a:rPr lang="fr-CA" baseline="0" dirty="0"/>
              <a:t> aux MA autorisées</a:t>
            </a:r>
            <a:r>
              <a:rPr lang="fr-CA" dirty="0"/>
              <a:t>, telles qu’identifiées par le MEQ.</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65</a:t>
            </a:fld>
            <a:endParaRPr lang="fr-CA"/>
          </a:p>
        </p:txBody>
      </p:sp>
    </p:spTree>
    <p:extLst>
      <p:ext uri="{BB962C8B-B14F-4D97-AF65-F5344CB8AC3E}">
        <p14:creationId xmlns:p14="http://schemas.microsoft.com/office/powerpoint/2010/main" val="3126050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AMÉLIE</a:t>
            </a:r>
            <a:r>
              <a:rPr lang="fr-CA" b="1" baseline="0" dirty="0"/>
              <a:t> </a:t>
            </a:r>
            <a:r>
              <a:rPr lang="fr-CA" b="1" u="none" dirty="0"/>
              <a:t>(6 minutes)</a:t>
            </a:r>
            <a:br>
              <a:rPr lang="fr-CA" b="1" u="sng" dirty="0"/>
            </a:br>
            <a:br>
              <a:rPr lang="fr-CA" b="1" u="sng" dirty="0"/>
            </a:br>
            <a:r>
              <a:rPr lang="fr-CA" b="1" u="sng" dirty="0"/>
              <a:t>EN CONCLUSION: parle</a:t>
            </a:r>
            <a:r>
              <a:rPr lang="fr-CA" b="1" u="sng" baseline="0" dirty="0"/>
              <a:t>r du Moodle (</a:t>
            </a:r>
            <a:r>
              <a:rPr lang="fr-CA" b="1" u="sng" baseline="0" dirty="0" err="1"/>
              <a:t>padlets</a:t>
            </a:r>
            <a:r>
              <a:rPr lang="fr-CA" b="1" u="sng" baseline="0" dirty="0"/>
              <a:t>, JPI mesures d’adaptation, portrait de l’élève, plan d’aide à l’apprentissage, etc.)</a:t>
            </a:r>
            <a:endParaRPr lang="fr-CA" b="1" u="sng" dirty="0"/>
          </a:p>
          <a:p>
            <a:br>
              <a:rPr lang="fr-CA" baseline="0" dirty="0"/>
            </a:br>
            <a:r>
              <a:rPr lang="fr-CA" sz="1200" b="1" dirty="0">
                <a:solidFill>
                  <a:srgbClr val="000000"/>
                </a:solidFill>
              </a:rPr>
              <a:t>Prolongation de la durée de l’épreuve </a:t>
            </a:r>
            <a:r>
              <a:rPr lang="fr-CA" sz="1200" dirty="0">
                <a:solidFill>
                  <a:srgbClr val="000000"/>
                </a:solidFill>
              </a:rPr>
              <a:t>jusqu’à un maximum équivalant au tiers du temps normalement alloué.</a:t>
            </a:r>
          </a:p>
          <a:p>
            <a:r>
              <a:rPr lang="fr-CA" sz="1200" b="1" dirty="0">
                <a:solidFill>
                  <a:srgbClr val="000000"/>
                </a:solidFill>
              </a:rPr>
              <a:t>Passation de l’épreuve dans un endroit adapté à la problématique de l’élève</a:t>
            </a:r>
            <a:r>
              <a:rPr lang="fr-CA" sz="1200" dirty="0">
                <a:solidFill>
                  <a:srgbClr val="000000"/>
                </a:solidFill>
              </a:rPr>
              <a:t>, tout en s’assurant que l’épreuve se déroule sous surveillance.</a:t>
            </a:r>
            <a:br>
              <a:rPr lang="fr-CA" sz="1200" dirty="0">
                <a:solidFill>
                  <a:srgbClr val="000000"/>
                </a:solidFill>
              </a:rPr>
            </a:br>
            <a:r>
              <a:rPr lang="fr-CA" sz="1200" b="1" dirty="0">
                <a:solidFill>
                  <a:srgbClr val="000000"/>
                </a:solidFill>
              </a:rPr>
              <a:t>Utilisation de coquilles ou de bouchons </a:t>
            </a:r>
            <a:r>
              <a:rPr lang="fr-CA" sz="1200" dirty="0">
                <a:solidFill>
                  <a:srgbClr val="000000"/>
                </a:solidFill>
              </a:rPr>
              <a:t>pour couvrir les bruits ambiants et favoriser la concentration de l’élève.</a:t>
            </a:r>
          </a:p>
          <a:p>
            <a:r>
              <a:rPr lang="fr-CA" sz="1200" b="1" dirty="0">
                <a:solidFill>
                  <a:srgbClr val="000000"/>
                </a:solidFill>
              </a:rPr>
              <a:t>Utilisation d’un appareil permettant uniquement l’écoute de la musique. </a:t>
            </a:r>
            <a:r>
              <a:rPr lang="fr-CA" sz="1200" dirty="0">
                <a:solidFill>
                  <a:srgbClr val="000000"/>
                </a:solidFill>
              </a:rPr>
              <a:t>Celui-ci ne doit pas donner accès à Internet, ni à aucune autre source d’information ou de communication avec autrui.</a:t>
            </a:r>
          </a:p>
          <a:p>
            <a:r>
              <a:rPr lang="fr-CA" sz="1200" b="1" dirty="0">
                <a:solidFill>
                  <a:srgbClr val="000000"/>
                </a:solidFill>
              </a:rPr>
              <a:t>Utilisation d’un ordinateur </a:t>
            </a:r>
            <a:r>
              <a:rPr lang="fr-CA" sz="1200" dirty="0">
                <a:solidFill>
                  <a:srgbClr val="000000"/>
                </a:solidFill>
              </a:rPr>
              <a:t>en respectant les trois conditions suivantes: accès à Internet uniquement lors des épreuves pour lesquelles cet usage est prévu, possibilité d’utiliser un logiciel de correction seulement pour les épreuves qui le prévoient et absence de communication entre les postes d’un réseau.</a:t>
            </a:r>
            <a:br>
              <a:rPr lang="fr-CA" sz="1200" dirty="0">
                <a:solidFill>
                  <a:srgbClr val="000000"/>
                </a:solidFill>
              </a:rPr>
            </a:br>
            <a:r>
              <a:rPr lang="fr-CA" sz="1200" b="1" dirty="0">
                <a:solidFill>
                  <a:srgbClr val="000000"/>
                </a:solidFill>
              </a:rPr>
              <a:t>Utilisation d’un outil d’aide à la lecture et à l’écriture. </a:t>
            </a:r>
            <a:r>
              <a:rPr lang="fr-CA" sz="1200" dirty="0">
                <a:solidFill>
                  <a:srgbClr val="000000"/>
                </a:solidFill>
              </a:rPr>
              <a:t>Toute fonction de reconnaissance vocale doit être désactivée pendant la durée totale de l’épreuve lorsque la compétence à écrire est évaluée. Les logiciels de traduction ne peuvent être utilisés, à moins que les règles de l’épreuve les permettent.</a:t>
            </a:r>
          </a:p>
          <a:p>
            <a:r>
              <a:rPr lang="fr-CA" sz="1200" b="1" dirty="0">
                <a:solidFill>
                  <a:srgbClr val="000000"/>
                </a:solidFill>
              </a:rPr>
              <a:t>Utilisation de divers appareils permettant d’écrire </a:t>
            </a:r>
            <a:r>
              <a:rPr lang="fr-CA" sz="1200" dirty="0">
                <a:solidFill>
                  <a:srgbClr val="000000"/>
                </a:solidFill>
              </a:rPr>
              <a:t>afin de pallier un handicap.</a:t>
            </a:r>
          </a:p>
          <a:p>
            <a:r>
              <a:rPr lang="fr-CA" sz="1200" b="1" dirty="0">
                <a:solidFill>
                  <a:srgbClr val="000000"/>
                </a:solidFill>
              </a:rPr>
              <a:t>Utilisation d’un magnétophone </a:t>
            </a:r>
            <a:r>
              <a:rPr lang="fr-CA" sz="1200" dirty="0">
                <a:solidFill>
                  <a:srgbClr val="000000"/>
                </a:solidFill>
              </a:rPr>
              <a:t>permettant à l’élève de donner ses réponses lorsque la compétence à lire ou à écrire n’est pas requise pour accomplir la tâche.</a:t>
            </a:r>
            <a:br>
              <a:rPr lang="fr-CA" sz="1200" dirty="0">
                <a:solidFill>
                  <a:srgbClr val="000000"/>
                </a:solidFill>
              </a:rPr>
            </a:br>
            <a:r>
              <a:rPr lang="fr-CA" sz="1200" b="1" dirty="0">
                <a:solidFill>
                  <a:srgbClr val="000000"/>
                </a:solidFill>
              </a:rPr>
              <a:t>Utilisation d’une calculatrice </a:t>
            </a:r>
            <a:r>
              <a:rPr lang="fr-CA" sz="1200" dirty="0">
                <a:solidFill>
                  <a:srgbClr val="000000"/>
                </a:solidFill>
              </a:rPr>
              <a:t>simple et non scientifique.</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66</a:t>
            </a:fld>
            <a:endParaRPr lang="fr-CA"/>
          </a:p>
        </p:txBody>
      </p:sp>
    </p:spTree>
    <p:extLst>
      <p:ext uri="{BB962C8B-B14F-4D97-AF65-F5344CB8AC3E}">
        <p14:creationId xmlns:p14="http://schemas.microsoft.com/office/powerpoint/2010/main" val="3548314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06902" rtl="0" eaLnBrk="1" fontAlgn="auto" latinLnBrk="0" hangingPunct="1">
              <a:lnSpc>
                <a:spcPct val="100000"/>
              </a:lnSpc>
              <a:spcBef>
                <a:spcPts val="0"/>
              </a:spcBef>
              <a:spcAft>
                <a:spcPts val="0"/>
              </a:spcAft>
              <a:buClrTx/>
              <a:buSzTx/>
              <a:buFontTx/>
              <a:buNone/>
              <a:tabLst/>
              <a:defRPr/>
            </a:pPr>
            <a:r>
              <a:rPr lang="fr-CA" b="1" dirty="0"/>
              <a:t>AMÉLIE (6 minutes)</a:t>
            </a:r>
            <a:br>
              <a:rPr lang="fr-CA" dirty="0"/>
            </a:br>
            <a:r>
              <a:rPr lang="fr-CA" dirty="0"/>
              <a:t>présente la capsule de Véronique qui explique les différents rôles des ressources humaines spécialisées (aussi appelées</a:t>
            </a:r>
            <a:r>
              <a:rPr lang="fr-CA" baseline="0" dirty="0"/>
              <a:t> « personnel des SÉC »)</a:t>
            </a:r>
            <a:endParaRPr lang="fr-CA" dirty="0"/>
          </a:p>
          <a:p>
            <a:pPr defTabSz="906902">
              <a:defRPr/>
            </a:pPr>
            <a:endParaRPr lang="fr-CA" dirty="0">
              <a:hlinkClick r:id="rId3"/>
            </a:endParaRPr>
          </a:p>
          <a:p>
            <a:pPr defTabSz="906902">
              <a:defRPr/>
            </a:pPr>
            <a:r>
              <a:rPr lang="fr-CA" u="sng" dirty="0">
                <a:hlinkClick r:id="rId3"/>
              </a:rPr>
              <a:t>https://youtu.be/azXpeIEj92c</a:t>
            </a:r>
            <a:endParaRPr lang="fr-CA" dirty="0"/>
          </a:p>
          <a:p>
            <a:pPr defTabSz="906902">
              <a:defRPr/>
            </a:pPr>
            <a:r>
              <a:rPr lang="fr-CA" dirty="0">
                <a:hlinkClick r:id="rId3"/>
              </a:rPr>
              <a:t>5 min</a:t>
            </a:r>
            <a:r>
              <a:rPr lang="fr-CA" baseline="0" dirty="0">
                <a:hlinkClick r:id="rId3"/>
              </a:rPr>
              <a:t> </a:t>
            </a:r>
            <a:r>
              <a:rPr lang="fr-CA" dirty="0">
                <a:hlinkClick r:id="rId3"/>
              </a:rPr>
              <a:t>6 sec</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67</a:t>
            </a:fld>
            <a:endParaRPr lang="fr-CA"/>
          </a:p>
        </p:txBody>
      </p:sp>
    </p:spTree>
    <p:extLst>
      <p:ext uri="{BB962C8B-B14F-4D97-AF65-F5344CB8AC3E}">
        <p14:creationId xmlns:p14="http://schemas.microsoft.com/office/powerpoint/2010/main" val="1761461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AMÉLIE</a:t>
            </a:r>
            <a:r>
              <a:rPr lang="fr-CA" b="1" baseline="0" dirty="0"/>
              <a:t> 5 min</a:t>
            </a:r>
            <a:br>
              <a:rPr lang="fr-CA" b="1" baseline="0" dirty="0"/>
            </a:br>
            <a:br>
              <a:rPr lang="fr-CA" b="1" baseline="0" dirty="0"/>
            </a:br>
            <a:r>
              <a:rPr lang="fr-CA" b="1" baseline="0" dirty="0"/>
              <a:t>SÉC, variables d’un CFP à l’autre (grosseur du Centre, budget, priorisation)</a:t>
            </a:r>
            <a:br>
              <a:rPr lang="fr-CA" b="1" baseline="0" dirty="0"/>
            </a:br>
            <a:r>
              <a:rPr lang="fr-CA" sz="1200" dirty="0">
                <a:solidFill>
                  <a:srgbClr val="000000"/>
                </a:solidFill>
              </a:rPr>
              <a:t>pour vous</a:t>
            </a:r>
            <a:r>
              <a:rPr lang="fr-CA" sz="1200" baseline="0" dirty="0">
                <a:solidFill>
                  <a:srgbClr val="000000"/>
                </a:solidFill>
              </a:rPr>
              <a:t> y référer vous-mêmes ou pour </a:t>
            </a:r>
            <a:r>
              <a:rPr lang="fr-CA" sz="1200" dirty="0">
                <a:solidFill>
                  <a:srgbClr val="000000"/>
                </a:solidFill>
              </a:rPr>
              <a:t>référer vos élèves, au besoin</a:t>
            </a:r>
            <a:br>
              <a:rPr lang="fr-CA" sz="1200" b="1" baseline="0" dirty="0">
                <a:solidFill>
                  <a:schemeClr val="tx1"/>
                </a:solidFill>
              </a:rPr>
            </a:br>
            <a:r>
              <a:rPr lang="fr-CA" sz="1200" b="1" baseline="0" dirty="0">
                <a:solidFill>
                  <a:schemeClr val="tx1"/>
                </a:solidFill>
              </a:rPr>
              <a:t>Liste par CFP: </a:t>
            </a:r>
            <a:r>
              <a:rPr lang="fr-CA" sz="1200" u="sng" kern="1200" dirty="0">
                <a:solidFill>
                  <a:schemeClr val="tx1"/>
                </a:solidFill>
                <a:effectLst/>
                <a:latin typeface="+mn-lt"/>
                <a:ea typeface="+mn-ea"/>
                <a:cs typeface="+mn-cs"/>
                <a:hlinkClick r:id="rId3"/>
              </a:rPr>
              <a:t>https://csdma.sharepoint.com/:w:/r/sites/CollectifdesRHSenFGAFrancisationetFPduCSSDM/_layouts/15/Doc.aspx?sourcedoc=%7BC7B70751-B3B6-4AD1-AA8D-B2A2C8689EEE%7D&amp;file=Membres%20des%20S%C3%89C%20FGA_FP%202022-2023.docx&amp;wdOrigin=TEAMS-ELECTRON.p2p.bim&amp;action=default&amp;mobileredirect=true</a:t>
            </a:r>
            <a:r>
              <a:rPr lang="fr-CA"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fr-CA" b="1" baseline="0" dirty="0"/>
            </a:br>
            <a:r>
              <a:rPr lang="fr-CA" b="1" baseline="0" dirty="0"/>
              <a:t>Dans vos cinq prochains IPE, suite de cette amorce sommaire portant sur les EBP.</a:t>
            </a:r>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68</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50132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25000" dirty="0"/>
              <a:t>+Sandra Marie </a:t>
            </a:r>
            <a:r>
              <a:rPr lang="fr-CA" baseline="-25000" dirty="0" err="1"/>
              <a:t>Conill</a:t>
            </a:r>
            <a:r>
              <a:rPr lang="fr-CA" baseline="-25000" dirty="0"/>
              <a:t> TES EMMM</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69</a:t>
            </a:fld>
            <a:endParaRPr lang="fr-CA"/>
          </a:p>
        </p:txBody>
      </p:sp>
    </p:spTree>
    <p:extLst>
      <p:ext uri="{BB962C8B-B14F-4D97-AF65-F5344CB8AC3E}">
        <p14:creationId xmlns:p14="http://schemas.microsoft.com/office/powerpoint/2010/main" val="31034035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Durée: 5 – 10 min.</a:t>
            </a:r>
            <a:endParaRPr lang="en-US" dirty="0"/>
          </a:p>
          <a:p>
            <a:endParaRPr lang="fr-CA" dirty="0">
              <a:cs typeface="Calibri"/>
            </a:endParaRPr>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70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91093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8</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7762078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Mettre la photo des attentes</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71</a:t>
            </a:fld>
            <a:endParaRPr lang="fr-CA"/>
          </a:p>
        </p:txBody>
      </p:sp>
    </p:spTree>
    <p:extLst>
      <p:ext uri="{BB962C8B-B14F-4D97-AF65-F5344CB8AC3E}">
        <p14:creationId xmlns:p14="http://schemas.microsoft.com/office/powerpoint/2010/main" val="11595113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72</a:t>
            </a:fld>
            <a:endParaRPr lang="fr-CA"/>
          </a:p>
        </p:txBody>
      </p:sp>
    </p:spTree>
    <p:extLst>
      <p:ext uri="{BB962C8B-B14F-4D97-AF65-F5344CB8AC3E}">
        <p14:creationId xmlns:p14="http://schemas.microsoft.com/office/powerpoint/2010/main" val="24990832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73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359294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15 minutes </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74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6587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5 min</a:t>
            </a:r>
            <a:endParaRPr lang="fr-CA" dirty="0">
              <a:effectLst/>
            </a:endParaRPr>
          </a:p>
          <a:p>
            <a:endParaRPr lang="fr-CA" dirty="0"/>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677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2 min</a:t>
            </a:r>
            <a:endParaRPr lang="fr-CA" dirty="0">
              <a:effectLst/>
            </a:endParaRPr>
          </a:p>
          <a:p>
            <a:endParaRPr lang="fr-CA" dirty="0"/>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8090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Durée 3 min</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77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5280257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78</a:t>
            </a:fld>
            <a:endParaRPr lang="fr-CA"/>
          </a:p>
        </p:txBody>
      </p:sp>
    </p:spTree>
    <p:extLst>
      <p:ext uri="{BB962C8B-B14F-4D97-AF65-F5344CB8AC3E}">
        <p14:creationId xmlns:p14="http://schemas.microsoft.com/office/powerpoint/2010/main" val="4016454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79</a:t>
            </a:fld>
            <a:endParaRPr lang="fr-CA"/>
          </a:p>
        </p:txBody>
      </p:sp>
    </p:spTree>
    <p:extLst>
      <p:ext uri="{BB962C8B-B14F-4D97-AF65-F5344CB8AC3E}">
        <p14:creationId xmlns:p14="http://schemas.microsoft.com/office/powerpoint/2010/main" val="401645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dirty="0"/>
              <a:t>Durée 10 min</a:t>
            </a:r>
            <a:r>
              <a:rPr lang="fr-CA" baseline="0" dirty="0"/>
              <a:t> + rétro grand groupe 5 min. sur les différences marquantes</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9</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869495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kern="1200" dirty="0">
                <a:solidFill>
                  <a:schemeClr val="tx1"/>
                </a:solidFill>
                <a:effectLst/>
                <a:latin typeface="+mn-lt"/>
                <a:ea typeface="+mn-ea"/>
                <a:cs typeface="+mn-cs"/>
              </a:rPr>
              <a:t>Sylvie</a:t>
            </a:r>
          </a:p>
          <a:p>
            <a:r>
              <a:rPr lang="fr-CA" dirty="0"/>
              <a:t>Amorce- Vidéo d’Henry Boudreault, Le mandat : 8 min.</a:t>
            </a:r>
          </a:p>
          <a:p>
            <a:pPr defTabSz="914248">
              <a:defRPr/>
            </a:pPr>
            <a:r>
              <a:rPr lang="fr-CA" dirty="0">
                <a:hlinkClick r:id="rId3"/>
              </a:rPr>
              <a:t>https://www.youtube.com/watch?v=OmzYqFiTkJU</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10</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5099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23903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0800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6444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856096" y="1905002"/>
            <a:ext cx="6373504"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1856096" y="4572000"/>
            <a:ext cx="5291464"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0" y="274638"/>
            <a:ext cx="6881702"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705969" y="1600200"/>
            <a:ext cx="6881703" cy="4800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0" y="274638"/>
            <a:ext cx="6881702"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705969" y="1600200"/>
            <a:ext cx="6881703"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02373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18601" y="5461000"/>
            <a:ext cx="6976796"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1718601" y="378174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8" name="Footer Placeholder 7"/>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4" name="Footer Placeholder 3"/>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3" name="Footer Placeholder 2"/>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4076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3" y="4048760"/>
            <a:ext cx="2367281" cy="365760"/>
          </a:xfrm>
          <a:prstGeom prst="rect">
            <a:avLst/>
          </a:prstGeom>
        </p:spPr>
        <p:txBody>
          <a:bodyPr/>
          <a:lstStyle/>
          <a:p>
            <a:r>
              <a:rPr lang="fr-BE"/>
              <a:t>BEPGP</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0281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4695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endParaRPr lang="fr-BE"/>
          </a:p>
        </p:txBody>
      </p:sp>
      <p:sp>
        <p:nvSpPr>
          <p:cNvPr id="8" name="Espace réservé du pied de page 7"/>
          <p:cNvSpPr>
            <a:spLocks noGrp="1"/>
          </p:cNvSpPr>
          <p:nvPr>
            <p:ph type="ftr" sz="quarter" idx="11"/>
          </p:nvPr>
        </p:nvSpPr>
        <p:spPr/>
        <p:txBody>
          <a:bodyPr/>
          <a:lstStyle/>
          <a:p>
            <a:r>
              <a:rPr lang="fr-BE"/>
              <a:t>BEPGP</a:t>
            </a: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13813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endParaRPr lang="fr-BE"/>
          </a:p>
        </p:txBody>
      </p:sp>
      <p:sp>
        <p:nvSpPr>
          <p:cNvPr id="4" name="Espace réservé du pied de page 3"/>
          <p:cNvSpPr>
            <a:spLocks noGrp="1"/>
          </p:cNvSpPr>
          <p:nvPr>
            <p:ph type="ftr" sz="quarter" idx="11"/>
          </p:nvPr>
        </p:nvSpPr>
        <p:spPr/>
        <p:txBody>
          <a:bodyPr/>
          <a:lstStyle/>
          <a:p>
            <a:r>
              <a:rPr lang="fr-BE"/>
              <a:t>BEPGP</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20362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p>
        </p:txBody>
      </p:sp>
      <p:sp>
        <p:nvSpPr>
          <p:cNvPr id="3" name="Espace réservé du pied de page 2"/>
          <p:cNvSpPr>
            <a:spLocks noGrp="1"/>
          </p:cNvSpPr>
          <p:nvPr>
            <p:ph type="ftr" sz="quarter" idx="11"/>
          </p:nvPr>
        </p:nvSpPr>
        <p:spPr/>
        <p:txBody>
          <a:bodyPr/>
          <a:lstStyle/>
          <a:p>
            <a:r>
              <a:rPr lang="fr-BE"/>
              <a:t>BEPGP</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635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503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4467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5.xml"/><Relationship Id="rId26"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tags" Target="../tags/tag8.xml"/><Relationship Id="rId34" Type="http://schemas.openxmlformats.org/officeDocument/2006/relationships/image" Target="../media/image1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4.xml"/><Relationship Id="rId25" Type="http://schemas.openxmlformats.org/officeDocument/2006/relationships/image" Target="../media/image2.png"/><Relationship Id="rId33"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tags" Target="../tags/tag3.xml"/><Relationship Id="rId20" Type="http://schemas.openxmlformats.org/officeDocument/2006/relationships/tags" Target="../tags/tag7.xml"/><Relationship Id="rId29"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1.xml"/><Relationship Id="rId32" Type="http://schemas.openxmlformats.org/officeDocument/2006/relationships/image" Target="../media/image9.png"/><Relationship Id="rId5" Type="http://schemas.openxmlformats.org/officeDocument/2006/relationships/slideLayout" Target="../slideLayouts/slideLayout16.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tags" Target="../tags/tag6.xml"/><Relationship Id="rId31" Type="http://schemas.openxmlformats.org/officeDocument/2006/relationships/image" Target="../media/image8.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 Id="rId22" Type="http://schemas.openxmlformats.org/officeDocument/2006/relationships/tags" Target="../tags/tag9.xml"/><Relationship Id="rId27" Type="http://schemas.openxmlformats.org/officeDocument/2006/relationships/image" Target="../media/image4.png"/><Relationship Id="rId30"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1586066" y="1600202"/>
            <a:ext cx="7100733"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a:t>BEPGP</a:t>
            </a: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3825986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Tx/>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3897" y="354313"/>
            <a:ext cx="697418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692732" y="2060848"/>
            <a:ext cx="6911715"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9143994" y="0"/>
            <a:ext cx="609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èche droite 5"/>
          <p:cNvSpPr/>
          <p:nvPr userDrawn="1"/>
        </p:nvSpPr>
        <p:spPr>
          <a:xfrm>
            <a:off x="3595" y="781797"/>
            <a:ext cx="4667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e 7"/>
          <p:cNvGrpSpPr/>
          <p:nvPr userDrawn="1"/>
        </p:nvGrpSpPr>
        <p:grpSpPr>
          <a:xfrm>
            <a:off x="-182929" y="0"/>
            <a:ext cx="1895101" cy="6858000"/>
            <a:chOff x="-182929" y="0"/>
            <a:chExt cx="1895101" cy="6858000"/>
          </a:xfrm>
        </p:grpSpPr>
        <p:sp>
          <p:nvSpPr>
            <p:cNvPr id="9" name="Rectangle 8"/>
            <p:cNvSpPr/>
            <p:nvPr>
              <p:custDataLst>
                <p:tags r:id="rId1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4"/>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cSld>
  <p:clrMap bg1="dk1" tx1="lt1" bg2="dk2" tx2="lt2" accent1="accent1" accent2="accent2" accent3="accent3" accent4="accent4" accent5="accent5" accent6="accent6" hlink="hlink" folHlink="folHlink"/>
  <p:sldLayoutIdLst>
    <p:sldLayoutId id="214748369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12.png"/><Relationship Id="rId3" Type="http://schemas.openxmlformats.org/officeDocument/2006/relationships/tags" Target="../tags/tag14.xml"/><Relationship Id="rId21" Type="http://schemas.openxmlformats.org/officeDocument/2006/relationships/tags" Target="../tags/tag32.xml"/><Relationship Id="rId34" Type="http://schemas.openxmlformats.org/officeDocument/2006/relationships/image" Target="../media/image8.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slideLayout" Target="../slideLayouts/slideLayout7.xml"/><Relationship Id="rId33" Type="http://schemas.openxmlformats.org/officeDocument/2006/relationships/image" Target="../media/image16.png"/><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image" Target="../media/image15.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tags" Target="../tags/tag35.xml"/><Relationship Id="rId32" Type="http://schemas.openxmlformats.org/officeDocument/2006/relationships/image" Target="../media/image10.png"/><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image" Target="../media/image14.png"/><Relationship Id="rId36" Type="http://schemas.openxmlformats.org/officeDocument/2006/relationships/image" Target="../media/image17.png"/><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image" Target="../media/image9.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image" Target="../media/image13.png"/><Relationship Id="rId30" Type="http://schemas.openxmlformats.org/officeDocument/2006/relationships/image" Target="../media/image6.png"/><Relationship Id="rId35"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image" Target="../media/image4.png"/><Relationship Id="rId26" Type="http://schemas.openxmlformats.org/officeDocument/2006/relationships/hyperlink" Target="https://www.youtube.com/watch?v=OmzYqFiTkJU" TargetMode="External"/><Relationship Id="rId3" Type="http://schemas.openxmlformats.org/officeDocument/2006/relationships/tags" Target="../tags/tag91.xml"/><Relationship Id="rId21" Type="http://schemas.openxmlformats.org/officeDocument/2006/relationships/image" Target="../media/image7.png"/><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tags" Target="../tags/tag90.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24" Type="http://schemas.openxmlformats.org/officeDocument/2006/relationships/image" Target="../media/image10.png"/><Relationship Id="rId5" Type="http://schemas.openxmlformats.org/officeDocument/2006/relationships/tags" Target="../tags/tag93.xml"/><Relationship Id="rId15" Type="http://schemas.openxmlformats.org/officeDocument/2006/relationships/notesSlide" Target="../notesSlides/notesSlide9.xml"/><Relationship Id="rId23" Type="http://schemas.openxmlformats.org/officeDocument/2006/relationships/image" Target="../media/image9.png"/><Relationship Id="rId10" Type="http://schemas.openxmlformats.org/officeDocument/2006/relationships/tags" Target="../tags/tag98.xml"/><Relationship Id="rId19" Type="http://schemas.openxmlformats.org/officeDocument/2006/relationships/image" Target="../media/image5.png"/><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slideLayout" Target="../slideLayouts/slideLayout13.xml"/><Relationship Id="rId22" Type="http://schemas.openxmlformats.org/officeDocument/2006/relationships/image" Target="../media/image8.png"/><Relationship Id="rId27"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25.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07.xml"/><Relationship Id="rId7" Type="http://schemas.openxmlformats.org/officeDocument/2006/relationships/image" Target="../media/image18.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tags" Target="../tags/tag10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111.xml"/><Relationship Id="rId7" Type="http://schemas.openxmlformats.org/officeDocument/2006/relationships/slideLayout" Target="../slideLayouts/slideLayout19.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notesSlide" Target="../notesSlides/notesSlide14.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Layout" Target="../slideLayouts/slideLayout6.xml"/><Relationship Id="rId5" Type="http://schemas.openxmlformats.org/officeDocument/2006/relationships/tags" Target="../tags/tag119.xml"/><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s>
</file>

<file path=ppt/slides/_rels/slide16.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tags" Target="../tags/tag142.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notesSlide" Target="../notesSlides/notesSlide15.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tags" Target="../tags/tag139.xml"/><Relationship Id="rId10" Type="http://schemas.openxmlformats.org/officeDocument/2006/relationships/tags" Target="../tags/tag134.xml"/><Relationship Id="rId19" Type="http://schemas.openxmlformats.org/officeDocument/2006/relationships/slideLayout" Target="../slideLayouts/slideLayout6.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145.xml"/><Relationship Id="rId7" Type="http://schemas.openxmlformats.org/officeDocument/2006/relationships/diagramData" Target="../diagrams/data2.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notesSlide" Target="../notesSlides/notesSlide16.xml"/><Relationship Id="rId11" Type="http://schemas.microsoft.com/office/2007/relationships/diagramDrawing" Target="../diagrams/drawing2.xml"/><Relationship Id="rId5" Type="http://schemas.openxmlformats.org/officeDocument/2006/relationships/slideLayout" Target="../slideLayouts/slideLayout13.xml"/><Relationship Id="rId10" Type="http://schemas.openxmlformats.org/officeDocument/2006/relationships/diagramColors" Target="../diagrams/colors2.xml"/><Relationship Id="rId4" Type="http://schemas.openxmlformats.org/officeDocument/2006/relationships/tags" Target="../tags/tag146.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tags" Target="../tags/tag149.xml"/><Relationship Id="rId7" Type="http://schemas.openxmlformats.org/officeDocument/2006/relationships/notesSlide" Target="../notesSlides/notesSlide17.xml"/><Relationship Id="rId12" Type="http://schemas.microsoft.com/office/2007/relationships/diagramDrawing" Target="../diagrams/drawing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13.xml"/><Relationship Id="rId11" Type="http://schemas.openxmlformats.org/officeDocument/2006/relationships/diagramColors" Target="../diagrams/colors3.xml"/><Relationship Id="rId5" Type="http://schemas.openxmlformats.org/officeDocument/2006/relationships/tags" Target="../tags/tag151.xml"/><Relationship Id="rId10" Type="http://schemas.openxmlformats.org/officeDocument/2006/relationships/diagramQuickStyle" Target="../diagrams/quickStyle3.xml"/><Relationship Id="rId4" Type="http://schemas.openxmlformats.org/officeDocument/2006/relationships/tags" Target="../tags/tag150.xml"/><Relationship Id="rId9"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27.jpe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hyperlink" Target="https://www.youtube.com/watch?v=Vu3Csi7f1hE" TargetMode="External"/><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tags" Target="../tags/tag38.xml"/><Relationship Id="rId21" Type="http://schemas.openxmlformats.org/officeDocument/2006/relationships/image" Target="../media/image6.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image" Target="../media/image2.png"/><Relationship Id="rId25" Type="http://schemas.openxmlformats.org/officeDocument/2006/relationships/image" Target="../media/image10.png"/><Relationship Id="rId2" Type="http://schemas.openxmlformats.org/officeDocument/2006/relationships/tags" Target="../tags/tag37.xml"/><Relationship Id="rId16" Type="http://schemas.openxmlformats.org/officeDocument/2006/relationships/notesSlide" Target="../notesSlides/notesSlide1.xml"/><Relationship Id="rId20" Type="http://schemas.openxmlformats.org/officeDocument/2006/relationships/image" Target="../media/image5.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9.png"/><Relationship Id="rId5" Type="http://schemas.openxmlformats.org/officeDocument/2006/relationships/tags" Target="../tags/tag40.xml"/><Relationship Id="rId15" Type="http://schemas.openxmlformats.org/officeDocument/2006/relationships/slideLayout" Target="../slideLayouts/slideLayout13.xml"/><Relationship Id="rId23" Type="http://schemas.openxmlformats.org/officeDocument/2006/relationships/image" Target="../media/image8.png"/><Relationship Id="rId10" Type="http://schemas.openxmlformats.org/officeDocument/2006/relationships/tags" Target="../tags/tag45.xml"/><Relationship Id="rId19" Type="http://schemas.openxmlformats.org/officeDocument/2006/relationships/image" Target="../media/image4.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image" Target="../media/image7.png"/><Relationship Id="rId27"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image" Target="../media/image4.png"/><Relationship Id="rId26" Type="http://schemas.openxmlformats.org/officeDocument/2006/relationships/image" Target="../media/image28.jpg"/><Relationship Id="rId3" Type="http://schemas.openxmlformats.org/officeDocument/2006/relationships/tags" Target="../tags/tag157.xml"/><Relationship Id="rId21" Type="http://schemas.openxmlformats.org/officeDocument/2006/relationships/image" Target="../media/image7.png"/><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tags" Target="../tags/tag156.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image" Target="../media/image10.png"/><Relationship Id="rId5" Type="http://schemas.openxmlformats.org/officeDocument/2006/relationships/tags" Target="../tags/tag159.xml"/><Relationship Id="rId15" Type="http://schemas.openxmlformats.org/officeDocument/2006/relationships/notesSlide" Target="../notesSlides/notesSlide19.xml"/><Relationship Id="rId23" Type="http://schemas.openxmlformats.org/officeDocument/2006/relationships/image" Target="../media/image9.png"/><Relationship Id="rId10" Type="http://schemas.openxmlformats.org/officeDocument/2006/relationships/tags" Target="../tags/tag164.xml"/><Relationship Id="rId19" Type="http://schemas.openxmlformats.org/officeDocument/2006/relationships/image" Target="../media/image5.png"/><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slideLayout" Target="../slideLayouts/slideLayout13.xml"/><Relationship Id="rId22"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mailto:https://cdn-contenu.quebec.ca/cdn-contenu/adm/min/education/publications-adm/devenir-enseignant/referentiel_competences_professionnelles_profession_enseignante.pdf?1606848024"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image" Target="../media/image18.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3.xml"/><Relationship Id="rId5" Type="http://schemas.openxmlformats.org/officeDocument/2006/relationships/slideLayout" Target="../slideLayouts/slideLayout13.xml"/><Relationship Id="rId4" Type="http://schemas.openxmlformats.org/officeDocument/2006/relationships/tags" Target="../tags/tag17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17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7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notesSlide" Target="../notesSlides/notesSlide26.xml"/><Relationship Id="rId26" Type="http://schemas.openxmlformats.org/officeDocument/2006/relationships/image" Target="../media/image4.png"/><Relationship Id="rId3" Type="http://schemas.openxmlformats.org/officeDocument/2006/relationships/tags" Target="../tags/tag176.xml"/><Relationship Id="rId21" Type="http://schemas.openxmlformats.org/officeDocument/2006/relationships/diagramQuickStyle" Target="../diagrams/quickStyle4.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slideLayout" Target="../slideLayouts/slideLayout13.xml"/><Relationship Id="rId25" Type="http://schemas.openxmlformats.org/officeDocument/2006/relationships/image" Target="../media/image3.png"/><Relationship Id="rId33" Type="http://schemas.openxmlformats.org/officeDocument/2006/relationships/image" Target="../media/image11.png"/><Relationship Id="rId2" Type="http://schemas.openxmlformats.org/officeDocument/2006/relationships/tags" Target="../tags/tag175.xml"/><Relationship Id="rId16" Type="http://schemas.openxmlformats.org/officeDocument/2006/relationships/tags" Target="../tags/tag189.xml"/><Relationship Id="rId20" Type="http://schemas.openxmlformats.org/officeDocument/2006/relationships/diagramLayout" Target="../diagrams/layout4.xml"/><Relationship Id="rId29" Type="http://schemas.openxmlformats.org/officeDocument/2006/relationships/image" Target="../media/image7.pn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24" Type="http://schemas.openxmlformats.org/officeDocument/2006/relationships/image" Target="../media/image2.png"/><Relationship Id="rId32" Type="http://schemas.openxmlformats.org/officeDocument/2006/relationships/image" Target="../media/image10.png"/><Relationship Id="rId5" Type="http://schemas.openxmlformats.org/officeDocument/2006/relationships/tags" Target="../tags/tag178.xml"/><Relationship Id="rId15" Type="http://schemas.openxmlformats.org/officeDocument/2006/relationships/tags" Target="../tags/tag188.xml"/><Relationship Id="rId23" Type="http://schemas.microsoft.com/office/2007/relationships/diagramDrawing" Target="../diagrams/drawing4.xml"/><Relationship Id="rId28" Type="http://schemas.openxmlformats.org/officeDocument/2006/relationships/image" Target="../media/image6.png"/><Relationship Id="rId10" Type="http://schemas.openxmlformats.org/officeDocument/2006/relationships/tags" Target="../tags/tag183.xml"/><Relationship Id="rId19" Type="http://schemas.openxmlformats.org/officeDocument/2006/relationships/diagramData" Target="../diagrams/data4.xml"/><Relationship Id="rId31" Type="http://schemas.openxmlformats.org/officeDocument/2006/relationships/image" Target="../media/image9.png"/><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 Id="rId22" Type="http://schemas.openxmlformats.org/officeDocument/2006/relationships/diagramColors" Target="../diagrams/colors4.xml"/><Relationship Id="rId27" Type="http://schemas.openxmlformats.org/officeDocument/2006/relationships/image" Target="../media/image5.png"/><Relationship Id="rId30"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92.xml"/><Relationship Id="rId7" Type="http://schemas.openxmlformats.org/officeDocument/2006/relationships/image" Target="../media/image18.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notesSlide" Target="../notesSlides/notesSlide27.xml"/><Relationship Id="rId5" Type="http://schemas.openxmlformats.org/officeDocument/2006/relationships/slideLayout" Target="../slideLayouts/slideLayout14.xml"/><Relationship Id="rId4" Type="http://schemas.openxmlformats.org/officeDocument/2006/relationships/tags" Target="../tags/tag193.xml"/></Relationships>
</file>

<file path=ppt/slides/_rels/slide29.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notesSlide" Target="../notesSlides/notesSlide28.xml"/><Relationship Id="rId5" Type="http://schemas.openxmlformats.org/officeDocument/2006/relationships/slideLayout" Target="../slideLayouts/slideLayout13.xml"/><Relationship Id="rId4" Type="http://schemas.openxmlformats.org/officeDocument/2006/relationships/tags" Target="../tags/tag197.xml"/></Relationships>
</file>

<file path=ppt/slides/_rels/slide3.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notesSlide" Target="../notesSlides/notesSlide29.xml"/><Relationship Id="rId26" Type="http://schemas.openxmlformats.org/officeDocument/2006/relationships/image" Target="../media/image9.png"/><Relationship Id="rId3" Type="http://schemas.openxmlformats.org/officeDocument/2006/relationships/tags" Target="../tags/tag200.xml"/><Relationship Id="rId21" Type="http://schemas.openxmlformats.org/officeDocument/2006/relationships/image" Target="../media/image4.png"/><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slideLayout" Target="../slideLayouts/slideLayout13.xml"/><Relationship Id="rId25" Type="http://schemas.openxmlformats.org/officeDocument/2006/relationships/image" Target="../media/image8.png"/><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image" Target="../media/image3.png"/><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image" Target="../media/image7.png"/><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image" Target="../media/image6.png"/><Relationship Id="rId28" Type="http://schemas.openxmlformats.org/officeDocument/2006/relationships/image" Target="../media/image11.png"/><Relationship Id="rId10" Type="http://schemas.openxmlformats.org/officeDocument/2006/relationships/tags" Target="../tags/tag207.xml"/><Relationship Id="rId19" Type="http://schemas.openxmlformats.org/officeDocument/2006/relationships/image" Target="../media/image2.png"/><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image" Target="../media/image5.png"/><Relationship Id="rId27"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tags" Target="../tags/tag216.xml"/><Relationship Id="rId7" Type="http://schemas.openxmlformats.org/officeDocument/2006/relationships/diagramLayout" Target="../diagrams/layout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diagramData" Target="../diagrams/data5.xml"/><Relationship Id="rId5" Type="http://schemas.openxmlformats.org/officeDocument/2006/relationships/notesSlide" Target="../notesSlides/notesSlide30.xml"/><Relationship Id="rId10" Type="http://schemas.microsoft.com/office/2007/relationships/diagramDrawing" Target="../diagrams/drawing5.xml"/><Relationship Id="rId4" Type="http://schemas.openxmlformats.org/officeDocument/2006/relationships/slideLayout" Target="../slideLayouts/slideLayout13.xml"/><Relationship Id="rId9" Type="http://schemas.openxmlformats.org/officeDocument/2006/relationships/diagramColors" Target="../diagrams/colors5.xml"/></Relationships>
</file>

<file path=ppt/slides/_rels/slide32.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notesSlide" Target="../notesSlides/notesSlide31.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3.xml"/><Relationship Id="rId7" Type="http://schemas.openxmlformats.org/officeDocument/2006/relationships/diagramQuickStyle" Target="../diagrams/quickStyle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32.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18.png"/><Relationship Id="rId5" Type="http://schemas.openxmlformats.org/officeDocument/2006/relationships/notesSlide" Target="../notesSlides/notesSlide33.xml"/><Relationship Id="rId4"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diagramLayout" Target="../diagrams/layout7.xml"/><Relationship Id="rId26" Type="http://schemas.openxmlformats.org/officeDocument/2006/relationships/image" Target="../media/image6.png"/><Relationship Id="rId3" Type="http://schemas.openxmlformats.org/officeDocument/2006/relationships/tags" Target="../tags/tag227.xml"/><Relationship Id="rId21" Type="http://schemas.microsoft.com/office/2007/relationships/diagramDrawing" Target="../diagrams/drawing7.xml"/><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diagramData" Target="../diagrams/data7.xml"/><Relationship Id="rId25" Type="http://schemas.openxmlformats.org/officeDocument/2006/relationships/image" Target="../media/image5.png"/><Relationship Id="rId2" Type="http://schemas.openxmlformats.org/officeDocument/2006/relationships/tags" Target="../tags/tag226.xml"/><Relationship Id="rId16" Type="http://schemas.openxmlformats.org/officeDocument/2006/relationships/notesSlide" Target="../notesSlides/notesSlide34.xml"/><Relationship Id="rId20" Type="http://schemas.openxmlformats.org/officeDocument/2006/relationships/diagramColors" Target="../diagrams/colors7.xml"/><Relationship Id="rId29" Type="http://schemas.openxmlformats.org/officeDocument/2006/relationships/image" Target="../media/image9.pn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4.png"/><Relationship Id="rId5" Type="http://schemas.openxmlformats.org/officeDocument/2006/relationships/tags" Target="../tags/tag229.xml"/><Relationship Id="rId15" Type="http://schemas.openxmlformats.org/officeDocument/2006/relationships/slideLayout" Target="../slideLayouts/slideLayout13.xml"/><Relationship Id="rId23" Type="http://schemas.openxmlformats.org/officeDocument/2006/relationships/image" Target="../media/image3.png"/><Relationship Id="rId28" Type="http://schemas.openxmlformats.org/officeDocument/2006/relationships/image" Target="../media/image8.png"/><Relationship Id="rId10" Type="http://schemas.openxmlformats.org/officeDocument/2006/relationships/tags" Target="../tags/tag234.xml"/><Relationship Id="rId19" Type="http://schemas.openxmlformats.org/officeDocument/2006/relationships/diagramQuickStyle" Target="../diagrams/quickStyle7.xml"/><Relationship Id="rId31" Type="http://schemas.openxmlformats.org/officeDocument/2006/relationships/image" Target="../media/image11.png"/><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18.png"/><Relationship Id="rId5" Type="http://schemas.openxmlformats.org/officeDocument/2006/relationships/notesSlide" Target="../notesSlides/notesSlide35.xml"/><Relationship Id="rId4"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tags" Target="../tags/tag244.xml"/><Relationship Id="rId7" Type="http://schemas.openxmlformats.org/officeDocument/2006/relationships/diagramLayout" Target="../diagrams/layout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diagramData" Target="../diagrams/data8.xml"/><Relationship Id="rId5" Type="http://schemas.openxmlformats.org/officeDocument/2006/relationships/notesSlide" Target="../notesSlides/notesSlide36.xml"/><Relationship Id="rId10" Type="http://schemas.microsoft.com/office/2007/relationships/diagramDrawing" Target="../diagrams/drawing8.xml"/><Relationship Id="rId4" Type="http://schemas.openxmlformats.org/officeDocument/2006/relationships/slideLayout" Target="../slideLayouts/slideLayout13.xml"/><Relationship Id="rId9" Type="http://schemas.openxmlformats.org/officeDocument/2006/relationships/diagramColors" Target="../diagrams/colors8.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tags" Target="../tags/tag247.xml"/><Relationship Id="rId21" Type="http://schemas.openxmlformats.org/officeDocument/2006/relationships/image" Target="../media/image5.png"/><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notesSlide" Target="../notesSlides/notesSlide38.xml"/><Relationship Id="rId25" Type="http://schemas.openxmlformats.org/officeDocument/2006/relationships/image" Target="../media/image9.png"/><Relationship Id="rId2" Type="http://schemas.openxmlformats.org/officeDocument/2006/relationships/tags" Target="../tags/tag246.xml"/><Relationship Id="rId16" Type="http://schemas.openxmlformats.org/officeDocument/2006/relationships/slideLayout" Target="../slideLayouts/slideLayout13.xml"/><Relationship Id="rId20" Type="http://schemas.openxmlformats.org/officeDocument/2006/relationships/image" Target="../media/image4.pn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24" Type="http://schemas.openxmlformats.org/officeDocument/2006/relationships/image" Target="../media/image8.png"/><Relationship Id="rId5" Type="http://schemas.openxmlformats.org/officeDocument/2006/relationships/tags" Target="../tags/tag249.xml"/><Relationship Id="rId15" Type="http://schemas.openxmlformats.org/officeDocument/2006/relationships/tags" Target="../tags/tag259.xml"/><Relationship Id="rId23" Type="http://schemas.openxmlformats.org/officeDocument/2006/relationships/image" Target="../media/image7.png"/><Relationship Id="rId10" Type="http://schemas.openxmlformats.org/officeDocument/2006/relationships/tags" Target="../tags/tag254.xml"/><Relationship Id="rId19" Type="http://schemas.openxmlformats.org/officeDocument/2006/relationships/image" Target="../media/image3.pn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 Id="rId22" Type="http://schemas.openxmlformats.org/officeDocument/2006/relationships/image" Target="../media/image6.png"/><Relationship Id="rId27"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40.png"/><Relationship Id="rId5" Type="http://schemas.openxmlformats.org/officeDocument/2006/relationships/notesSlide" Target="../notesSlides/notesSlide39.xml"/><Relationship Id="rId4"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263.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tags" Target="../tags/tag281.xml"/><Relationship Id="rId26" Type="http://schemas.openxmlformats.org/officeDocument/2006/relationships/image" Target="../media/image5.png"/><Relationship Id="rId3" Type="http://schemas.openxmlformats.org/officeDocument/2006/relationships/tags" Target="../tags/tag266.xml"/><Relationship Id="rId21" Type="http://schemas.openxmlformats.org/officeDocument/2006/relationships/notesSlide" Target="../notesSlides/notesSlide41.xml"/><Relationship Id="rId34" Type="http://schemas.openxmlformats.org/officeDocument/2006/relationships/image" Target="../media/image44.jpeg"/><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tags" Target="../tags/tag280.xml"/><Relationship Id="rId25" Type="http://schemas.openxmlformats.org/officeDocument/2006/relationships/image" Target="../media/image4.png"/><Relationship Id="rId33" Type="http://schemas.openxmlformats.org/officeDocument/2006/relationships/image" Target="../media/image43.jpeg"/><Relationship Id="rId2" Type="http://schemas.openxmlformats.org/officeDocument/2006/relationships/tags" Target="../tags/tag265.xml"/><Relationship Id="rId16" Type="http://schemas.openxmlformats.org/officeDocument/2006/relationships/tags" Target="../tags/tag279.xml"/><Relationship Id="rId20" Type="http://schemas.openxmlformats.org/officeDocument/2006/relationships/slideLayout" Target="../slideLayouts/slideLayout1.xml"/><Relationship Id="rId29" Type="http://schemas.openxmlformats.org/officeDocument/2006/relationships/image" Target="../media/image9.png"/><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24" Type="http://schemas.openxmlformats.org/officeDocument/2006/relationships/image" Target="../media/image3.png"/><Relationship Id="rId32" Type="http://schemas.openxmlformats.org/officeDocument/2006/relationships/image" Target="../media/image42.jpeg"/><Relationship Id="rId37" Type="http://schemas.openxmlformats.org/officeDocument/2006/relationships/image" Target="../media/image47.png"/><Relationship Id="rId5" Type="http://schemas.openxmlformats.org/officeDocument/2006/relationships/tags" Target="../tags/tag268.xml"/><Relationship Id="rId15" Type="http://schemas.openxmlformats.org/officeDocument/2006/relationships/tags" Target="../tags/tag278.xml"/><Relationship Id="rId23" Type="http://schemas.openxmlformats.org/officeDocument/2006/relationships/image" Target="../media/image8.png"/><Relationship Id="rId28" Type="http://schemas.openxmlformats.org/officeDocument/2006/relationships/image" Target="../media/image7.png"/><Relationship Id="rId36" Type="http://schemas.openxmlformats.org/officeDocument/2006/relationships/image" Target="../media/image46.jpeg"/><Relationship Id="rId10" Type="http://schemas.openxmlformats.org/officeDocument/2006/relationships/tags" Target="../tags/tag273.xml"/><Relationship Id="rId19" Type="http://schemas.openxmlformats.org/officeDocument/2006/relationships/tags" Target="../tags/tag282.xml"/><Relationship Id="rId31" Type="http://schemas.openxmlformats.org/officeDocument/2006/relationships/image" Target="../media/image11.png"/><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 Id="rId22" Type="http://schemas.openxmlformats.org/officeDocument/2006/relationships/image" Target="../media/image2.png"/><Relationship Id="rId27" Type="http://schemas.openxmlformats.org/officeDocument/2006/relationships/image" Target="../media/image6.png"/><Relationship Id="rId30" Type="http://schemas.openxmlformats.org/officeDocument/2006/relationships/image" Target="../media/image10.png"/><Relationship Id="rId35"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notesSlide" Target="../notesSlides/notesSlide42.xml"/><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tags" Target="../tags/tag298.xml"/><Relationship Id="rId18" Type="http://schemas.openxmlformats.org/officeDocument/2006/relationships/slideLayout" Target="../slideLayouts/slideLayout1.xml"/><Relationship Id="rId26" Type="http://schemas.openxmlformats.org/officeDocument/2006/relationships/image" Target="../media/image7.png"/><Relationship Id="rId3" Type="http://schemas.openxmlformats.org/officeDocument/2006/relationships/tags" Target="../tags/tag288.xml"/><Relationship Id="rId21" Type="http://schemas.openxmlformats.org/officeDocument/2006/relationships/image" Target="../media/image2.png"/><Relationship Id="rId7" Type="http://schemas.openxmlformats.org/officeDocument/2006/relationships/tags" Target="../tags/tag292.xml"/><Relationship Id="rId12" Type="http://schemas.openxmlformats.org/officeDocument/2006/relationships/tags" Target="../tags/tag297.xml"/><Relationship Id="rId17" Type="http://schemas.openxmlformats.org/officeDocument/2006/relationships/tags" Target="../tags/tag302.xml"/><Relationship Id="rId25" Type="http://schemas.openxmlformats.org/officeDocument/2006/relationships/image" Target="../media/image6.png"/><Relationship Id="rId2" Type="http://schemas.openxmlformats.org/officeDocument/2006/relationships/tags" Target="../tags/tag287.xml"/><Relationship Id="rId16" Type="http://schemas.openxmlformats.org/officeDocument/2006/relationships/tags" Target="../tags/tag301.xml"/><Relationship Id="rId20" Type="http://schemas.openxmlformats.org/officeDocument/2006/relationships/image" Target="../media/image8.png"/><Relationship Id="rId29" Type="http://schemas.openxmlformats.org/officeDocument/2006/relationships/image" Target="../media/image11.png"/><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tags" Target="../tags/tag296.xml"/><Relationship Id="rId24" Type="http://schemas.openxmlformats.org/officeDocument/2006/relationships/image" Target="../media/image5.png"/><Relationship Id="rId5" Type="http://schemas.openxmlformats.org/officeDocument/2006/relationships/tags" Target="../tags/tag290.xml"/><Relationship Id="rId15" Type="http://schemas.openxmlformats.org/officeDocument/2006/relationships/tags" Target="../tags/tag300.xml"/><Relationship Id="rId23" Type="http://schemas.openxmlformats.org/officeDocument/2006/relationships/image" Target="../media/image4.png"/><Relationship Id="rId28" Type="http://schemas.openxmlformats.org/officeDocument/2006/relationships/image" Target="../media/image10.png"/><Relationship Id="rId10" Type="http://schemas.openxmlformats.org/officeDocument/2006/relationships/tags" Target="../tags/tag295.xml"/><Relationship Id="rId19" Type="http://schemas.openxmlformats.org/officeDocument/2006/relationships/notesSlide" Target="../notesSlides/notesSlide43.xml"/><Relationship Id="rId4" Type="http://schemas.openxmlformats.org/officeDocument/2006/relationships/tags" Target="../tags/tag289.xml"/><Relationship Id="rId9" Type="http://schemas.openxmlformats.org/officeDocument/2006/relationships/tags" Target="../tags/tag294.xml"/><Relationship Id="rId14" Type="http://schemas.openxmlformats.org/officeDocument/2006/relationships/tags" Target="../tags/tag299.xml"/><Relationship Id="rId22" Type="http://schemas.openxmlformats.org/officeDocument/2006/relationships/image" Target="../media/image3.png"/><Relationship Id="rId27" Type="http://schemas.openxmlformats.org/officeDocument/2006/relationships/image" Target="../media/image9.png"/><Relationship Id="rId30"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image" Target="../media/image49.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53.png"/><Relationship Id="rId5" Type="http://schemas.openxmlformats.org/officeDocument/2006/relationships/notesSlide" Target="../notesSlides/notesSlide46.xml"/><Relationship Id="rId4"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image" Target="../media/image55.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image" Target="../media/image54.png"/><Relationship Id="rId5" Type="http://schemas.openxmlformats.org/officeDocument/2006/relationships/tags" Target="../tags/tag312.xml"/><Relationship Id="rId10" Type="http://schemas.openxmlformats.org/officeDocument/2006/relationships/image" Target="../media/image18.png"/><Relationship Id="rId4" Type="http://schemas.openxmlformats.org/officeDocument/2006/relationships/tags" Target="../tags/tag311.xml"/><Relationship Id="rId9"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15.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58.xml"/><Relationship Id="rId7" Type="http://schemas.openxmlformats.org/officeDocument/2006/relationships/diagramLayout" Target="../diagrams/layout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diagramData" Target="../diagrams/data1.xml"/><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13.xml"/><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tags" Target="../tags/tag318.xml"/><Relationship Id="rId7" Type="http://schemas.openxmlformats.org/officeDocument/2006/relationships/image" Target="../media/image57.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18.png"/><Relationship Id="rId5" Type="http://schemas.openxmlformats.org/officeDocument/2006/relationships/notesSlide" Target="../notesSlides/notesSlide49.xml"/><Relationship Id="rId4"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9.xml"/><Relationship Id="rId1" Type="http://schemas.openxmlformats.org/officeDocument/2006/relationships/tags" Target="../tags/tag319.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320.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tags" Target="../tags/tag323.xml"/><Relationship Id="rId7" Type="http://schemas.openxmlformats.org/officeDocument/2006/relationships/image" Target="../media/image60.png"/><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image" Target="../media/image18.png"/><Relationship Id="rId5" Type="http://schemas.openxmlformats.org/officeDocument/2006/relationships/notesSlide" Target="../notesSlides/notesSlide52.xml"/><Relationship Id="rId4"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5.xml"/><Relationship Id="rId1" Type="http://schemas.openxmlformats.org/officeDocument/2006/relationships/tags" Target="../tags/tag324.xml"/><Relationship Id="rId5" Type="http://schemas.openxmlformats.org/officeDocument/2006/relationships/image" Target="../media/image61.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326.xml"/></Relationships>
</file>

<file path=ppt/slides/_rels/slide56.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18" Type="http://schemas.openxmlformats.org/officeDocument/2006/relationships/image" Target="../media/image4.png"/><Relationship Id="rId26" Type="http://schemas.openxmlformats.org/officeDocument/2006/relationships/image" Target="../media/image28.jpg"/><Relationship Id="rId3" Type="http://schemas.openxmlformats.org/officeDocument/2006/relationships/tags" Target="../tags/tag329.xml"/><Relationship Id="rId21" Type="http://schemas.openxmlformats.org/officeDocument/2006/relationships/image" Target="../media/image7.png"/><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tags" Target="../tags/tag328.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24" Type="http://schemas.openxmlformats.org/officeDocument/2006/relationships/image" Target="../media/image10.png"/><Relationship Id="rId5" Type="http://schemas.openxmlformats.org/officeDocument/2006/relationships/tags" Target="../tags/tag331.xml"/><Relationship Id="rId15" Type="http://schemas.openxmlformats.org/officeDocument/2006/relationships/notesSlide" Target="../notesSlides/notesSlide55.xml"/><Relationship Id="rId23" Type="http://schemas.openxmlformats.org/officeDocument/2006/relationships/image" Target="../media/image9.png"/><Relationship Id="rId10" Type="http://schemas.openxmlformats.org/officeDocument/2006/relationships/tags" Target="../tags/tag336.xml"/><Relationship Id="rId19" Type="http://schemas.openxmlformats.org/officeDocument/2006/relationships/image" Target="../media/image5.png"/><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slideLayout" Target="../slideLayouts/slideLayout13.xml"/><Relationship Id="rId22" Type="http://schemas.openxmlformats.org/officeDocument/2006/relationships/image" Target="../media/image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tags" Target="../tags/tag342.xml"/><Relationship Id="rId7" Type="http://schemas.openxmlformats.org/officeDocument/2006/relationships/image" Target="../media/image18.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notesSlide" Target="../notesSlides/notesSlide57.xml"/><Relationship Id="rId5" Type="http://schemas.openxmlformats.org/officeDocument/2006/relationships/slideLayout" Target="../slideLayouts/slideLayout13.xml"/><Relationship Id="rId4" Type="http://schemas.openxmlformats.org/officeDocument/2006/relationships/tags" Target="../tags/tag34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tags" Target="../tags/tag356.xml"/><Relationship Id="rId18" Type="http://schemas.openxmlformats.org/officeDocument/2006/relationships/image" Target="../media/image62.emf"/><Relationship Id="rId26" Type="http://schemas.openxmlformats.org/officeDocument/2006/relationships/image" Target="../media/image9.png"/><Relationship Id="rId3" Type="http://schemas.openxmlformats.org/officeDocument/2006/relationships/tags" Target="../tags/tag346.xml"/><Relationship Id="rId21" Type="http://schemas.openxmlformats.org/officeDocument/2006/relationships/image" Target="../media/image4.png"/><Relationship Id="rId7" Type="http://schemas.openxmlformats.org/officeDocument/2006/relationships/tags" Target="../tags/tag350.xml"/><Relationship Id="rId12" Type="http://schemas.openxmlformats.org/officeDocument/2006/relationships/tags" Target="../tags/tag355.xml"/><Relationship Id="rId17" Type="http://schemas.openxmlformats.org/officeDocument/2006/relationships/hyperlink" Target="https://www.youtube.com/watch?v=fxjl2vAbjNc" TargetMode="External"/><Relationship Id="rId25" Type="http://schemas.openxmlformats.org/officeDocument/2006/relationships/image" Target="../media/image8.png"/><Relationship Id="rId2" Type="http://schemas.openxmlformats.org/officeDocument/2006/relationships/tags" Target="../tags/tag345.xml"/><Relationship Id="rId16" Type="http://schemas.openxmlformats.org/officeDocument/2006/relationships/notesSlide" Target="../notesSlides/notesSlide59.xml"/><Relationship Id="rId20" Type="http://schemas.openxmlformats.org/officeDocument/2006/relationships/image" Target="../media/image3.png"/><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24" Type="http://schemas.openxmlformats.org/officeDocument/2006/relationships/image" Target="../media/image7.png"/><Relationship Id="rId5" Type="http://schemas.openxmlformats.org/officeDocument/2006/relationships/tags" Target="../tags/tag348.xml"/><Relationship Id="rId15" Type="http://schemas.openxmlformats.org/officeDocument/2006/relationships/slideLayout" Target="../slideLayouts/slideLayout13.xml"/><Relationship Id="rId23" Type="http://schemas.openxmlformats.org/officeDocument/2006/relationships/image" Target="../media/image6.png"/><Relationship Id="rId28" Type="http://schemas.openxmlformats.org/officeDocument/2006/relationships/image" Target="../media/image11.png"/><Relationship Id="rId10" Type="http://schemas.openxmlformats.org/officeDocument/2006/relationships/tags" Target="../tags/tag353.xml"/><Relationship Id="rId19" Type="http://schemas.openxmlformats.org/officeDocument/2006/relationships/image" Target="../media/image2.png"/><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tags" Target="../tags/tag357.xml"/><Relationship Id="rId22" Type="http://schemas.openxmlformats.org/officeDocument/2006/relationships/image" Target="../media/image5.png"/><Relationship Id="rId27"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358.xml"/><Relationship Id="rId5" Type="http://schemas.openxmlformats.org/officeDocument/2006/relationships/image" Target="../media/image63.png"/><Relationship Id="rId4" Type="http://schemas.openxmlformats.org/officeDocument/2006/relationships/hyperlink" Target="https://www.youtube.com/watch?app=desktop&amp;v=NigaDjaO4wo&amp;feature=youtu.be" TargetMode="Externa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361.xml"/><Relationship Id="rId7" Type="http://schemas.openxmlformats.org/officeDocument/2006/relationships/tags" Target="../tags/tag365.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9"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3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66.jpg"/><Relationship Id="rId5" Type="http://schemas.openxmlformats.org/officeDocument/2006/relationships/hyperlink" Target="https://youtu.be/azXpeIEj92c" TargetMode="External"/><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70.xml"/><Relationship Id="rId1" Type="http://schemas.openxmlformats.org/officeDocument/2006/relationships/tags" Target="../tags/tag369.xml"/><Relationship Id="rId5" Type="http://schemas.openxmlformats.org/officeDocument/2006/relationships/image" Target="../media/image67.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slideLayout" Target="../slideLayouts/slideLayout13.xml"/><Relationship Id="rId18" Type="http://schemas.openxmlformats.org/officeDocument/2006/relationships/image" Target="../media/image5.png"/><Relationship Id="rId3" Type="http://schemas.openxmlformats.org/officeDocument/2006/relationships/tags" Target="../tags/tag62.xml"/><Relationship Id="rId21" Type="http://schemas.openxmlformats.org/officeDocument/2006/relationships/image" Target="../media/image8.png"/><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image" Target="../media/image4.png"/><Relationship Id="rId25" Type="http://schemas.openxmlformats.org/officeDocument/2006/relationships/image" Target="../media/image20.jpg"/><Relationship Id="rId2" Type="http://schemas.openxmlformats.org/officeDocument/2006/relationships/tags" Target="../tags/tag61.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image" Target="../media/image11.png"/><Relationship Id="rId5" Type="http://schemas.openxmlformats.org/officeDocument/2006/relationships/tags" Target="../tags/tag64.xml"/><Relationship Id="rId15" Type="http://schemas.openxmlformats.org/officeDocument/2006/relationships/image" Target="../media/image2.png"/><Relationship Id="rId23" Type="http://schemas.openxmlformats.org/officeDocument/2006/relationships/image" Target="../media/image10.png"/><Relationship Id="rId10" Type="http://schemas.openxmlformats.org/officeDocument/2006/relationships/tags" Target="../tags/tag69.xml"/><Relationship Id="rId19" Type="http://schemas.openxmlformats.org/officeDocument/2006/relationships/image" Target="../media/image6.png"/><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notesSlide" Target="../notesSlides/notesSlide6.xml"/><Relationship Id="rId22"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tags" Target="../tags/tag388.xml"/><Relationship Id="rId26" Type="http://schemas.openxmlformats.org/officeDocument/2006/relationships/image" Target="../media/image6.png"/><Relationship Id="rId3" Type="http://schemas.openxmlformats.org/officeDocument/2006/relationships/tags" Target="../tags/tag373.xml"/><Relationship Id="rId21" Type="http://schemas.openxmlformats.org/officeDocument/2006/relationships/image" Target="../media/image8.png"/><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5" Type="http://schemas.openxmlformats.org/officeDocument/2006/relationships/image" Target="../media/image5.png"/><Relationship Id="rId2" Type="http://schemas.openxmlformats.org/officeDocument/2006/relationships/tags" Target="../tags/tag372.xml"/><Relationship Id="rId16" Type="http://schemas.openxmlformats.org/officeDocument/2006/relationships/tags" Target="../tags/tag386.xml"/><Relationship Id="rId20" Type="http://schemas.openxmlformats.org/officeDocument/2006/relationships/notesSlide" Target="../notesSlides/notesSlide69.xml"/><Relationship Id="rId29" Type="http://schemas.openxmlformats.org/officeDocument/2006/relationships/image" Target="../media/image10.png"/><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24" Type="http://schemas.openxmlformats.org/officeDocument/2006/relationships/image" Target="../media/image4.png"/><Relationship Id="rId5" Type="http://schemas.openxmlformats.org/officeDocument/2006/relationships/tags" Target="../tags/tag375.xml"/><Relationship Id="rId15" Type="http://schemas.openxmlformats.org/officeDocument/2006/relationships/tags" Target="../tags/tag385.xml"/><Relationship Id="rId23" Type="http://schemas.openxmlformats.org/officeDocument/2006/relationships/image" Target="../media/image3.png"/><Relationship Id="rId28" Type="http://schemas.openxmlformats.org/officeDocument/2006/relationships/image" Target="../media/image9.png"/><Relationship Id="rId10" Type="http://schemas.openxmlformats.org/officeDocument/2006/relationships/tags" Target="../tags/tag380.xml"/><Relationship Id="rId19" Type="http://schemas.openxmlformats.org/officeDocument/2006/relationships/slideLayout" Target="../slideLayouts/slideLayout12.xml"/><Relationship Id="rId31" Type="http://schemas.openxmlformats.org/officeDocument/2006/relationships/image" Target="../media/image69.jpeg"/><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tags" Target="../tags/tag396.xml"/><Relationship Id="rId13" Type="http://schemas.openxmlformats.org/officeDocument/2006/relationships/tags" Target="../tags/tag401.xml"/><Relationship Id="rId18" Type="http://schemas.openxmlformats.org/officeDocument/2006/relationships/tags" Target="../tags/tag406.xml"/><Relationship Id="rId26" Type="http://schemas.openxmlformats.org/officeDocument/2006/relationships/image" Target="../media/image5.png"/><Relationship Id="rId3" Type="http://schemas.openxmlformats.org/officeDocument/2006/relationships/tags" Target="../tags/tag391.xml"/><Relationship Id="rId21" Type="http://schemas.openxmlformats.org/officeDocument/2006/relationships/notesSlide" Target="../notesSlides/notesSlide72.xml"/><Relationship Id="rId34" Type="http://schemas.openxmlformats.org/officeDocument/2006/relationships/image" Target="../media/image44.jpeg"/><Relationship Id="rId7" Type="http://schemas.openxmlformats.org/officeDocument/2006/relationships/tags" Target="../tags/tag395.xml"/><Relationship Id="rId12" Type="http://schemas.openxmlformats.org/officeDocument/2006/relationships/tags" Target="../tags/tag400.xml"/><Relationship Id="rId17" Type="http://schemas.openxmlformats.org/officeDocument/2006/relationships/tags" Target="../tags/tag405.xml"/><Relationship Id="rId25" Type="http://schemas.openxmlformats.org/officeDocument/2006/relationships/image" Target="../media/image4.png"/><Relationship Id="rId33" Type="http://schemas.openxmlformats.org/officeDocument/2006/relationships/image" Target="../media/image43.jpeg"/><Relationship Id="rId2" Type="http://schemas.openxmlformats.org/officeDocument/2006/relationships/tags" Target="../tags/tag390.xml"/><Relationship Id="rId16" Type="http://schemas.openxmlformats.org/officeDocument/2006/relationships/tags" Target="../tags/tag404.xml"/><Relationship Id="rId20" Type="http://schemas.openxmlformats.org/officeDocument/2006/relationships/slideLayout" Target="../slideLayouts/slideLayout12.xml"/><Relationship Id="rId29" Type="http://schemas.openxmlformats.org/officeDocument/2006/relationships/image" Target="../media/image9.png"/><Relationship Id="rId1" Type="http://schemas.openxmlformats.org/officeDocument/2006/relationships/tags" Target="../tags/tag389.xml"/><Relationship Id="rId6" Type="http://schemas.openxmlformats.org/officeDocument/2006/relationships/tags" Target="../tags/tag394.xml"/><Relationship Id="rId11" Type="http://schemas.openxmlformats.org/officeDocument/2006/relationships/tags" Target="../tags/tag399.xml"/><Relationship Id="rId24" Type="http://schemas.openxmlformats.org/officeDocument/2006/relationships/image" Target="../media/image3.png"/><Relationship Id="rId32" Type="http://schemas.openxmlformats.org/officeDocument/2006/relationships/image" Target="../media/image42.jpeg"/><Relationship Id="rId5" Type="http://schemas.openxmlformats.org/officeDocument/2006/relationships/tags" Target="../tags/tag393.xml"/><Relationship Id="rId15" Type="http://schemas.openxmlformats.org/officeDocument/2006/relationships/tags" Target="../tags/tag403.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46.jpeg"/><Relationship Id="rId10" Type="http://schemas.openxmlformats.org/officeDocument/2006/relationships/tags" Target="../tags/tag398.xml"/><Relationship Id="rId19" Type="http://schemas.openxmlformats.org/officeDocument/2006/relationships/tags" Target="../tags/tag407.xml"/><Relationship Id="rId31" Type="http://schemas.openxmlformats.org/officeDocument/2006/relationships/image" Target="../media/image11.png"/><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tags" Target="../tags/tag402.xml"/><Relationship Id="rId22" Type="http://schemas.openxmlformats.org/officeDocument/2006/relationships/image" Target="../media/image8.png"/><Relationship Id="rId27" Type="http://schemas.openxmlformats.org/officeDocument/2006/relationships/image" Target="../media/image6.png"/><Relationship Id="rId30" Type="http://schemas.openxmlformats.org/officeDocument/2006/relationships/image" Target="../media/image10.png"/><Relationship Id="rId35"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70.PNG"/><Relationship Id="rId5" Type="http://schemas.openxmlformats.org/officeDocument/2006/relationships/notesSlide" Target="../notesSlides/notesSlide73.xml"/><Relationship Id="rId4"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8" Type="http://schemas.openxmlformats.org/officeDocument/2006/relationships/tags" Target="../tags/tag418.xml"/><Relationship Id="rId13" Type="http://schemas.openxmlformats.org/officeDocument/2006/relationships/tags" Target="../tags/tag423.xml"/><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tags" Target="../tags/tag413.xml"/><Relationship Id="rId21" Type="http://schemas.openxmlformats.org/officeDocument/2006/relationships/image" Target="../media/image5.png"/><Relationship Id="rId7" Type="http://schemas.openxmlformats.org/officeDocument/2006/relationships/tags" Target="../tags/tag417.xml"/><Relationship Id="rId12" Type="http://schemas.openxmlformats.org/officeDocument/2006/relationships/tags" Target="../tags/tag422.xml"/><Relationship Id="rId17" Type="http://schemas.openxmlformats.org/officeDocument/2006/relationships/notesSlide" Target="../notesSlides/notesSlide76.xml"/><Relationship Id="rId25" Type="http://schemas.openxmlformats.org/officeDocument/2006/relationships/image" Target="../media/image9.png"/><Relationship Id="rId2" Type="http://schemas.openxmlformats.org/officeDocument/2006/relationships/tags" Target="../tags/tag412.xml"/><Relationship Id="rId16" Type="http://schemas.openxmlformats.org/officeDocument/2006/relationships/slideLayout" Target="../slideLayouts/slideLayout13.xml"/><Relationship Id="rId20" Type="http://schemas.openxmlformats.org/officeDocument/2006/relationships/image" Target="../media/image4.png"/><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tags" Target="../tags/tag421.xml"/><Relationship Id="rId24" Type="http://schemas.openxmlformats.org/officeDocument/2006/relationships/image" Target="../media/image8.png"/><Relationship Id="rId5" Type="http://schemas.openxmlformats.org/officeDocument/2006/relationships/tags" Target="../tags/tag415.xml"/><Relationship Id="rId15" Type="http://schemas.openxmlformats.org/officeDocument/2006/relationships/tags" Target="../tags/tag425.xml"/><Relationship Id="rId23" Type="http://schemas.openxmlformats.org/officeDocument/2006/relationships/image" Target="../media/image7.png"/><Relationship Id="rId28" Type="http://schemas.openxmlformats.org/officeDocument/2006/relationships/image" Target="../media/image73.png"/><Relationship Id="rId10" Type="http://schemas.openxmlformats.org/officeDocument/2006/relationships/tags" Target="../tags/tag420.xml"/><Relationship Id="rId19" Type="http://schemas.openxmlformats.org/officeDocument/2006/relationships/image" Target="../media/image3.png"/><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tags" Target="../tags/tag424.xml"/><Relationship Id="rId22" Type="http://schemas.openxmlformats.org/officeDocument/2006/relationships/image" Target="../media/image6.png"/><Relationship Id="rId27"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7.xml"/><Relationship Id="rId1" Type="http://schemas.openxmlformats.org/officeDocument/2006/relationships/tags" Target="../tags/tag426.xml"/><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8" Type="http://schemas.openxmlformats.org/officeDocument/2006/relationships/hyperlink" Target="https://youtu.be/OmzYqFiTkJU" TargetMode="External"/><Relationship Id="rId3" Type="http://schemas.openxmlformats.org/officeDocument/2006/relationships/slideLayout" Target="../slideLayouts/slideLayout13.xml"/><Relationship Id="rId7" Type="http://schemas.openxmlformats.org/officeDocument/2006/relationships/hyperlink" Target="http://www.instructionaldesign.org/theories/andragogy.html" TargetMode="Externa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hyperlink" Target="https://elearningindustry.com/the-adult-learning-theory-andragogy-of-malcolm-knowles" TargetMode="External"/><Relationship Id="rId5" Type="http://schemas.openxmlformats.org/officeDocument/2006/relationships/hyperlink" Target="https://le-cours.ca/2016/12/03/andragogie-ou-les-principes-de-leducation-aux-adultes/" TargetMode="External"/><Relationship Id="rId10" Type="http://schemas.openxmlformats.org/officeDocument/2006/relationships/hyperlink" Target="https://www.inforoutefpt.org/" TargetMode="External"/><Relationship Id="rId4" Type="http://schemas.openxmlformats.org/officeDocument/2006/relationships/notesSlide" Target="../notesSlides/notesSlide78.xml"/><Relationship Id="rId9" Type="http://schemas.openxmlformats.org/officeDocument/2006/relationships/hyperlink" Target="https://www.youtube.com/watch?v=fxjl2vAbjNc"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notesSlide" Target="../notesSlides/notesSlide8.xml"/><Relationship Id="rId26" Type="http://schemas.openxmlformats.org/officeDocument/2006/relationships/image" Target="../media/image9.png"/><Relationship Id="rId3" Type="http://schemas.openxmlformats.org/officeDocument/2006/relationships/tags" Target="../tags/tag75.xml"/><Relationship Id="rId21" Type="http://schemas.openxmlformats.org/officeDocument/2006/relationships/image" Target="../media/image4.png"/><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slideLayout" Target="../slideLayouts/slideLayout13.xml"/><Relationship Id="rId25" Type="http://schemas.openxmlformats.org/officeDocument/2006/relationships/image" Target="../media/image8.png"/><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image" Target="../media/image3.png"/><Relationship Id="rId29" Type="http://schemas.openxmlformats.org/officeDocument/2006/relationships/image" Target="../media/image18.pn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image" Target="../media/image7.png"/><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image" Target="../media/image6.png"/><Relationship Id="rId28" Type="http://schemas.openxmlformats.org/officeDocument/2006/relationships/image" Target="../media/image11.png"/><Relationship Id="rId10" Type="http://schemas.openxmlformats.org/officeDocument/2006/relationships/tags" Target="../tags/tag82.xml"/><Relationship Id="rId19" Type="http://schemas.openxmlformats.org/officeDocument/2006/relationships/image" Target="../media/image2.png"/><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image" Target="../media/image5.png"/><Relationship Id="rId2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F2B3E83-3F82-4379-8717-B24614B18178}"/>
              </a:ext>
            </a:extLst>
          </p:cNvPr>
          <p:cNvSpPr/>
          <p:nvPr>
            <p:custDataLst>
              <p:tags r:id="rId1"/>
            </p:custDataLst>
          </p:nvPr>
        </p:nvSpPr>
        <p:spPr>
          <a:xfrm>
            <a:off x="5464" y="0"/>
            <a:ext cx="401128" cy="5218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D8D8D8"/>
              </a:solidFill>
            </a:endParaRPr>
          </a:p>
        </p:txBody>
      </p:sp>
      <p:grpSp>
        <p:nvGrpSpPr>
          <p:cNvPr id="2" name="Groupe 1">
            <a:extLst>
              <a:ext uri="{FF2B5EF4-FFF2-40B4-BE49-F238E27FC236}">
                <a16:creationId xmlns:a16="http://schemas.microsoft.com/office/drawing/2014/main" id="{7DB41D6B-F86D-41DD-9B0B-84AE340A4C37}"/>
              </a:ext>
            </a:extLst>
          </p:cNvPr>
          <p:cNvGrpSpPr/>
          <p:nvPr>
            <p:custDataLst>
              <p:tags r:id="rId2"/>
            </p:custDataLst>
          </p:nvPr>
        </p:nvGrpSpPr>
        <p:grpSpPr>
          <a:xfrm>
            <a:off x="0" y="3250864"/>
            <a:ext cx="8946486" cy="3607136"/>
            <a:chOff x="534837" y="2132857"/>
            <a:chExt cx="11449782" cy="4750333"/>
          </a:xfrm>
        </p:grpSpPr>
        <p:sp>
          <p:nvSpPr>
            <p:cNvPr id="3" name="Rectangle 2">
              <a:extLst>
                <a:ext uri="{FF2B5EF4-FFF2-40B4-BE49-F238E27FC236}">
                  <a16:creationId xmlns:a16="http://schemas.microsoft.com/office/drawing/2014/main" id="{FD665B67-3D32-4904-9E11-984D5A317E5D}"/>
                </a:ext>
              </a:extLst>
            </p:cNvPr>
            <p:cNvSpPr/>
            <p:nvPr>
              <p:custDataLst>
                <p:tags r:id="rId7"/>
              </p:custDataLst>
            </p:nvPr>
          </p:nvSpPr>
          <p:spPr>
            <a:xfrm rot="4620000" flipH="1">
              <a:off x="5654016" y="-655270"/>
              <a:ext cx="2619206" cy="10042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13"/>
            </a:p>
          </p:txBody>
        </p:sp>
        <p:sp>
          <p:nvSpPr>
            <p:cNvPr id="4" name="Triangle rectangle 3">
              <a:extLst>
                <a:ext uri="{FF2B5EF4-FFF2-40B4-BE49-F238E27FC236}">
                  <a16:creationId xmlns:a16="http://schemas.microsoft.com/office/drawing/2014/main" id="{375460EE-63FD-4B58-BE37-F947AF8120DF}"/>
                </a:ext>
              </a:extLst>
            </p:cNvPr>
            <p:cNvSpPr/>
            <p:nvPr>
              <p:custDataLst>
                <p:tags r:id="rId8"/>
              </p:custDataLst>
            </p:nvPr>
          </p:nvSpPr>
          <p:spPr>
            <a:xfrm>
              <a:off x="668866" y="3261186"/>
              <a:ext cx="4197651" cy="361715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7F7F7F"/>
                </a:solidFill>
              </a:endParaRPr>
            </a:p>
          </p:txBody>
        </p:sp>
        <p:pic>
          <p:nvPicPr>
            <p:cNvPr id="5" name="Image 4">
              <a:extLst>
                <a:ext uri="{FF2B5EF4-FFF2-40B4-BE49-F238E27FC236}">
                  <a16:creationId xmlns:a16="http://schemas.microsoft.com/office/drawing/2014/main" id="{C8548816-11B5-4E01-A4AE-3B76F3216937}"/>
                </a:ext>
              </a:extLst>
            </p:cNvPr>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rot="19818516">
              <a:off x="6728871" y="4160351"/>
              <a:ext cx="2374456" cy="1238015"/>
            </a:xfrm>
            <a:prstGeom prst="rect">
              <a:avLst/>
            </a:prstGeom>
          </p:spPr>
        </p:pic>
        <p:pic>
          <p:nvPicPr>
            <p:cNvPr id="6" name="Image 5">
              <a:extLst>
                <a:ext uri="{FF2B5EF4-FFF2-40B4-BE49-F238E27FC236}">
                  <a16:creationId xmlns:a16="http://schemas.microsoft.com/office/drawing/2014/main" id="{2640E288-CC95-4A85-A5D3-EB168BB443EE}"/>
                </a:ext>
              </a:extLst>
            </p:cNvPr>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rot="1044235">
              <a:off x="2282298" y="4190159"/>
              <a:ext cx="1987177" cy="1107174"/>
            </a:xfrm>
            <a:prstGeom prst="rect">
              <a:avLst/>
            </a:prstGeom>
          </p:spPr>
        </p:pic>
        <p:pic>
          <p:nvPicPr>
            <p:cNvPr id="7" name="Image 6">
              <a:extLst>
                <a:ext uri="{FF2B5EF4-FFF2-40B4-BE49-F238E27FC236}">
                  <a16:creationId xmlns:a16="http://schemas.microsoft.com/office/drawing/2014/main" id="{043480DA-0FE6-43C9-84A6-0BF91B403F69}"/>
                </a:ext>
              </a:extLst>
            </p:cNvPr>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18408137">
              <a:off x="5035271" y="3485139"/>
              <a:ext cx="476898" cy="1485022"/>
            </a:xfrm>
            <a:prstGeom prst="rect">
              <a:avLst/>
            </a:prstGeom>
          </p:spPr>
        </p:pic>
        <p:pic>
          <p:nvPicPr>
            <p:cNvPr id="8" name="Image 7">
              <a:extLst>
                <a:ext uri="{FF2B5EF4-FFF2-40B4-BE49-F238E27FC236}">
                  <a16:creationId xmlns:a16="http://schemas.microsoft.com/office/drawing/2014/main" id="{8F013C56-A87B-4927-AD69-8AF421371CEB}"/>
                </a:ext>
              </a:extLst>
            </p:cNvPr>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rot="18169581">
              <a:off x="4739356" y="3697779"/>
              <a:ext cx="417759" cy="1575208"/>
            </a:xfrm>
            <a:prstGeom prst="rect">
              <a:avLst/>
            </a:prstGeom>
          </p:spPr>
        </p:pic>
        <p:pic>
          <p:nvPicPr>
            <p:cNvPr id="9" name="Image 8">
              <a:extLst>
                <a:ext uri="{FF2B5EF4-FFF2-40B4-BE49-F238E27FC236}">
                  <a16:creationId xmlns:a16="http://schemas.microsoft.com/office/drawing/2014/main" id="{4C8CEEE2-6DB1-48B9-B77C-01B94C349082}"/>
                </a:ext>
              </a:extLst>
            </p:cNvPr>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rot="15847712">
              <a:off x="10053001" y="2480443"/>
              <a:ext cx="1417983" cy="722811"/>
            </a:xfrm>
            <a:prstGeom prst="rect">
              <a:avLst/>
            </a:prstGeom>
          </p:spPr>
        </p:pic>
        <p:pic>
          <p:nvPicPr>
            <p:cNvPr id="10" name="Image 9">
              <a:extLst>
                <a:ext uri="{FF2B5EF4-FFF2-40B4-BE49-F238E27FC236}">
                  <a16:creationId xmlns:a16="http://schemas.microsoft.com/office/drawing/2014/main" id="{C74BA059-7239-45E8-B7D6-FA55B0EFBB70}"/>
                </a:ext>
              </a:extLst>
            </p:cNvPr>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6597029" y="2775785"/>
              <a:ext cx="2622330" cy="1316509"/>
            </a:xfrm>
            <a:prstGeom prst="rect">
              <a:avLst/>
            </a:prstGeom>
          </p:spPr>
        </p:pic>
        <p:pic>
          <p:nvPicPr>
            <p:cNvPr id="11" name="Image 10">
              <a:extLst>
                <a:ext uri="{FF2B5EF4-FFF2-40B4-BE49-F238E27FC236}">
                  <a16:creationId xmlns:a16="http://schemas.microsoft.com/office/drawing/2014/main" id="{804ECB57-17E9-44C8-BF9C-95113C17E0A8}"/>
                </a:ext>
              </a:extLst>
            </p:cNvPr>
            <p:cNvPicPr>
              <a:picLocks noChangeAspect="1"/>
            </p:cNvPicPr>
            <p:nvPr>
              <p:custDataLst>
                <p:tags r:id="rId15"/>
              </p:custDataLst>
            </p:nvPr>
          </p:nvPicPr>
          <p:blipFill>
            <a:blip r:embed="rId32" cstate="print">
              <a:extLst>
                <a:ext uri="{28A0092B-C50C-407E-A947-70E740481C1C}">
                  <a14:useLocalDpi xmlns:a14="http://schemas.microsoft.com/office/drawing/2010/main" val="0"/>
                </a:ext>
              </a:extLst>
            </a:blip>
            <a:stretch>
              <a:fillRect/>
            </a:stretch>
          </p:blipFill>
          <p:spPr>
            <a:xfrm>
              <a:off x="9379029" y="3430463"/>
              <a:ext cx="1664781" cy="1711828"/>
            </a:xfrm>
            <a:prstGeom prst="rect">
              <a:avLst/>
            </a:prstGeom>
          </p:spPr>
        </p:pic>
        <p:pic>
          <p:nvPicPr>
            <p:cNvPr id="12" name="Picture 4" descr="Pinces, Outil, Ustensile, Salade, Grip, Forme De Griffe">
              <a:extLst>
                <a:ext uri="{FF2B5EF4-FFF2-40B4-BE49-F238E27FC236}">
                  <a16:creationId xmlns:a16="http://schemas.microsoft.com/office/drawing/2014/main" id="{0C49A04B-2D73-4ABF-B22D-CD6AA055078E}"/>
                </a:ext>
              </a:extLst>
            </p:cNvPr>
            <p:cNvPicPr>
              <a:picLocks noChangeAspect="1" noChangeArrowheads="1"/>
            </p:cNvPicPr>
            <p:nvPr>
              <p:custDataLst>
                <p:tags r:id="rId16"/>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329089" y="2383792"/>
              <a:ext cx="689665" cy="1217405"/>
            </a:xfrm>
            <a:prstGeom prst="rect">
              <a:avLst/>
            </a:prstGeom>
            <a:noFill/>
            <a:extLst>
              <a:ext uri="{909E8E84-426E-40DD-AFC4-6F175D3DCCD1}">
                <a14:hiddenFill xmlns:a14="http://schemas.microsoft.com/office/drawing/2010/main">
                  <a:solidFill>
                    <a:srgbClr val="FFFFFF"/>
                  </a:solidFill>
                </a14:hiddenFill>
              </a:ext>
            </a:extLst>
          </p:spPr>
        </p:pic>
        <p:sp>
          <p:nvSpPr>
            <p:cNvPr id="13" name="Sous-titre 2">
              <a:extLst>
                <a:ext uri="{FF2B5EF4-FFF2-40B4-BE49-F238E27FC236}">
                  <a16:creationId xmlns:a16="http://schemas.microsoft.com/office/drawing/2014/main" id="{B3D5B27F-B577-4308-B4F6-B98669D3A2A4}"/>
                </a:ext>
              </a:extLst>
            </p:cNvPr>
            <p:cNvSpPr txBox="1">
              <a:spLocks/>
            </p:cNvSpPr>
            <p:nvPr>
              <p:custDataLst>
                <p:tags r:id="rId17"/>
              </p:custDataLst>
            </p:nvPr>
          </p:nvSpPr>
          <p:spPr>
            <a:xfrm>
              <a:off x="3156560" y="563746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14" name="Sous-titre 2">
              <a:extLst>
                <a:ext uri="{FF2B5EF4-FFF2-40B4-BE49-F238E27FC236}">
                  <a16:creationId xmlns:a16="http://schemas.microsoft.com/office/drawing/2014/main" id="{83987037-00CC-4481-8914-3BB293E75F29}"/>
                </a:ext>
              </a:extLst>
            </p:cNvPr>
            <p:cNvSpPr txBox="1">
              <a:spLocks/>
            </p:cNvSpPr>
            <p:nvPr>
              <p:custDataLst>
                <p:tags r:id="rId18"/>
              </p:custDataLst>
            </p:nvPr>
          </p:nvSpPr>
          <p:spPr>
            <a:xfrm>
              <a:off x="3049115" y="5572043"/>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15" name="Sous-titre 2">
              <a:extLst>
                <a:ext uri="{FF2B5EF4-FFF2-40B4-BE49-F238E27FC236}">
                  <a16:creationId xmlns:a16="http://schemas.microsoft.com/office/drawing/2014/main" id="{79CDD082-F124-4EA3-94B1-12F4D93888BE}"/>
                </a:ext>
              </a:extLst>
            </p:cNvPr>
            <p:cNvSpPr txBox="1">
              <a:spLocks/>
            </p:cNvSpPr>
            <p:nvPr>
              <p:custDataLst>
                <p:tags r:id="rId19"/>
              </p:custDataLst>
            </p:nvPr>
          </p:nvSpPr>
          <p:spPr>
            <a:xfrm>
              <a:off x="3156559" y="5423284"/>
              <a:ext cx="1898517" cy="554339"/>
            </a:xfrm>
            <a:prstGeom prst="rect">
              <a:avLst/>
            </a:prstGeom>
          </p:spPr>
          <p:txBody>
            <a:bodyPr vert="horz" lIns="51435" tIns="25718" rIns="51435" bIns="2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013"/>
            </a:p>
          </p:txBody>
        </p:sp>
        <p:sp>
          <p:nvSpPr>
            <p:cNvPr id="16" name="ZoneTexte 15">
              <a:extLst>
                <a:ext uri="{FF2B5EF4-FFF2-40B4-BE49-F238E27FC236}">
                  <a16:creationId xmlns:a16="http://schemas.microsoft.com/office/drawing/2014/main" id="{5AB04FE2-B8E2-4A88-9AF0-0EC54D4E6028}"/>
                </a:ext>
              </a:extLst>
            </p:cNvPr>
            <p:cNvSpPr txBox="1"/>
            <p:nvPr>
              <p:custDataLst>
                <p:tags r:id="rId20"/>
              </p:custDataLst>
            </p:nvPr>
          </p:nvSpPr>
          <p:spPr>
            <a:xfrm>
              <a:off x="1375462" y="6255237"/>
              <a:ext cx="2612239" cy="296391"/>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125">
                  <a:solidFill>
                    <a:srgbClr val="FFFFFF"/>
                  </a:solidFill>
                </a:rPr>
                <a:t>#</a:t>
              </a:r>
              <a:r>
                <a:rPr lang="en-US" sz="1125" err="1">
                  <a:solidFill>
                    <a:srgbClr val="FFFFFF"/>
                  </a:solidFill>
                </a:rPr>
                <a:t>MonmétierMaliberté</a:t>
              </a:r>
              <a:endParaRPr lang="en-US" sz="1125">
                <a:solidFill>
                  <a:srgbClr val="FFFFFF"/>
                </a:solidFill>
                <a:cs typeface="Calibri"/>
              </a:endParaRPr>
            </a:p>
          </p:txBody>
        </p:sp>
        <p:pic>
          <p:nvPicPr>
            <p:cNvPr id="17" name="Image 16">
              <a:extLst>
                <a:ext uri="{FF2B5EF4-FFF2-40B4-BE49-F238E27FC236}">
                  <a16:creationId xmlns:a16="http://schemas.microsoft.com/office/drawing/2014/main" id="{D1EB7E66-6D33-4E39-B639-CB33DBC3050D}"/>
                </a:ext>
              </a:extLst>
            </p:cNvPr>
            <p:cNvPicPr>
              <a:picLocks noChangeAspect="1"/>
            </p:cNvPicPr>
            <p:nvPr>
              <p:custDataLst>
                <p:tags r:id="rId21"/>
              </p:custDataLst>
            </p:nvPr>
          </p:nvPicPr>
          <p:blipFill>
            <a:blip r:embed="rId34" cstate="print">
              <a:extLst>
                <a:ext uri="{28A0092B-C50C-407E-A947-70E740481C1C}">
                  <a14:useLocalDpi xmlns:a14="http://schemas.microsoft.com/office/drawing/2010/main" val="0"/>
                </a:ext>
              </a:extLst>
            </a:blip>
            <a:stretch>
              <a:fillRect/>
            </a:stretch>
          </p:blipFill>
          <p:spPr>
            <a:xfrm rot="16446478">
              <a:off x="5428021" y="4112433"/>
              <a:ext cx="1944413" cy="738690"/>
            </a:xfrm>
            <a:prstGeom prst="rect">
              <a:avLst/>
            </a:prstGeom>
          </p:spPr>
        </p:pic>
        <p:pic>
          <p:nvPicPr>
            <p:cNvPr id="18" name="Image 17">
              <a:extLst>
                <a:ext uri="{FF2B5EF4-FFF2-40B4-BE49-F238E27FC236}">
                  <a16:creationId xmlns:a16="http://schemas.microsoft.com/office/drawing/2014/main" id="{4B4A8938-24B8-4825-86B8-AA647424CA70}"/>
                </a:ext>
              </a:extLst>
            </p:cNvPr>
            <p:cNvPicPr>
              <a:picLocks noChangeAspect="1"/>
            </p:cNvPicPr>
            <p:nvPr>
              <p:custDataLst>
                <p:tags r:id="rId22"/>
              </p:custDataLst>
            </p:nvPr>
          </p:nvPicPr>
          <p:blipFill>
            <a:blip r:embed="rId35" cstate="print">
              <a:extLst>
                <a:ext uri="{28A0092B-C50C-407E-A947-70E740481C1C}">
                  <a14:useLocalDpi xmlns:a14="http://schemas.microsoft.com/office/drawing/2010/main" val="0"/>
                </a:ext>
              </a:extLst>
            </a:blip>
            <a:stretch>
              <a:fillRect/>
            </a:stretch>
          </p:blipFill>
          <p:spPr>
            <a:xfrm>
              <a:off x="4480275" y="5012837"/>
              <a:ext cx="1075918" cy="1191428"/>
            </a:xfrm>
            <a:prstGeom prst="rect">
              <a:avLst/>
            </a:prstGeom>
          </p:spPr>
        </p:pic>
        <p:sp>
          <p:nvSpPr>
            <p:cNvPr id="19" name="Rectangle 18">
              <a:extLst>
                <a:ext uri="{FF2B5EF4-FFF2-40B4-BE49-F238E27FC236}">
                  <a16:creationId xmlns:a16="http://schemas.microsoft.com/office/drawing/2014/main" id="{66B7203B-3C40-4BB0-AF4F-C114BACC484E}"/>
                </a:ext>
              </a:extLst>
            </p:cNvPr>
            <p:cNvSpPr/>
            <p:nvPr>
              <p:custDataLst>
                <p:tags r:id="rId23"/>
              </p:custDataLst>
            </p:nvPr>
          </p:nvSpPr>
          <p:spPr>
            <a:xfrm>
              <a:off x="541832" y="3261186"/>
              <a:ext cx="679072" cy="36220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0" name="Triangle isocèle 19">
              <a:extLst>
                <a:ext uri="{FF2B5EF4-FFF2-40B4-BE49-F238E27FC236}">
                  <a16:creationId xmlns:a16="http://schemas.microsoft.com/office/drawing/2014/main" id="{03440710-C717-4C63-8B97-EE004D125AFE}"/>
                </a:ext>
              </a:extLst>
            </p:cNvPr>
            <p:cNvSpPr/>
            <p:nvPr>
              <p:custDataLst>
                <p:tags r:id="rId24"/>
              </p:custDataLst>
            </p:nvPr>
          </p:nvSpPr>
          <p:spPr>
            <a:xfrm rot="16200000">
              <a:off x="423341" y="2948450"/>
              <a:ext cx="909063" cy="686071"/>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pic>
        <p:nvPicPr>
          <p:cNvPr id="22" name="Image 21" descr="Une image contenant texte&#10;&#10;Description générée automatiquement">
            <a:extLst>
              <a:ext uri="{FF2B5EF4-FFF2-40B4-BE49-F238E27FC236}">
                <a16:creationId xmlns:a16="http://schemas.microsoft.com/office/drawing/2014/main" id="{FC1340A8-8637-47B9-8C52-BCE8020AE79B}"/>
              </a:ext>
            </a:extLst>
          </p:cNvPr>
          <p:cNvPicPr>
            <a:picLocks noChangeAspect="1"/>
          </p:cNvPicPr>
          <p:nvPr>
            <p:custDataLst>
              <p:tags r:id="rId3"/>
            </p:custDataLst>
          </p:nvPr>
        </p:nvPicPr>
        <p:blipFill>
          <a:blip r:embed="rId36">
            <a:extLst>
              <a:ext uri="{28A0092B-C50C-407E-A947-70E740481C1C}">
                <a14:useLocalDpi xmlns:a14="http://schemas.microsoft.com/office/drawing/2010/main" val="0"/>
              </a:ext>
            </a:extLst>
          </a:blip>
          <a:stretch>
            <a:fillRect/>
          </a:stretch>
        </p:blipFill>
        <p:spPr>
          <a:xfrm>
            <a:off x="536071" y="241211"/>
            <a:ext cx="1285875" cy="471488"/>
          </a:xfrm>
          <a:prstGeom prst="rect">
            <a:avLst/>
          </a:prstGeom>
        </p:spPr>
      </p:pic>
      <p:sp>
        <p:nvSpPr>
          <p:cNvPr id="23" name="Ellipse 22">
            <a:extLst>
              <a:ext uri="{FF2B5EF4-FFF2-40B4-BE49-F238E27FC236}">
                <a16:creationId xmlns:a16="http://schemas.microsoft.com/office/drawing/2014/main" id="{B358C71E-EB50-4973-BD10-04A6521B3113}"/>
              </a:ext>
            </a:extLst>
          </p:cNvPr>
          <p:cNvSpPr/>
          <p:nvPr>
            <p:custDataLst>
              <p:tags r:id="rId4"/>
            </p:custDataLst>
          </p:nvPr>
        </p:nvSpPr>
        <p:spPr>
          <a:xfrm rot="1094548">
            <a:off x="6979946" y="350706"/>
            <a:ext cx="1836204" cy="73810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Jour 1</a:t>
            </a:r>
          </a:p>
        </p:txBody>
      </p:sp>
      <p:sp>
        <p:nvSpPr>
          <p:cNvPr id="24" name="ZoneTexte 23">
            <a:extLst>
              <a:ext uri="{FF2B5EF4-FFF2-40B4-BE49-F238E27FC236}">
                <a16:creationId xmlns:a16="http://schemas.microsoft.com/office/drawing/2014/main" id="{587CAC26-9B80-4555-90B2-64CED76C0ED5}"/>
              </a:ext>
            </a:extLst>
          </p:cNvPr>
          <p:cNvSpPr txBox="1"/>
          <p:nvPr>
            <p:custDataLst>
              <p:tags r:id="rId5"/>
            </p:custDataLst>
          </p:nvPr>
        </p:nvSpPr>
        <p:spPr>
          <a:xfrm>
            <a:off x="1341664" y="1363933"/>
            <a:ext cx="6482722" cy="2550698"/>
          </a:xfrm>
          <a:prstGeom prst="rect">
            <a:avLst/>
          </a:prstGeom>
          <a:noFill/>
        </p:spPr>
        <p:txBody>
          <a:bodyPr wrap="square" rtlCol="0" anchor="t">
            <a:spAutoFit/>
          </a:bodyPr>
          <a:lstStyle/>
          <a:p>
            <a:pPr algn="ctr"/>
            <a:endParaRPr lang="fr-CA" b="1" dirty="0">
              <a:cs typeface="Calibri" panose="020F0502020204030204"/>
            </a:endParaRPr>
          </a:p>
          <a:p>
            <a:pPr algn="ctr"/>
            <a:r>
              <a:rPr lang="fr-CA" sz="2700" b="1" dirty="0">
                <a:solidFill>
                  <a:srgbClr val="DE0000"/>
                </a:solidFill>
                <a:latin typeface="Cambria" panose="02040503050406030204" pitchFamily="18" charset="0"/>
                <a:ea typeface="Cambria" panose="02040503050406030204" pitchFamily="18" charset="0"/>
              </a:rPr>
              <a:t>Rôles et fonctions </a:t>
            </a:r>
            <a:br>
              <a:rPr lang="fr-CA" sz="2700" b="1" dirty="0">
                <a:solidFill>
                  <a:srgbClr val="DE0000"/>
                </a:solidFill>
                <a:latin typeface="Cambria" panose="02040503050406030204" pitchFamily="18" charset="0"/>
                <a:ea typeface="Cambria" panose="02040503050406030204" pitchFamily="18" charset="0"/>
              </a:rPr>
            </a:br>
            <a:r>
              <a:rPr lang="fr-CA" sz="2700" b="1" dirty="0">
                <a:solidFill>
                  <a:srgbClr val="DE0000"/>
                </a:solidFill>
                <a:latin typeface="Cambria" panose="02040503050406030204" pitchFamily="18" charset="0"/>
                <a:ea typeface="Cambria" panose="02040503050406030204" pitchFamily="18" charset="0"/>
              </a:rPr>
              <a:t>de l’enseignant</a:t>
            </a:r>
            <a:br>
              <a:rPr lang="fr-CA" sz="2400" dirty="0">
                <a:solidFill>
                  <a:schemeClr val="tx1">
                    <a:lumMod val="75000"/>
                    <a:lumOff val="25000"/>
                  </a:schemeClr>
                </a:solidFill>
                <a:latin typeface="Cambria" panose="02040503050406030204" pitchFamily="18" charset="0"/>
                <a:ea typeface="Cambria" panose="02040503050406030204" pitchFamily="18" charset="0"/>
              </a:rPr>
            </a:br>
            <a:r>
              <a:rPr lang="fr-CA" dirty="0">
                <a:solidFill>
                  <a:schemeClr val="tx1">
                    <a:lumMod val="75000"/>
                    <a:lumOff val="25000"/>
                  </a:schemeClr>
                </a:solidFill>
              </a:rPr>
              <a:t>IPEFP-01</a:t>
            </a:r>
            <a:endParaRPr lang="fr-CA" b="1" dirty="0">
              <a:cs typeface="Calibri" panose="020F0502020204030204"/>
            </a:endParaRPr>
          </a:p>
          <a:p>
            <a:pPr algn="ctr"/>
            <a:endParaRPr lang="fr-CA" sz="1575" b="1" dirty="0">
              <a:cs typeface="Calibri"/>
            </a:endParaRPr>
          </a:p>
          <a:p>
            <a:pPr algn="ctr"/>
            <a:r>
              <a:rPr lang="fr-CA" dirty="0">
                <a:solidFill>
                  <a:srgbClr val="C00000"/>
                </a:solidFill>
              </a:rPr>
              <a:t>Programme d’insertion professionnelle des enseignants en formation professionnelle</a:t>
            </a:r>
            <a:endParaRPr lang="fr-FR" dirty="0"/>
          </a:p>
          <a:p>
            <a:endParaRPr lang="fr-CA" b="1" dirty="0">
              <a:cs typeface="Calibri"/>
            </a:endParaRPr>
          </a:p>
        </p:txBody>
      </p:sp>
      <p:sp>
        <p:nvSpPr>
          <p:cNvPr id="25" name="Sous-titre 2">
            <a:extLst>
              <a:ext uri="{FF2B5EF4-FFF2-40B4-BE49-F238E27FC236}">
                <a16:creationId xmlns:a16="http://schemas.microsoft.com/office/drawing/2014/main" id="{2AB18546-F892-4AD0-A8BC-673744128977}"/>
              </a:ext>
            </a:extLst>
          </p:cNvPr>
          <p:cNvSpPr txBox="1">
            <a:spLocks/>
          </p:cNvSpPr>
          <p:nvPr>
            <p:custDataLst>
              <p:tags r:id="rId6"/>
            </p:custDataLst>
          </p:nvPr>
        </p:nvSpPr>
        <p:spPr>
          <a:xfrm>
            <a:off x="7340697" y="6268175"/>
            <a:ext cx="1652912" cy="453475"/>
          </a:xfrm>
          <a:prstGeom prst="rect">
            <a:avLst/>
          </a:prstGeom>
        </p:spPr>
        <p:txBody>
          <a:bodyPr vert="horz" lIns="68580" tIns="34290" rIns="68580" bIns="34290" rtlCol="0" anchor="t">
            <a:normAutofit/>
          </a:bodyPr>
          <a:lstStyle>
            <a:lvl1pPr marL="342900" indent="-342900" algn="l" defTabSz="914400" rtl="0" eaLnBrk="1" latinLnBrk="0" hangingPunct="1">
              <a:spcBef>
                <a:spcPct val="20000"/>
              </a:spcBef>
              <a:buClrTx/>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A" sz="1350" b="1" dirty="0">
                <a:solidFill>
                  <a:srgbClr val="000000"/>
                </a:solidFill>
              </a:rPr>
              <a:t>Services éducatifs</a:t>
            </a:r>
            <a:endParaRPr lang="fr-CA" sz="1350" b="1" dirty="0">
              <a:solidFill>
                <a:srgbClr val="000000"/>
              </a:solidFill>
              <a:cs typeface="Calibri"/>
            </a:endParaRPr>
          </a:p>
          <a:p>
            <a:endParaRPr lang="fr-FR" dirty="0"/>
          </a:p>
        </p:txBody>
      </p:sp>
    </p:spTree>
    <p:extLst>
      <p:ext uri="{BB962C8B-B14F-4D97-AF65-F5344CB8AC3E}">
        <p14:creationId xmlns:p14="http://schemas.microsoft.com/office/powerpoint/2010/main" val="326489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custDataLst>
              <p:tags r:id="rId1"/>
            </p:custDataLst>
          </p:nvPr>
        </p:nvGrpSpPr>
        <p:grpSpPr>
          <a:xfrm>
            <a:off x="-182929" y="0"/>
            <a:ext cx="1895101" cy="6858000"/>
            <a:chOff x="-182929" y="0"/>
            <a:chExt cx="1895101" cy="6858000"/>
          </a:xfrm>
        </p:grpSpPr>
        <p:sp>
          <p:nvSpPr>
            <p:cNvPr id="6" name="Rectangle 5"/>
            <p:cNvSpPr/>
            <p:nvPr>
              <p:custDataLst>
                <p:tags r:id="rId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8" name="Image 7"/>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9" name="Image 8"/>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0" name="Image 9"/>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1" name="Image 10"/>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2" name="Image 11"/>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3" name="Image 12"/>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4" name="Image 13"/>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5" name="Image 14"/>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6" name="Picture 4" descr="Pinces, Outil, Ustensile, Salade, Grip, Forme De Griffe"/>
            <p:cNvPicPr>
              <a:picLocks noChangeAspect="1" noChangeArrowheads="1"/>
            </p:cNvPicPr>
            <p:nvPr>
              <p:custDataLst>
                <p:tags r:id="rId13"/>
              </p:custDataLst>
            </p:nvPr>
          </p:nvPicPr>
          <p:blipFill>
            <a:blip r:embed="rId25"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age 17">
            <a:hlinkClick r:id="rId26"/>
          </p:cNvPr>
          <p:cNvPicPr>
            <a:picLocks noChangeAspect="1"/>
          </p:cNvPicPr>
          <p:nvPr>
            <p:custDataLst>
              <p:tags r:id="rId2"/>
            </p:custDataLst>
          </p:nvPr>
        </p:nvPicPr>
        <p:blipFill>
          <a:blip r:embed="rId27">
            <a:extLst>
              <a:ext uri="{28A0092B-C50C-407E-A947-70E740481C1C}">
                <a14:useLocalDpi xmlns:a14="http://schemas.microsoft.com/office/drawing/2010/main" val="0"/>
              </a:ext>
            </a:extLst>
          </a:blip>
          <a:stretch>
            <a:fillRect/>
          </a:stretch>
        </p:blipFill>
        <p:spPr>
          <a:xfrm>
            <a:off x="2958173" y="1739026"/>
            <a:ext cx="4400550" cy="4572000"/>
          </a:xfrm>
          <a:prstGeom prst="rect">
            <a:avLst/>
          </a:prstGeom>
        </p:spPr>
      </p:pic>
      <p:sp>
        <p:nvSpPr>
          <p:cNvPr id="4" name="Titre 3">
            <a:extLst>
              <a:ext uri="{FF2B5EF4-FFF2-40B4-BE49-F238E27FC236}">
                <a16:creationId xmlns:a16="http://schemas.microsoft.com/office/drawing/2014/main" id="{4237BBF0-0C7D-4136-8C21-E52404D4FDAB}"/>
              </a:ext>
            </a:extLst>
          </p:cNvPr>
          <p:cNvSpPr>
            <a:spLocks noGrp="1"/>
          </p:cNvSpPr>
          <p:nvPr>
            <p:ph type="title"/>
          </p:nvPr>
        </p:nvSpPr>
        <p:spPr>
          <a:xfrm>
            <a:off x="1740821" y="192019"/>
            <a:ext cx="6881702" cy="1295702"/>
          </a:xfrm>
        </p:spPr>
        <p:txBody>
          <a:bodyPr/>
          <a:lstStyle/>
          <a:p>
            <a:pPr algn="ctr"/>
            <a:r>
              <a:rPr lang="fr-CA" sz="4000" dirty="0"/>
              <a:t>Activité 2</a:t>
            </a:r>
            <a:br>
              <a:rPr lang="fr-CA" sz="4800" dirty="0"/>
            </a:br>
            <a:r>
              <a:rPr lang="fr-CA" dirty="0"/>
              <a:t>Le mandat</a:t>
            </a:r>
          </a:p>
        </p:txBody>
      </p:sp>
      <p:sp>
        <p:nvSpPr>
          <p:cNvPr id="2" name="Rectangle 1">
            <a:extLst>
              <a:ext uri="{FF2B5EF4-FFF2-40B4-BE49-F238E27FC236}">
                <a16:creationId xmlns:a16="http://schemas.microsoft.com/office/drawing/2014/main" id="{84063960-D871-4265-BA80-6F3B7D927756}"/>
              </a:ext>
            </a:extLst>
          </p:cNvPr>
          <p:cNvSpPr/>
          <p:nvPr/>
        </p:nvSpPr>
        <p:spPr>
          <a:xfrm>
            <a:off x="6057397" y="6439201"/>
            <a:ext cx="2565126" cy="276999"/>
          </a:xfrm>
          <a:prstGeom prst="rect">
            <a:avLst/>
          </a:prstGeom>
        </p:spPr>
        <p:txBody>
          <a:bodyPr wrap="none">
            <a:spAutoFit/>
          </a:bodyPr>
          <a:lstStyle/>
          <a:p>
            <a:r>
              <a:rPr lang="fr-CA" sz="1200" kern="0" dirty="0">
                <a:solidFill>
                  <a:prstClr val="black"/>
                </a:solidFill>
              </a:rPr>
              <a:t>Source Image : Pixabay libre de droits </a:t>
            </a:r>
            <a:endParaRPr lang="fr-CA" sz="1200" dirty="0"/>
          </a:p>
        </p:txBody>
      </p:sp>
    </p:spTree>
    <p:extLst>
      <p:ext uri="{BB962C8B-B14F-4D97-AF65-F5344CB8AC3E}">
        <p14:creationId xmlns:p14="http://schemas.microsoft.com/office/powerpoint/2010/main" val="1475581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Andragogie </a:t>
            </a:r>
          </a:p>
        </p:txBody>
      </p:sp>
      <p:pic>
        <p:nvPicPr>
          <p:cNvPr id="5" name="Espace réservé du contenu 4">
            <a:extLst>
              <a:ext uri="{FF2B5EF4-FFF2-40B4-BE49-F238E27FC236}">
                <a16:creationId xmlns:a16="http://schemas.microsoft.com/office/drawing/2014/main" id="{3EC1297F-144F-4660-8783-FE697CB5DA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0911" y="1458424"/>
            <a:ext cx="4027989" cy="5370652"/>
          </a:xfrm>
        </p:spPr>
      </p:pic>
    </p:spTree>
    <p:extLst>
      <p:ext uri="{BB962C8B-B14F-4D97-AF65-F5344CB8AC3E}">
        <p14:creationId xmlns:p14="http://schemas.microsoft.com/office/powerpoint/2010/main" val="3898972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C812E-B32D-D01C-22C9-02D733A118F3}"/>
              </a:ext>
            </a:extLst>
          </p:cNvPr>
          <p:cNvSpPr>
            <a:spLocks noGrp="1"/>
          </p:cNvSpPr>
          <p:nvPr>
            <p:ph type="title"/>
            <p:custDataLst>
              <p:tags r:id="rId1"/>
            </p:custDataLst>
          </p:nvPr>
        </p:nvSpPr>
        <p:spPr/>
        <p:txBody>
          <a:bodyPr/>
          <a:lstStyle/>
          <a:p>
            <a:pPr algn="ctr"/>
            <a:r>
              <a:rPr lang="fr-CA" sz="2700" dirty="0"/>
              <a:t>L’andragogie au cœur de l’apprentissage </a:t>
            </a:r>
            <a:br>
              <a:rPr lang="fr-CA" sz="2700" dirty="0"/>
            </a:br>
            <a:r>
              <a:rPr lang="fr-CA" sz="2700" dirty="0"/>
              <a:t>chez l’adulte</a:t>
            </a:r>
          </a:p>
        </p:txBody>
      </p:sp>
      <p:pic>
        <p:nvPicPr>
          <p:cNvPr id="6" name="Image 5" descr="Une image contenant texte&#10;&#10;Description générée automatiquement">
            <a:extLst>
              <a:ext uri="{FF2B5EF4-FFF2-40B4-BE49-F238E27FC236}">
                <a16:creationId xmlns:a16="http://schemas.microsoft.com/office/drawing/2014/main" id="{7BCA7619-157D-3082-69E2-F09A1C6CB3F5}"/>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055223" y="2409322"/>
            <a:ext cx="2412310" cy="3216414"/>
          </a:xfrm>
          <a:prstGeom prst="rect">
            <a:avLst/>
          </a:prstGeom>
        </p:spPr>
      </p:pic>
      <p:sp>
        <p:nvSpPr>
          <p:cNvPr id="8" name="ZoneTexte 7">
            <a:extLst>
              <a:ext uri="{FF2B5EF4-FFF2-40B4-BE49-F238E27FC236}">
                <a16:creationId xmlns:a16="http://schemas.microsoft.com/office/drawing/2014/main" id="{E85B5C53-2652-83A5-FFCF-1F261EC65F82}"/>
              </a:ext>
            </a:extLst>
          </p:cNvPr>
          <p:cNvSpPr txBox="1"/>
          <p:nvPr>
            <p:custDataLst>
              <p:tags r:id="rId3"/>
            </p:custDataLst>
          </p:nvPr>
        </p:nvSpPr>
        <p:spPr>
          <a:xfrm>
            <a:off x="4572000" y="2073296"/>
            <a:ext cx="3836065" cy="3831818"/>
          </a:xfrm>
          <a:prstGeom prst="rect">
            <a:avLst/>
          </a:prstGeom>
          <a:noFill/>
        </p:spPr>
        <p:txBody>
          <a:bodyPr wrap="square">
            <a:spAutoFit/>
          </a:bodyPr>
          <a:lstStyle/>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Pourquoi êtes-vous ici?</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Combien d’années d’expérience avez-vous?</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Quelle est votre situation familiale?</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Comment vous sentez-vous aujourd’hui?</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Savez-vous ce que vous allez apprendre et pourquoi c’est important de l’apprendre?</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Quelle part avez-vous joué dans votre apprentissage?</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Avez-vous de l’expérience connexe, pertinente ou utile à l’objet de savoir à apprendre?</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quoi la formation vous rapproche-t-elle de votre objectif?</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Avez-vous eu à résoudre des problèmes dans le cours?</a:t>
            </a:r>
          </a:p>
          <a:p>
            <a:pPr marL="69056">
              <a:spcBef>
                <a:spcPts val="450"/>
              </a:spcBef>
              <a:spcAft>
                <a:spcPts val="450"/>
              </a:spcAft>
            </a:pPr>
            <a:r>
              <a:rPr lang="fr-CA"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Percevez-vous un gain pour vous ou est-ce que la formation rejoint vos valeurs?</a:t>
            </a:r>
          </a:p>
        </p:txBody>
      </p:sp>
    </p:spTree>
    <p:extLst>
      <p:ext uri="{BB962C8B-B14F-4D97-AF65-F5344CB8AC3E}">
        <p14:creationId xmlns:p14="http://schemas.microsoft.com/office/powerpoint/2010/main" val="318003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 name="ZoneTexte 496">
            <a:extLst>
              <a:ext uri="{FF2B5EF4-FFF2-40B4-BE49-F238E27FC236}">
                <a16:creationId xmlns:a16="http://schemas.microsoft.com/office/drawing/2014/main" id="{F7899B96-7D4C-0DA6-1B4E-E549B62A79B1}"/>
              </a:ext>
            </a:extLst>
          </p:cNvPr>
          <p:cNvSpPr txBox="1"/>
          <p:nvPr>
            <p:custDataLst>
              <p:tags r:id="rId1"/>
            </p:custDataLst>
          </p:nvPr>
        </p:nvSpPr>
        <p:spPr>
          <a:xfrm>
            <a:off x="1665424" y="1965669"/>
            <a:ext cx="7326068" cy="3614836"/>
          </a:xfrm>
          <a:prstGeom prst="rect">
            <a:avLst/>
          </a:prstGeom>
          <a:noFill/>
        </p:spPr>
        <p:txBody>
          <a:bodyPr wrap="square" rtlCol="0">
            <a:spAutoFit/>
          </a:bodyPr>
          <a:lstStyle/>
          <a:p>
            <a:pPr marL="257175" indent="-257175">
              <a:lnSpc>
                <a:spcPct val="114000"/>
              </a:lnSpc>
              <a:spcBef>
                <a:spcPts val="450"/>
              </a:spcBef>
              <a:spcAft>
                <a:spcPts val="450"/>
              </a:spcAft>
              <a:buFont typeface="+mj-lt"/>
              <a:buAutoNum type="arabicPeriod"/>
            </a:pPr>
            <a:r>
              <a:rPr lang="fr-CA" sz="2000" b="1" dirty="0">
                <a:solidFill>
                  <a:srgbClr val="5F5F5F"/>
                </a:solidFill>
              </a:rPr>
              <a:t>En </a:t>
            </a:r>
            <a:r>
              <a:rPr lang="fr-CA" sz="2000" b="1" dirty="0" err="1">
                <a:solidFill>
                  <a:srgbClr val="5F5F5F"/>
                </a:solidFill>
              </a:rPr>
              <a:t>sous-équipes</a:t>
            </a:r>
            <a:r>
              <a:rPr lang="fr-CA" sz="2000" b="1" dirty="0">
                <a:solidFill>
                  <a:srgbClr val="5F5F5F"/>
                </a:solidFill>
              </a:rPr>
              <a:t>, vous devez prendre connaissance de la </a:t>
            </a:r>
            <a:r>
              <a:rPr lang="fr-CA" sz="2000" b="1" dirty="0">
                <a:solidFill>
                  <a:srgbClr val="C00000"/>
                </a:solidFill>
              </a:rPr>
              <a:t>documentation collaborative</a:t>
            </a:r>
          </a:p>
          <a:p>
            <a:pPr marL="257175" indent="-257175">
              <a:lnSpc>
                <a:spcPct val="114000"/>
              </a:lnSpc>
              <a:spcBef>
                <a:spcPts val="450"/>
              </a:spcBef>
              <a:spcAft>
                <a:spcPts val="450"/>
              </a:spcAft>
              <a:buFont typeface="+mj-lt"/>
              <a:buAutoNum type="arabicPeriod"/>
            </a:pPr>
            <a:r>
              <a:rPr lang="fr-CA" sz="2000" b="1" dirty="0">
                <a:solidFill>
                  <a:srgbClr val="5F5F5F"/>
                </a:solidFill>
              </a:rPr>
              <a:t>À tour de rôle, </a:t>
            </a:r>
            <a:r>
              <a:rPr lang="fr-CA" sz="2000" b="1" dirty="0">
                <a:solidFill>
                  <a:srgbClr val="C00000"/>
                </a:solidFill>
              </a:rPr>
              <a:t>présentez-vous sommairement </a:t>
            </a:r>
            <a:r>
              <a:rPr lang="fr-CA" sz="2000" b="1" dirty="0">
                <a:solidFill>
                  <a:srgbClr val="5F5F5F"/>
                </a:solidFill>
              </a:rPr>
              <a:t>(1-2 min) en essayant de </a:t>
            </a:r>
            <a:r>
              <a:rPr lang="fr-CA" sz="2000" b="1" dirty="0">
                <a:solidFill>
                  <a:srgbClr val="C00000"/>
                </a:solidFill>
              </a:rPr>
              <a:t>répondre à l’ensemble des principes andragogiques présentés </a:t>
            </a:r>
          </a:p>
          <a:p>
            <a:pPr marL="257175" indent="-257175">
              <a:lnSpc>
                <a:spcPct val="114000"/>
              </a:lnSpc>
              <a:spcBef>
                <a:spcPts val="450"/>
              </a:spcBef>
              <a:spcAft>
                <a:spcPts val="450"/>
              </a:spcAft>
              <a:buFont typeface="+mj-lt"/>
              <a:buAutoNum type="arabicPeriod"/>
            </a:pPr>
            <a:r>
              <a:rPr lang="fr-CA" sz="2000" b="1" dirty="0">
                <a:solidFill>
                  <a:srgbClr val="4D4D4D"/>
                </a:solidFill>
              </a:rPr>
              <a:t>Nommez un secrétaire qui </a:t>
            </a:r>
            <a:r>
              <a:rPr lang="fr-CA" sz="2000" b="1" dirty="0">
                <a:solidFill>
                  <a:srgbClr val="C00000"/>
                </a:solidFill>
              </a:rPr>
              <a:t>inscrira vos réponses dans le document collaboratif</a:t>
            </a:r>
          </a:p>
          <a:p>
            <a:pPr marL="257175" indent="-257175">
              <a:lnSpc>
                <a:spcPct val="114000"/>
              </a:lnSpc>
              <a:spcBef>
                <a:spcPts val="450"/>
              </a:spcBef>
              <a:spcAft>
                <a:spcPts val="450"/>
              </a:spcAft>
              <a:buFont typeface="+mj-lt"/>
              <a:buAutoNum type="arabicPeriod"/>
            </a:pPr>
            <a:r>
              <a:rPr lang="fr-CA" sz="2000" b="1" dirty="0">
                <a:solidFill>
                  <a:srgbClr val="5F5F5F"/>
                </a:solidFill>
              </a:rPr>
              <a:t>Nommez un </a:t>
            </a:r>
            <a:r>
              <a:rPr lang="fr-CA" sz="2000" b="1" dirty="0">
                <a:solidFill>
                  <a:srgbClr val="4D4D4D"/>
                </a:solidFill>
              </a:rPr>
              <a:t>porte-parole pour votre équipe et</a:t>
            </a:r>
            <a:r>
              <a:rPr lang="fr-CA" sz="2000" b="1" dirty="0">
                <a:solidFill>
                  <a:srgbClr val="C00000"/>
                </a:solidFill>
              </a:rPr>
              <a:t> partagez vos découvertes </a:t>
            </a:r>
            <a:r>
              <a:rPr lang="fr-CA" sz="2000" b="1" dirty="0">
                <a:solidFill>
                  <a:srgbClr val="4D4D4D"/>
                </a:solidFill>
              </a:rPr>
              <a:t>en grand groupe</a:t>
            </a:r>
          </a:p>
        </p:txBody>
      </p:sp>
      <p:grpSp>
        <p:nvGrpSpPr>
          <p:cNvPr id="494" name="Groupe 493">
            <a:extLst>
              <a:ext uri="{FF2B5EF4-FFF2-40B4-BE49-F238E27FC236}">
                <a16:creationId xmlns:a16="http://schemas.microsoft.com/office/drawing/2014/main" id="{DBCAD71C-D363-CFAE-1559-4B5533D497F4}"/>
              </a:ext>
            </a:extLst>
          </p:cNvPr>
          <p:cNvGrpSpPr/>
          <p:nvPr>
            <p:custDataLst>
              <p:tags r:id="rId2"/>
            </p:custDataLst>
          </p:nvPr>
        </p:nvGrpSpPr>
        <p:grpSpPr>
          <a:xfrm>
            <a:off x="7369938" y="5580440"/>
            <a:ext cx="1774062" cy="790012"/>
            <a:chOff x="6768206" y="5877272"/>
            <a:chExt cx="2365416" cy="1053349"/>
          </a:xfrm>
        </p:grpSpPr>
        <p:pic>
          <p:nvPicPr>
            <p:cNvPr id="495" name="Image 494">
              <a:extLst>
                <a:ext uri="{FF2B5EF4-FFF2-40B4-BE49-F238E27FC236}">
                  <a16:creationId xmlns:a16="http://schemas.microsoft.com/office/drawing/2014/main" id="{1EE0EBDB-1080-EB0A-237D-B2749B57F2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496" name="ZoneTexte 495">
              <a:extLst>
                <a:ext uri="{FF2B5EF4-FFF2-40B4-BE49-F238E27FC236}">
                  <a16:creationId xmlns:a16="http://schemas.microsoft.com/office/drawing/2014/main" id="{1A4F5D9D-1F5C-744F-FC4A-396B8C479777}"/>
                </a:ext>
              </a:extLst>
            </p:cNvPr>
            <p:cNvSpPr txBox="1"/>
            <p:nvPr/>
          </p:nvSpPr>
          <p:spPr>
            <a:xfrm>
              <a:off x="7812361" y="6309320"/>
              <a:ext cx="1008112" cy="307776"/>
            </a:xfrm>
            <a:prstGeom prst="rect">
              <a:avLst/>
            </a:prstGeom>
            <a:noFill/>
          </p:spPr>
          <p:txBody>
            <a:bodyPr wrap="square" rtlCol="0">
              <a:spAutoFit/>
            </a:bodyPr>
            <a:lstStyle/>
            <a:p>
              <a:r>
                <a:rPr lang="fr-CA" sz="900" dirty="0">
                  <a:solidFill>
                    <a:schemeClr val="bg1"/>
                  </a:solidFill>
                </a:rPr>
                <a:t>10 minutes</a:t>
              </a:r>
            </a:p>
          </p:txBody>
        </p:sp>
      </p:grpSp>
      <p:grpSp>
        <p:nvGrpSpPr>
          <p:cNvPr id="501" name="Groupe 500">
            <a:extLst>
              <a:ext uri="{FF2B5EF4-FFF2-40B4-BE49-F238E27FC236}">
                <a16:creationId xmlns:a16="http://schemas.microsoft.com/office/drawing/2014/main" id="{210E31BC-3582-80B9-02F0-A5E301431087}"/>
              </a:ext>
            </a:extLst>
          </p:cNvPr>
          <p:cNvGrpSpPr/>
          <p:nvPr>
            <p:custDataLst>
              <p:tags r:id="rId3"/>
            </p:custDataLst>
          </p:nvPr>
        </p:nvGrpSpPr>
        <p:grpSpPr>
          <a:xfrm>
            <a:off x="5844139" y="5721530"/>
            <a:ext cx="1460525" cy="507831"/>
            <a:chOff x="10083601" y="4786594"/>
            <a:chExt cx="1947367" cy="677107"/>
          </a:xfrm>
        </p:grpSpPr>
        <p:pic>
          <p:nvPicPr>
            <p:cNvPr id="499" name="Image 498">
              <a:extLst>
                <a:ext uri="{FF2B5EF4-FFF2-40B4-BE49-F238E27FC236}">
                  <a16:creationId xmlns:a16="http://schemas.microsoft.com/office/drawing/2014/main" id="{CCCDE73D-FC5D-A9EB-ED36-F69929C6BE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3601" y="4880054"/>
              <a:ext cx="493162" cy="493162"/>
            </a:xfrm>
            <a:prstGeom prst="rect">
              <a:avLst/>
            </a:prstGeom>
          </p:spPr>
        </p:pic>
        <p:sp>
          <p:nvSpPr>
            <p:cNvPr id="500" name="ZoneTexte 499">
              <a:extLst>
                <a:ext uri="{FF2B5EF4-FFF2-40B4-BE49-F238E27FC236}">
                  <a16:creationId xmlns:a16="http://schemas.microsoft.com/office/drawing/2014/main" id="{F5390940-9CEF-E188-D2AE-9417FDDB4258}"/>
                </a:ext>
              </a:extLst>
            </p:cNvPr>
            <p:cNvSpPr txBox="1"/>
            <p:nvPr/>
          </p:nvSpPr>
          <p:spPr>
            <a:xfrm>
              <a:off x="10613018" y="4786594"/>
              <a:ext cx="1417950" cy="677107"/>
            </a:xfrm>
            <a:prstGeom prst="rect">
              <a:avLst/>
            </a:prstGeom>
            <a:noFill/>
          </p:spPr>
          <p:txBody>
            <a:bodyPr wrap="square" rtlCol="0">
              <a:spAutoFit/>
            </a:bodyPr>
            <a:lstStyle/>
            <a:p>
              <a:r>
                <a:rPr lang="fr-CA" sz="1350" dirty="0">
                  <a:solidFill>
                    <a:srgbClr val="000000"/>
                  </a:solidFill>
                </a:rPr>
                <a:t>Document collaboratif</a:t>
              </a:r>
            </a:p>
          </p:txBody>
        </p:sp>
      </p:grpSp>
      <p:sp>
        <p:nvSpPr>
          <p:cNvPr id="19" name="Titre 1">
            <a:extLst>
              <a:ext uri="{FF2B5EF4-FFF2-40B4-BE49-F238E27FC236}">
                <a16:creationId xmlns:a16="http://schemas.microsoft.com/office/drawing/2014/main" id="{645EB126-7B0D-058F-5653-4C84E7F2C9AD}"/>
              </a:ext>
            </a:extLst>
          </p:cNvPr>
          <p:cNvSpPr txBox="1">
            <a:spLocks/>
          </p:cNvSpPr>
          <p:nvPr>
            <p:custDataLst>
              <p:tags r:id="rId4"/>
            </p:custDataLst>
          </p:nvPr>
        </p:nvSpPr>
        <p:spPr>
          <a:xfrm>
            <a:off x="2038734" y="179712"/>
            <a:ext cx="6457528" cy="1247403"/>
          </a:xfrm>
          <a:prstGeom prst="rect">
            <a:avLst/>
          </a:prstGeom>
          <a:solidFill>
            <a:schemeClr val="lt1"/>
          </a:solidFill>
          <a:ln w="25400" cap="flat" cmpd="sng" algn="ctr">
            <a:solidFill>
              <a:schemeClr val="accent5"/>
            </a:solidFill>
            <a:prstDash val="solid"/>
          </a:ln>
          <a:effectLst>
            <a:innerShdw blurRad="114300">
              <a:prstClr val="black"/>
            </a:innerShdw>
          </a:effectLst>
          <a:scene3d>
            <a:camera prst="orthographicFront"/>
            <a:lightRig rig="threePt" dir="t"/>
          </a:scene3d>
          <a:sp3d>
            <a:bevelT/>
          </a:sp3d>
        </p:spPr>
        <p:txBody>
          <a:bodyPr vert="horz" lIns="68580" tIns="34290" rIns="68580" bIns="34290" rtlCol="0" anchor="ctr">
            <a:noAutofit/>
          </a:bodyPr>
          <a:lstStyle>
            <a:lvl1pPr algn="ctr"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fr-CA" sz="2800" dirty="0">
                <a:latin typeface="+mn-lt"/>
              </a:rPr>
              <a:t>Activité 2</a:t>
            </a:r>
          </a:p>
          <a:p>
            <a:r>
              <a:rPr lang="fr-CA"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route vers une compréhension commune de l’andragogie</a:t>
            </a:r>
          </a:p>
        </p:txBody>
      </p:sp>
    </p:spTree>
    <p:extLst>
      <p:ext uri="{BB962C8B-B14F-4D97-AF65-F5344CB8AC3E}">
        <p14:creationId xmlns:p14="http://schemas.microsoft.com/office/powerpoint/2010/main" val="71171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1982788" y="266700"/>
            <a:ext cx="6494462" cy="1143000"/>
          </a:xfrm>
          <a:ln>
            <a:noFill/>
          </a:ln>
        </p:spPr>
        <p:txBody>
          <a:bodyPr/>
          <a:lstStyle/>
          <a:p>
            <a:pPr algn="ctr"/>
            <a:r>
              <a:rPr lang="fr-CA" sz="2800" b="1" dirty="0">
                <a:solidFill>
                  <a:srgbClr val="C00000"/>
                </a:solidFill>
                <a:latin typeface="+mn-lt"/>
              </a:rPr>
              <a:t>Activité 3</a:t>
            </a:r>
            <a:br>
              <a:rPr lang="fr-CA" sz="2800" b="1" dirty="0">
                <a:solidFill>
                  <a:srgbClr val="5F5F5F"/>
                </a:solidFill>
                <a:latin typeface="+mn-lt"/>
              </a:rPr>
            </a:br>
            <a:r>
              <a:rPr lang="fr-CA" sz="2800" b="1" dirty="0">
                <a:solidFill>
                  <a:srgbClr val="5F5F5F"/>
                </a:solidFill>
                <a:latin typeface="+mn-lt"/>
              </a:rPr>
              <a:t>Principales fonctions et responsabilités </a:t>
            </a:r>
            <a:br>
              <a:rPr lang="fr-CA" sz="2800" b="1" dirty="0">
                <a:solidFill>
                  <a:srgbClr val="5F5F5F"/>
                </a:solidFill>
                <a:latin typeface="+mn-lt"/>
              </a:rPr>
            </a:br>
            <a:r>
              <a:rPr lang="fr-CA" sz="2800" b="1" dirty="0">
                <a:solidFill>
                  <a:srgbClr val="5F5F5F"/>
                </a:solidFill>
                <a:latin typeface="+mn-lt"/>
              </a:rPr>
              <a:t>d’un enseignant</a:t>
            </a:r>
          </a:p>
        </p:txBody>
      </p:sp>
      <p:sp>
        <p:nvSpPr>
          <p:cNvPr id="4" name="Flèche droite à entaille 3"/>
          <p:cNvSpPr/>
          <p:nvPr>
            <p:custDataLst>
              <p:tags r:id="rId2"/>
            </p:custDataLst>
          </p:nvPr>
        </p:nvSpPr>
        <p:spPr>
          <a:xfrm>
            <a:off x="2681527" y="3177266"/>
            <a:ext cx="5096983" cy="1065999"/>
          </a:xfrm>
          <a:prstGeom prst="notchedRightArrow">
            <a:avLst/>
          </a:prstGeom>
          <a:gradFill flip="none" rotWithShape="1">
            <a:gsLst>
              <a:gs pos="0">
                <a:srgbClr val="777777">
                  <a:shade val="30000"/>
                  <a:satMod val="115000"/>
                </a:srgbClr>
              </a:gs>
              <a:gs pos="50000">
                <a:srgbClr val="777777">
                  <a:shade val="67500"/>
                  <a:satMod val="115000"/>
                </a:srgbClr>
              </a:gs>
              <a:gs pos="100000">
                <a:srgbClr val="777777">
                  <a:shade val="100000"/>
                  <a:satMod val="115000"/>
                </a:srgb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200" b="1" dirty="0"/>
              <a:t>Rôles et fonctions</a:t>
            </a:r>
          </a:p>
        </p:txBody>
      </p:sp>
      <p:sp>
        <p:nvSpPr>
          <p:cNvPr id="5" name="Flèche droite à entaille 4"/>
          <p:cNvSpPr/>
          <p:nvPr>
            <p:custDataLst>
              <p:tags r:id="rId3"/>
            </p:custDataLst>
          </p:nvPr>
        </p:nvSpPr>
        <p:spPr>
          <a:xfrm>
            <a:off x="2694467" y="4309182"/>
            <a:ext cx="5096984" cy="1234376"/>
          </a:xfrm>
          <a:prstGeom prst="notchedRight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200" b="1" dirty="0"/>
              <a:t>Responsabilités</a:t>
            </a:r>
          </a:p>
        </p:txBody>
      </p:sp>
      <p:sp>
        <p:nvSpPr>
          <p:cNvPr id="6" name="ZoneTexte 5"/>
          <p:cNvSpPr txBox="1"/>
          <p:nvPr>
            <p:custDataLst>
              <p:tags r:id="rId4"/>
            </p:custDataLst>
          </p:nvPr>
        </p:nvSpPr>
        <p:spPr>
          <a:xfrm>
            <a:off x="1982788" y="1816236"/>
            <a:ext cx="6781800" cy="126188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CA" altLang="fr-FR" sz="2400" b="1" dirty="0">
                <a:solidFill>
                  <a:srgbClr val="5F5F5F"/>
                </a:solidFill>
              </a:rPr>
              <a:t>En équipe identifiez </a:t>
            </a:r>
            <a:r>
              <a:rPr lang="fr-CA" altLang="fr-FR" sz="2400" b="1" dirty="0">
                <a:solidFill>
                  <a:srgbClr val="C00000"/>
                </a:solidFill>
              </a:rPr>
              <a:t>les principales fonctions de l’enseignant </a:t>
            </a:r>
            <a:r>
              <a:rPr lang="fr-CA" altLang="fr-FR" sz="2400" dirty="0">
                <a:solidFill>
                  <a:srgbClr val="777777"/>
                </a:solidFill>
              </a:rPr>
              <a:t>et </a:t>
            </a:r>
            <a:r>
              <a:rPr lang="fr-CA" altLang="fr-FR" sz="2400" b="1" dirty="0">
                <a:solidFill>
                  <a:srgbClr val="C00000"/>
                </a:solidFill>
              </a:rPr>
              <a:t>les responsabilités de l’enseignant</a:t>
            </a:r>
            <a:r>
              <a:rPr lang="fr-CA" altLang="fr-FR" sz="2400" dirty="0">
                <a:solidFill>
                  <a:srgbClr val="777777"/>
                </a:solidFill>
              </a:rPr>
              <a:t>.</a:t>
            </a:r>
          </a:p>
          <a:p>
            <a:pPr marL="285750" indent="-285750">
              <a:buFont typeface="Arial" panose="020B0604020202020204" pitchFamily="34" charset="0"/>
              <a:buChar char="•"/>
            </a:pPr>
            <a:endParaRPr lang="fr-CA" dirty="0"/>
          </a:p>
        </p:txBody>
      </p:sp>
      <p:grpSp>
        <p:nvGrpSpPr>
          <p:cNvPr id="7" name="Groupe 6"/>
          <p:cNvGrpSpPr/>
          <p:nvPr>
            <p:custDataLst>
              <p:tags r:id="rId5"/>
            </p:custDataLst>
          </p:nvPr>
        </p:nvGrpSpPr>
        <p:grpSpPr>
          <a:xfrm>
            <a:off x="6608743" y="5609476"/>
            <a:ext cx="2365416" cy="1053349"/>
            <a:chOff x="6768206" y="5877272"/>
            <a:chExt cx="2365416" cy="1053349"/>
          </a:xfrm>
        </p:grpSpPr>
        <p:pic>
          <p:nvPicPr>
            <p:cNvPr id="8" name="Imag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sp>
        <p:nvSpPr>
          <p:cNvPr id="11" name="ZoneTexte 10"/>
          <p:cNvSpPr txBox="1"/>
          <p:nvPr>
            <p:custDataLst>
              <p:tags r:id="rId6"/>
            </p:custDataLst>
          </p:nvPr>
        </p:nvSpPr>
        <p:spPr>
          <a:xfrm>
            <a:off x="1828800" y="6041524"/>
            <a:ext cx="3619500" cy="400110"/>
          </a:xfrm>
          <a:prstGeom prst="rect">
            <a:avLst/>
          </a:prstGeom>
          <a:noFill/>
        </p:spPr>
        <p:txBody>
          <a:bodyPr wrap="square" rtlCol="0">
            <a:spAutoFit/>
          </a:bodyPr>
          <a:lstStyle/>
          <a:p>
            <a:r>
              <a:rPr lang="fr-CA" sz="2000" b="1" dirty="0">
                <a:solidFill>
                  <a:srgbClr val="C00000"/>
                </a:solidFill>
              </a:rPr>
              <a:t>Retour en plénière</a:t>
            </a:r>
          </a:p>
        </p:txBody>
      </p:sp>
    </p:spTree>
    <p:extLst>
      <p:ext uri="{BB962C8B-B14F-4D97-AF65-F5344CB8AC3E}">
        <p14:creationId xmlns:p14="http://schemas.microsoft.com/office/powerpoint/2010/main" val="935273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re 1"/>
          <p:cNvSpPr>
            <a:spLocks noGrp="1"/>
          </p:cNvSpPr>
          <p:nvPr>
            <p:ph type="title"/>
            <p:custDataLst>
              <p:tags r:id="rId1"/>
            </p:custDataLst>
          </p:nvPr>
        </p:nvSpPr>
        <p:spPr>
          <a:xfrm>
            <a:off x="303601" y="274638"/>
            <a:ext cx="8682096" cy="1143000"/>
          </a:xfrm>
          <a:solidFill>
            <a:srgbClr val="DE0000"/>
          </a:solidFill>
          <a:ln>
            <a:noFill/>
          </a:ln>
        </p:spPr>
        <p:txBody>
          <a:bodyPr>
            <a:normAutofit/>
          </a:bodyPr>
          <a:lstStyle/>
          <a:p>
            <a:pPr marL="723900" algn="ctr"/>
            <a:r>
              <a:rPr lang="fr-CA" sz="3200" b="1" dirty="0">
                <a:solidFill>
                  <a:schemeClr val="bg1"/>
                </a:solidFill>
                <a:latin typeface="+mn-lt"/>
              </a:rPr>
              <a:t>Principales fonctions de l’enseignant</a:t>
            </a:r>
          </a:p>
        </p:txBody>
      </p:sp>
      <p:grpSp>
        <p:nvGrpSpPr>
          <p:cNvPr id="25" name="Groupe 24"/>
          <p:cNvGrpSpPr/>
          <p:nvPr>
            <p:custDataLst>
              <p:tags r:id="rId2"/>
            </p:custDataLst>
          </p:nvPr>
        </p:nvGrpSpPr>
        <p:grpSpPr>
          <a:xfrm>
            <a:off x="303601" y="1684500"/>
            <a:ext cx="2684206" cy="1361533"/>
            <a:chOff x="481781" y="1671484"/>
            <a:chExt cx="2684206" cy="2613255"/>
          </a:xfrm>
        </p:grpSpPr>
        <p:sp>
          <p:nvSpPr>
            <p:cNvPr id="26" name="Cadre 25"/>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27" name="Rectangle 26"/>
            <p:cNvSpPr/>
            <p:nvPr/>
          </p:nvSpPr>
          <p:spPr>
            <a:xfrm>
              <a:off x="883811" y="2263012"/>
              <a:ext cx="1880146" cy="827022"/>
            </a:xfrm>
            <a:prstGeom prst="rect">
              <a:avLst/>
            </a:prstGeom>
          </p:spPr>
          <p:txBody>
            <a:bodyPr wrap="square">
              <a:spAutoFit/>
            </a:bodyPr>
            <a:lstStyle/>
            <a:p>
              <a:pPr algn="ctr"/>
              <a:endParaRPr lang="fr-CA" sz="2200" b="1" dirty="0">
                <a:solidFill>
                  <a:srgbClr val="C00000"/>
                </a:solidFill>
              </a:endParaRPr>
            </a:p>
          </p:txBody>
        </p:sp>
      </p:grpSp>
      <p:grpSp>
        <p:nvGrpSpPr>
          <p:cNvPr id="28" name="Groupe 27"/>
          <p:cNvGrpSpPr/>
          <p:nvPr>
            <p:custDataLst>
              <p:tags r:id="rId3"/>
            </p:custDataLst>
          </p:nvPr>
        </p:nvGrpSpPr>
        <p:grpSpPr>
          <a:xfrm>
            <a:off x="3302546" y="1671483"/>
            <a:ext cx="2684206" cy="1361533"/>
            <a:chOff x="3568017" y="1671484"/>
            <a:chExt cx="2684206" cy="2613255"/>
          </a:xfrm>
        </p:grpSpPr>
        <p:sp>
          <p:nvSpPr>
            <p:cNvPr id="29" name="Cadre 28"/>
            <p:cNvSpPr/>
            <p:nvPr/>
          </p:nvSpPr>
          <p:spPr>
            <a:xfrm>
              <a:off x="3568017"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0" name="Rectangle 29"/>
            <p:cNvSpPr/>
            <p:nvPr/>
          </p:nvSpPr>
          <p:spPr>
            <a:xfrm>
              <a:off x="3970047" y="2208669"/>
              <a:ext cx="1880146" cy="827022"/>
            </a:xfrm>
            <a:prstGeom prst="rect">
              <a:avLst/>
            </a:prstGeom>
          </p:spPr>
          <p:txBody>
            <a:bodyPr wrap="square">
              <a:spAutoFit/>
            </a:bodyPr>
            <a:lstStyle/>
            <a:p>
              <a:pPr algn="ctr"/>
              <a:endParaRPr lang="fr-CA" sz="2200" b="1" dirty="0">
                <a:solidFill>
                  <a:srgbClr val="C00000"/>
                </a:solidFill>
              </a:endParaRPr>
            </a:p>
          </p:txBody>
        </p:sp>
      </p:grpSp>
      <p:sp>
        <p:nvSpPr>
          <p:cNvPr id="31" name="Cadre 30"/>
          <p:cNvSpPr/>
          <p:nvPr>
            <p:custDataLst>
              <p:tags r:id="rId4"/>
            </p:custDataLst>
          </p:nvPr>
        </p:nvSpPr>
        <p:spPr>
          <a:xfrm>
            <a:off x="6301491" y="1671483"/>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32" name="Groupe 31"/>
          <p:cNvGrpSpPr/>
          <p:nvPr>
            <p:custDataLst>
              <p:tags r:id="rId5"/>
            </p:custDataLst>
          </p:nvPr>
        </p:nvGrpSpPr>
        <p:grpSpPr>
          <a:xfrm>
            <a:off x="6326992" y="3282840"/>
            <a:ext cx="2684206" cy="1361533"/>
            <a:chOff x="481781" y="1671484"/>
            <a:chExt cx="2684206" cy="2613255"/>
          </a:xfrm>
        </p:grpSpPr>
        <p:sp>
          <p:nvSpPr>
            <p:cNvPr id="33" name="Cadre 32"/>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4" name="Rectangle 33"/>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35" name="Cadre 34"/>
          <p:cNvSpPr/>
          <p:nvPr>
            <p:custDataLst>
              <p:tags r:id="rId6"/>
            </p:custDataLst>
          </p:nvPr>
        </p:nvSpPr>
        <p:spPr>
          <a:xfrm>
            <a:off x="234336" y="5083663"/>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37" name="Groupe 36"/>
          <p:cNvGrpSpPr/>
          <p:nvPr>
            <p:custDataLst>
              <p:tags r:id="rId7"/>
            </p:custDataLst>
          </p:nvPr>
        </p:nvGrpSpPr>
        <p:grpSpPr>
          <a:xfrm>
            <a:off x="3254305" y="3312895"/>
            <a:ext cx="2684206" cy="1361533"/>
            <a:chOff x="481781" y="1671484"/>
            <a:chExt cx="2684206" cy="2613255"/>
          </a:xfrm>
        </p:grpSpPr>
        <p:sp>
          <p:nvSpPr>
            <p:cNvPr id="38" name="Cadre 37"/>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9" name="Rectangle 38"/>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grpSp>
        <p:nvGrpSpPr>
          <p:cNvPr id="41" name="Groupe 40"/>
          <p:cNvGrpSpPr/>
          <p:nvPr>
            <p:custDataLst>
              <p:tags r:id="rId8"/>
            </p:custDataLst>
          </p:nvPr>
        </p:nvGrpSpPr>
        <p:grpSpPr>
          <a:xfrm>
            <a:off x="234336" y="3349581"/>
            <a:ext cx="2684206" cy="1361533"/>
            <a:chOff x="481781" y="1671484"/>
            <a:chExt cx="2684206" cy="2613255"/>
          </a:xfrm>
        </p:grpSpPr>
        <p:sp>
          <p:nvSpPr>
            <p:cNvPr id="42" name="Cadre 41"/>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43" name="Rectangle 42"/>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45" name="Cadre 44"/>
          <p:cNvSpPr/>
          <p:nvPr>
            <p:custDataLst>
              <p:tags r:id="rId9"/>
            </p:custDataLst>
          </p:nvPr>
        </p:nvSpPr>
        <p:spPr>
          <a:xfrm>
            <a:off x="3262671" y="5043668"/>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49" name="Groupe 48"/>
          <p:cNvGrpSpPr/>
          <p:nvPr>
            <p:custDataLst>
              <p:tags r:id="rId10"/>
            </p:custDataLst>
          </p:nvPr>
        </p:nvGrpSpPr>
        <p:grpSpPr>
          <a:xfrm>
            <a:off x="6291006" y="5012709"/>
            <a:ext cx="2684206" cy="1361533"/>
            <a:chOff x="481781" y="1671484"/>
            <a:chExt cx="2684206" cy="2613255"/>
          </a:xfrm>
        </p:grpSpPr>
        <p:sp>
          <p:nvSpPr>
            <p:cNvPr id="50" name="Cadre 49"/>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51" name="Rectangle 50"/>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Tree>
    <p:extLst>
      <p:ext uri="{BB962C8B-B14F-4D97-AF65-F5344CB8AC3E}">
        <p14:creationId xmlns:p14="http://schemas.microsoft.com/office/powerpoint/2010/main" val="355985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1"/>
          <p:cNvSpPr>
            <a:spLocks noGrp="1"/>
          </p:cNvSpPr>
          <p:nvPr>
            <p:ph type="title"/>
            <p:custDataLst>
              <p:tags r:id="rId1"/>
            </p:custDataLst>
          </p:nvPr>
        </p:nvSpPr>
        <p:spPr>
          <a:xfrm>
            <a:off x="303601" y="274638"/>
            <a:ext cx="8682096" cy="1143000"/>
          </a:xfrm>
          <a:solidFill>
            <a:srgbClr val="DE0000"/>
          </a:solidFill>
          <a:ln>
            <a:noFill/>
          </a:ln>
        </p:spPr>
        <p:txBody>
          <a:bodyPr>
            <a:normAutofit/>
          </a:bodyPr>
          <a:lstStyle/>
          <a:p>
            <a:pPr marL="723900" algn="ctr"/>
            <a:r>
              <a:rPr lang="fr-CA" sz="3200" b="1" dirty="0">
                <a:solidFill>
                  <a:schemeClr val="bg1"/>
                </a:solidFill>
                <a:latin typeface="+mn-lt"/>
              </a:rPr>
              <a:t>Principales fonctions de l’enseignant</a:t>
            </a:r>
          </a:p>
        </p:txBody>
      </p:sp>
      <p:grpSp>
        <p:nvGrpSpPr>
          <p:cNvPr id="25" name="Groupe 24"/>
          <p:cNvGrpSpPr/>
          <p:nvPr>
            <p:custDataLst>
              <p:tags r:id="rId2"/>
            </p:custDataLst>
          </p:nvPr>
        </p:nvGrpSpPr>
        <p:grpSpPr>
          <a:xfrm>
            <a:off x="303601" y="1684500"/>
            <a:ext cx="2684206" cy="1361533"/>
            <a:chOff x="481781" y="1671484"/>
            <a:chExt cx="2684206" cy="2613255"/>
          </a:xfrm>
        </p:grpSpPr>
        <p:sp>
          <p:nvSpPr>
            <p:cNvPr id="26" name="Cadre 25"/>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27" name="Rectangle 26"/>
            <p:cNvSpPr/>
            <p:nvPr/>
          </p:nvSpPr>
          <p:spPr>
            <a:xfrm>
              <a:off x="883811" y="2263012"/>
              <a:ext cx="1880146" cy="769441"/>
            </a:xfrm>
            <a:prstGeom prst="rect">
              <a:avLst/>
            </a:prstGeom>
          </p:spPr>
          <p:txBody>
            <a:bodyPr wrap="square">
              <a:spAutoFit/>
            </a:bodyPr>
            <a:lstStyle/>
            <a:p>
              <a:pPr algn="ctr"/>
              <a:r>
                <a:rPr lang="fr-CA" sz="2200" b="1" dirty="0">
                  <a:solidFill>
                    <a:srgbClr val="C00000"/>
                  </a:solidFill>
                </a:rPr>
                <a:t>Planifier son enseignement</a:t>
              </a:r>
            </a:p>
          </p:txBody>
        </p:sp>
      </p:grpSp>
      <p:grpSp>
        <p:nvGrpSpPr>
          <p:cNvPr id="28" name="Groupe 27"/>
          <p:cNvGrpSpPr/>
          <p:nvPr>
            <p:custDataLst>
              <p:tags r:id="rId3"/>
            </p:custDataLst>
          </p:nvPr>
        </p:nvGrpSpPr>
        <p:grpSpPr>
          <a:xfrm>
            <a:off x="3302546" y="1671483"/>
            <a:ext cx="2684206" cy="1361533"/>
            <a:chOff x="3568017" y="1671484"/>
            <a:chExt cx="2684206" cy="2613255"/>
          </a:xfrm>
        </p:grpSpPr>
        <p:sp>
          <p:nvSpPr>
            <p:cNvPr id="29" name="Cadre 28"/>
            <p:cNvSpPr/>
            <p:nvPr/>
          </p:nvSpPr>
          <p:spPr>
            <a:xfrm>
              <a:off x="3568017"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0" name="Rectangle 29"/>
            <p:cNvSpPr/>
            <p:nvPr/>
          </p:nvSpPr>
          <p:spPr>
            <a:xfrm>
              <a:off x="3970047" y="2208669"/>
              <a:ext cx="1880146" cy="769441"/>
            </a:xfrm>
            <a:prstGeom prst="rect">
              <a:avLst/>
            </a:prstGeom>
          </p:spPr>
          <p:txBody>
            <a:bodyPr wrap="square">
              <a:spAutoFit/>
            </a:bodyPr>
            <a:lstStyle/>
            <a:p>
              <a:pPr algn="ctr"/>
              <a:r>
                <a:rPr lang="fr-CA" sz="2200" b="1" dirty="0">
                  <a:solidFill>
                    <a:srgbClr val="C00000"/>
                  </a:solidFill>
                </a:rPr>
                <a:t>Préparer ses leçons</a:t>
              </a:r>
            </a:p>
          </p:txBody>
        </p:sp>
      </p:grpSp>
      <p:sp>
        <p:nvSpPr>
          <p:cNvPr id="31" name="Cadre 30"/>
          <p:cNvSpPr/>
          <p:nvPr>
            <p:custDataLst>
              <p:tags r:id="rId4"/>
            </p:custDataLst>
          </p:nvPr>
        </p:nvSpPr>
        <p:spPr>
          <a:xfrm>
            <a:off x="6301491" y="1671483"/>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32" name="Groupe 31"/>
          <p:cNvGrpSpPr/>
          <p:nvPr>
            <p:custDataLst>
              <p:tags r:id="rId5"/>
            </p:custDataLst>
          </p:nvPr>
        </p:nvGrpSpPr>
        <p:grpSpPr>
          <a:xfrm>
            <a:off x="6326992" y="3282840"/>
            <a:ext cx="2684206" cy="1361533"/>
            <a:chOff x="481781" y="1671484"/>
            <a:chExt cx="2684206" cy="2613255"/>
          </a:xfrm>
        </p:grpSpPr>
        <p:sp>
          <p:nvSpPr>
            <p:cNvPr id="33" name="Cadre 32"/>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4" name="Rectangle 33"/>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35" name="Cadre 34"/>
          <p:cNvSpPr/>
          <p:nvPr>
            <p:custDataLst>
              <p:tags r:id="rId6"/>
            </p:custDataLst>
          </p:nvPr>
        </p:nvSpPr>
        <p:spPr>
          <a:xfrm>
            <a:off x="234336" y="5083663"/>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6" name="Rectangle 35"/>
          <p:cNvSpPr/>
          <p:nvPr>
            <p:custDataLst>
              <p:tags r:id="rId7"/>
            </p:custDataLst>
          </p:nvPr>
        </p:nvSpPr>
        <p:spPr>
          <a:xfrm>
            <a:off x="216310" y="5210431"/>
            <a:ext cx="2681340" cy="1107996"/>
          </a:xfrm>
          <a:prstGeom prst="rect">
            <a:avLst/>
          </a:prstGeom>
        </p:spPr>
        <p:txBody>
          <a:bodyPr wrap="square">
            <a:spAutoFit/>
          </a:bodyPr>
          <a:lstStyle/>
          <a:p>
            <a:pPr algn="ctr"/>
            <a:r>
              <a:rPr lang="fr-CA" sz="2200" b="1" dirty="0">
                <a:solidFill>
                  <a:srgbClr val="C00000"/>
                </a:solidFill>
              </a:rPr>
              <a:t>Collaborer à l’organisation matérielle</a:t>
            </a:r>
          </a:p>
        </p:txBody>
      </p:sp>
      <p:grpSp>
        <p:nvGrpSpPr>
          <p:cNvPr id="37" name="Groupe 36"/>
          <p:cNvGrpSpPr/>
          <p:nvPr>
            <p:custDataLst>
              <p:tags r:id="rId8"/>
            </p:custDataLst>
          </p:nvPr>
        </p:nvGrpSpPr>
        <p:grpSpPr>
          <a:xfrm>
            <a:off x="3254305" y="3312895"/>
            <a:ext cx="2684206" cy="1361533"/>
            <a:chOff x="481781" y="1671484"/>
            <a:chExt cx="2684206" cy="2613255"/>
          </a:xfrm>
        </p:grpSpPr>
        <p:sp>
          <p:nvSpPr>
            <p:cNvPr id="38" name="Cadre 37"/>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9" name="Rectangle 38"/>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40" name="Rectangle 39"/>
          <p:cNvSpPr/>
          <p:nvPr>
            <p:custDataLst>
              <p:tags r:id="rId9"/>
            </p:custDataLst>
          </p:nvPr>
        </p:nvSpPr>
        <p:spPr>
          <a:xfrm>
            <a:off x="3441482" y="3439663"/>
            <a:ext cx="2406334" cy="1107996"/>
          </a:xfrm>
          <a:prstGeom prst="rect">
            <a:avLst/>
          </a:prstGeom>
        </p:spPr>
        <p:txBody>
          <a:bodyPr wrap="square">
            <a:spAutoFit/>
          </a:bodyPr>
          <a:lstStyle/>
          <a:p>
            <a:pPr algn="ctr"/>
            <a:r>
              <a:rPr lang="fr-CA" sz="2200" b="1" dirty="0">
                <a:solidFill>
                  <a:srgbClr val="C00000"/>
                </a:solidFill>
              </a:rPr>
              <a:t>Assurer le suivi des apprentissages des élèves</a:t>
            </a:r>
          </a:p>
        </p:txBody>
      </p:sp>
      <p:grpSp>
        <p:nvGrpSpPr>
          <p:cNvPr id="41" name="Groupe 40"/>
          <p:cNvGrpSpPr/>
          <p:nvPr>
            <p:custDataLst>
              <p:tags r:id="rId10"/>
            </p:custDataLst>
          </p:nvPr>
        </p:nvGrpSpPr>
        <p:grpSpPr>
          <a:xfrm>
            <a:off x="234336" y="3349581"/>
            <a:ext cx="2684206" cy="1361533"/>
            <a:chOff x="481781" y="1671484"/>
            <a:chExt cx="2684206" cy="2613255"/>
          </a:xfrm>
        </p:grpSpPr>
        <p:sp>
          <p:nvSpPr>
            <p:cNvPr id="42" name="Cadre 41"/>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43" name="Rectangle 42"/>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44" name="Rectangle 43"/>
          <p:cNvSpPr/>
          <p:nvPr>
            <p:custDataLst>
              <p:tags r:id="rId11"/>
            </p:custDataLst>
          </p:nvPr>
        </p:nvSpPr>
        <p:spPr>
          <a:xfrm>
            <a:off x="6872165" y="3548831"/>
            <a:ext cx="1542858" cy="769441"/>
          </a:xfrm>
          <a:prstGeom prst="rect">
            <a:avLst/>
          </a:prstGeom>
        </p:spPr>
        <p:txBody>
          <a:bodyPr wrap="none">
            <a:spAutoFit/>
          </a:bodyPr>
          <a:lstStyle/>
          <a:p>
            <a:pPr algn="ctr"/>
            <a:r>
              <a:rPr lang="fr-CA" sz="2200" b="1" dirty="0">
                <a:solidFill>
                  <a:srgbClr val="C00000"/>
                </a:solidFill>
              </a:rPr>
              <a:t>Préparer </a:t>
            </a:r>
          </a:p>
          <a:p>
            <a:pPr algn="ctr"/>
            <a:r>
              <a:rPr lang="fr-CA" sz="2200" b="1" dirty="0">
                <a:solidFill>
                  <a:srgbClr val="C00000"/>
                </a:solidFill>
              </a:rPr>
              <a:t>l’évaluation</a:t>
            </a:r>
          </a:p>
        </p:txBody>
      </p:sp>
      <p:sp>
        <p:nvSpPr>
          <p:cNvPr id="45" name="Cadre 44"/>
          <p:cNvSpPr/>
          <p:nvPr>
            <p:custDataLst>
              <p:tags r:id="rId12"/>
            </p:custDataLst>
          </p:nvPr>
        </p:nvSpPr>
        <p:spPr>
          <a:xfrm>
            <a:off x="3262671" y="5043668"/>
            <a:ext cx="2684206" cy="1361533"/>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46" name="Rectangle 45"/>
          <p:cNvSpPr/>
          <p:nvPr>
            <p:custDataLst>
              <p:tags r:id="rId13"/>
            </p:custDataLst>
          </p:nvPr>
        </p:nvSpPr>
        <p:spPr>
          <a:xfrm>
            <a:off x="4072963" y="5548985"/>
            <a:ext cx="1046890" cy="430887"/>
          </a:xfrm>
          <a:prstGeom prst="rect">
            <a:avLst/>
          </a:prstGeom>
        </p:spPr>
        <p:txBody>
          <a:bodyPr wrap="none">
            <a:spAutoFit/>
          </a:bodyPr>
          <a:lstStyle/>
          <a:p>
            <a:r>
              <a:rPr lang="fr-CA" sz="2200" b="1" dirty="0">
                <a:solidFill>
                  <a:srgbClr val="C00000"/>
                </a:solidFill>
              </a:rPr>
              <a:t>Évaluer</a:t>
            </a:r>
          </a:p>
        </p:txBody>
      </p:sp>
      <p:sp>
        <p:nvSpPr>
          <p:cNvPr id="47" name="Rectangle 46"/>
          <p:cNvSpPr/>
          <p:nvPr>
            <p:custDataLst>
              <p:tags r:id="rId14"/>
            </p:custDataLst>
          </p:nvPr>
        </p:nvSpPr>
        <p:spPr>
          <a:xfrm>
            <a:off x="491067" y="3645626"/>
            <a:ext cx="2118026" cy="1169551"/>
          </a:xfrm>
          <a:prstGeom prst="rect">
            <a:avLst/>
          </a:prstGeom>
        </p:spPr>
        <p:txBody>
          <a:bodyPr wrap="square">
            <a:spAutoFit/>
          </a:bodyPr>
          <a:lstStyle/>
          <a:p>
            <a:pPr algn="ctr"/>
            <a:r>
              <a:rPr lang="fr-CA" sz="2400" b="1" dirty="0">
                <a:solidFill>
                  <a:srgbClr val="C00000"/>
                </a:solidFill>
              </a:rPr>
              <a:t>Participer à la vie de l’école</a:t>
            </a:r>
          </a:p>
          <a:p>
            <a:pPr algn="ctr"/>
            <a:endParaRPr lang="fr-CA" sz="2200" b="1" dirty="0">
              <a:solidFill>
                <a:srgbClr val="C00000"/>
              </a:solidFill>
            </a:endParaRPr>
          </a:p>
        </p:txBody>
      </p:sp>
      <p:sp>
        <p:nvSpPr>
          <p:cNvPr id="48" name="Rectangle 47"/>
          <p:cNvSpPr/>
          <p:nvPr>
            <p:custDataLst>
              <p:tags r:id="rId15"/>
            </p:custDataLst>
          </p:nvPr>
        </p:nvSpPr>
        <p:spPr>
          <a:xfrm>
            <a:off x="7006894" y="2136805"/>
            <a:ext cx="1324402" cy="430887"/>
          </a:xfrm>
          <a:prstGeom prst="rect">
            <a:avLst/>
          </a:prstGeom>
        </p:spPr>
        <p:txBody>
          <a:bodyPr wrap="none">
            <a:spAutoFit/>
          </a:bodyPr>
          <a:lstStyle/>
          <a:p>
            <a:r>
              <a:rPr lang="fr-CA" sz="2200" b="1" dirty="0">
                <a:solidFill>
                  <a:srgbClr val="C00000"/>
                </a:solidFill>
              </a:rPr>
              <a:t>Enseigner</a:t>
            </a:r>
          </a:p>
        </p:txBody>
      </p:sp>
      <p:grpSp>
        <p:nvGrpSpPr>
          <p:cNvPr id="49" name="Groupe 48"/>
          <p:cNvGrpSpPr/>
          <p:nvPr>
            <p:custDataLst>
              <p:tags r:id="rId16"/>
            </p:custDataLst>
          </p:nvPr>
        </p:nvGrpSpPr>
        <p:grpSpPr>
          <a:xfrm>
            <a:off x="6291006" y="5012709"/>
            <a:ext cx="2684206" cy="1361533"/>
            <a:chOff x="481781" y="1671484"/>
            <a:chExt cx="2684206" cy="2613255"/>
          </a:xfrm>
        </p:grpSpPr>
        <p:sp>
          <p:nvSpPr>
            <p:cNvPr id="50" name="Cadre 49"/>
            <p:cNvSpPr/>
            <p:nvPr/>
          </p:nvSpPr>
          <p:spPr>
            <a:xfrm>
              <a:off x="481781" y="1671484"/>
              <a:ext cx="2684206" cy="2613255"/>
            </a:xfrm>
            <a:prstGeom prst="fra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51" name="Rectangle 50"/>
            <p:cNvSpPr/>
            <p:nvPr/>
          </p:nvSpPr>
          <p:spPr>
            <a:xfrm>
              <a:off x="883811" y="2506916"/>
              <a:ext cx="1880146" cy="827022"/>
            </a:xfrm>
            <a:prstGeom prst="rect">
              <a:avLst/>
            </a:prstGeom>
          </p:spPr>
          <p:txBody>
            <a:bodyPr wrap="square">
              <a:spAutoFit/>
            </a:bodyPr>
            <a:lstStyle/>
            <a:p>
              <a:pPr algn="ctr"/>
              <a:endParaRPr lang="fr-CA" sz="2200" b="1" dirty="0">
                <a:solidFill>
                  <a:srgbClr val="C00000"/>
                </a:solidFill>
              </a:endParaRPr>
            </a:p>
          </p:txBody>
        </p:sp>
      </p:grpSp>
      <p:sp>
        <p:nvSpPr>
          <p:cNvPr id="52" name="Rectangle 51"/>
          <p:cNvSpPr/>
          <p:nvPr>
            <p:custDataLst>
              <p:tags r:id="rId17"/>
            </p:custDataLst>
          </p:nvPr>
        </p:nvSpPr>
        <p:spPr>
          <a:xfrm>
            <a:off x="6568618" y="5447978"/>
            <a:ext cx="2128981" cy="430887"/>
          </a:xfrm>
          <a:prstGeom prst="rect">
            <a:avLst/>
          </a:prstGeom>
        </p:spPr>
        <p:txBody>
          <a:bodyPr wrap="none">
            <a:spAutoFit/>
          </a:bodyPr>
          <a:lstStyle/>
          <a:p>
            <a:r>
              <a:rPr lang="fr-CA" sz="2200" b="1" dirty="0">
                <a:solidFill>
                  <a:srgbClr val="C00000"/>
                </a:solidFill>
              </a:rPr>
              <a:t>Se perfectionner</a:t>
            </a:r>
          </a:p>
        </p:txBody>
      </p:sp>
      <p:grpSp>
        <p:nvGrpSpPr>
          <p:cNvPr id="53" name="Groupe 52"/>
          <p:cNvGrpSpPr/>
          <p:nvPr>
            <p:custDataLst>
              <p:tags r:id="rId18"/>
            </p:custDataLst>
          </p:nvPr>
        </p:nvGrpSpPr>
        <p:grpSpPr>
          <a:xfrm>
            <a:off x="0" y="84568"/>
            <a:ext cx="1924050" cy="1908124"/>
            <a:chOff x="0" y="255640"/>
            <a:chExt cx="2231923" cy="1927122"/>
          </a:xfrm>
        </p:grpSpPr>
        <p:sp>
          <p:nvSpPr>
            <p:cNvPr id="54" name="Flèche droite 53"/>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Rectangle 54"/>
            <p:cNvSpPr/>
            <p:nvPr/>
          </p:nvSpPr>
          <p:spPr>
            <a:xfrm>
              <a:off x="0" y="772925"/>
              <a:ext cx="1968365" cy="901439"/>
            </a:xfrm>
            <a:prstGeom prst="rect">
              <a:avLst/>
            </a:prstGeom>
          </p:spPr>
          <p:txBody>
            <a:bodyPr wrap="square">
              <a:spAutoFit/>
            </a:bodyPr>
            <a:lstStyle/>
            <a:p>
              <a:pPr algn="ctr"/>
              <a:r>
                <a:rPr lang="fr-CA" sz="2600" b="1" dirty="0">
                  <a:solidFill>
                    <a:srgbClr val="000000"/>
                  </a:solidFill>
                </a:rPr>
                <a:t>Corrigé Activité 3</a:t>
              </a:r>
            </a:p>
          </p:txBody>
        </p:sp>
      </p:grpSp>
    </p:spTree>
    <p:extLst>
      <p:ext uri="{BB962C8B-B14F-4D97-AF65-F5344CB8AC3E}">
        <p14:creationId xmlns:p14="http://schemas.microsoft.com/office/powerpoint/2010/main" val="242320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solidFill>
            <a:srgbClr val="C00000"/>
          </a:solidFill>
          <a:ln>
            <a:noFill/>
          </a:ln>
        </p:spPr>
        <p:txBody>
          <a:bodyPr/>
          <a:lstStyle/>
          <a:p>
            <a:pPr algn="ctr"/>
            <a:r>
              <a:rPr lang="fr-CA" sz="3200" b="1" dirty="0">
                <a:solidFill>
                  <a:schemeClr val="bg1"/>
                </a:solidFill>
                <a:latin typeface="+mn-lt"/>
              </a:rPr>
              <a:t>Responsabilités</a:t>
            </a:r>
            <a:r>
              <a:rPr lang="fr-CA" sz="2800" b="1" dirty="0">
                <a:solidFill>
                  <a:schemeClr val="bg1"/>
                </a:solidFill>
                <a:latin typeface="+mn-lt"/>
              </a:rPr>
              <a:t> </a:t>
            </a:r>
            <a:r>
              <a:rPr lang="fr-CA" sz="3200" b="1" dirty="0">
                <a:solidFill>
                  <a:schemeClr val="bg1"/>
                </a:solidFill>
                <a:latin typeface="+mn-lt"/>
              </a:rPr>
              <a:t>de l’enseignant</a:t>
            </a:r>
          </a:p>
        </p:txBody>
      </p:sp>
      <p:sp>
        <p:nvSpPr>
          <p:cNvPr id="4" name="ZoneTexte 3"/>
          <p:cNvSpPr txBox="1"/>
          <p:nvPr>
            <p:custDataLst>
              <p:tags r:id="rId2"/>
            </p:custDataLst>
          </p:nvPr>
        </p:nvSpPr>
        <p:spPr>
          <a:xfrm>
            <a:off x="3991897" y="6481148"/>
            <a:ext cx="4770986" cy="523220"/>
          </a:xfrm>
          <a:prstGeom prst="rect">
            <a:avLst/>
          </a:prstGeom>
          <a:noFill/>
        </p:spPr>
        <p:txBody>
          <a:bodyPr wrap="none" rtlCol="0">
            <a:spAutoFit/>
          </a:bodyPr>
          <a:lstStyle/>
          <a:p>
            <a:r>
              <a:rPr lang="fr-CA" sz="1400" dirty="0">
                <a:solidFill>
                  <a:srgbClr val="C00000"/>
                </a:solidFill>
              </a:rPr>
              <a:t>Source: Loi sur l’instruction publique, chapitre 1, section II, #22</a:t>
            </a:r>
          </a:p>
          <a:p>
            <a:endParaRPr lang="fr-CA" sz="1400" dirty="0">
              <a:solidFill>
                <a:srgbClr val="C00000"/>
              </a:solidFill>
            </a:endParaRPr>
          </a:p>
        </p:txBody>
      </p:sp>
      <p:sp>
        <p:nvSpPr>
          <p:cNvPr id="5" name="ZoneTexte 4"/>
          <p:cNvSpPr txBox="1"/>
          <p:nvPr>
            <p:custDataLst>
              <p:tags r:id="rId3"/>
            </p:custDataLst>
          </p:nvPr>
        </p:nvSpPr>
        <p:spPr>
          <a:xfrm>
            <a:off x="1705970" y="1522908"/>
            <a:ext cx="5447071" cy="430887"/>
          </a:xfrm>
          <a:prstGeom prst="rect">
            <a:avLst/>
          </a:prstGeom>
          <a:noFill/>
        </p:spPr>
        <p:txBody>
          <a:bodyPr wrap="square" rtlCol="0">
            <a:spAutoFit/>
          </a:bodyPr>
          <a:lstStyle/>
          <a:p>
            <a:r>
              <a:rPr lang="fr-CA" sz="2200" b="1" dirty="0">
                <a:solidFill>
                  <a:srgbClr val="C00000"/>
                </a:solidFill>
              </a:rPr>
              <a:t>Il est du devoir de l’enseignant de</a:t>
            </a:r>
            <a:endParaRPr lang="fr-CA" sz="2200" dirty="0">
              <a:solidFill>
                <a:srgbClr val="C00000"/>
              </a:solidFill>
            </a:endParaRPr>
          </a:p>
        </p:txBody>
      </p:sp>
      <p:graphicFrame>
        <p:nvGraphicFramePr>
          <p:cNvPr id="6" name="Diagramme 5"/>
          <p:cNvGraphicFramePr/>
          <p:nvPr>
            <p:custDataLst>
              <p:tags r:id="rId4"/>
            </p:custDataLst>
            <p:extLst>
              <p:ext uri="{D42A27DB-BD31-4B8C-83A1-F6EECF244321}">
                <p14:modId xmlns:p14="http://schemas.microsoft.com/office/powerpoint/2010/main" val="4185821067"/>
              </p:ext>
            </p:extLst>
          </p:nvPr>
        </p:nvGraphicFramePr>
        <p:xfrm>
          <a:off x="1796392" y="2066784"/>
          <a:ext cx="6700857" cy="42475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8302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solidFill>
            <a:srgbClr val="C00000"/>
          </a:solidFill>
          <a:ln>
            <a:noFill/>
          </a:ln>
        </p:spPr>
        <p:txBody>
          <a:bodyPr/>
          <a:lstStyle/>
          <a:p>
            <a:pPr algn="ctr"/>
            <a:r>
              <a:rPr lang="fr-CA" sz="3200" b="1" dirty="0">
                <a:solidFill>
                  <a:schemeClr val="bg1"/>
                </a:solidFill>
                <a:latin typeface="+mn-lt"/>
              </a:rPr>
              <a:t>Responsabilités de l’enseignant</a:t>
            </a:r>
          </a:p>
        </p:txBody>
      </p:sp>
      <p:sp>
        <p:nvSpPr>
          <p:cNvPr id="4" name="ZoneTexte 3"/>
          <p:cNvSpPr txBox="1"/>
          <p:nvPr>
            <p:custDataLst>
              <p:tags r:id="rId2"/>
            </p:custDataLst>
          </p:nvPr>
        </p:nvSpPr>
        <p:spPr>
          <a:xfrm>
            <a:off x="3991897" y="6481148"/>
            <a:ext cx="4770986" cy="523220"/>
          </a:xfrm>
          <a:prstGeom prst="rect">
            <a:avLst/>
          </a:prstGeom>
          <a:noFill/>
        </p:spPr>
        <p:txBody>
          <a:bodyPr wrap="none" rtlCol="0">
            <a:spAutoFit/>
          </a:bodyPr>
          <a:lstStyle/>
          <a:p>
            <a:r>
              <a:rPr lang="fr-CA" sz="1400" dirty="0">
                <a:solidFill>
                  <a:srgbClr val="C00000"/>
                </a:solidFill>
              </a:rPr>
              <a:t>Source: Loi sur l’instruction publique, chapitre 1, section II, #22</a:t>
            </a:r>
          </a:p>
          <a:p>
            <a:endParaRPr lang="fr-CA" sz="1400" dirty="0">
              <a:solidFill>
                <a:srgbClr val="C00000"/>
              </a:solidFill>
            </a:endParaRPr>
          </a:p>
        </p:txBody>
      </p:sp>
      <p:sp>
        <p:nvSpPr>
          <p:cNvPr id="5" name="ZoneTexte 4"/>
          <p:cNvSpPr txBox="1"/>
          <p:nvPr>
            <p:custDataLst>
              <p:tags r:id="rId3"/>
            </p:custDataLst>
          </p:nvPr>
        </p:nvSpPr>
        <p:spPr>
          <a:xfrm>
            <a:off x="1705970" y="1522908"/>
            <a:ext cx="5447071" cy="430887"/>
          </a:xfrm>
          <a:prstGeom prst="rect">
            <a:avLst/>
          </a:prstGeom>
          <a:noFill/>
        </p:spPr>
        <p:txBody>
          <a:bodyPr wrap="square" rtlCol="0">
            <a:spAutoFit/>
          </a:bodyPr>
          <a:lstStyle/>
          <a:p>
            <a:r>
              <a:rPr lang="fr-CA" sz="2200" b="1" dirty="0">
                <a:solidFill>
                  <a:srgbClr val="C00000"/>
                </a:solidFill>
              </a:rPr>
              <a:t>Il est du devoir de l’enseignant de</a:t>
            </a:r>
            <a:endParaRPr lang="fr-CA" sz="2200" dirty="0">
              <a:solidFill>
                <a:srgbClr val="C00000"/>
              </a:solidFill>
            </a:endParaRPr>
          </a:p>
        </p:txBody>
      </p:sp>
      <p:graphicFrame>
        <p:nvGraphicFramePr>
          <p:cNvPr id="6" name="Diagramme 5"/>
          <p:cNvGraphicFramePr/>
          <p:nvPr>
            <p:custDataLst>
              <p:tags r:id="rId4"/>
            </p:custDataLst>
            <p:extLst>
              <p:ext uri="{D42A27DB-BD31-4B8C-83A1-F6EECF244321}">
                <p14:modId xmlns:p14="http://schemas.microsoft.com/office/powerpoint/2010/main" val="4261228095"/>
              </p:ext>
            </p:extLst>
          </p:nvPr>
        </p:nvGraphicFramePr>
        <p:xfrm>
          <a:off x="1796392" y="2066784"/>
          <a:ext cx="6700857" cy="42475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e 6"/>
          <p:cNvGrpSpPr/>
          <p:nvPr>
            <p:custDataLst>
              <p:tags r:id="rId5"/>
            </p:custDataLst>
          </p:nvPr>
        </p:nvGrpSpPr>
        <p:grpSpPr>
          <a:xfrm>
            <a:off x="0" y="255640"/>
            <a:ext cx="2231923" cy="1927122"/>
            <a:chOff x="0" y="255640"/>
            <a:chExt cx="2231923" cy="1927122"/>
          </a:xfrm>
        </p:grpSpPr>
        <p:sp>
          <p:nvSpPr>
            <p:cNvPr id="8" name="Flèche droite 7"/>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0" y="772925"/>
              <a:ext cx="1968364" cy="892552"/>
            </a:xfrm>
            <a:prstGeom prst="rect">
              <a:avLst/>
            </a:prstGeom>
          </p:spPr>
          <p:txBody>
            <a:bodyPr wrap="square">
              <a:spAutoFit/>
            </a:bodyPr>
            <a:lstStyle/>
            <a:p>
              <a:pPr algn="ctr"/>
              <a:r>
                <a:rPr lang="fr-CA" sz="2600" b="1" dirty="0">
                  <a:solidFill>
                    <a:srgbClr val="000000"/>
                  </a:solidFill>
                </a:rPr>
                <a:t>Corrigé Activité 3</a:t>
              </a:r>
            </a:p>
          </p:txBody>
        </p:sp>
      </p:grpSp>
    </p:spTree>
    <p:extLst>
      <p:ext uri="{BB962C8B-B14F-4D97-AF65-F5344CB8AC3E}">
        <p14:creationId xmlns:p14="http://schemas.microsoft.com/office/powerpoint/2010/main" val="69626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07913-C765-45CA-8CF7-2ABF4E6990E5}"/>
              </a:ext>
            </a:extLst>
          </p:cNvPr>
          <p:cNvSpPr>
            <a:spLocks noGrp="1"/>
          </p:cNvSpPr>
          <p:nvPr>
            <p:ph type="title"/>
            <p:custDataLst>
              <p:tags r:id="rId1"/>
            </p:custDataLst>
          </p:nvPr>
        </p:nvSpPr>
        <p:spPr/>
        <p:txBody>
          <a:bodyPr/>
          <a:lstStyle/>
          <a:p>
            <a:pPr algn="ctr"/>
            <a:r>
              <a:rPr lang="fr-CA" dirty="0">
                <a:solidFill>
                  <a:srgbClr val="4D4D4D"/>
                </a:solidFill>
              </a:rPr>
              <a:t>L’écrivain – </a:t>
            </a:r>
            <a:br>
              <a:rPr lang="fr-CA" dirty="0">
                <a:solidFill>
                  <a:srgbClr val="4D4D4D"/>
                </a:solidFill>
              </a:rPr>
            </a:br>
            <a:r>
              <a:rPr lang="fr-CA" dirty="0">
                <a:solidFill>
                  <a:srgbClr val="4D4D4D"/>
                </a:solidFill>
              </a:rPr>
              <a:t>Alexandre Poulin</a:t>
            </a:r>
          </a:p>
        </p:txBody>
      </p:sp>
      <p:sp>
        <p:nvSpPr>
          <p:cNvPr id="3" name="Espace réservé du contenu 2">
            <a:extLst>
              <a:ext uri="{FF2B5EF4-FFF2-40B4-BE49-F238E27FC236}">
                <a16:creationId xmlns:a16="http://schemas.microsoft.com/office/drawing/2014/main" id="{9AA7D161-0082-4E53-996B-0D8B576EBBD7}"/>
              </a:ext>
            </a:extLst>
          </p:cNvPr>
          <p:cNvSpPr>
            <a:spLocks noGrp="1"/>
          </p:cNvSpPr>
          <p:nvPr>
            <p:ph idx="1"/>
            <p:custDataLst>
              <p:tags r:id="rId2"/>
            </p:custDataLst>
          </p:nvPr>
        </p:nvSpPr>
        <p:spPr/>
        <p:txBody>
          <a:bodyPr/>
          <a:lstStyle/>
          <a:p>
            <a:pPr marL="85725" indent="0" algn="ctr">
              <a:buNone/>
            </a:pPr>
            <a:r>
              <a:rPr lang="fr-CA" sz="2100" dirty="0"/>
              <a:t>Ne sous-estimez jamais votre pouvoir de donner de l’espoir aux élèves assis devant vous, tous les matins.</a:t>
            </a:r>
          </a:p>
          <a:p>
            <a:pPr marL="85725" indent="0" algn="ctr">
              <a:buNone/>
            </a:pPr>
            <a:r>
              <a:rPr lang="fr-CA" sz="2100" i="1" dirty="0">
                <a:solidFill>
                  <a:srgbClr val="C00000"/>
                </a:solidFill>
              </a:rPr>
              <a:t>Ils ont besoin que vous y croyez aussi!</a:t>
            </a:r>
          </a:p>
          <a:p>
            <a:pPr marL="85725" indent="0" algn="ctr">
              <a:buNone/>
            </a:pPr>
            <a:endParaRPr lang="fr-CA" sz="2100" dirty="0"/>
          </a:p>
          <a:p>
            <a:pPr marL="85725" indent="0" algn="ctr">
              <a:buNone/>
            </a:pPr>
            <a:endParaRPr lang="fr-CA" dirty="0"/>
          </a:p>
        </p:txBody>
      </p:sp>
      <p:pic>
        <p:nvPicPr>
          <p:cNvPr id="5" name="Image 4">
            <a:hlinkClick r:id="rId6"/>
            <a:extLst>
              <a:ext uri="{FF2B5EF4-FFF2-40B4-BE49-F238E27FC236}">
                <a16:creationId xmlns:a16="http://schemas.microsoft.com/office/drawing/2014/main" id="{5A1CEC09-673F-4742-B15C-244CCD3D98C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926453" y="3251079"/>
            <a:ext cx="4542308" cy="2543693"/>
          </a:xfrm>
          <a:prstGeom prst="rect">
            <a:avLst/>
          </a:prstGeom>
        </p:spPr>
      </p:pic>
      <p:sp>
        <p:nvSpPr>
          <p:cNvPr id="4" name="Rectangle 3">
            <a:extLst>
              <a:ext uri="{FF2B5EF4-FFF2-40B4-BE49-F238E27FC236}">
                <a16:creationId xmlns:a16="http://schemas.microsoft.com/office/drawing/2014/main" id="{74116AAD-F858-49FA-942C-17D4449C9EB3}"/>
              </a:ext>
            </a:extLst>
          </p:cNvPr>
          <p:cNvSpPr/>
          <p:nvPr/>
        </p:nvSpPr>
        <p:spPr>
          <a:xfrm>
            <a:off x="5798111" y="5959286"/>
            <a:ext cx="1670650" cy="276999"/>
          </a:xfrm>
          <a:prstGeom prst="rect">
            <a:avLst/>
          </a:prstGeom>
        </p:spPr>
        <p:txBody>
          <a:bodyPr wrap="none">
            <a:spAutoFit/>
          </a:bodyPr>
          <a:lstStyle/>
          <a:p>
            <a:r>
              <a:rPr lang="fr-CA" sz="1200" kern="0" dirty="0">
                <a:solidFill>
                  <a:prstClr val="black"/>
                </a:solidFill>
              </a:rPr>
              <a:t>Source Image : </a:t>
            </a:r>
            <a:r>
              <a:rPr lang="fr-CA" sz="1200" kern="0" dirty="0" err="1">
                <a:solidFill>
                  <a:prstClr val="black"/>
                </a:solidFill>
              </a:rPr>
              <a:t>Youtube</a:t>
            </a:r>
            <a:endParaRPr lang="fr-CA" sz="1200" dirty="0"/>
          </a:p>
        </p:txBody>
      </p:sp>
    </p:spTree>
    <p:extLst>
      <p:ext uri="{BB962C8B-B14F-4D97-AF65-F5344CB8AC3E}">
        <p14:creationId xmlns:p14="http://schemas.microsoft.com/office/powerpoint/2010/main" val="218509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982980" y="2069573"/>
            <a:ext cx="6604692" cy="3754547"/>
          </a:xfrm>
        </p:spPr>
        <p:txBody>
          <a:bodyPr vert="horz" lIns="91440" tIns="45720" rIns="91440" bIns="45720" rtlCol="0" anchor="t">
            <a:normAutofit fontScale="92500" lnSpcReduction="10000"/>
          </a:bodyPr>
          <a:lstStyle/>
          <a:p>
            <a:pPr marL="0" indent="0">
              <a:buNone/>
            </a:pPr>
            <a:r>
              <a:rPr lang="fr-CA" sz="3900" b="1" dirty="0">
                <a:solidFill>
                  <a:srgbClr val="C00000"/>
                </a:solidFill>
              </a:rPr>
              <a:t>Consignes</a:t>
            </a:r>
          </a:p>
          <a:p>
            <a:pPr>
              <a:buClr>
                <a:srgbClr val="C00000"/>
              </a:buClr>
            </a:pPr>
            <a:endParaRPr lang="fr-CA" dirty="0">
              <a:solidFill>
                <a:srgbClr val="5F5F5F"/>
              </a:solidFill>
            </a:endParaRPr>
          </a:p>
          <a:p>
            <a:pPr marL="571500" indent="-457200">
              <a:spcAft>
                <a:spcPts val="1200"/>
              </a:spcAft>
              <a:buClr>
                <a:srgbClr val="C00000"/>
              </a:buClr>
              <a:buFont typeface="+mj-lt"/>
              <a:buAutoNum type="arabicPeriod"/>
            </a:pPr>
            <a:r>
              <a:rPr lang="fr-CA" sz="2400" dirty="0">
                <a:solidFill>
                  <a:srgbClr val="5F5F5F"/>
                </a:solidFill>
              </a:rPr>
              <a:t>Veuillez vous renommer pour afficher votre nom et le programme que vous enseignez.</a:t>
            </a:r>
          </a:p>
          <a:p>
            <a:pPr marL="571500" indent="-457200">
              <a:spcAft>
                <a:spcPts val="1200"/>
              </a:spcAft>
              <a:buClr>
                <a:srgbClr val="C00000"/>
              </a:buClr>
              <a:buFont typeface="+mj-lt"/>
              <a:buAutoNum type="arabicPeriod"/>
            </a:pPr>
            <a:r>
              <a:rPr lang="fr-CA" sz="2400">
                <a:solidFill>
                  <a:srgbClr val="5F5F5F"/>
                </a:solidFill>
              </a:rPr>
              <a:t>En levant la main :</a:t>
            </a:r>
            <a:endParaRPr lang="fr-CA" sz="2400">
              <a:solidFill>
                <a:srgbClr val="5F5F5F"/>
              </a:solidFill>
              <a:ea typeface="Calibri"/>
              <a:cs typeface="Calibri"/>
            </a:endParaRPr>
          </a:p>
          <a:p>
            <a:pPr marL="900113" lvl="1">
              <a:spcAft>
                <a:spcPts val="1200"/>
              </a:spcAft>
              <a:buClr>
                <a:srgbClr val="C00000"/>
              </a:buClr>
            </a:pPr>
            <a:r>
              <a:rPr lang="fr-CA" sz="2200" dirty="0">
                <a:solidFill>
                  <a:srgbClr val="5F5F5F"/>
                </a:solidFill>
              </a:rPr>
              <a:t>Mentionnez ce que vous avez retenu du </a:t>
            </a:r>
            <a:r>
              <a:rPr lang="fr-CA" sz="2200" i="1" dirty="0">
                <a:solidFill>
                  <a:srgbClr val="5F5F5F"/>
                </a:solidFill>
              </a:rPr>
              <a:t>Pré-IPE</a:t>
            </a:r>
            <a:r>
              <a:rPr lang="fr-CA" sz="2200" dirty="0">
                <a:solidFill>
                  <a:srgbClr val="5F5F5F"/>
                </a:solidFill>
              </a:rPr>
              <a:t> ou ce qui vous a été utile.</a:t>
            </a:r>
          </a:p>
          <a:p>
            <a:pPr marL="900113" lvl="1">
              <a:spcAft>
                <a:spcPts val="1200"/>
              </a:spcAft>
              <a:buClr>
                <a:srgbClr val="C00000"/>
              </a:buClr>
            </a:pPr>
            <a:r>
              <a:rPr lang="fr-CA" sz="2200" dirty="0">
                <a:solidFill>
                  <a:srgbClr val="5F5F5F"/>
                </a:solidFill>
              </a:rPr>
              <a:t>Énoncez vos attentes de la formation.</a:t>
            </a:r>
          </a:p>
          <a:p>
            <a:pPr marL="0" indent="0">
              <a:buClr>
                <a:srgbClr val="C00000"/>
              </a:buClr>
              <a:buNone/>
            </a:pPr>
            <a:endParaRPr lang="fr-CA" sz="1400" dirty="0">
              <a:solidFill>
                <a:srgbClr val="5F5F5F"/>
              </a:solidFill>
            </a:endParaRPr>
          </a:p>
          <a:p>
            <a:endParaRPr lang="fr-CA" dirty="0">
              <a:solidFill>
                <a:srgbClr val="5F5F5F"/>
              </a:solidFill>
            </a:endParaRPr>
          </a:p>
        </p:txBody>
      </p:sp>
      <p:grpSp>
        <p:nvGrpSpPr>
          <p:cNvPr id="4" name="Groupe 3"/>
          <p:cNvGrpSpPr/>
          <p:nvPr>
            <p:custDataLst>
              <p:tags r:id="rId2"/>
            </p:custDataLst>
          </p:nvPr>
        </p:nvGrpSpPr>
        <p:grpSpPr>
          <a:xfrm>
            <a:off x="-182929" y="0"/>
            <a:ext cx="1895101" cy="6858000"/>
            <a:chOff x="-182929" y="0"/>
            <a:chExt cx="1895101" cy="6858000"/>
          </a:xfrm>
        </p:grpSpPr>
        <p:sp>
          <p:nvSpPr>
            <p:cNvPr id="5" name="Rectangle 4"/>
            <p:cNvSpPr/>
            <p:nvPr>
              <p:custDataLst>
                <p:tags r:id="rId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4"/>
              </p:custDataLst>
            </p:nvPr>
          </p:nvPicPr>
          <p:blipFill>
            <a:blip r:embed="rId26"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p:cNvGrpSpPr/>
          <p:nvPr>
            <p:custDataLst>
              <p:tags r:id="rId3"/>
            </p:custDataLst>
          </p:nvPr>
        </p:nvGrpSpPr>
        <p:grpSpPr>
          <a:xfrm>
            <a:off x="6778584" y="5788712"/>
            <a:ext cx="2365416" cy="1053349"/>
            <a:chOff x="6768206" y="5877272"/>
            <a:chExt cx="2365416" cy="1053349"/>
          </a:xfrm>
        </p:grpSpPr>
        <p:pic>
          <p:nvPicPr>
            <p:cNvPr id="18" name="Image 1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9" name="ZoneTexte 18"/>
            <p:cNvSpPr txBox="1"/>
            <p:nvPr/>
          </p:nvSpPr>
          <p:spPr>
            <a:xfrm>
              <a:off x="7812360" y="6309320"/>
              <a:ext cx="1008112" cy="276999"/>
            </a:xfrm>
            <a:prstGeom prst="rect">
              <a:avLst/>
            </a:prstGeom>
            <a:noFill/>
          </p:spPr>
          <p:txBody>
            <a:bodyPr wrap="square" rtlCol="0">
              <a:spAutoFit/>
            </a:bodyPr>
            <a:lstStyle/>
            <a:p>
              <a:endParaRPr lang="fr-CA" sz="1200" dirty="0">
                <a:solidFill>
                  <a:schemeClr val="bg1"/>
                </a:solidFill>
              </a:endParaRPr>
            </a:p>
          </p:txBody>
        </p:sp>
      </p:grpSp>
      <p:sp>
        <p:nvSpPr>
          <p:cNvPr id="20" name="Titre 19">
            <a:extLst>
              <a:ext uri="{FF2B5EF4-FFF2-40B4-BE49-F238E27FC236}">
                <a16:creationId xmlns:a16="http://schemas.microsoft.com/office/drawing/2014/main" id="{5FF2D4DA-2563-491E-AF6F-1B9EA8A12AA1}"/>
              </a:ext>
            </a:extLst>
          </p:cNvPr>
          <p:cNvSpPr>
            <a:spLocks noGrp="1"/>
          </p:cNvSpPr>
          <p:nvPr>
            <p:ph type="title"/>
          </p:nvPr>
        </p:nvSpPr>
        <p:spPr/>
        <p:txBody>
          <a:bodyPr/>
          <a:lstStyle/>
          <a:p>
            <a:pPr algn="ctr"/>
            <a:r>
              <a:rPr lang="fr-CA" dirty="0"/>
              <a:t>Amorce</a:t>
            </a:r>
          </a:p>
        </p:txBody>
      </p:sp>
    </p:spTree>
    <p:extLst>
      <p:ext uri="{BB962C8B-B14F-4D97-AF65-F5344CB8AC3E}">
        <p14:creationId xmlns:p14="http://schemas.microsoft.com/office/powerpoint/2010/main" val="34224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55125" y="344721"/>
            <a:ext cx="6769443" cy="1143000"/>
          </a:xfrm>
          <a:ln>
            <a:noFill/>
          </a:ln>
        </p:spPr>
        <p:txBody>
          <a:bodyPr/>
          <a:lstStyle/>
          <a:p>
            <a:pPr algn="ctr"/>
            <a:r>
              <a:rPr lang="fr-CA" b="1" dirty="0">
                <a:latin typeface="+mn-lt"/>
              </a:rPr>
              <a:t>Pause</a:t>
            </a:r>
          </a:p>
        </p:txBody>
      </p:sp>
      <p:grpSp>
        <p:nvGrpSpPr>
          <p:cNvPr id="4" name="Groupe 3"/>
          <p:cNvGrpSpPr/>
          <p:nvPr>
            <p:custDataLst>
              <p:tags r:id="rId2"/>
            </p:custDataLst>
          </p:nvPr>
        </p:nvGrpSpPr>
        <p:grpSpPr>
          <a:xfrm>
            <a:off x="-182929" y="0"/>
            <a:ext cx="1895101" cy="6858000"/>
            <a:chOff x="-182929" y="0"/>
            <a:chExt cx="1895101" cy="6858000"/>
          </a:xfrm>
        </p:grpSpPr>
        <p:sp>
          <p:nvSpPr>
            <p:cNvPr id="5" name="Rectangle 4"/>
            <p:cNvSpPr/>
            <p:nvPr>
              <p:custDataLst>
                <p:tags r:id="rId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3"/>
              </p:custDataLst>
            </p:nvPr>
          </p:nvPicPr>
          <p:blipFill>
            <a:blip r:embed="rId25"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Image 16">
            <a:extLst>
              <a:ext uri="{FF2B5EF4-FFF2-40B4-BE49-F238E27FC236}">
                <a16:creationId xmlns:a16="http://schemas.microsoft.com/office/drawing/2014/main" id="{E7169113-A14F-471B-92E8-26625A1F305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49962" y="1953630"/>
            <a:ext cx="4379768" cy="4379768"/>
          </a:xfrm>
          <a:prstGeom prst="rect">
            <a:avLst/>
          </a:prstGeom>
        </p:spPr>
      </p:pic>
      <p:sp>
        <p:nvSpPr>
          <p:cNvPr id="16" name="Rectangle 15">
            <a:extLst>
              <a:ext uri="{FF2B5EF4-FFF2-40B4-BE49-F238E27FC236}">
                <a16:creationId xmlns:a16="http://schemas.microsoft.com/office/drawing/2014/main" id="{E73736A4-BBA3-42E3-8B55-20F3BB85F8D2}"/>
              </a:ext>
            </a:extLst>
          </p:cNvPr>
          <p:cNvSpPr/>
          <p:nvPr/>
        </p:nvSpPr>
        <p:spPr>
          <a:xfrm>
            <a:off x="6138049" y="6522308"/>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2771226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Les 13 compétences</a:t>
            </a:r>
          </a:p>
        </p:txBody>
      </p:sp>
      <p:pic>
        <p:nvPicPr>
          <p:cNvPr id="4" name="Espace réservé du contenu 3"/>
          <p:cNvPicPr>
            <a:picLocks noGrp="1" noChangeAspect="1"/>
          </p:cNvPicPr>
          <p:nvPr>
            <p:ph idx="1"/>
          </p:nvPr>
        </p:nvPicPr>
        <p:blipFill>
          <a:blip r:embed="rId3"/>
          <a:stretch>
            <a:fillRect/>
          </a:stretch>
        </p:blipFill>
        <p:spPr>
          <a:xfrm>
            <a:off x="2022376" y="2060812"/>
            <a:ext cx="1419961" cy="2209761"/>
          </a:xfrm>
          <a:prstGeom prst="rect">
            <a:avLst/>
          </a:prstGeom>
        </p:spPr>
      </p:pic>
      <p:pic>
        <p:nvPicPr>
          <p:cNvPr id="7" name="Image 6">
            <a:extLst>
              <a:ext uri="{FF2B5EF4-FFF2-40B4-BE49-F238E27FC236}">
                <a16:creationId xmlns:a16="http://schemas.microsoft.com/office/drawing/2014/main" id="{9802635F-350D-40A9-A7DA-C651B40F04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64740" y="3429000"/>
            <a:ext cx="1895475" cy="1895475"/>
          </a:xfrm>
          <a:prstGeom prst="rect">
            <a:avLst/>
          </a:prstGeom>
        </p:spPr>
      </p:pic>
      <p:pic>
        <p:nvPicPr>
          <p:cNvPr id="9" name="Image 8">
            <a:extLst>
              <a:ext uri="{FF2B5EF4-FFF2-40B4-BE49-F238E27FC236}">
                <a16:creationId xmlns:a16="http://schemas.microsoft.com/office/drawing/2014/main" id="{6565C0E7-080B-423E-8E7E-D66B971310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2197" y="4687887"/>
            <a:ext cx="1895475" cy="1895475"/>
          </a:xfrm>
          <a:prstGeom prst="rect">
            <a:avLst/>
          </a:prstGeom>
        </p:spPr>
      </p:pic>
      <p:sp>
        <p:nvSpPr>
          <p:cNvPr id="6" name="Rectangle 5">
            <a:extLst>
              <a:ext uri="{FF2B5EF4-FFF2-40B4-BE49-F238E27FC236}">
                <a16:creationId xmlns:a16="http://schemas.microsoft.com/office/drawing/2014/main" id="{6316FB62-66F8-4668-AEDF-0B3708D9CAC3}"/>
              </a:ext>
            </a:extLst>
          </p:cNvPr>
          <p:cNvSpPr/>
          <p:nvPr/>
        </p:nvSpPr>
        <p:spPr>
          <a:xfrm>
            <a:off x="6060215" y="6583362"/>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2149455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275610" y="0"/>
            <a:ext cx="5922818" cy="6884237"/>
          </a:xfrm>
          <a:prstGeom prst="rect">
            <a:avLst/>
          </a:prstGeom>
        </p:spPr>
      </p:pic>
    </p:spTree>
    <p:extLst>
      <p:ext uri="{BB962C8B-B14F-4D97-AF65-F5344CB8AC3E}">
        <p14:creationId xmlns:p14="http://schemas.microsoft.com/office/powerpoint/2010/main" val="250799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p:cNvPr>
          <p:cNvPicPr>
            <a:picLocks noChangeAspect="1"/>
          </p:cNvPicPr>
          <p:nvPr/>
        </p:nvPicPr>
        <p:blipFill>
          <a:blip r:embed="rId4"/>
          <a:stretch>
            <a:fillRect/>
          </a:stretch>
        </p:blipFill>
        <p:spPr>
          <a:xfrm>
            <a:off x="2898336" y="193978"/>
            <a:ext cx="4583118" cy="6507406"/>
          </a:xfrm>
          <a:prstGeom prst="rect">
            <a:avLst/>
          </a:prstGeom>
        </p:spPr>
      </p:pic>
    </p:spTree>
    <p:extLst>
      <p:ext uri="{BB962C8B-B14F-4D97-AF65-F5344CB8AC3E}">
        <p14:creationId xmlns:p14="http://schemas.microsoft.com/office/powerpoint/2010/main" val="309109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28190" y="274638"/>
            <a:ext cx="6748265" cy="1396846"/>
          </a:xfrm>
          <a:ln>
            <a:noFill/>
          </a:ln>
        </p:spPr>
        <p:txBody>
          <a:bodyPr/>
          <a:lstStyle/>
          <a:p>
            <a:pPr algn="ctr"/>
            <a:r>
              <a:rPr lang="fr-CA" sz="2800" b="1" dirty="0">
                <a:solidFill>
                  <a:srgbClr val="C00000"/>
                </a:solidFill>
                <a:latin typeface="+mn-lt"/>
              </a:rPr>
              <a:t>Activité </a:t>
            </a:r>
            <a:r>
              <a:rPr lang="fr-CA" sz="2800" dirty="0">
                <a:latin typeface="+mn-lt"/>
              </a:rPr>
              <a:t>4</a:t>
            </a:r>
            <a:r>
              <a:rPr lang="fr-CA" sz="2800" b="1" dirty="0">
                <a:solidFill>
                  <a:srgbClr val="C00000"/>
                </a:solidFill>
                <a:latin typeface="+mn-lt"/>
              </a:rPr>
              <a:t> </a:t>
            </a:r>
            <a:br>
              <a:rPr lang="fr-CA" sz="2800" b="1" dirty="0">
                <a:solidFill>
                  <a:srgbClr val="5F5F5F"/>
                </a:solidFill>
                <a:latin typeface="+mn-lt"/>
              </a:rPr>
            </a:br>
            <a:r>
              <a:rPr lang="fr-CA" sz="2800" b="1" dirty="0">
                <a:solidFill>
                  <a:srgbClr val="5F5F5F"/>
                </a:solidFill>
                <a:latin typeface="+mn-lt"/>
              </a:rPr>
              <a:t>Les 13 compétences professionnelles </a:t>
            </a:r>
            <a:br>
              <a:rPr lang="fr-CA" sz="2800" b="1" dirty="0">
                <a:solidFill>
                  <a:srgbClr val="5F5F5F"/>
                </a:solidFill>
                <a:latin typeface="+mn-lt"/>
              </a:rPr>
            </a:br>
            <a:r>
              <a:rPr lang="fr-CA" sz="2800" b="1" dirty="0">
                <a:solidFill>
                  <a:srgbClr val="5F5F5F"/>
                </a:solidFill>
                <a:latin typeface="+mn-lt"/>
              </a:rPr>
              <a:t>de la profession enseignante</a:t>
            </a:r>
          </a:p>
        </p:txBody>
      </p:sp>
      <p:sp>
        <p:nvSpPr>
          <p:cNvPr id="3" name="Espace réservé du contenu 2"/>
          <p:cNvSpPr>
            <a:spLocks noGrp="1"/>
          </p:cNvSpPr>
          <p:nvPr>
            <p:ph idx="1"/>
            <p:custDataLst>
              <p:tags r:id="rId2"/>
            </p:custDataLst>
          </p:nvPr>
        </p:nvSpPr>
        <p:spPr>
          <a:xfrm>
            <a:off x="1769164" y="2399072"/>
            <a:ext cx="6907291" cy="4082845"/>
          </a:xfrm>
        </p:spPr>
        <p:txBody>
          <a:bodyPr>
            <a:normAutofit/>
          </a:bodyPr>
          <a:lstStyle/>
          <a:p>
            <a:endParaRPr lang="fr-CA" dirty="0">
              <a:solidFill>
                <a:srgbClr val="5F5F5F"/>
              </a:solidFill>
            </a:endParaRPr>
          </a:p>
          <a:p>
            <a:pPr marL="114300" indent="0">
              <a:buNone/>
            </a:pPr>
            <a:r>
              <a:rPr lang="fr-CA" sz="3000" b="1" dirty="0">
                <a:solidFill>
                  <a:srgbClr val="DE0000"/>
                </a:solidFill>
              </a:rPr>
              <a:t>En équipe</a:t>
            </a:r>
          </a:p>
          <a:p>
            <a:pPr lvl="1">
              <a:spcAft>
                <a:spcPts val="1800"/>
              </a:spcAft>
              <a:buClr>
                <a:srgbClr val="DE0000"/>
              </a:buClr>
            </a:pPr>
            <a:r>
              <a:rPr lang="fr-CA" sz="2600" dirty="0">
                <a:solidFill>
                  <a:srgbClr val="000000"/>
                </a:solidFill>
              </a:rPr>
              <a:t>Dans Moodle, ouvrez le cahier collaboratif, allez à l’activité 10, prenez connaissance des 13 compétences.​</a:t>
            </a:r>
          </a:p>
          <a:p>
            <a:pPr lvl="1">
              <a:buClr>
                <a:srgbClr val="DE0000"/>
              </a:buClr>
            </a:pPr>
            <a:r>
              <a:rPr lang="fr-CA" sz="2600" dirty="0">
                <a:solidFill>
                  <a:srgbClr val="000000"/>
                </a:solidFill>
              </a:rPr>
              <a:t>​Associez chacune des compétences professionnelles aux phrases clés.​</a:t>
            </a:r>
            <a:r>
              <a:rPr lang="fr-CA" sz="2800" b="1" dirty="0">
                <a:solidFill>
                  <a:srgbClr val="5F5F5F"/>
                </a:solidFill>
              </a:rPr>
              <a:t>   </a:t>
            </a:r>
            <a:endParaRPr lang="fr-CA" sz="2800" dirty="0">
              <a:solidFill>
                <a:srgbClr val="5F5F5F"/>
              </a:solidFill>
            </a:endParaRPr>
          </a:p>
          <a:p>
            <a:endParaRPr lang="fr-CA" dirty="0">
              <a:solidFill>
                <a:srgbClr val="5F5F5F"/>
              </a:solidFill>
            </a:endParaRPr>
          </a:p>
        </p:txBody>
      </p:sp>
      <p:grpSp>
        <p:nvGrpSpPr>
          <p:cNvPr id="6" name="Groupe 5"/>
          <p:cNvGrpSpPr/>
          <p:nvPr>
            <p:custDataLst>
              <p:tags r:id="rId3"/>
            </p:custDataLst>
          </p:nvPr>
        </p:nvGrpSpPr>
        <p:grpSpPr>
          <a:xfrm>
            <a:off x="6778584" y="5635861"/>
            <a:ext cx="2365416" cy="1053349"/>
            <a:chOff x="6768206" y="5877272"/>
            <a:chExt cx="2365416" cy="1053349"/>
          </a:xfrm>
        </p:grpSpPr>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8" name="ZoneTexte 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15 minutes</a:t>
              </a:r>
            </a:p>
          </p:txBody>
        </p:sp>
      </p:grpSp>
      <p:sp>
        <p:nvSpPr>
          <p:cNvPr id="9" name="ZoneTexte 8"/>
          <p:cNvSpPr txBox="1"/>
          <p:nvPr>
            <p:custDataLst>
              <p:tags r:id="rId4"/>
            </p:custDataLst>
          </p:nvPr>
        </p:nvSpPr>
        <p:spPr>
          <a:xfrm>
            <a:off x="1828800" y="6041524"/>
            <a:ext cx="3619500" cy="400110"/>
          </a:xfrm>
          <a:prstGeom prst="rect">
            <a:avLst/>
          </a:prstGeom>
          <a:noFill/>
        </p:spPr>
        <p:txBody>
          <a:bodyPr wrap="square" rtlCol="0">
            <a:spAutoFit/>
          </a:bodyPr>
          <a:lstStyle/>
          <a:p>
            <a:r>
              <a:rPr lang="fr-CA" sz="2000" b="1" dirty="0">
                <a:solidFill>
                  <a:srgbClr val="C00000"/>
                </a:solidFill>
              </a:rPr>
              <a:t>Retour en plénière</a:t>
            </a:r>
          </a:p>
        </p:txBody>
      </p:sp>
    </p:spTree>
    <p:extLst>
      <p:ext uri="{BB962C8B-B14F-4D97-AF65-F5344CB8AC3E}">
        <p14:creationId xmlns:p14="http://schemas.microsoft.com/office/powerpoint/2010/main" val="45034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05969" y="950976"/>
            <a:ext cx="7438031" cy="5760720"/>
          </a:xfrm>
        </p:spPr>
        <p:txBody>
          <a:bodyPr>
            <a:normAutofit lnSpcReduction="10000"/>
          </a:bodyPr>
          <a:lstStyle/>
          <a:p>
            <a:pPr marL="571500" lvl="0" indent="-457200">
              <a:buFont typeface="+mj-lt"/>
              <a:buAutoNum type="arabicPeriod"/>
            </a:pPr>
            <a:r>
              <a:rPr lang="fr-CA" dirty="0">
                <a:solidFill>
                  <a:srgbClr val="000000"/>
                </a:solidFill>
              </a:rPr>
              <a:t>Agir en tant que médiateur d’éléments de culture</a:t>
            </a:r>
          </a:p>
          <a:p>
            <a:pPr marL="571500" lvl="0" indent="-457200">
              <a:buFont typeface="+mj-lt"/>
              <a:buAutoNum type="arabicPeriod"/>
            </a:pPr>
            <a:r>
              <a:rPr lang="fr-CA" dirty="0">
                <a:solidFill>
                  <a:srgbClr val="000000"/>
                </a:solidFill>
              </a:rPr>
              <a:t>Maîtriser la langue d’enseignement</a:t>
            </a:r>
          </a:p>
          <a:p>
            <a:pPr marL="571500" lvl="0" indent="-457200">
              <a:buFont typeface="+mj-lt"/>
              <a:buAutoNum type="arabicPeriod"/>
            </a:pPr>
            <a:r>
              <a:rPr lang="fr-CA" dirty="0">
                <a:solidFill>
                  <a:srgbClr val="000000"/>
                </a:solidFill>
              </a:rPr>
              <a:t>Planifier les situations d’enseignement et d’apprentissage</a:t>
            </a:r>
          </a:p>
          <a:p>
            <a:pPr marL="571500" lvl="0" indent="-457200">
              <a:buFont typeface="+mj-lt"/>
              <a:buAutoNum type="arabicPeriod"/>
            </a:pPr>
            <a:r>
              <a:rPr lang="fr-CA" dirty="0">
                <a:solidFill>
                  <a:srgbClr val="000000"/>
                </a:solidFill>
              </a:rPr>
              <a:t>Mettre en œuvre les situations d’enseignement et d’apprentissage</a:t>
            </a:r>
          </a:p>
          <a:p>
            <a:pPr marL="571500" lvl="0" indent="-457200">
              <a:buFont typeface="+mj-lt"/>
              <a:buAutoNum type="arabicPeriod"/>
            </a:pPr>
            <a:r>
              <a:rPr lang="fr-CA" dirty="0">
                <a:solidFill>
                  <a:srgbClr val="000000"/>
                </a:solidFill>
              </a:rPr>
              <a:t>Évaluer les apprentissages</a:t>
            </a:r>
          </a:p>
          <a:p>
            <a:pPr marL="571500" lvl="0" indent="-457200">
              <a:buFont typeface="+mj-lt"/>
              <a:buAutoNum type="arabicPeriod"/>
            </a:pPr>
            <a:r>
              <a:rPr lang="fr-CA" dirty="0">
                <a:solidFill>
                  <a:srgbClr val="000000"/>
                </a:solidFill>
              </a:rPr>
              <a:t>Gérer le fonctionnement du groupe-classe</a:t>
            </a:r>
          </a:p>
          <a:p>
            <a:pPr marL="571500" lvl="0" indent="-457200">
              <a:buFont typeface="+mj-lt"/>
              <a:buAutoNum type="arabicPeriod"/>
            </a:pPr>
            <a:r>
              <a:rPr lang="fr-CA" dirty="0">
                <a:solidFill>
                  <a:srgbClr val="000000"/>
                </a:solidFill>
              </a:rPr>
              <a:t>Tenir compte de l’hétérogénéité des élèves</a:t>
            </a:r>
          </a:p>
          <a:p>
            <a:pPr marL="571500" lvl="0" indent="-457200">
              <a:buFont typeface="+mj-lt"/>
              <a:buAutoNum type="arabicPeriod"/>
            </a:pPr>
            <a:r>
              <a:rPr lang="fr-CA" dirty="0">
                <a:solidFill>
                  <a:srgbClr val="000000"/>
                </a:solidFill>
              </a:rPr>
              <a:t>Soutenir le plaisir d’apprendre</a:t>
            </a:r>
          </a:p>
          <a:p>
            <a:pPr marL="571500" lvl="0" indent="-457200">
              <a:buFont typeface="+mj-lt"/>
              <a:buAutoNum type="arabicPeriod"/>
            </a:pPr>
            <a:r>
              <a:rPr lang="fr-CA" dirty="0">
                <a:solidFill>
                  <a:srgbClr val="000000"/>
                </a:solidFill>
              </a:rPr>
              <a:t>S’impliquer activement au sein de l’équipe-école</a:t>
            </a:r>
          </a:p>
          <a:p>
            <a:pPr marL="571500" lvl="0" indent="-457200">
              <a:buFont typeface="+mj-lt"/>
              <a:buAutoNum type="arabicPeriod"/>
            </a:pPr>
            <a:r>
              <a:rPr lang="fr-CA" dirty="0">
                <a:solidFill>
                  <a:srgbClr val="000000"/>
                </a:solidFill>
              </a:rPr>
              <a:t>Collaborer avec les partenaires de la communauté</a:t>
            </a:r>
          </a:p>
          <a:p>
            <a:pPr marL="571500" lvl="0" indent="-457200">
              <a:buFont typeface="+mj-lt"/>
              <a:buAutoNum type="arabicPeriod"/>
            </a:pPr>
            <a:r>
              <a:rPr lang="fr-CA" dirty="0">
                <a:solidFill>
                  <a:srgbClr val="000000"/>
                </a:solidFill>
              </a:rPr>
              <a:t>S’engager dans un développement professionnel continu et dans la vie de la profession</a:t>
            </a:r>
          </a:p>
          <a:p>
            <a:pPr marL="571500" lvl="0" indent="-457200">
              <a:buFont typeface="+mj-lt"/>
              <a:buAutoNum type="arabicPeriod"/>
            </a:pPr>
            <a:r>
              <a:rPr lang="fr-CA" dirty="0">
                <a:solidFill>
                  <a:srgbClr val="000000"/>
                </a:solidFill>
              </a:rPr>
              <a:t>Mobiliser le numérique</a:t>
            </a:r>
          </a:p>
          <a:p>
            <a:pPr marL="571500" lvl="0" indent="-457200">
              <a:buFont typeface="+mj-lt"/>
              <a:buAutoNum type="arabicPeriod"/>
            </a:pPr>
            <a:r>
              <a:rPr lang="fr-CA" dirty="0">
                <a:solidFill>
                  <a:srgbClr val="000000"/>
                </a:solidFill>
              </a:rPr>
              <a:t>Agir en accord avec les principes éthiques de la profession</a:t>
            </a:r>
          </a:p>
        </p:txBody>
      </p:sp>
      <p:sp>
        <p:nvSpPr>
          <p:cNvPr id="11" name="Rectangle 10"/>
          <p:cNvSpPr/>
          <p:nvPr/>
        </p:nvSpPr>
        <p:spPr>
          <a:xfrm>
            <a:off x="1883664" y="201168"/>
            <a:ext cx="6839712" cy="585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3153333" y="314682"/>
            <a:ext cx="4957896" cy="461665"/>
          </a:xfrm>
          <a:prstGeom prst="rect">
            <a:avLst/>
          </a:prstGeom>
        </p:spPr>
        <p:txBody>
          <a:bodyPr wrap="none">
            <a:spAutoFit/>
          </a:bodyPr>
          <a:lstStyle/>
          <a:p>
            <a:r>
              <a:rPr lang="fr-CA" sz="2400" b="1" dirty="0">
                <a:solidFill>
                  <a:srgbClr val="C00000"/>
                </a:solidFill>
              </a:rPr>
              <a:t>Les 13 compétences professionnelles </a:t>
            </a:r>
            <a:endParaRPr lang="fr-CA" sz="2400" dirty="0">
              <a:solidFill>
                <a:srgbClr val="C00000"/>
              </a:solidFill>
            </a:endParaRPr>
          </a:p>
        </p:txBody>
      </p:sp>
      <p:grpSp>
        <p:nvGrpSpPr>
          <p:cNvPr id="14" name="Groupe 13"/>
          <p:cNvGrpSpPr/>
          <p:nvPr>
            <p:custDataLst>
              <p:tags r:id="rId1"/>
            </p:custDataLst>
          </p:nvPr>
        </p:nvGrpSpPr>
        <p:grpSpPr>
          <a:xfrm>
            <a:off x="1" y="-187214"/>
            <a:ext cx="1883664" cy="1851422"/>
            <a:chOff x="0" y="255640"/>
            <a:chExt cx="2231923" cy="1927122"/>
          </a:xfrm>
        </p:grpSpPr>
        <p:sp>
          <p:nvSpPr>
            <p:cNvPr id="15" name="Flèche droite 14"/>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0" y="772925"/>
              <a:ext cx="1968365" cy="929046"/>
            </a:xfrm>
            <a:prstGeom prst="rect">
              <a:avLst/>
            </a:prstGeom>
          </p:spPr>
          <p:txBody>
            <a:bodyPr wrap="square">
              <a:spAutoFit/>
            </a:bodyPr>
            <a:lstStyle/>
            <a:p>
              <a:pPr algn="ctr"/>
              <a:r>
                <a:rPr lang="fr-CA" sz="2600" b="1" dirty="0">
                  <a:solidFill>
                    <a:srgbClr val="000000"/>
                  </a:solidFill>
                </a:rPr>
                <a:t>Corrigé Activité 10</a:t>
              </a:r>
            </a:p>
          </p:txBody>
        </p:sp>
      </p:grpSp>
    </p:spTree>
    <p:extLst>
      <p:ext uri="{BB962C8B-B14F-4D97-AF65-F5344CB8AC3E}">
        <p14:creationId xmlns:p14="http://schemas.microsoft.com/office/powerpoint/2010/main" val="35250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 calcmode="lin" valueType="num">
                                      <p:cBhvr additive="base">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 calcmode="lin" valueType="num">
                                      <p:cBhvr additive="base">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 calcmode="lin" valueType="num">
                                      <p:cBhvr additive="base">
                                        <p:cTn id="7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1885950" y="599010"/>
            <a:ext cx="7115409" cy="646331"/>
          </a:xfrm>
          <a:prstGeom prst="rect">
            <a:avLst/>
          </a:prstGeom>
        </p:spPr>
        <p:txBody>
          <a:bodyPr wrap="none">
            <a:spAutoFit/>
          </a:bodyPr>
          <a:lstStyle/>
          <a:p>
            <a:r>
              <a:rPr lang="fr-CA" sz="3600" b="1" dirty="0">
                <a:solidFill>
                  <a:srgbClr val="C00000"/>
                </a:solidFill>
              </a:rPr>
              <a:t>Comprendre le programme d’études</a:t>
            </a:r>
            <a:endParaRPr lang="fr-CA" sz="3600" dirty="0">
              <a:solidFill>
                <a:srgbClr val="C00000"/>
              </a:solidFill>
            </a:endParaRPr>
          </a:p>
        </p:txBody>
      </p:sp>
      <p:pic>
        <p:nvPicPr>
          <p:cNvPr id="7" name="Espace réservé du contenu 6">
            <a:extLst>
              <a:ext uri="{FF2B5EF4-FFF2-40B4-BE49-F238E27FC236}">
                <a16:creationId xmlns:a16="http://schemas.microsoft.com/office/drawing/2014/main" id="{D8B7308F-CDA9-417A-A60D-BF816268F80D}"/>
              </a:ext>
            </a:extLst>
          </p:cNvPr>
          <p:cNvPicPr>
            <a:picLocks noGrp="1" noChangeAspect="1"/>
          </p:cNvPicPr>
          <p:nvPr>
            <p:ph idx="1"/>
          </p:nvPr>
        </p:nvPicPr>
        <p:blipFill>
          <a:blip r:embed="rId4"/>
          <a:stretch>
            <a:fillRect/>
          </a:stretch>
        </p:blipFill>
        <p:spPr>
          <a:xfrm>
            <a:off x="2811363" y="1458390"/>
            <a:ext cx="4800600" cy="4800600"/>
          </a:xfrm>
          <a:prstGeom prst="rect">
            <a:avLst/>
          </a:prstGeom>
        </p:spPr>
      </p:pic>
      <p:sp>
        <p:nvSpPr>
          <p:cNvPr id="4" name="Rectangle 3">
            <a:extLst>
              <a:ext uri="{FF2B5EF4-FFF2-40B4-BE49-F238E27FC236}">
                <a16:creationId xmlns:a16="http://schemas.microsoft.com/office/drawing/2014/main" id="{1A61F70D-A120-482E-B136-3CA7FDF813F4}"/>
              </a:ext>
            </a:extLst>
          </p:cNvPr>
          <p:cNvSpPr/>
          <p:nvPr/>
        </p:nvSpPr>
        <p:spPr>
          <a:xfrm>
            <a:off x="5995408" y="6472039"/>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904621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87396" y="304644"/>
            <a:ext cx="6961584" cy="1143000"/>
          </a:xfrm>
          <a:ln>
            <a:noFill/>
          </a:ln>
        </p:spPr>
        <p:txBody>
          <a:bodyPr/>
          <a:lstStyle/>
          <a:p>
            <a:r>
              <a:rPr lang="fr-CA" sz="4000" b="1" dirty="0">
                <a:latin typeface="+mn-lt"/>
              </a:rPr>
              <a:t>Le programme d’études</a:t>
            </a:r>
          </a:p>
        </p:txBody>
      </p:sp>
      <p:graphicFrame>
        <p:nvGraphicFramePr>
          <p:cNvPr id="19" name="Espace réservé du contenu 18"/>
          <p:cNvGraphicFramePr>
            <a:graphicFrameLocks noGrp="1"/>
          </p:cNvGraphicFramePr>
          <p:nvPr>
            <p:ph idx="1"/>
            <p:custDataLst>
              <p:tags r:id="rId2"/>
            </p:custDataLst>
            <p:extLst>
              <p:ext uri="{D42A27DB-BD31-4B8C-83A1-F6EECF244321}">
                <p14:modId xmlns:p14="http://schemas.microsoft.com/office/powerpoint/2010/main" val="1281950631"/>
              </p:ext>
            </p:extLst>
          </p:nvPr>
        </p:nvGraphicFramePr>
        <p:xfrm>
          <a:off x="1550864" y="2373934"/>
          <a:ext cx="7340126" cy="410251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 name="Rectangle 3"/>
          <p:cNvSpPr/>
          <p:nvPr>
            <p:custDataLst>
              <p:tags r:id="rId3"/>
            </p:custDataLst>
          </p:nvPr>
        </p:nvSpPr>
        <p:spPr>
          <a:xfrm>
            <a:off x="1681609" y="1803806"/>
            <a:ext cx="1997855" cy="584775"/>
          </a:xfrm>
          <a:prstGeom prst="rect">
            <a:avLst/>
          </a:prstGeom>
        </p:spPr>
        <p:txBody>
          <a:bodyPr wrap="none">
            <a:spAutoFit/>
          </a:bodyPr>
          <a:lstStyle/>
          <a:p>
            <a:pPr marL="114300" indent="0">
              <a:buNone/>
            </a:pPr>
            <a:r>
              <a:rPr lang="fr-CA" sz="3200" b="1" dirty="0">
                <a:solidFill>
                  <a:srgbClr val="C00000"/>
                </a:solidFill>
              </a:rPr>
              <a:t>Définition</a:t>
            </a:r>
          </a:p>
        </p:txBody>
      </p:sp>
      <p:grpSp>
        <p:nvGrpSpPr>
          <p:cNvPr id="5" name="Groupe 4"/>
          <p:cNvGrpSpPr/>
          <p:nvPr>
            <p:custDataLst>
              <p:tags r:id="rId4"/>
            </p:custDataLst>
          </p:nvPr>
        </p:nvGrpSpPr>
        <p:grpSpPr>
          <a:xfrm>
            <a:off x="-182929" y="0"/>
            <a:ext cx="1895101" cy="6858000"/>
            <a:chOff x="-182929" y="0"/>
            <a:chExt cx="1895101" cy="6858000"/>
          </a:xfrm>
        </p:grpSpPr>
        <p:sp>
          <p:nvSpPr>
            <p:cNvPr id="6" name="Rectangle 5"/>
            <p:cNvSpPr/>
            <p:nvPr>
              <p:custDataLst>
                <p:tags r:id="rId6"/>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8" name="Image 7"/>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9" name="Image 8"/>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0" name="Image 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1" name="Image 10"/>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2" name="Image 11"/>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3" name="Image 12"/>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4" name="Image 13"/>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5" name="Image 14"/>
            <p:cNvPicPr>
              <a:picLocks noChangeAspect="1"/>
            </p:cNvPicPr>
            <p:nvPr>
              <p:custDataLst>
                <p:tags r:id="rId15"/>
              </p:custDataLst>
            </p:nvPr>
          </p:nvPicPr>
          <p:blipFill>
            <a:blip r:embed="rId32"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6" name="Picture 4" descr="Pinces, Outil, Ustensile, Salade, Grip, Forme De Griffe"/>
            <p:cNvPicPr>
              <a:picLocks noChangeAspect="1" noChangeArrowheads="1"/>
            </p:cNvPicPr>
            <p:nvPr>
              <p:custDataLst>
                <p:tags r:id="rId16"/>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Ellipse 19"/>
          <p:cNvSpPr/>
          <p:nvPr>
            <p:custDataLst>
              <p:tags r:id="rId5"/>
            </p:custDataLst>
          </p:nvPr>
        </p:nvSpPr>
        <p:spPr>
          <a:xfrm rot="2066917">
            <a:off x="6617636" y="672397"/>
            <a:ext cx="2557303" cy="15165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rPr>
              <a:t>Il est </a:t>
            </a:r>
            <a:br>
              <a:rPr lang="fr-CA" b="1" dirty="0">
                <a:solidFill>
                  <a:schemeClr val="bg1"/>
                </a:solidFill>
              </a:rPr>
            </a:br>
            <a:r>
              <a:rPr lang="fr-CA" b="1" dirty="0">
                <a:solidFill>
                  <a:schemeClr val="bg1"/>
                </a:solidFill>
              </a:rPr>
              <a:t>PRESCRIPTIF</a:t>
            </a:r>
          </a:p>
        </p:txBody>
      </p:sp>
    </p:spTree>
    <p:extLst>
      <p:ext uri="{BB962C8B-B14F-4D97-AF65-F5344CB8AC3E}">
        <p14:creationId xmlns:p14="http://schemas.microsoft.com/office/powerpoint/2010/main" val="130343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329229"/>
            <a:ext cx="6881702" cy="1143000"/>
          </a:xfrm>
        </p:spPr>
        <p:txBody>
          <a:bodyPr/>
          <a:lstStyle/>
          <a:p>
            <a:pPr algn="ctr"/>
            <a:r>
              <a:rPr lang="fr-CA" sz="3200" dirty="0">
                <a:solidFill>
                  <a:srgbClr val="C00000"/>
                </a:solidFill>
              </a:rPr>
              <a:t>Activité</a:t>
            </a:r>
            <a:r>
              <a:rPr lang="fr-CA" sz="4400" dirty="0">
                <a:solidFill>
                  <a:srgbClr val="C00000"/>
                </a:solidFill>
              </a:rPr>
              <a:t> </a:t>
            </a:r>
            <a:r>
              <a:rPr lang="fr-CA" sz="3200" dirty="0"/>
              <a:t>5</a:t>
            </a:r>
            <a:br>
              <a:rPr lang="fr-CA" sz="4400" dirty="0">
                <a:solidFill>
                  <a:srgbClr val="C00000"/>
                </a:solidFill>
              </a:rPr>
            </a:br>
            <a:r>
              <a:rPr lang="fr-CA" sz="2800" dirty="0">
                <a:solidFill>
                  <a:srgbClr val="5F5F5F"/>
                </a:solidFill>
                <a:latin typeface="Calibri"/>
              </a:rPr>
              <a:t>Éléments constitutifs</a:t>
            </a:r>
            <a:endParaRPr lang="fr-CA" sz="4400" dirty="0"/>
          </a:p>
        </p:txBody>
      </p:sp>
      <p:sp>
        <p:nvSpPr>
          <p:cNvPr id="3" name="Espace réservé du contenu 2"/>
          <p:cNvSpPr>
            <a:spLocks noGrp="1"/>
          </p:cNvSpPr>
          <p:nvPr>
            <p:ph idx="1"/>
            <p:custDataLst>
              <p:tags r:id="rId2"/>
            </p:custDataLst>
          </p:nvPr>
        </p:nvSpPr>
        <p:spPr>
          <a:xfrm>
            <a:off x="1705969" y="2697480"/>
            <a:ext cx="6881703" cy="3733800"/>
          </a:xfrm>
        </p:spPr>
        <p:txBody>
          <a:bodyPr>
            <a:normAutofit/>
          </a:bodyPr>
          <a:lstStyle/>
          <a:p>
            <a:pPr marL="114300" indent="0">
              <a:spcBef>
                <a:spcPts val="2400"/>
              </a:spcBef>
              <a:buNone/>
            </a:pPr>
            <a:r>
              <a:rPr lang="fr-CA" sz="2800" dirty="0"/>
              <a:t>Dans votre programme :</a:t>
            </a:r>
          </a:p>
          <a:p>
            <a:pPr>
              <a:spcBef>
                <a:spcPts val="2400"/>
              </a:spcBef>
            </a:pPr>
            <a:r>
              <a:rPr lang="fr-CA" sz="2800" dirty="0"/>
              <a:t>Déterminez les éléments constitutifs qui s’y retrouvent</a:t>
            </a:r>
          </a:p>
          <a:p>
            <a:pPr>
              <a:spcBef>
                <a:spcPts val="2400"/>
              </a:spcBef>
            </a:pPr>
            <a:r>
              <a:rPr lang="fr-CA" sz="2800" dirty="0"/>
              <a:t>Trouvez la définition d’une compétence</a:t>
            </a:r>
          </a:p>
          <a:p>
            <a:pPr>
              <a:spcBef>
                <a:spcPts val="2400"/>
              </a:spcBef>
            </a:pPr>
            <a:r>
              <a:rPr lang="fr-CA" sz="2800" dirty="0"/>
              <a:t>Dites combien de </a:t>
            </a:r>
            <a:r>
              <a:rPr lang="fr-CA" sz="2800" b="1" dirty="0"/>
              <a:t>types</a:t>
            </a:r>
            <a:r>
              <a:rPr lang="fr-CA" sz="2800" dirty="0"/>
              <a:t> de compétences se trouvent dans un programme</a:t>
            </a:r>
          </a:p>
        </p:txBody>
      </p:sp>
      <p:grpSp>
        <p:nvGrpSpPr>
          <p:cNvPr id="6" name="Groupe 5"/>
          <p:cNvGrpSpPr/>
          <p:nvPr>
            <p:custDataLst>
              <p:tags r:id="rId3"/>
            </p:custDataLst>
          </p:nvPr>
        </p:nvGrpSpPr>
        <p:grpSpPr>
          <a:xfrm>
            <a:off x="6778584" y="5624431"/>
            <a:ext cx="2365416" cy="1053349"/>
            <a:chOff x="6768206" y="5877272"/>
            <a:chExt cx="2365416" cy="1053349"/>
          </a:xfrm>
        </p:grpSpPr>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8" name="ZoneTexte 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pic>
        <p:nvPicPr>
          <p:cNvPr id="5" name="Image 4" descr="Free vector graphic: Blank, Book, Notebook, Paper, Text ..."/>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6378930" y="1608760"/>
            <a:ext cx="1741952" cy="1088720"/>
          </a:xfrm>
          <a:prstGeom prst="rect">
            <a:avLst/>
          </a:prstGeom>
        </p:spPr>
      </p:pic>
      <p:sp>
        <p:nvSpPr>
          <p:cNvPr id="9" name="Rectangle 8">
            <a:extLst>
              <a:ext uri="{FF2B5EF4-FFF2-40B4-BE49-F238E27FC236}">
                <a16:creationId xmlns:a16="http://schemas.microsoft.com/office/drawing/2014/main" id="{F25A9C0E-354C-4615-A14A-CF406F7A0EF5}"/>
              </a:ext>
            </a:extLst>
          </p:cNvPr>
          <p:cNvSpPr/>
          <p:nvPr/>
        </p:nvSpPr>
        <p:spPr>
          <a:xfrm>
            <a:off x="6138049" y="2731131"/>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2597224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lstStyle/>
          <a:p>
            <a:pPr algn="ctr"/>
            <a:r>
              <a:rPr lang="fr-CA" sz="3600" dirty="0">
                <a:solidFill>
                  <a:srgbClr val="5F5F5F"/>
                </a:solidFill>
                <a:latin typeface="+mn-lt"/>
              </a:rPr>
              <a:t> </a:t>
            </a:r>
            <a:r>
              <a:rPr lang="fr-CA" sz="3600" dirty="0">
                <a:solidFill>
                  <a:srgbClr val="DE0000"/>
                </a:solidFill>
                <a:latin typeface="+mn-lt"/>
              </a:rPr>
              <a:t>Les éléments constitutifs</a:t>
            </a:r>
          </a:p>
        </p:txBody>
      </p:sp>
      <p:sp>
        <p:nvSpPr>
          <p:cNvPr id="3" name="Espace réservé du contenu 2"/>
          <p:cNvSpPr>
            <a:spLocks noGrp="1"/>
          </p:cNvSpPr>
          <p:nvPr>
            <p:ph idx="1"/>
            <p:custDataLst>
              <p:tags r:id="rId2"/>
            </p:custDataLst>
          </p:nvPr>
        </p:nvSpPr>
        <p:spPr>
          <a:xfrm>
            <a:off x="1705970" y="2297420"/>
            <a:ext cx="6961584" cy="4155947"/>
          </a:xfrm>
        </p:spPr>
        <p:txBody>
          <a:bodyPr/>
          <a:lstStyle/>
          <a:p>
            <a:pPr marL="571500" indent="-457200">
              <a:buClr>
                <a:srgbClr val="DE0000"/>
              </a:buClr>
              <a:buFont typeface="+mj-lt"/>
              <a:buAutoNum type="arabicPeriod"/>
            </a:pPr>
            <a:r>
              <a:rPr lang="fr-CA" sz="2800" dirty="0">
                <a:solidFill>
                  <a:srgbClr val="000000"/>
                </a:solidFill>
              </a:rPr>
              <a:t>Buts du programme d’études</a:t>
            </a:r>
          </a:p>
          <a:p>
            <a:pPr marL="571500" indent="-457200">
              <a:buClr>
                <a:srgbClr val="DE0000"/>
              </a:buClr>
              <a:buFont typeface="+mj-lt"/>
              <a:buAutoNum type="arabicPeriod"/>
            </a:pPr>
            <a:r>
              <a:rPr lang="fr-CA" sz="2800" dirty="0">
                <a:solidFill>
                  <a:srgbClr val="000000"/>
                </a:solidFill>
              </a:rPr>
              <a:t>Intentions éducatives</a:t>
            </a:r>
          </a:p>
          <a:p>
            <a:pPr marL="571500" indent="-457200">
              <a:buClr>
                <a:srgbClr val="DE0000"/>
              </a:buClr>
              <a:buFont typeface="+mj-lt"/>
              <a:buAutoNum type="arabicPeriod"/>
            </a:pPr>
            <a:r>
              <a:rPr lang="fr-CA" sz="2800" dirty="0">
                <a:solidFill>
                  <a:srgbClr val="000000"/>
                </a:solidFill>
              </a:rPr>
              <a:t>Compétences</a:t>
            </a:r>
          </a:p>
          <a:p>
            <a:pPr marL="571500" indent="-457200">
              <a:buClr>
                <a:srgbClr val="DE0000"/>
              </a:buClr>
              <a:buFont typeface="+mj-lt"/>
              <a:buAutoNum type="arabicPeriod"/>
            </a:pPr>
            <a:r>
              <a:rPr lang="fr-CA" sz="2800" dirty="0">
                <a:solidFill>
                  <a:srgbClr val="000000"/>
                </a:solidFill>
              </a:rPr>
              <a:t>Compétences traduites en comportement</a:t>
            </a:r>
          </a:p>
          <a:p>
            <a:pPr marL="571500" indent="-457200">
              <a:buClr>
                <a:srgbClr val="DE0000"/>
              </a:buClr>
              <a:buFont typeface="+mj-lt"/>
              <a:buAutoNum type="arabicPeriod"/>
            </a:pPr>
            <a:r>
              <a:rPr lang="fr-CA" sz="2800" dirty="0">
                <a:solidFill>
                  <a:srgbClr val="000000"/>
                </a:solidFill>
              </a:rPr>
              <a:t>Compétences traduites en situation</a:t>
            </a:r>
          </a:p>
          <a:p>
            <a:pPr marL="571500" indent="-457200">
              <a:buClr>
                <a:srgbClr val="DE0000"/>
              </a:buClr>
              <a:buFont typeface="+mj-lt"/>
              <a:buAutoNum type="arabicPeriod"/>
            </a:pPr>
            <a:r>
              <a:rPr lang="fr-CA" sz="2800" dirty="0">
                <a:solidFill>
                  <a:srgbClr val="000000"/>
                </a:solidFill>
              </a:rPr>
              <a:t>Savoirs liés</a:t>
            </a:r>
            <a:endParaRPr lang="fr-CA" i="1" dirty="0">
              <a:solidFill>
                <a:srgbClr val="000000"/>
              </a:solidFill>
            </a:endParaRPr>
          </a:p>
          <a:p>
            <a:pPr marL="571500" indent="-457200">
              <a:buClr>
                <a:srgbClr val="DE0000"/>
              </a:buClr>
              <a:buFont typeface="+mj-lt"/>
              <a:buAutoNum type="arabicPeriod"/>
            </a:pPr>
            <a:r>
              <a:rPr lang="fr-CA" sz="2800" dirty="0">
                <a:solidFill>
                  <a:srgbClr val="000000"/>
                </a:solidFill>
              </a:rPr>
              <a:t>Durée</a:t>
            </a:r>
          </a:p>
          <a:p>
            <a:pPr marL="571500" indent="-457200">
              <a:buClr>
                <a:srgbClr val="DE0000"/>
              </a:buClr>
              <a:buFont typeface="+mj-lt"/>
              <a:buAutoNum type="arabicPeriod"/>
            </a:pPr>
            <a:r>
              <a:rPr lang="fr-CA" sz="2800" dirty="0">
                <a:solidFill>
                  <a:srgbClr val="000000"/>
                </a:solidFill>
              </a:rPr>
              <a:t>Unités</a:t>
            </a:r>
          </a:p>
        </p:txBody>
      </p:sp>
      <p:sp>
        <p:nvSpPr>
          <p:cNvPr id="4" name="Rectangle 3"/>
          <p:cNvSpPr/>
          <p:nvPr>
            <p:custDataLst>
              <p:tags r:id="rId3"/>
            </p:custDataLst>
          </p:nvPr>
        </p:nvSpPr>
        <p:spPr>
          <a:xfrm>
            <a:off x="1612427" y="1648500"/>
            <a:ext cx="5604804" cy="492443"/>
          </a:xfrm>
          <a:prstGeom prst="rect">
            <a:avLst/>
          </a:prstGeom>
        </p:spPr>
        <p:txBody>
          <a:bodyPr wrap="none">
            <a:spAutoFit/>
          </a:bodyPr>
          <a:lstStyle/>
          <a:p>
            <a:pPr marL="114300" indent="0">
              <a:spcAft>
                <a:spcPts val="1800"/>
              </a:spcAft>
              <a:buNone/>
            </a:pPr>
            <a:r>
              <a:rPr lang="fr-CA" sz="2600" b="1" dirty="0">
                <a:solidFill>
                  <a:srgbClr val="C00000"/>
                </a:solidFill>
              </a:rPr>
              <a:t>Pour tous les programmes confondus :</a:t>
            </a:r>
          </a:p>
        </p:txBody>
      </p:sp>
      <p:grpSp>
        <p:nvGrpSpPr>
          <p:cNvPr id="5" name="Groupe 4"/>
          <p:cNvGrpSpPr/>
          <p:nvPr>
            <p:custDataLst>
              <p:tags r:id="rId4"/>
            </p:custDataLst>
          </p:nvPr>
        </p:nvGrpSpPr>
        <p:grpSpPr>
          <a:xfrm>
            <a:off x="-131197" y="255640"/>
            <a:ext cx="2363120" cy="1927122"/>
            <a:chOff x="-131197" y="255640"/>
            <a:chExt cx="2363120" cy="1927122"/>
          </a:xfrm>
        </p:grpSpPr>
        <p:sp>
          <p:nvSpPr>
            <p:cNvPr id="6" name="Flèche droite 5"/>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31197" y="925195"/>
              <a:ext cx="1968364" cy="492443"/>
            </a:xfrm>
            <a:prstGeom prst="rect">
              <a:avLst/>
            </a:prstGeom>
          </p:spPr>
          <p:txBody>
            <a:bodyPr wrap="square">
              <a:spAutoFit/>
            </a:bodyPr>
            <a:lstStyle/>
            <a:p>
              <a:pPr algn="ctr"/>
              <a:r>
                <a:rPr lang="fr-CA" sz="2600" b="1" dirty="0">
                  <a:solidFill>
                    <a:srgbClr val="000000"/>
                  </a:solidFill>
                </a:rPr>
                <a:t>Corrigé</a:t>
              </a:r>
            </a:p>
          </p:txBody>
        </p:sp>
      </p:grpSp>
    </p:spTree>
    <p:extLst>
      <p:ext uri="{BB962C8B-B14F-4D97-AF65-F5344CB8AC3E}">
        <p14:creationId xmlns:p14="http://schemas.microsoft.com/office/powerpoint/2010/main" val="177442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xfrm>
            <a:off x="1792284" y="132622"/>
            <a:ext cx="6974189" cy="1143000"/>
          </a:xfrm>
          <a:ln>
            <a:noFill/>
          </a:ln>
        </p:spPr>
        <p:txBody>
          <a:bodyPr/>
          <a:lstStyle/>
          <a:p>
            <a:pPr algn="ctr"/>
            <a:r>
              <a:rPr lang="fr-CA" sz="4000" b="1" dirty="0"/>
              <a:t>Déroulement de la formation</a:t>
            </a:r>
          </a:p>
        </p:txBody>
      </p:sp>
      <p:sp>
        <p:nvSpPr>
          <p:cNvPr id="6" name="Rectangle 5"/>
          <p:cNvSpPr/>
          <p:nvPr>
            <p:custDataLst>
              <p:tags r:id="rId2"/>
            </p:custDataLst>
          </p:nvPr>
        </p:nvSpPr>
        <p:spPr>
          <a:xfrm>
            <a:off x="1866321" y="1641211"/>
            <a:ext cx="1856051" cy="523220"/>
          </a:xfrm>
          <a:prstGeom prst="rect">
            <a:avLst/>
          </a:prstGeom>
        </p:spPr>
        <p:txBody>
          <a:bodyPr wrap="square">
            <a:spAutoFit/>
          </a:bodyPr>
          <a:lstStyle/>
          <a:p>
            <a:r>
              <a:rPr lang="fr-CA" sz="2800" b="1" dirty="0">
                <a:solidFill>
                  <a:srgbClr val="C00000"/>
                </a:solidFill>
              </a:rPr>
              <a:t>Jour 1</a:t>
            </a:r>
            <a:endParaRPr lang="fr-CA" sz="2800" dirty="0">
              <a:solidFill>
                <a:srgbClr val="C00000"/>
              </a:solidFill>
            </a:endParaRPr>
          </a:p>
        </p:txBody>
      </p:sp>
      <p:graphicFrame>
        <p:nvGraphicFramePr>
          <p:cNvPr id="21" name="Tableau 20"/>
          <p:cNvGraphicFramePr>
            <a:graphicFrameLocks noGrp="1"/>
          </p:cNvGraphicFramePr>
          <p:nvPr>
            <p:custDataLst>
              <p:tags r:id="rId3"/>
            </p:custDataLst>
            <p:extLst>
              <p:ext uri="{D42A27DB-BD31-4B8C-83A1-F6EECF244321}">
                <p14:modId xmlns:p14="http://schemas.microsoft.com/office/powerpoint/2010/main" val="14601206"/>
              </p:ext>
            </p:extLst>
          </p:nvPr>
        </p:nvGraphicFramePr>
        <p:xfrm>
          <a:off x="1866321" y="2255047"/>
          <a:ext cx="6900152" cy="4556028"/>
        </p:xfrm>
        <a:graphic>
          <a:graphicData uri="http://schemas.openxmlformats.org/drawingml/2006/table">
            <a:tbl>
              <a:tblPr firstRow="1" bandRow="1">
                <a:tableStyleId>{5C22544A-7EE6-4342-B048-85BDC9FD1C3A}</a:tableStyleId>
              </a:tblPr>
              <a:tblGrid>
                <a:gridCol w="6900152">
                  <a:extLst>
                    <a:ext uri="{9D8B030D-6E8A-4147-A177-3AD203B41FA5}">
                      <a16:colId xmlns:a16="http://schemas.microsoft.com/office/drawing/2014/main" val="2047935052"/>
                    </a:ext>
                  </a:extLst>
                </a:gridCol>
              </a:tblGrid>
              <a:tr h="454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Objectifs</a:t>
                      </a:r>
                      <a:r>
                        <a:rPr lang="fr-CA" sz="2000" b="1" baseline="0" dirty="0">
                          <a:solidFill>
                            <a:srgbClr val="000000"/>
                          </a:solidFill>
                        </a:rPr>
                        <a:t> de la formation</a:t>
                      </a:r>
                      <a:endParaRPr lang="fr-CA" sz="2000" b="1"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1150647"/>
                  </a:ext>
                </a:extLst>
              </a:tr>
              <a:tr h="454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Principales fonctions de l’enseignant </a:t>
                      </a:r>
                      <a:endParaRPr lang="fr-CA" sz="2000" b="1" kern="1200" dirty="0">
                        <a:solidFill>
                          <a:srgbClr val="FF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3128378"/>
                  </a:ext>
                </a:extLst>
              </a:tr>
              <a:tr h="454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kern="1200" dirty="0">
                          <a:solidFill>
                            <a:srgbClr val="000000"/>
                          </a:solidFill>
                          <a:latin typeface="+mn-lt"/>
                          <a:ea typeface="+mn-ea"/>
                          <a:cs typeface="+mn-cs"/>
                        </a:rPr>
                        <a:t>Pratique et enseignement du métier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2653542"/>
                  </a:ext>
                </a:extLst>
              </a:tr>
              <a:tr h="478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strike="noStrike" dirty="0">
                          <a:solidFill>
                            <a:srgbClr val="000000"/>
                          </a:solidFill>
                        </a:rPr>
                        <a:t>Andragogie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70912107"/>
                  </a:ext>
                </a:extLst>
              </a:tr>
              <a:tr h="44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Responsabilités de l’enseignant</a:t>
                      </a:r>
                      <a:endParaRPr lang="fr-CA" sz="2000" b="1" kern="1200" dirty="0">
                        <a:solidFill>
                          <a:srgbClr val="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7219375"/>
                  </a:ext>
                </a:extLst>
              </a:tr>
              <a:tr h="44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kern="1200" dirty="0">
                          <a:solidFill>
                            <a:srgbClr val="000000"/>
                          </a:solidFill>
                          <a:latin typeface="+mn-lt"/>
                          <a:ea typeface="+mn-ea"/>
                          <a:cs typeface="+mn-cs"/>
                        </a:rPr>
                        <a:t>Les 13 compétences de la profession enseignante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68661732"/>
                  </a:ext>
                </a:extLst>
              </a:tr>
              <a:tr h="454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Compréhension du programme d’études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3545795"/>
                  </a:ext>
                </a:extLst>
              </a:tr>
              <a:tr h="405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kern="1200" dirty="0">
                          <a:solidFill>
                            <a:srgbClr val="000000"/>
                          </a:solidFill>
                          <a:latin typeface="+mn-lt"/>
                          <a:ea typeface="+mn-ea"/>
                          <a:cs typeface="+mn-cs"/>
                        </a:rPr>
                        <a:t>Première partie du programme d’études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6521280"/>
                  </a:ext>
                </a:extLst>
              </a:tr>
              <a:tr h="405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Devoir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2766070"/>
                  </a:ext>
                </a:extLst>
              </a:tr>
              <a:tr h="559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b="1" strike="sngStrike" dirty="0">
                        <a:solidFill>
                          <a:srgbClr val="00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4003322"/>
                  </a:ext>
                </a:extLst>
              </a:tr>
            </a:tbl>
          </a:graphicData>
        </a:graphic>
      </p:graphicFrame>
    </p:spTree>
    <p:extLst>
      <p:ext uri="{BB962C8B-B14F-4D97-AF65-F5344CB8AC3E}">
        <p14:creationId xmlns:p14="http://schemas.microsoft.com/office/powerpoint/2010/main" val="1407642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12172" y="433901"/>
            <a:ext cx="6961584" cy="1143000"/>
          </a:xfrm>
          <a:ln>
            <a:noFill/>
          </a:ln>
        </p:spPr>
        <p:txBody>
          <a:bodyPr/>
          <a:lstStyle/>
          <a:p>
            <a:pPr algn="ctr"/>
            <a:br>
              <a:rPr lang="fr-CA" sz="3200" b="1" dirty="0">
                <a:solidFill>
                  <a:srgbClr val="5F5F5F"/>
                </a:solidFill>
                <a:latin typeface="+mn-lt"/>
              </a:rPr>
            </a:br>
            <a:r>
              <a:rPr lang="fr-CA" sz="3200" b="1" dirty="0">
                <a:solidFill>
                  <a:srgbClr val="5F5F5F"/>
                </a:solidFill>
                <a:latin typeface="+mn-lt"/>
              </a:rPr>
              <a:t>Définition d’une compétence</a:t>
            </a:r>
            <a:br>
              <a:rPr lang="fr-CA" sz="3200" b="1" dirty="0">
                <a:solidFill>
                  <a:srgbClr val="5F5F5F"/>
                </a:solidFill>
                <a:latin typeface="+mn-lt"/>
              </a:rPr>
            </a:br>
            <a:endParaRPr lang="fr-CA" sz="3200" b="1" dirty="0">
              <a:solidFill>
                <a:srgbClr val="5F5F5F"/>
              </a:solidFill>
              <a:latin typeface="+mn-lt"/>
            </a:endParaRPr>
          </a:p>
        </p:txBody>
      </p:sp>
      <p:sp>
        <p:nvSpPr>
          <p:cNvPr id="3" name="Espace réservé du contenu 2"/>
          <p:cNvSpPr>
            <a:spLocks noGrp="1"/>
          </p:cNvSpPr>
          <p:nvPr>
            <p:ph idx="1"/>
            <p:custDataLst>
              <p:tags r:id="rId2"/>
            </p:custDataLst>
          </p:nvPr>
        </p:nvSpPr>
        <p:spPr>
          <a:xfrm>
            <a:off x="1821803" y="2464567"/>
            <a:ext cx="6961584" cy="3488048"/>
          </a:xfrm>
          <a:solidFill>
            <a:schemeClr val="bg1">
              <a:lumMod val="65000"/>
            </a:schemeClr>
          </a:solidFill>
        </p:spPr>
        <p:txBody>
          <a:bodyPr>
            <a:normAutofit/>
          </a:bodyPr>
          <a:lstStyle/>
          <a:p>
            <a:pPr marL="0" indent="0">
              <a:buNone/>
            </a:pPr>
            <a:endParaRPr lang="fr-CA" b="1" dirty="0">
              <a:solidFill>
                <a:srgbClr val="000000"/>
              </a:solidFill>
            </a:endParaRPr>
          </a:p>
          <a:p>
            <a:pPr marL="0" indent="0" algn="just">
              <a:buNone/>
            </a:pPr>
            <a:r>
              <a:rPr lang="fr-CA" sz="2400" dirty="0">
                <a:solidFill>
                  <a:srgbClr val="000000"/>
                </a:solidFill>
              </a:rPr>
              <a:t>La compétence est le </a:t>
            </a:r>
            <a:r>
              <a:rPr lang="fr-CA" sz="2400" b="1" dirty="0">
                <a:solidFill>
                  <a:srgbClr val="000000"/>
                </a:solidFill>
              </a:rPr>
              <a:t>pouvoir d’agir</a:t>
            </a:r>
            <a:r>
              <a:rPr lang="fr-CA" sz="2400" dirty="0">
                <a:solidFill>
                  <a:srgbClr val="000000"/>
                </a:solidFill>
              </a:rPr>
              <a:t>, </a:t>
            </a:r>
            <a:r>
              <a:rPr lang="fr-CA" sz="2400" b="1" dirty="0">
                <a:solidFill>
                  <a:srgbClr val="000000"/>
                </a:solidFill>
              </a:rPr>
              <a:t>de réussir </a:t>
            </a:r>
            <a:r>
              <a:rPr lang="fr-CA" sz="2400" dirty="0">
                <a:solidFill>
                  <a:srgbClr val="000000"/>
                </a:solidFill>
              </a:rPr>
              <a:t>et </a:t>
            </a:r>
            <a:r>
              <a:rPr lang="fr-CA" sz="2400" b="1" dirty="0">
                <a:solidFill>
                  <a:srgbClr val="000000"/>
                </a:solidFill>
              </a:rPr>
              <a:t>de progresser</a:t>
            </a:r>
            <a:r>
              <a:rPr lang="fr-CA" sz="2400" dirty="0">
                <a:solidFill>
                  <a:srgbClr val="000000"/>
                </a:solidFill>
              </a:rPr>
              <a:t> qui permet de réaliser des tâches, des activités de vie professionnelle ou personnelle, et qui se fond sur un </a:t>
            </a:r>
            <a:r>
              <a:rPr lang="fr-CA" sz="2400" b="1" dirty="0">
                <a:solidFill>
                  <a:srgbClr val="000000"/>
                </a:solidFill>
              </a:rPr>
              <a:t>ensemble organisé de savoirs </a:t>
            </a:r>
            <a:r>
              <a:rPr lang="fr-CA" sz="2400" dirty="0">
                <a:solidFill>
                  <a:srgbClr val="000000"/>
                </a:solidFill>
              </a:rPr>
              <a:t>(savoir, savoir-être et savoir-faire): connaissances et habiletés et divers domaines, stratégies, perceptions, attitudes, etc. </a:t>
            </a:r>
          </a:p>
          <a:p>
            <a:pPr marL="0" indent="0">
              <a:buNone/>
            </a:pPr>
            <a:endParaRPr lang="fr-CA" sz="2000" dirty="0">
              <a:solidFill>
                <a:srgbClr val="000000"/>
              </a:solidFill>
            </a:endParaRPr>
          </a:p>
          <a:p>
            <a:pPr marL="0" indent="0">
              <a:buNone/>
            </a:pPr>
            <a:endParaRPr lang="fr-CA" sz="2000" dirty="0">
              <a:solidFill>
                <a:srgbClr val="000000"/>
              </a:solidFill>
            </a:endParaRPr>
          </a:p>
          <a:p>
            <a:endParaRPr lang="fr-CA" dirty="0">
              <a:solidFill>
                <a:srgbClr val="000000"/>
              </a:solidFill>
            </a:endParaRPr>
          </a:p>
        </p:txBody>
      </p:sp>
      <p:grpSp>
        <p:nvGrpSpPr>
          <p:cNvPr id="4" name="Groupe 3"/>
          <p:cNvGrpSpPr/>
          <p:nvPr>
            <p:custDataLst>
              <p:tags r:id="rId3"/>
            </p:custDataLst>
          </p:nvPr>
        </p:nvGrpSpPr>
        <p:grpSpPr>
          <a:xfrm>
            <a:off x="-182929" y="0"/>
            <a:ext cx="1895101" cy="6858000"/>
            <a:chOff x="-182929" y="0"/>
            <a:chExt cx="1895101" cy="6858000"/>
          </a:xfrm>
        </p:grpSpPr>
        <p:sp>
          <p:nvSpPr>
            <p:cNvPr id="5" name="Rectangle 4"/>
            <p:cNvSpPr/>
            <p:nvPr>
              <p:custDataLst>
                <p:tags r:id="rId6"/>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6"/>
              </p:custDataLst>
            </p:nvPr>
          </p:nvPicPr>
          <p:blipFill>
            <a:blip r:embed="rId28"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ZoneTexte 15"/>
          <p:cNvSpPr txBox="1"/>
          <p:nvPr>
            <p:custDataLst>
              <p:tags r:id="rId4"/>
            </p:custDataLst>
          </p:nvPr>
        </p:nvSpPr>
        <p:spPr>
          <a:xfrm>
            <a:off x="2359072" y="6289493"/>
            <a:ext cx="6443623" cy="461665"/>
          </a:xfrm>
          <a:prstGeom prst="rect">
            <a:avLst/>
          </a:prstGeom>
          <a:noFill/>
        </p:spPr>
        <p:txBody>
          <a:bodyPr wrap="none" rtlCol="0">
            <a:spAutoFit/>
          </a:bodyPr>
          <a:lstStyle/>
          <a:p>
            <a:pPr algn="r"/>
            <a:r>
              <a:rPr lang="fr-CA" sz="1200" b="1" dirty="0">
                <a:solidFill>
                  <a:srgbClr val="C00000"/>
                </a:solidFill>
              </a:rPr>
              <a:t>Cadre de référence sur la planification des activités d’apprentissage et d’évaluation, FP, MELS 2005</a:t>
            </a:r>
          </a:p>
          <a:p>
            <a:endParaRPr lang="fr-CA" sz="1200" dirty="0">
              <a:solidFill>
                <a:srgbClr val="C00000"/>
              </a:solidFill>
            </a:endParaRPr>
          </a:p>
        </p:txBody>
      </p:sp>
      <p:grpSp>
        <p:nvGrpSpPr>
          <p:cNvPr id="17" name="Groupe 16"/>
          <p:cNvGrpSpPr/>
          <p:nvPr>
            <p:custDataLst>
              <p:tags r:id="rId5"/>
            </p:custDataLst>
          </p:nvPr>
        </p:nvGrpSpPr>
        <p:grpSpPr>
          <a:xfrm>
            <a:off x="57986" y="446012"/>
            <a:ext cx="2231923" cy="1927122"/>
            <a:chOff x="0" y="255640"/>
            <a:chExt cx="2231923" cy="1927122"/>
          </a:xfrm>
        </p:grpSpPr>
        <p:sp>
          <p:nvSpPr>
            <p:cNvPr id="18" name="Flèche droite 17"/>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0" y="965692"/>
              <a:ext cx="1968364" cy="492443"/>
            </a:xfrm>
            <a:prstGeom prst="rect">
              <a:avLst/>
            </a:prstGeom>
          </p:spPr>
          <p:txBody>
            <a:bodyPr wrap="square">
              <a:spAutoFit/>
            </a:bodyPr>
            <a:lstStyle/>
            <a:p>
              <a:pPr algn="ctr"/>
              <a:r>
                <a:rPr lang="fr-CA" sz="2600" b="1" dirty="0">
                  <a:solidFill>
                    <a:srgbClr val="000000"/>
                  </a:solidFill>
                </a:rPr>
                <a:t>Corrigé</a:t>
              </a:r>
            </a:p>
          </p:txBody>
        </p:sp>
      </p:grpSp>
    </p:spTree>
    <p:extLst>
      <p:ext uri="{BB962C8B-B14F-4D97-AF65-F5344CB8AC3E}">
        <p14:creationId xmlns:p14="http://schemas.microsoft.com/office/powerpoint/2010/main" val="754872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lstStyle/>
          <a:p>
            <a:pPr algn="ctr"/>
            <a:r>
              <a:rPr lang="fr-CA" sz="3600" b="1" dirty="0">
                <a:latin typeface="+mn-lt"/>
              </a:rPr>
              <a:t>Les compétences </a:t>
            </a:r>
            <a:br>
              <a:rPr lang="fr-CA" sz="3600" b="1" dirty="0">
                <a:latin typeface="+mn-lt"/>
              </a:rPr>
            </a:br>
            <a:r>
              <a:rPr lang="fr-CA" sz="3600" b="1" dirty="0">
                <a:latin typeface="+mn-lt"/>
              </a:rPr>
              <a:t>traduites en comportement</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1237115475"/>
              </p:ext>
            </p:extLst>
          </p:nvPr>
        </p:nvGraphicFramePr>
        <p:xfrm>
          <a:off x="1626088" y="1628467"/>
          <a:ext cx="6961584" cy="480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 name="Groupe 4"/>
          <p:cNvGrpSpPr/>
          <p:nvPr>
            <p:custDataLst>
              <p:tags r:id="rId3"/>
            </p:custDataLst>
          </p:nvPr>
        </p:nvGrpSpPr>
        <p:grpSpPr>
          <a:xfrm>
            <a:off x="175276" y="0"/>
            <a:ext cx="2231923" cy="1927122"/>
            <a:chOff x="0" y="255640"/>
            <a:chExt cx="2231923" cy="1927122"/>
          </a:xfrm>
        </p:grpSpPr>
        <p:sp>
          <p:nvSpPr>
            <p:cNvPr id="6" name="Flèche droite 5"/>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0" y="965692"/>
              <a:ext cx="1968364" cy="492443"/>
            </a:xfrm>
            <a:prstGeom prst="rect">
              <a:avLst/>
            </a:prstGeom>
          </p:spPr>
          <p:txBody>
            <a:bodyPr wrap="square">
              <a:spAutoFit/>
            </a:bodyPr>
            <a:lstStyle/>
            <a:p>
              <a:pPr algn="ctr"/>
              <a:r>
                <a:rPr lang="fr-CA" sz="2600" b="1" dirty="0">
                  <a:solidFill>
                    <a:srgbClr val="000000"/>
                  </a:solidFill>
                </a:rPr>
                <a:t>Corrigé</a:t>
              </a:r>
            </a:p>
          </p:txBody>
        </p:sp>
      </p:grpSp>
    </p:spTree>
    <p:extLst>
      <p:ext uri="{BB962C8B-B14F-4D97-AF65-F5344CB8AC3E}">
        <p14:creationId xmlns:p14="http://schemas.microsoft.com/office/powerpoint/2010/main" val="2081086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lstStyle/>
          <a:p>
            <a:pPr algn="ctr"/>
            <a:r>
              <a:rPr lang="fr-CA" sz="3600" dirty="0">
                <a:latin typeface="+mn-lt"/>
              </a:rPr>
              <a:t>Les c</a:t>
            </a:r>
            <a:r>
              <a:rPr lang="fr-CA" sz="3600" b="1" dirty="0">
                <a:latin typeface="+mn-lt"/>
              </a:rPr>
              <a:t>ompétences </a:t>
            </a:r>
            <a:br>
              <a:rPr lang="fr-CA" sz="3600" b="1" dirty="0">
                <a:latin typeface="+mn-lt"/>
              </a:rPr>
            </a:br>
            <a:r>
              <a:rPr lang="fr-CA" sz="3600" b="1" dirty="0">
                <a:latin typeface="+mn-lt"/>
              </a:rPr>
              <a:t>traduites en situation</a:t>
            </a:r>
          </a:p>
        </p:txBody>
      </p:sp>
      <p:grpSp>
        <p:nvGrpSpPr>
          <p:cNvPr id="5" name="Groupe 4"/>
          <p:cNvGrpSpPr/>
          <p:nvPr>
            <p:custDataLst>
              <p:tags r:id="rId2"/>
            </p:custDataLst>
          </p:nvPr>
        </p:nvGrpSpPr>
        <p:grpSpPr>
          <a:xfrm>
            <a:off x="1626088" y="1689817"/>
            <a:ext cx="6961584" cy="4677900"/>
            <a:chOff x="1626088" y="1689817"/>
            <a:chExt cx="6961584" cy="4677900"/>
          </a:xfrm>
        </p:grpSpPr>
        <p:sp>
          <p:nvSpPr>
            <p:cNvPr id="6" name="Forme libre 5"/>
            <p:cNvSpPr/>
            <p:nvPr/>
          </p:nvSpPr>
          <p:spPr>
            <a:xfrm>
              <a:off x="1626088" y="1689817"/>
              <a:ext cx="6961584" cy="1333800"/>
            </a:xfrm>
            <a:custGeom>
              <a:avLst/>
              <a:gdLst>
                <a:gd name="connsiteX0" fmla="*/ 0 w 6961584"/>
                <a:gd name="connsiteY0" fmla="*/ 222304 h 1333800"/>
                <a:gd name="connsiteX1" fmla="*/ 222304 w 6961584"/>
                <a:gd name="connsiteY1" fmla="*/ 0 h 1333800"/>
                <a:gd name="connsiteX2" fmla="*/ 6739280 w 6961584"/>
                <a:gd name="connsiteY2" fmla="*/ 0 h 1333800"/>
                <a:gd name="connsiteX3" fmla="*/ 6961584 w 6961584"/>
                <a:gd name="connsiteY3" fmla="*/ 222304 h 1333800"/>
                <a:gd name="connsiteX4" fmla="*/ 6961584 w 6961584"/>
                <a:gd name="connsiteY4" fmla="*/ 1111496 h 1333800"/>
                <a:gd name="connsiteX5" fmla="*/ 6739280 w 6961584"/>
                <a:gd name="connsiteY5" fmla="*/ 1333800 h 1333800"/>
                <a:gd name="connsiteX6" fmla="*/ 222304 w 6961584"/>
                <a:gd name="connsiteY6" fmla="*/ 1333800 h 1333800"/>
                <a:gd name="connsiteX7" fmla="*/ 0 w 6961584"/>
                <a:gd name="connsiteY7" fmla="*/ 1111496 h 1333800"/>
                <a:gd name="connsiteX8" fmla="*/ 0 w 6961584"/>
                <a:gd name="connsiteY8" fmla="*/ 222304 h 13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84" h="1333800">
                  <a:moveTo>
                    <a:pt x="0" y="222304"/>
                  </a:moveTo>
                  <a:cubicBezTo>
                    <a:pt x="0" y="99529"/>
                    <a:pt x="99529" y="0"/>
                    <a:pt x="222304" y="0"/>
                  </a:cubicBezTo>
                  <a:lnTo>
                    <a:pt x="6739280" y="0"/>
                  </a:lnTo>
                  <a:cubicBezTo>
                    <a:pt x="6862055" y="0"/>
                    <a:pt x="6961584" y="99529"/>
                    <a:pt x="6961584" y="222304"/>
                  </a:cubicBezTo>
                  <a:lnTo>
                    <a:pt x="6961584" y="1111496"/>
                  </a:lnTo>
                  <a:cubicBezTo>
                    <a:pt x="6961584" y="1234271"/>
                    <a:pt x="6862055" y="1333800"/>
                    <a:pt x="6739280" y="1333800"/>
                  </a:cubicBezTo>
                  <a:lnTo>
                    <a:pt x="222304" y="1333800"/>
                  </a:lnTo>
                  <a:cubicBezTo>
                    <a:pt x="99529" y="1333800"/>
                    <a:pt x="0" y="1234271"/>
                    <a:pt x="0" y="1111496"/>
                  </a:cubicBezTo>
                  <a:lnTo>
                    <a:pt x="0" y="22230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791" tIns="171791" rIns="171791" bIns="171791" numCol="1" spcCol="1270" anchor="ctr" anchorCtr="0">
              <a:noAutofit/>
            </a:bodyPr>
            <a:lstStyle/>
            <a:p>
              <a:pPr lvl="0" algn="l" defTabSz="1244600" rtl="0">
                <a:lnSpc>
                  <a:spcPct val="90000"/>
                </a:lnSpc>
                <a:spcBef>
                  <a:spcPct val="0"/>
                </a:spcBef>
                <a:spcAft>
                  <a:spcPct val="35000"/>
                </a:spcAft>
              </a:pPr>
              <a:r>
                <a:rPr lang="fr-CA" sz="2800" kern="1200" dirty="0"/>
                <a:t>Elles décrivent la situation éducative dans laquelle se trouve l’élève pour effectuer ses apprentissages </a:t>
              </a:r>
              <a:r>
                <a:rPr lang="fr-CA" sz="2800" b="1" kern="1200" dirty="0"/>
                <a:t>(savoir-être).</a:t>
              </a:r>
              <a:endParaRPr lang="fr-CA" sz="2800" kern="1200" dirty="0"/>
            </a:p>
          </p:txBody>
        </p:sp>
        <p:sp>
          <p:nvSpPr>
            <p:cNvPr id="7" name="Forme libre 6"/>
            <p:cNvSpPr/>
            <p:nvPr/>
          </p:nvSpPr>
          <p:spPr>
            <a:xfrm>
              <a:off x="1626088" y="3361867"/>
              <a:ext cx="6961584" cy="1333800"/>
            </a:xfrm>
            <a:custGeom>
              <a:avLst/>
              <a:gdLst>
                <a:gd name="connsiteX0" fmla="*/ 0 w 6961584"/>
                <a:gd name="connsiteY0" fmla="*/ 222304 h 1333800"/>
                <a:gd name="connsiteX1" fmla="*/ 222304 w 6961584"/>
                <a:gd name="connsiteY1" fmla="*/ 0 h 1333800"/>
                <a:gd name="connsiteX2" fmla="*/ 6739280 w 6961584"/>
                <a:gd name="connsiteY2" fmla="*/ 0 h 1333800"/>
                <a:gd name="connsiteX3" fmla="*/ 6961584 w 6961584"/>
                <a:gd name="connsiteY3" fmla="*/ 222304 h 1333800"/>
                <a:gd name="connsiteX4" fmla="*/ 6961584 w 6961584"/>
                <a:gd name="connsiteY4" fmla="*/ 1111496 h 1333800"/>
                <a:gd name="connsiteX5" fmla="*/ 6739280 w 6961584"/>
                <a:gd name="connsiteY5" fmla="*/ 1333800 h 1333800"/>
                <a:gd name="connsiteX6" fmla="*/ 222304 w 6961584"/>
                <a:gd name="connsiteY6" fmla="*/ 1333800 h 1333800"/>
                <a:gd name="connsiteX7" fmla="*/ 0 w 6961584"/>
                <a:gd name="connsiteY7" fmla="*/ 1111496 h 1333800"/>
                <a:gd name="connsiteX8" fmla="*/ 0 w 6961584"/>
                <a:gd name="connsiteY8" fmla="*/ 222304 h 13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84" h="1333800">
                  <a:moveTo>
                    <a:pt x="0" y="222304"/>
                  </a:moveTo>
                  <a:cubicBezTo>
                    <a:pt x="0" y="99529"/>
                    <a:pt x="99529" y="0"/>
                    <a:pt x="222304" y="0"/>
                  </a:cubicBezTo>
                  <a:lnTo>
                    <a:pt x="6739280" y="0"/>
                  </a:lnTo>
                  <a:cubicBezTo>
                    <a:pt x="6862055" y="0"/>
                    <a:pt x="6961584" y="99529"/>
                    <a:pt x="6961584" y="222304"/>
                  </a:cubicBezTo>
                  <a:lnTo>
                    <a:pt x="6961584" y="1111496"/>
                  </a:lnTo>
                  <a:cubicBezTo>
                    <a:pt x="6961584" y="1234271"/>
                    <a:pt x="6862055" y="1333800"/>
                    <a:pt x="6739280" y="1333800"/>
                  </a:cubicBezTo>
                  <a:lnTo>
                    <a:pt x="222304" y="1333800"/>
                  </a:lnTo>
                  <a:cubicBezTo>
                    <a:pt x="99529" y="1333800"/>
                    <a:pt x="0" y="1234271"/>
                    <a:pt x="0" y="1111496"/>
                  </a:cubicBezTo>
                  <a:lnTo>
                    <a:pt x="0" y="222304"/>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791" tIns="171791" rIns="171791" bIns="171791" numCol="1" spcCol="1270" anchor="ctr" anchorCtr="0">
              <a:noAutofit/>
            </a:bodyPr>
            <a:lstStyle/>
            <a:p>
              <a:pPr lvl="0" algn="l" defTabSz="1244600" rtl="0">
                <a:lnSpc>
                  <a:spcPct val="90000"/>
                </a:lnSpc>
                <a:spcBef>
                  <a:spcPct val="0"/>
                </a:spcBef>
                <a:spcAft>
                  <a:spcPct val="35000"/>
                </a:spcAft>
              </a:pPr>
              <a:r>
                <a:rPr lang="fr-CA" sz="2800" kern="1200" dirty="0"/>
                <a:t>L’évaluation se fait </a:t>
              </a:r>
              <a:r>
                <a:rPr lang="fr-CA" sz="2800" b="1" kern="1200" dirty="0"/>
                <a:t>tout au long de la compétence.</a:t>
              </a:r>
              <a:endParaRPr lang="fr-CA" sz="2800" kern="1200" dirty="0"/>
            </a:p>
          </p:txBody>
        </p:sp>
        <p:sp>
          <p:nvSpPr>
            <p:cNvPr id="8" name="Forme libre 7"/>
            <p:cNvSpPr/>
            <p:nvPr/>
          </p:nvSpPr>
          <p:spPr>
            <a:xfrm>
              <a:off x="1626088" y="5033917"/>
              <a:ext cx="6961584" cy="1333800"/>
            </a:xfrm>
            <a:custGeom>
              <a:avLst/>
              <a:gdLst>
                <a:gd name="connsiteX0" fmla="*/ 0 w 6961584"/>
                <a:gd name="connsiteY0" fmla="*/ 222304 h 1333800"/>
                <a:gd name="connsiteX1" fmla="*/ 222304 w 6961584"/>
                <a:gd name="connsiteY1" fmla="*/ 0 h 1333800"/>
                <a:gd name="connsiteX2" fmla="*/ 6739280 w 6961584"/>
                <a:gd name="connsiteY2" fmla="*/ 0 h 1333800"/>
                <a:gd name="connsiteX3" fmla="*/ 6961584 w 6961584"/>
                <a:gd name="connsiteY3" fmla="*/ 222304 h 1333800"/>
                <a:gd name="connsiteX4" fmla="*/ 6961584 w 6961584"/>
                <a:gd name="connsiteY4" fmla="*/ 1111496 h 1333800"/>
                <a:gd name="connsiteX5" fmla="*/ 6739280 w 6961584"/>
                <a:gd name="connsiteY5" fmla="*/ 1333800 h 1333800"/>
                <a:gd name="connsiteX6" fmla="*/ 222304 w 6961584"/>
                <a:gd name="connsiteY6" fmla="*/ 1333800 h 1333800"/>
                <a:gd name="connsiteX7" fmla="*/ 0 w 6961584"/>
                <a:gd name="connsiteY7" fmla="*/ 1111496 h 1333800"/>
                <a:gd name="connsiteX8" fmla="*/ 0 w 6961584"/>
                <a:gd name="connsiteY8" fmla="*/ 222304 h 13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84" h="1333800">
                  <a:moveTo>
                    <a:pt x="0" y="222304"/>
                  </a:moveTo>
                  <a:cubicBezTo>
                    <a:pt x="0" y="99529"/>
                    <a:pt x="99529" y="0"/>
                    <a:pt x="222304" y="0"/>
                  </a:cubicBezTo>
                  <a:lnTo>
                    <a:pt x="6739280" y="0"/>
                  </a:lnTo>
                  <a:cubicBezTo>
                    <a:pt x="6862055" y="0"/>
                    <a:pt x="6961584" y="99529"/>
                    <a:pt x="6961584" y="222304"/>
                  </a:cubicBezTo>
                  <a:lnTo>
                    <a:pt x="6961584" y="1111496"/>
                  </a:lnTo>
                  <a:cubicBezTo>
                    <a:pt x="6961584" y="1234271"/>
                    <a:pt x="6862055" y="1333800"/>
                    <a:pt x="6739280" y="1333800"/>
                  </a:cubicBezTo>
                  <a:lnTo>
                    <a:pt x="222304" y="1333800"/>
                  </a:lnTo>
                  <a:cubicBezTo>
                    <a:pt x="99529" y="1333800"/>
                    <a:pt x="0" y="1234271"/>
                    <a:pt x="0" y="1111496"/>
                  </a:cubicBezTo>
                  <a:lnTo>
                    <a:pt x="0" y="222304"/>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791" tIns="171791" rIns="171791" bIns="171791" numCol="1" spcCol="1270" anchor="ctr" anchorCtr="0">
              <a:noAutofit/>
            </a:bodyPr>
            <a:lstStyle/>
            <a:p>
              <a:pPr lvl="0" algn="l" defTabSz="1244600" rtl="0">
                <a:lnSpc>
                  <a:spcPct val="90000"/>
                </a:lnSpc>
                <a:spcBef>
                  <a:spcPct val="0"/>
                </a:spcBef>
                <a:spcAft>
                  <a:spcPct val="35000"/>
                </a:spcAft>
              </a:pPr>
              <a:r>
                <a:rPr lang="fr-CA" sz="2800" kern="1200" dirty="0"/>
                <a:t>On y </a:t>
              </a:r>
              <a:r>
                <a:rPr lang="fr-CA" sz="2800" kern="1200" dirty="0">
                  <a:solidFill>
                    <a:srgbClr val="C00000"/>
                  </a:solidFill>
                </a:rPr>
                <a:t>évalue</a:t>
              </a:r>
              <a:r>
                <a:rPr lang="fr-CA" sz="2800" kern="1200" dirty="0"/>
                <a:t> </a:t>
              </a:r>
              <a:r>
                <a:rPr lang="fr-CA" sz="2800" b="1" u="sng" kern="1200" dirty="0"/>
                <a:t>l’engagement</a:t>
              </a:r>
              <a:r>
                <a:rPr lang="fr-CA" sz="2800" b="1" kern="1200" dirty="0"/>
                <a:t> et la </a:t>
              </a:r>
              <a:r>
                <a:rPr lang="fr-CA" sz="2800" b="1" u="sng" kern="1200" dirty="0"/>
                <a:t>participation</a:t>
              </a:r>
              <a:r>
                <a:rPr lang="fr-CA" sz="2800" b="1" kern="1200" dirty="0"/>
                <a:t> </a:t>
              </a:r>
              <a:r>
                <a:rPr lang="fr-CA" sz="2800" kern="1200" dirty="0"/>
                <a:t>de l’élève et </a:t>
              </a:r>
              <a:r>
                <a:rPr lang="fr-CA" sz="2800" dirty="0"/>
                <a:t>cela</a:t>
              </a:r>
              <a:r>
                <a:rPr lang="fr-CA" sz="2800" kern="1200" dirty="0"/>
                <a:t> porte sur la façon d’agir.</a:t>
              </a:r>
            </a:p>
          </p:txBody>
        </p:sp>
      </p:grpSp>
      <p:grpSp>
        <p:nvGrpSpPr>
          <p:cNvPr id="9" name="Groupe 8"/>
          <p:cNvGrpSpPr/>
          <p:nvPr>
            <p:custDataLst>
              <p:tags r:id="rId3"/>
            </p:custDataLst>
          </p:nvPr>
        </p:nvGrpSpPr>
        <p:grpSpPr>
          <a:xfrm>
            <a:off x="127149" y="0"/>
            <a:ext cx="2231923" cy="1927122"/>
            <a:chOff x="0" y="255640"/>
            <a:chExt cx="2231923" cy="1927122"/>
          </a:xfrm>
        </p:grpSpPr>
        <p:sp>
          <p:nvSpPr>
            <p:cNvPr id="10" name="Flèche droite 9"/>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0" y="965692"/>
              <a:ext cx="1968364" cy="492443"/>
            </a:xfrm>
            <a:prstGeom prst="rect">
              <a:avLst/>
            </a:prstGeom>
          </p:spPr>
          <p:txBody>
            <a:bodyPr wrap="square">
              <a:spAutoFit/>
            </a:bodyPr>
            <a:lstStyle/>
            <a:p>
              <a:pPr algn="ctr"/>
              <a:r>
                <a:rPr lang="fr-CA" sz="2600" b="1" dirty="0">
                  <a:solidFill>
                    <a:srgbClr val="000000"/>
                  </a:solidFill>
                </a:rPr>
                <a:t>Corrigé</a:t>
              </a:r>
            </a:p>
          </p:txBody>
        </p:sp>
      </p:grpSp>
    </p:spTree>
    <p:extLst>
      <p:ext uri="{BB962C8B-B14F-4D97-AF65-F5344CB8AC3E}">
        <p14:creationId xmlns:p14="http://schemas.microsoft.com/office/powerpoint/2010/main" val="2763557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lstStyle/>
          <a:p>
            <a:pPr algn="ctr"/>
            <a:r>
              <a:rPr lang="fr-CA" sz="3600" b="1" dirty="0">
                <a:solidFill>
                  <a:srgbClr val="DE0000"/>
                </a:solidFill>
                <a:latin typeface="+mn-lt"/>
              </a:rPr>
              <a:t>Première partie </a:t>
            </a:r>
            <a:br>
              <a:rPr lang="fr-CA" sz="3600" b="1" dirty="0">
                <a:solidFill>
                  <a:srgbClr val="DE0000"/>
                </a:solidFill>
                <a:latin typeface="+mn-lt"/>
              </a:rPr>
            </a:br>
            <a:r>
              <a:rPr lang="fr-CA" sz="3600" b="1" dirty="0">
                <a:solidFill>
                  <a:srgbClr val="DE0000"/>
                </a:solidFill>
                <a:latin typeface="+mn-lt"/>
              </a:rPr>
              <a:t>d’un programme d’études</a:t>
            </a:r>
          </a:p>
        </p:txBody>
      </p:sp>
      <p:graphicFrame>
        <p:nvGraphicFramePr>
          <p:cNvPr id="5" name="Espace réservé du contenu 4"/>
          <p:cNvGraphicFramePr>
            <a:graphicFrameLocks noGrp="1"/>
          </p:cNvGraphicFramePr>
          <p:nvPr>
            <p:ph idx="1"/>
            <p:custDataLst>
              <p:tags r:id="rId2"/>
            </p:custDataLst>
            <p:extLst>
              <p:ext uri="{D42A27DB-BD31-4B8C-83A1-F6EECF244321}">
                <p14:modId xmlns:p14="http://schemas.microsoft.com/office/powerpoint/2010/main" val="3735589989"/>
              </p:ext>
            </p:extLst>
          </p:nvPr>
        </p:nvGraphicFramePr>
        <p:xfrm>
          <a:off x="1666029" y="1790700"/>
          <a:ext cx="6961584"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94024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1982788" y="266700"/>
            <a:ext cx="6494462" cy="1544369"/>
          </a:xfrm>
          <a:ln>
            <a:noFill/>
          </a:ln>
        </p:spPr>
        <p:txBody>
          <a:bodyPr/>
          <a:lstStyle/>
          <a:p>
            <a:pPr algn="ctr"/>
            <a:r>
              <a:rPr lang="fr-CA" sz="3600" b="1" dirty="0">
                <a:solidFill>
                  <a:srgbClr val="C00000"/>
                </a:solidFill>
              </a:rPr>
              <a:t>Activité</a:t>
            </a:r>
            <a:r>
              <a:rPr lang="fr-CA" sz="4800" b="1" dirty="0">
                <a:solidFill>
                  <a:srgbClr val="C00000"/>
                </a:solidFill>
              </a:rPr>
              <a:t> </a:t>
            </a:r>
            <a:r>
              <a:rPr lang="fr-CA" sz="3600" b="1" dirty="0">
                <a:solidFill>
                  <a:srgbClr val="C00000"/>
                </a:solidFill>
              </a:rPr>
              <a:t>6</a:t>
            </a:r>
            <a:br>
              <a:rPr lang="fr-CA" sz="4800" dirty="0">
                <a:solidFill>
                  <a:srgbClr val="C00000"/>
                </a:solidFill>
              </a:rPr>
            </a:br>
            <a:r>
              <a:rPr lang="fr-CA" sz="3600" b="1" dirty="0">
                <a:solidFill>
                  <a:srgbClr val="C00000"/>
                </a:solidFill>
                <a:latin typeface="+mn-lt"/>
              </a:rPr>
              <a:t>Buts du programme d’études</a:t>
            </a:r>
            <a:br>
              <a:rPr lang="fr-CA" sz="3600" b="1" dirty="0">
                <a:solidFill>
                  <a:srgbClr val="C00000"/>
                </a:solidFill>
                <a:latin typeface="+mn-lt"/>
              </a:rPr>
            </a:br>
            <a:endParaRPr lang="fr-CA" sz="3600" b="1" dirty="0">
              <a:solidFill>
                <a:srgbClr val="5F5F5F"/>
              </a:solidFill>
              <a:latin typeface="+mn-lt"/>
            </a:endParaRPr>
          </a:p>
        </p:txBody>
      </p:sp>
      <p:sp>
        <p:nvSpPr>
          <p:cNvPr id="6" name="ZoneTexte 5"/>
          <p:cNvSpPr txBox="1"/>
          <p:nvPr>
            <p:custDataLst>
              <p:tags r:id="rId2"/>
            </p:custDataLst>
          </p:nvPr>
        </p:nvSpPr>
        <p:spPr>
          <a:xfrm>
            <a:off x="1982788" y="2155371"/>
            <a:ext cx="6494462"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CA" altLang="fr-FR" sz="3200" b="1" dirty="0">
                <a:solidFill>
                  <a:srgbClr val="5F5F5F"/>
                </a:solidFill>
              </a:rPr>
              <a:t>Individuellement</a:t>
            </a:r>
          </a:p>
          <a:p>
            <a:pPr marL="742950" lvl="1" indent="-285750">
              <a:spcAft>
                <a:spcPts val="1200"/>
              </a:spcAft>
              <a:buFont typeface="Arial" panose="020B0604020202020204" pitchFamily="34" charset="0"/>
              <a:buChar char="•"/>
            </a:pPr>
            <a:r>
              <a:rPr lang="fr-CA" altLang="fr-FR" sz="3200" b="1" dirty="0">
                <a:solidFill>
                  <a:schemeClr val="tx1">
                    <a:lumMod val="50000"/>
                  </a:schemeClr>
                </a:solidFill>
              </a:rPr>
              <a:t>Dans la première partie de votre programme, trouvez les quatre (4) buts qui se retrouvent dans tous les programmes d’études</a:t>
            </a:r>
            <a:endParaRPr lang="fr-CA" sz="2400" dirty="0">
              <a:solidFill>
                <a:schemeClr val="tx1">
                  <a:lumMod val="50000"/>
                </a:schemeClr>
              </a:solidFill>
            </a:endParaRPr>
          </a:p>
        </p:txBody>
      </p:sp>
      <p:grpSp>
        <p:nvGrpSpPr>
          <p:cNvPr id="7" name="Groupe 6"/>
          <p:cNvGrpSpPr/>
          <p:nvPr>
            <p:custDataLst>
              <p:tags r:id="rId3"/>
            </p:custDataLst>
          </p:nvPr>
        </p:nvGrpSpPr>
        <p:grpSpPr>
          <a:xfrm>
            <a:off x="6608743" y="5609476"/>
            <a:ext cx="2365416" cy="1053349"/>
            <a:chOff x="6768206" y="5877272"/>
            <a:chExt cx="2365416" cy="1053349"/>
          </a:xfrm>
        </p:grpSpPr>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 5  minutes</a:t>
              </a:r>
            </a:p>
          </p:txBody>
        </p:sp>
      </p:grpSp>
    </p:spTree>
    <p:extLst>
      <p:ext uri="{BB962C8B-B14F-4D97-AF65-F5344CB8AC3E}">
        <p14:creationId xmlns:p14="http://schemas.microsoft.com/office/powerpoint/2010/main" val="3806835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5970" y="274638"/>
            <a:ext cx="6881702" cy="1858962"/>
          </a:xfrm>
        </p:spPr>
        <p:txBody>
          <a:bodyPr/>
          <a:lstStyle/>
          <a:p>
            <a:pPr algn="ctr"/>
            <a:r>
              <a:rPr lang="fr-CA" dirty="0"/>
              <a:t>Les 4 buts généraux d’un </a:t>
            </a:r>
            <a:br>
              <a:rPr lang="fr-CA" dirty="0"/>
            </a:br>
            <a:r>
              <a:rPr lang="fr-CA" dirty="0"/>
              <a:t>programme d’études</a:t>
            </a:r>
          </a:p>
        </p:txBody>
      </p:sp>
      <p:graphicFrame>
        <p:nvGraphicFramePr>
          <p:cNvPr id="18" name="Espace réservé du contenu 17"/>
          <p:cNvGraphicFramePr>
            <a:graphicFrameLocks noGrp="1"/>
          </p:cNvGraphicFramePr>
          <p:nvPr>
            <p:ph idx="1"/>
            <p:extLst>
              <p:ext uri="{D42A27DB-BD31-4B8C-83A1-F6EECF244321}">
                <p14:modId xmlns:p14="http://schemas.microsoft.com/office/powerpoint/2010/main" val="1009780496"/>
              </p:ext>
            </p:extLst>
          </p:nvPr>
        </p:nvGraphicFramePr>
        <p:xfrm>
          <a:off x="1366451" y="1963619"/>
          <a:ext cx="7548949" cy="4800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4" name="Groupe 3"/>
          <p:cNvGrpSpPr/>
          <p:nvPr>
            <p:custDataLst>
              <p:tags r:id="rId1"/>
            </p:custDataLst>
          </p:nvPr>
        </p:nvGrpSpPr>
        <p:grpSpPr>
          <a:xfrm>
            <a:off x="-182929" y="0"/>
            <a:ext cx="1895101" cy="6858000"/>
            <a:chOff x="-182929" y="0"/>
            <a:chExt cx="1895101" cy="6858000"/>
          </a:xfrm>
        </p:grpSpPr>
        <p:sp>
          <p:nvSpPr>
            <p:cNvPr id="5" name="Rectangle 4"/>
            <p:cNvSpPr/>
            <p:nvPr>
              <p:custDataLst>
                <p:tags r:id="rId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4"/>
              </p:custDataLst>
            </p:nvPr>
          </p:nvPicPr>
          <p:blipFill>
            <a:blip r:embed="rId31"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custDataLst>
              <p:tags r:id="rId2"/>
            </p:custDataLst>
          </p:nvPr>
        </p:nvSpPr>
        <p:spPr>
          <a:xfrm>
            <a:off x="2345105" y="374204"/>
            <a:ext cx="300082" cy="646331"/>
          </a:xfrm>
          <a:prstGeom prst="rect">
            <a:avLst/>
          </a:prstGeom>
        </p:spPr>
        <p:txBody>
          <a:bodyPr wrap="none">
            <a:spAutoFit/>
          </a:bodyPr>
          <a:lstStyle/>
          <a:p>
            <a:pPr marL="114300" indent="0">
              <a:buNone/>
            </a:pPr>
            <a:endParaRPr lang="fr-CA" sz="3600" b="1" dirty="0">
              <a:solidFill>
                <a:schemeClr val="bg1">
                  <a:lumMod val="65000"/>
                </a:schemeClr>
              </a:solidFill>
            </a:endParaRPr>
          </a:p>
        </p:txBody>
      </p:sp>
      <p:grpSp>
        <p:nvGrpSpPr>
          <p:cNvPr id="21" name="Groupe 20"/>
          <p:cNvGrpSpPr/>
          <p:nvPr>
            <p:custDataLst>
              <p:tags r:id="rId3"/>
            </p:custDataLst>
          </p:nvPr>
        </p:nvGrpSpPr>
        <p:grpSpPr>
          <a:xfrm>
            <a:off x="-131197" y="255640"/>
            <a:ext cx="2363120" cy="1927122"/>
            <a:chOff x="-131197" y="255640"/>
            <a:chExt cx="2363120" cy="1927122"/>
          </a:xfrm>
        </p:grpSpPr>
        <p:sp>
          <p:nvSpPr>
            <p:cNvPr id="22" name="Flèche droite 21"/>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131197" y="925195"/>
              <a:ext cx="1968364" cy="492443"/>
            </a:xfrm>
            <a:prstGeom prst="rect">
              <a:avLst/>
            </a:prstGeom>
          </p:spPr>
          <p:txBody>
            <a:bodyPr wrap="square">
              <a:spAutoFit/>
            </a:bodyPr>
            <a:lstStyle/>
            <a:p>
              <a:pPr algn="ctr"/>
              <a:r>
                <a:rPr lang="fr-CA" sz="2600" b="1" dirty="0">
                  <a:solidFill>
                    <a:srgbClr val="000000"/>
                  </a:solidFill>
                </a:rPr>
                <a:t>Corrigé</a:t>
              </a:r>
            </a:p>
          </p:txBody>
        </p:sp>
      </p:grpSp>
      <p:sp>
        <p:nvSpPr>
          <p:cNvPr id="20" name="Rectangle 19">
            <a:extLst>
              <a:ext uri="{FF2B5EF4-FFF2-40B4-BE49-F238E27FC236}">
                <a16:creationId xmlns:a16="http://schemas.microsoft.com/office/drawing/2014/main" id="{D0480341-5A69-4620-A563-5E70EE112281}"/>
              </a:ext>
            </a:extLst>
          </p:cNvPr>
          <p:cNvSpPr/>
          <p:nvPr/>
        </p:nvSpPr>
        <p:spPr>
          <a:xfrm>
            <a:off x="1605542" y="6504924"/>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35377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1982788" y="266699"/>
            <a:ext cx="6407233" cy="1690437"/>
          </a:xfrm>
          <a:ln>
            <a:noFill/>
          </a:ln>
        </p:spPr>
        <p:txBody>
          <a:bodyPr/>
          <a:lstStyle/>
          <a:p>
            <a:pPr algn="ctr"/>
            <a:r>
              <a:rPr lang="fr-CA" sz="3600" b="1" dirty="0">
                <a:solidFill>
                  <a:srgbClr val="C00000"/>
                </a:solidFill>
              </a:rPr>
              <a:t>Activité</a:t>
            </a:r>
            <a:r>
              <a:rPr lang="fr-CA" sz="4800" b="1" dirty="0">
                <a:solidFill>
                  <a:srgbClr val="C00000"/>
                </a:solidFill>
              </a:rPr>
              <a:t> </a:t>
            </a:r>
            <a:r>
              <a:rPr lang="fr-CA" sz="3600" b="1" dirty="0">
                <a:solidFill>
                  <a:srgbClr val="C00000"/>
                </a:solidFill>
              </a:rPr>
              <a:t>7</a:t>
            </a:r>
            <a:br>
              <a:rPr lang="fr-CA" sz="3600" b="1" dirty="0">
                <a:solidFill>
                  <a:srgbClr val="C00000"/>
                </a:solidFill>
              </a:rPr>
            </a:br>
            <a:r>
              <a:rPr lang="fr-CA" sz="3600" b="1" dirty="0">
                <a:solidFill>
                  <a:srgbClr val="C00000"/>
                </a:solidFill>
                <a:latin typeface="+mn-lt"/>
              </a:rPr>
              <a:t>L’</a:t>
            </a:r>
            <a:r>
              <a:rPr lang="fr-CA" sz="3600" b="1" dirty="0">
                <a:solidFill>
                  <a:srgbClr val="C00000"/>
                </a:solidFill>
              </a:rPr>
              <a:t> intention éducative</a:t>
            </a:r>
            <a:br>
              <a:rPr lang="fr-CA" sz="3600" b="1" dirty="0">
                <a:solidFill>
                  <a:srgbClr val="C00000"/>
                </a:solidFill>
              </a:rPr>
            </a:br>
            <a:endParaRPr lang="fr-CA" sz="3600" b="1" dirty="0">
              <a:solidFill>
                <a:srgbClr val="5F5F5F"/>
              </a:solidFill>
              <a:latin typeface="+mn-lt"/>
            </a:endParaRPr>
          </a:p>
        </p:txBody>
      </p:sp>
      <p:sp>
        <p:nvSpPr>
          <p:cNvPr id="6" name="ZoneTexte 5"/>
          <p:cNvSpPr txBox="1"/>
          <p:nvPr>
            <p:custDataLst>
              <p:tags r:id="rId2"/>
            </p:custDataLst>
          </p:nvPr>
        </p:nvSpPr>
        <p:spPr>
          <a:xfrm>
            <a:off x="1982788" y="2101056"/>
            <a:ext cx="5920241" cy="320087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CA" altLang="fr-FR" sz="3200" b="1" dirty="0">
                <a:solidFill>
                  <a:srgbClr val="5F5F5F"/>
                </a:solidFill>
              </a:rPr>
              <a:t>Individuellement</a:t>
            </a:r>
          </a:p>
          <a:p>
            <a:pPr marL="742950" lvl="1" indent="-285750">
              <a:spcAft>
                <a:spcPts val="1200"/>
              </a:spcAft>
              <a:buFont typeface="Arial" panose="020B0604020202020204" pitchFamily="34" charset="0"/>
              <a:buChar char="•"/>
            </a:pPr>
            <a:r>
              <a:rPr lang="fr-CA" sz="3200" b="1" dirty="0">
                <a:solidFill>
                  <a:schemeClr val="tx1">
                    <a:lumMod val="50000"/>
                  </a:schemeClr>
                </a:solidFill>
              </a:rPr>
              <a:t>Par un copier/coller, déposez dans le fil de discussion une intention éducative de votre choix, à partir de votre programme</a:t>
            </a:r>
            <a:endParaRPr lang="fr-CA" sz="2400" dirty="0">
              <a:solidFill>
                <a:schemeClr val="tx1">
                  <a:lumMod val="50000"/>
                </a:schemeClr>
              </a:solidFill>
            </a:endParaRPr>
          </a:p>
        </p:txBody>
      </p:sp>
      <p:grpSp>
        <p:nvGrpSpPr>
          <p:cNvPr id="7" name="Groupe 6"/>
          <p:cNvGrpSpPr/>
          <p:nvPr>
            <p:custDataLst>
              <p:tags r:id="rId3"/>
            </p:custDataLst>
          </p:nvPr>
        </p:nvGrpSpPr>
        <p:grpSpPr>
          <a:xfrm>
            <a:off x="6608743" y="5609476"/>
            <a:ext cx="2365416" cy="1053349"/>
            <a:chOff x="6768206" y="5877272"/>
            <a:chExt cx="2365416" cy="1053349"/>
          </a:xfrm>
        </p:grpSpPr>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 2  minutes</a:t>
              </a:r>
            </a:p>
          </p:txBody>
        </p:sp>
      </p:grpSp>
    </p:spTree>
    <p:extLst>
      <p:ext uri="{BB962C8B-B14F-4D97-AF65-F5344CB8AC3E}">
        <p14:creationId xmlns:p14="http://schemas.microsoft.com/office/powerpoint/2010/main" val="2542447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409853"/>
            <a:ext cx="6881702" cy="1143000"/>
          </a:xfrm>
          <a:ln>
            <a:noFill/>
          </a:ln>
        </p:spPr>
        <p:txBody>
          <a:bodyPr/>
          <a:lstStyle/>
          <a:p>
            <a:pPr algn="ctr"/>
            <a:r>
              <a:rPr lang="fr-CA" sz="3600" b="1" dirty="0">
                <a:solidFill>
                  <a:srgbClr val="DE0000"/>
                </a:solidFill>
                <a:latin typeface="+mn-lt"/>
              </a:rPr>
              <a:t>Intentions éducatives</a:t>
            </a:r>
          </a:p>
        </p:txBody>
      </p:sp>
      <p:graphicFrame>
        <p:nvGraphicFramePr>
          <p:cNvPr id="5" name="Espace réservé du contenu 4"/>
          <p:cNvGraphicFramePr>
            <a:graphicFrameLocks noGrp="1"/>
          </p:cNvGraphicFramePr>
          <p:nvPr>
            <p:ph idx="1"/>
            <p:custDataLst>
              <p:tags r:id="rId2"/>
            </p:custDataLst>
            <p:extLst>
              <p:ext uri="{D42A27DB-BD31-4B8C-83A1-F6EECF244321}">
                <p14:modId xmlns:p14="http://schemas.microsoft.com/office/powerpoint/2010/main" val="1126305440"/>
              </p:ext>
            </p:extLst>
          </p:nvPr>
        </p:nvGraphicFramePr>
        <p:xfrm>
          <a:off x="1845661" y="1985536"/>
          <a:ext cx="6961584" cy="480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3"/>
          <p:cNvSpPr/>
          <p:nvPr>
            <p:custDataLst>
              <p:tags r:id="rId3"/>
            </p:custDataLst>
          </p:nvPr>
        </p:nvSpPr>
        <p:spPr>
          <a:xfrm>
            <a:off x="1705970" y="1723926"/>
            <a:ext cx="2809552" cy="523220"/>
          </a:xfrm>
          <a:prstGeom prst="rect">
            <a:avLst/>
          </a:prstGeom>
        </p:spPr>
        <p:txBody>
          <a:bodyPr wrap="none">
            <a:spAutoFit/>
          </a:bodyPr>
          <a:lstStyle/>
          <a:p>
            <a:pPr marL="114300" indent="0">
              <a:buNone/>
            </a:pPr>
            <a:r>
              <a:rPr lang="fr-CA" sz="2800" dirty="0">
                <a:solidFill>
                  <a:srgbClr val="C00000"/>
                </a:solidFill>
                <a:effectLst>
                  <a:outerShdw blurRad="38100" dist="38100" dir="2700000" algn="tl">
                    <a:srgbClr val="000000">
                      <a:alpha val="43137"/>
                    </a:srgbClr>
                  </a:outerShdw>
                </a:effectLst>
              </a:rPr>
              <a:t>Elles présentent :</a:t>
            </a:r>
          </a:p>
        </p:txBody>
      </p:sp>
    </p:spTree>
    <p:extLst>
      <p:ext uri="{BB962C8B-B14F-4D97-AF65-F5344CB8AC3E}">
        <p14:creationId xmlns:p14="http://schemas.microsoft.com/office/powerpoint/2010/main" val="149475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descr="Agent Smith (The Matrix) | Ser un agente en Matrix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7068" y="1450199"/>
            <a:ext cx="6986058" cy="5066389"/>
          </a:xfrm>
        </p:spPr>
      </p:pic>
      <p:pic>
        <p:nvPicPr>
          <p:cNvPr id="5" name="Image 4" descr="Fantasy Kingdom: Peliculas Geek &quot;Matri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00" y="-1"/>
            <a:ext cx="9980084" cy="7237699"/>
          </a:xfrm>
          <a:prstGeom prst="rect">
            <a:avLst/>
          </a:prstGeom>
        </p:spPr>
      </p:pic>
      <p:pic>
        <p:nvPicPr>
          <p:cNvPr id="6" name="Image 5" descr="The Matrix by Davian-Art on Deviant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00" y="925663"/>
            <a:ext cx="9895884" cy="5382477"/>
          </a:xfrm>
          <a:prstGeom prst="rect">
            <a:avLst/>
          </a:prstGeom>
        </p:spPr>
      </p:pic>
    </p:spTree>
    <p:extLst>
      <p:ext uri="{BB962C8B-B14F-4D97-AF65-F5344CB8AC3E}">
        <p14:creationId xmlns:p14="http://schemas.microsoft.com/office/powerpoint/2010/main" val="3360323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03875" y="457200"/>
            <a:ext cx="6961584" cy="1143000"/>
          </a:xfrm>
          <a:ln>
            <a:noFill/>
          </a:ln>
        </p:spPr>
        <p:txBody>
          <a:bodyPr/>
          <a:lstStyle/>
          <a:p>
            <a:pPr algn="ctr"/>
            <a:r>
              <a:rPr lang="fr-CA" sz="3600" b="1" dirty="0">
                <a:latin typeface="+mn-lt"/>
              </a:rPr>
              <a:t>Matrice des compétences</a:t>
            </a:r>
          </a:p>
        </p:txBody>
      </p:sp>
      <p:sp>
        <p:nvSpPr>
          <p:cNvPr id="3" name="Espace réservé du contenu 2"/>
          <p:cNvSpPr>
            <a:spLocks noGrp="1"/>
          </p:cNvSpPr>
          <p:nvPr>
            <p:ph idx="1"/>
            <p:custDataLst>
              <p:tags r:id="rId2"/>
            </p:custDataLst>
          </p:nvPr>
        </p:nvSpPr>
        <p:spPr>
          <a:xfrm>
            <a:off x="1841111" y="1757954"/>
            <a:ext cx="6961584" cy="2740958"/>
          </a:xfrm>
          <a:solidFill>
            <a:schemeClr val="bg1">
              <a:lumMod val="50000"/>
            </a:schemeClr>
          </a:solidFill>
        </p:spPr>
        <p:txBody>
          <a:bodyPr>
            <a:normAutofit fontScale="92500" lnSpcReduction="20000"/>
          </a:bodyPr>
          <a:lstStyle/>
          <a:p>
            <a:pPr indent="-342900"/>
            <a:endParaRPr lang="fr-CA" b="1" dirty="0"/>
          </a:p>
          <a:p>
            <a:pPr marL="0" indent="0" algn="ctr">
              <a:buNone/>
            </a:pPr>
            <a:r>
              <a:rPr lang="fr-CA" sz="2600" dirty="0">
                <a:solidFill>
                  <a:schemeClr val="bg1"/>
                </a:solidFill>
              </a:rPr>
              <a:t>Met en évidence les relations entre</a:t>
            </a:r>
          </a:p>
          <a:p>
            <a:pPr marL="0" indent="0" algn="ctr">
              <a:buNone/>
            </a:pPr>
            <a:r>
              <a:rPr lang="fr-CA" sz="2600" dirty="0">
                <a:solidFill>
                  <a:schemeClr val="bg1"/>
                </a:solidFill>
              </a:rPr>
              <a:t> les </a:t>
            </a:r>
            <a:r>
              <a:rPr lang="fr-CA" sz="2600" u="sng" dirty="0">
                <a:solidFill>
                  <a:schemeClr val="bg1"/>
                </a:solidFill>
              </a:rPr>
              <a:t>compétences générales</a:t>
            </a:r>
            <a:r>
              <a:rPr lang="fr-CA" sz="2600" dirty="0">
                <a:solidFill>
                  <a:schemeClr val="bg1"/>
                </a:solidFill>
              </a:rPr>
              <a:t>, qui correspondent à des </a:t>
            </a:r>
            <a:r>
              <a:rPr lang="fr-CA" sz="3000" b="1" dirty="0">
                <a:solidFill>
                  <a:srgbClr val="C00000"/>
                </a:solidFill>
              </a:rPr>
              <a:t>activités de travail, </a:t>
            </a:r>
            <a:endParaRPr lang="fr-CA" sz="2600" dirty="0">
              <a:solidFill>
                <a:schemeClr val="bg1"/>
              </a:solidFill>
            </a:endParaRPr>
          </a:p>
          <a:p>
            <a:pPr marL="0" indent="0" algn="ctr">
              <a:buNone/>
            </a:pPr>
            <a:r>
              <a:rPr lang="fr-CA" sz="2600" dirty="0">
                <a:solidFill>
                  <a:schemeClr val="bg1"/>
                </a:solidFill>
              </a:rPr>
              <a:t>et </a:t>
            </a:r>
          </a:p>
          <a:p>
            <a:pPr marL="0" indent="0" algn="ctr">
              <a:buNone/>
            </a:pPr>
            <a:r>
              <a:rPr lang="fr-CA" sz="2600" dirty="0">
                <a:solidFill>
                  <a:schemeClr val="bg1"/>
                </a:solidFill>
              </a:rPr>
              <a:t>les </a:t>
            </a:r>
            <a:r>
              <a:rPr lang="fr-CA" sz="2600" u="sng" dirty="0">
                <a:solidFill>
                  <a:schemeClr val="bg1"/>
                </a:solidFill>
              </a:rPr>
              <a:t>compétences particulières</a:t>
            </a:r>
            <a:r>
              <a:rPr lang="fr-CA" sz="2600" dirty="0">
                <a:solidFill>
                  <a:schemeClr val="bg1"/>
                </a:solidFill>
              </a:rPr>
              <a:t>, qui sont </a:t>
            </a:r>
          </a:p>
          <a:p>
            <a:pPr marL="0" indent="0" algn="ctr">
              <a:buNone/>
            </a:pPr>
            <a:r>
              <a:rPr lang="fr-CA" sz="3000" b="1" dirty="0">
                <a:solidFill>
                  <a:srgbClr val="C00000"/>
                </a:solidFill>
              </a:rPr>
              <a:t>propres au métier</a:t>
            </a:r>
          </a:p>
          <a:p>
            <a:pPr marL="0" indent="0" algn="ctr">
              <a:buNone/>
            </a:pPr>
            <a:endParaRPr lang="fr-CA" sz="2600" b="1" dirty="0">
              <a:solidFill>
                <a:srgbClr val="C00000"/>
              </a:solidFill>
            </a:endParaRPr>
          </a:p>
          <a:p>
            <a:pPr marL="0" indent="0" algn="ctr">
              <a:buNone/>
            </a:pPr>
            <a:endParaRPr lang="fr-CA" sz="2600" dirty="0">
              <a:solidFill>
                <a:schemeClr val="bg1"/>
              </a:solidFill>
            </a:endParaRPr>
          </a:p>
          <a:p>
            <a:pPr indent="-342900"/>
            <a:endParaRPr lang="fr-CA" sz="2400" dirty="0"/>
          </a:p>
          <a:p>
            <a:pPr marL="0" indent="0">
              <a:buNone/>
            </a:pPr>
            <a:endParaRPr lang="fr-CA" sz="2000" dirty="0"/>
          </a:p>
          <a:p>
            <a:pPr indent="-342900" algn="just"/>
            <a:endParaRPr lang="fr-CA" sz="2400" dirty="0"/>
          </a:p>
          <a:p>
            <a:pPr marL="0" indent="0" algn="just">
              <a:buNone/>
            </a:pPr>
            <a:endParaRPr lang="fr-CA" sz="2000" dirty="0"/>
          </a:p>
          <a:p>
            <a:endParaRPr lang="fr-CA" dirty="0"/>
          </a:p>
        </p:txBody>
      </p:sp>
      <p:grpSp>
        <p:nvGrpSpPr>
          <p:cNvPr id="4" name="Groupe 3"/>
          <p:cNvGrpSpPr/>
          <p:nvPr>
            <p:custDataLst>
              <p:tags r:id="rId3"/>
            </p:custDataLst>
          </p:nvPr>
        </p:nvGrpSpPr>
        <p:grpSpPr>
          <a:xfrm>
            <a:off x="-182929" y="0"/>
            <a:ext cx="1895101" cy="6858000"/>
            <a:chOff x="-182929" y="0"/>
            <a:chExt cx="1895101" cy="6858000"/>
          </a:xfrm>
        </p:grpSpPr>
        <p:sp>
          <p:nvSpPr>
            <p:cNvPr id="5" name="Rectangle 4"/>
            <p:cNvSpPr/>
            <p:nvPr>
              <p:custDataLst>
                <p:tags r:id="rId5"/>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5"/>
              </p:custDataLst>
            </p:nvPr>
          </p:nvPicPr>
          <p:blipFill>
            <a:blip r:embed="rId27"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space réservé du contenu 2"/>
          <p:cNvSpPr txBox="1">
            <a:spLocks/>
          </p:cNvSpPr>
          <p:nvPr>
            <p:custDataLst>
              <p:tags r:id="rId4"/>
            </p:custDataLst>
          </p:nvPr>
        </p:nvSpPr>
        <p:spPr>
          <a:xfrm>
            <a:off x="1787396" y="4945516"/>
            <a:ext cx="6961584" cy="1553955"/>
          </a:xfrm>
          <a:prstGeom prst="rect">
            <a:avLst/>
          </a:prstGeom>
          <a:solidFill>
            <a:schemeClr val="bg1">
              <a:lumMod val="85000"/>
            </a:schemeClr>
          </a:solidFill>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endParaRPr lang="fr-CA" b="1" dirty="0"/>
          </a:p>
          <a:p>
            <a:pPr marL="0" indent="0" algn="ctr">
              <a:buNone/>
            </a:pPr>
            <a:r>
              <a:rPr lang="fr-CA" sz="2400" dirty="0">
                <a:solidFill>
                  <a:prstClr val="black"/>
                </a:solidFill>
              </a:rPr>
              <a:t>Permet d’établir la </a:t>
            </a:r>
            <a:r>
              <a:rPr lang="fr-CA" sz="2800" b="1" dirty="0">
                <a:solidFill>
                  <a:srgbClr val="C00000"/>
                </a:solidFill>
              </a:rPr>
              <a:t>séquence d’enseignement </a:t>
            </a:r>
            <a:br>
              <a:rPr lang="fr-CA" sz="2400" b="1" dirty="0">
                <a:solidFill>
                  <a:srgbClr val="C00000"/>
                </a:solidFill>
              </a:rPr>
            </a:br>
            <a:r>
              <a:rPr lang="fr-CA" sz="2400" dirty="0">
                <a:solidFill>
                  <a:prstClr val="black"/>
                </a:solidFill>
              </a:rPr>
              <a:t>des compétences et de </a:t>
            </a:r>
            <a:br>
              <a:rPr lang="fr-CA" sz="2400" dirty="0">
                <a:solidFill>
                  <a:prstClr val="black"/>
                </a:solidFill>
              </a:rPr>
            </a:br>
            <a:r>
              <a:rPr lang="fr-CA" sz="2800" b="1" dirty="0">
                <a:solidFill>
                  <a:srgbClr val="C00000"/>
                </a:solidFill>
              </a:rPr>
              <a:t>déterminer les compétences préalables</a:t>
            </a:r>
            <a:r>
              <a:rPr lang="fr-CA" sz="2400" b="1" dirty="0">
                <a:solidFill>
                  <a:prstClr val="black"/>
                </a:solidFill>
              </a:rPr>
              <a:t>.</a:t>
            </a:r>
          </a:p>
          <a:p>
            <a:pPr marL="0" indent="0" algn="ctr">
              <a:buFont typeface="Arial" pitchFamily="34" charset="0"/>
              <a:buNone/>
            </a:pPr>
            <a:endParaRPr lang="fr-CA" sz="2600" b="1" dirty="0">
              <a:solidFill>
                <a:srgbClr val="C00000"/>
              </a:solidFill>
            </a:endParaRPr>
          </a:p>
          <a:p>
            <a:pPr marL="0" indent="0" algn="ctr">
              <a:buFont typeface="Arial" pitchFamily="34" charset="0"/>
              <a:buNone/>
            </a:pPr>
            <a:endParaRPr lang="fr-CA" sz="2600" dirty="0">
              <a:solidFill>
                <a:schemeClr val="bg1"/>
              </a:solidFill>
            </a:endParaRPr>
          </a:p>
          <a:p>
            <a:pPr indent="-342900"/>
            <a:endParaRPr lang="fr-CA" sz="2400" dirty="0"/>
          </a:p>
          <a:p>
            <a:pPr marL="0" indent="0">
              <a:buFont typeface="Arial" pitchFamily="34" charset="0"/>
              <a:buNone/>
            </a:pPr>
            <a:endParaRPr lang="fr-CA" sz="2000" dirty="0"/>
          </a:p>
          <a:p>
            <a:pPr indent="-342900" algn="just"/>
            <a:endParaRPr lang="fr-CA" sz="2400" dirty="0"/>
          </a:p>
          <a:p>
            <a:pPr marL="0" indent="0" algn="just">
              <a:buFont typeface="Arial" pitchFamily="34" charset="0"/>
              <a:buNone/>
            </a:pPr>
            <a:endParaRPr lang="fr-CA" sz="2000" dirty="0"/>
          </a:p>
          <a:p>
            <a:endParaRPr lang="fr-CA" dirty="0"/>
          </a:p>
        </p:txBody>
      </p:sp>
    </p:spTree>
    <p:extLst>
      <p:ext uri="{BB962C8B-B14F-4D97-AF65-F5344CB8AC3E}">
        <p14:creationId xmlns:p14="http://schemas.microsoft.com/office/powerpoint/2010/main" val="369967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ln>
            <a:noFill/>
          </a:ln>
        </p:spPr>
        <p:txBody>
          <a:bodyPr/>
          <a:lstStyle/>
          <a:p>
            <a:pPr algn="ctr"/>
            <a:r>
              <a:rPr lang="fr-CA" sz="4000" dirty="0"/>
              <a:t>Déroulement de la formation</a:t>
            </a:r>
          </a:p>
        </p:txBody>
      </p:sp>
      <p:sp>
        <p:nvSpPr>
          <p:cNvPr id="7" name="Rectangle 6"/>
          <p:cNvSpPr/>
          <p:nvPr>
            <p:custDataLst>
              <p:tags r:id="rId2"/>
            </p:custDataLst>
          </p:nvPr>
        </p:nvSpPr>
        <p:spPr>
          <a:xfrm>
            <a:off x="1821803" y="1581177"/>
            <a:ext cx="1856051" cy="523220"/>
          </a:xfrm>
          <a:prstGeom prst="rect">
            <a:avLst/>
          </a:prstGeom>
        </p:spPr>
        <p:txBody>
          <a:bodyPr wrap="square">
            <a:spAutoFit/>
          </a:bodyPr>
          <a:lstStyle/>
          <a:p>
            <a:r>
              <a:rPr lang="fr-CA" sz="2800" b="1" dirty="0">
                <a:solidFill>
                  <a:srgbClr val="C00000"/>
                </a:solidFill>
              </a:rPr>
              <a:t>Jour 2</a:t>
            </a:r>
            <a:endParaRPr lang="fr-CA" sz="2800" dirty="0">
              <a:solidFill>
                <a:srgbClr val="C00000"/>
              </a:solidFill>
            </a:endParaRPr>
          </a:p>
        </p:txBody>
      </p:sp>
      <p:graphicFrame>
        <p:nvGraphicFramePr>
          <p:cNvPr id="21" name="Tableau 20"/>
          <p:cNvGraphicFramePr>
            <a:graphicFrameLocks noGrp="1"/>
          </p:cNvGraphicFramePr>
          <p:nvPr>
            <p:custDataLst>
              <p:tags r:id="rId3"/>
            </p:custDataLst>
            <p:extLst>
              <p:ext uri="{D42A27DB-BD31-4B8C-83A1-F6EECF244321}">
                <p14:modId xmlns:p14="http://schemas.microsoft.com/office/powerpoint/2010/main" val="890916738"/>
              </p:ext>
            </p:extLst>
          </p:nvPr>
        </p:nvGraphicFramePr>
        <p:xfrm>
          <a:off x="1821803" y="1953632"/>
          <a:ext cx="6765869" cy="3935934"/>
        </p:xfrm>
        <a:graphic>
          <a:graphicData uri="http://schemas.openxmlformats.org/drawingml/2006/table">
            <a:tbl>
              <a:tblPr firstRow="1" bandRow="1">
                <a:tableStyleId>{5C22544A-7EE6-4342-B048-85BDC9FD1C3A}</a:tableStyleId>
              </a:tblPr>
              <a:tblGrid>
                <a:gridCol w="6765869">
                  <a:extLst>
                    <a:ext uri="{9D8B030D-6E8A-4147-A177-3AD203B41FA5}">
                      <a16:colId xmlns:a16="http://schemas.microsoft.com/office/drawing/2014/main" val="2047935052"/>
                    </a:ext>
                  </a:extLst>
                </a:gridCol>
              </a:tblGrid>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b="1"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172204"/>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Retour sur le </a:t>
                      </a:r>
                      <a:r>
                        <a:rPr lang="fr-CA" sz="2000" b="1" kern="1200" dirty="0">
                          <a:solidFill>
                            <a:srgbClr val="000000"/>
                          </a:solidFill>
                          <a:latin typeface="+mn-lt"/>
                          <a:ea typeface="+mn-ea"/>
                          <a:cs typeface="+mn-cs"/>
                        </a:rPr>
                        <a:t>jour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3128378"/>
                  </a:ext>
                </a:extLst>
              </a:tr>
              <a:tr h="437326">
                <a:tc>
                  <a:txBody>
                    <a:bodyPr/>
                    <a:lstStyle/>
                    <a:p>
                      <a:pPr algn="l">
                        <a:lnSpc>
                          <a:spcPct val="100000"/>
                        </a:lnSpc>
                        <a:spcAft>
                          <a:spcPts val="600"/>
                        </a:spcAft>
                      </a:pPr>
                      <a:r>
                        <a:rPr lang="fr-CA" sz="2000" b="1" dirty="0">
                          <a:solidFill>
                            <a:srgbClr val="000000"/>
                          </a:solidFill>
                        </a:rPr>
                        <a:t>Devoir</a:t>
                      </a:r>
                      <a:endParaRPr lang="fr-CA" sz="2000" b="1" kern="1200" dirty="0">
                        <a:solidFill>
                          <a:srgbClr val="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70912107"/>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kern="1200" dirty="0">
                          <a:solidFill>
                            <a:srgbClr val="000000"/>
                          </a:solidFill>
                          <a:latin typeface="+mn-lt"/>
                          <a:ea typeface="+mn-ea"/>
                          <a:cs typeface="+mn-cs"/>
                        </a:rPr>
                        <a:t>Deuxième partie du programme d’études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3545795"/>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Éthique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6521280"/>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Élèves ayant des</a:t>
                      </a:r>
                      <a:r>
                        <a:rPr lang="fr-CA" sz="2000" b="1" baseline="0" dirty="0">
                          <a:solidFill>
                            <a:srgbClr val="000000"/>
                          </a:solidFill>
                        </a:rPr>
                        <a:t> besoins particuliers (EBP)</a:t>
                      </a:r>
                      <a:endParaRPr lang="fr-CA" sz="2000" b="1"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4003322"/>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Présentation des travaux à remettre </a:t>
                      </a:r>
                      <a:r>
                        <a:rPr lang="fr-CA" sz="2000" b="0" dirty="0">
                          <a:solidFill>
                            <a:srgbClr val="000000"/>
                          </a:solidFill>
                        </a:rPr>
                        <a:t>(Moodle)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61277828"/>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Conclusion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1794677"/>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Appréciation de la</a:t>
                      </a:r>
                      <a:r>
                        <a:rPr lang="fr-CA" sz="2000" b="1" baseline="0" dirty="0">
                          <a:solidFill>
                            <a:srgbClr val="000000"/>
                          </a:solidFill>
                        </a:rPr>
                        <a:t> formation</a:t>
                      </a:r>
                      <a:endParaRPr lang="fr-CA" sz="2000" b="1"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6931540"/>
                  </a:ext>
                </a:extLst>
              </a:tr>
            </a:tbl>
          </a:graphicData>
        </a:graphic>
      </p:graphicFrame>
    </p:spTree>
    <p:extLst>
      <p:ext uri="{BB962C8B-B14F-4D97-AF65-F5344CB8AC3E}">
        <p14:creationId xmlns:p14="http://schemas.microsoft.com/office/powerpoint/2010/main" val="87744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sz="2800" b="1">
                <a:latin typeface="+mn-lt"/>
              </a:rPr>
              <a:t>La matrice des compétences</a:t>
            </a:r>
          </a:p>
        </p:txBody>
      </p:sp>
      <p:sp>
        <p:nvSpPr>
          <p:cNvPr id="3" name="Espace réservé du contenu 2"/>
          <p:cNvSpPr>
            <a:spLocks noGrp="1"/>
          </p:cNvSpPr>
          <p:nvPr>
            <p:ph idx="1"/>
            <p:custDataLst>
              <p:tags r:id="rId2"/>
            </p:custDataLst>
          </p:nvPr>
        </p:nvSpPr>
        <p:spPr/>
        <p:txBody>
          <a:bodyPr>
            <a:normAutofit/>
          </a:bodyPr>
          <a:lstStyle/>
          <a:p>
            <a:pPr indent="-342900"/>
            <a:endParaRPr lang="fr-CA" b="1"/>
          </a:p>
          <a:p>
            <a:pPr indent="-342900"/>
            <a:endParaRPr lang="fr-CA" sz="2400"/>
          </a:p>
          <a:p>
            <a:pPr marL="0" indent="0">
              <a:buNone/>
            </a:pPr>
            <a:endParaRPr lang="fr-CA" sz="2000"/>
          </a:p>
          <a:p>
            <a:pPr indent="-342900" algn="just"/>
            <a:endParaRPr lang="fr-CA" sz="2400"/>
          </a:p>
          <a:p>
            <a:pPr marL="0" indent="0" algn="just">
              <a:buNone/>
            </a:pPr>
            <a:endParaRPr lang="fr-CA" sz="2000"/>
          </a:p>
          <a:p>
            <a:endParaRPr lang="fr-CA"/>
          </a:p>
        </p:txBody>
      </p:sp>
      <p:pic>
        <p:nvPicPr>
          <p:cNvPr id="4101" name="Picture 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115616" y="106371"/>
            <a:ext cx="7089775"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377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custDataLst>
              <p:tags r:id="rId1"/>
            </p:custDataLst>
          </p:nvPr>
        </p:nvSpPr>
        <p:spPr>
          <a:ln>
            <a:noFill/>
          </a:ln>
        </p:spPr>
        <p:txBody>
          <a:bodyPr/>
          <a:lstStyle/>
          <a:p>
            <a:pPr algn="ctr"/>
            <a:r>
              <a:rPr lang="fr-CA" sz="3600" dirty="0">
                <a:solidFill>
                  <a:srgbClr val="5F5F5F"/>
                </a:solidFill>
              </a:rPr>
              <a:t>Devoir – </a:t>
            </a:r>
            <a:r>
              <a:rPr lang="fr-CA" sz="3600" dirty="0">
                <a:solidFill>
                  <a:srgbClr val="C00000"/>
                </a:solidFill>
              </a:rPr>
              <a:t>Jour 1</a:t>
            </a:r>
            <a:br>
              <a:rPr lang="fr-CA" sz="2800" b="1" dirty="0">
                <a:solidFill>
                  <a:srgbClr val="5F5F5F"/>
                </a:solidFill>
                <a:latin typeface="+mn-lt"/>
              </a:rPr>
            </a:br>
            <a:r>
              <a:rPr lang="fr-CA" sz="2800" b="1" dirty="0">
                <a:solidFill>
                  <a:srgbClr val="5F5F5F"/>
                </a:solidFill>
                <a:latin typeface="+mn-lt"/>
              </a:rPr>
              <a:t>Grille d’autoévaluation de l’enseignement</a:t>
            </a:r>
          </a:p>
        </p:txBody>
      </p:sp>
      <p:pic>
        <p:nvPicPr>
          <p:cNvPr id="2" name="Image 1">
            <a:extLst>
              <a:ext uri="{FF2B5EF4-FFF2-40B4-BE49-F238E27FC236}">
                <a16:creationId xmlns:a16="http://schemas.microsoft.com/office/drawing/2014/main" id="{808BEAEF-20AE-40A2-808F-F91C000D72E5}"/>
              </a:ext>
            </a:extLst>
          </p:cNvPr>
          <p:cNvPicPr>
            <a:picLocks noChangeAspect="1"/>
          </p:cNvPicPr>
          <p:nvPr/>
        </p:nvPicPr>
        <p:blipFill>
          <a:blip r:embed="rId4"/>
          <a:stretch>
            <a:fillRect/>
          </a:stretch>
        </p:blipFill>
        <p:spPr>
          <a:xfrm>
            <a:off x="3048000" y="1933574"/>
            <a:ext cx="4124325" cy="4124325"/>
          </a:xfrm>
          <a:prstGeom prst="rect">
            <a:avLst/>
          </a:prstGeom>
        </p:spPr>
      </p:pic>
      <p:sp>
        <p:nvSpPr>
          <p:cNvPr id="3" name="Rectangle 2">
            <a:extLst>
              <a:ext uri="{FF2B5EF4-FFF2-40B4-BE49-F238E27FC236}">
                <a16:creationId xmlns:a16="http://schemas.microsoft.com/office/drawing/2014/main" id="{B46829D8-B94B-4F07-B53C-40EE6D7B293F}"/>
              </a:ext>
            </a:extLst>
          </p:cNvPr>
          <p:cNvSpPr/>
          <p:nvPr/>
        </p:nvSpPr>
        <p:spPr>
          <a:xfrm>
            <a:off x="5146821" y="4510385"/>
            <a:ext cx="3593917" cy="1938992"/>
          </a:xfrm>
          <a:prstGeom prst="rect">
            <a:avLst/>
          </a:prstGeom>
          <a:noFill/>
          <a:scene3d>
            <a:camera prst="orthographicFront"/>
            <a:lightRig rig="threePt" dir="t"/>
          </a:scene3d>
          <a:sp3d>
            <a:bevelT/>
          </a:sp3d>
        </p:spPr>
        <p:txBody>
          <a:bodyPr wrap="square" lIns="91440" tIns="45720" rIns="91440" bIns="45720">
            <a:spAutoFit/>
          </a:bodyPr>
          <a:lstStyle/>
          <a:p>
            <a:pPr algn="ctr"/>
            <a:r>
              <a:rPr lang="fr-FR" sz="6000" b="1" cap="none" spc="50" dirty="0">
                <a:ln w="9525" cmpd="sng">
                  <a:solidFill>
                    <a:srgbClr val="140000"/>
                  </a:solidFill>
                  <a:prstDash val="solid"/>
                </a:ln>
                <a:solidFill>
                  <a:srgbClr val="C00000"/>
                </a:solidFill>
                <a:effectLst>
                  <a:glow rad="38100">
                    <a:schemeClr val="accent1">
                      <a:alpha val="40000"/>
                    </a:schemeClr>
                  </a:glow>
                </a:effectLst>
                <a:latin typeface="Ink Free" panose="03080402000500000000" pitchFamily="66" charset="0"/>
              </a:rPr>
              <a:t>Réflexion</a:t>
            </a:r>
            <a:br>
              <a:rPr lang="fr-FR" sz="6000" b="1" cap="none" spc="50" dirty="0">
                <a:ln w="9525" cmpd="sng">
                  <a:solidFill>
                    <a:srgbClr val="140000"/>
                  </a:solidFill>
                  <a:prstDash val="solid"/>
                </a:ln>
                <a:solidFill>
                  <a:srgbClr val="C00000"/>
                </a:solidFill>
                <a:effectLst>
                  <a:glow rad="38100">
                    <a:schemeClr val="accent1">
                      <a:alpha val="40000"/>
                    </a:schemeClr>
                  </a:glow>
                </a:effectLst>
                <a:latin typeface="Ink Free" panose="03080402000500000000" pitchFamily="66" charset="0"/>
              </a:rPr>
            </a:br>
            <a:r>
              <a:rPr lang="fr-FR" sz="6000" b="1" cap="none" spc="50" dirty="0">
                <a:ln w="9525" cmpd="sng">
                  <a:solidFill>
                    <a:srgbClr val="140000"/>
                  </a:solidFill>
                  <a:prstDash val="solid"/>
                </a:ln>
                <a:solidFill>
                  <a:srgbClr val="C00000"/>
                </a:solidFill>
                <a:effectLst>
                  <a:glow rad="38100">
                    <a:schemeClr val="accent1">
                      <a:alpha val="40000"/>
                    </a:schemeClr>
                  </a:glow>
                </a:effectLst>
                <a:latin typeface="Ink Free" panose="03080402000500000000" pitchFamily="66" charset="0"/>
              </a:rPr>
              <a:t> faite!</a:t>
            </a:r>
          </a:p>
        </p:txBody>
      </p:sp>
      <p:sp>
        <p:nvSpPr>
          <p:cNvPr id="6" name="Rectangle 5">
            <a:extLst>
              <a:ext uri="{FF2B5EF4-FFF2-40B4-BE49-F238E27FC236}">
                <a16:creationId xmlns:a16="http://schemas.microsoft.com/office/drawing/2014/main" id="{9FDC0154-A233-4284-A4FB-43007954EDD1}"/>
              </a:ext>
            </a:extLst>
          </p:cNvPr>
          <p:cNvSpPr/>
          <p:nvPr/>
        </p:nvSpPr>
        <p:spPr>
          <a:xfrm>
            <a:off x="6042799" y="6449377"/>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1439387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8" name="Image 7"/>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pic>
        <p:nvPicPr>
          <p:cNvPr id="9" name="Image 8"/>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rot="18169581">
            <a:off x="339362" y="4800657"/>
            <a:ext cx="370474" cy="1229852"/>
          </a:xfrm>
          <a:prstGeom prst="rect">
            <a:avLst/>
          </a:prstGeom>
        </p:spPr>
      </p:pic>
      <p:pic>
        <p:nvPicPr>
          <p:cNvPr id="15" name="Image 14"/>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8"/>
            </p:custDataLst>
          </p:nvPr>
        </p:nvPicPr>
        <p:blipFill>
          <a:blip r:embed="rId28"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1"/>
            </p:custDataLst>
          </p:nvPr>
        </p:nvPicPr>
        <p:blipFill>
          <a:blip r:embed="rId30"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2"/>
            </p:custDataLst>
          </p:nvPr>
        </p:nvPicPr>
        <p:blipFill>
          <a:blip r:embed="rId31"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sp>
        <p:nvSpPr>
          <p:cNvPr id="29" name="Sous-titre 2"/>
          <p:cNvSpPr txBox="1">
            <a:spLocks/>
          </p:cNvSpPr>
          <p:nvPr>
            <p:custDataLst>
              <p:tags r:id="rId1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1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1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grpSp>
        <p:nvGrpSpPr>
          <p:cNvPr id="27" name="Groupe 26"/>
          <p:cNvGrpSpPr>
            <a:grpSpLocks noChangeAspect="1"/>
          </p:cNvGrpSpPr>
          <p:nvPr>
            <p:custDataLst>
              <p:tags r:id="rId16"/>
            </p:custDataLst>
          </p:nvPr>
        </p:nvGrpSpPr>
        <p:grpSpPr>
          <a:xfrm>
            <a:off x="4678150" y="147768"/>
            <a:ext cx="4385021" cy="756000"/>
            <a:chOff x="3094354" y="165246"/>
            <a:chExt cx="9953503" cy="1287026"/>
          </a:xfrm>
        </p:grpSpPr>
        <p:pic>
          <p:nvPicPr>
            <p:cNvPr id="32" name="Image 31" descr="Bureau, Notes, Bloc Notes, Entrepreneur, Main"/>
            <p:cNvPicPr/>
            <p:nvPr/>
          </p:nvPicPr>
          <p:blipFill rotWithShape="1">
            <a:blip r:embed="rId32" cstate="print">
              <a:extLst>
                <a:ext uri="{28A0092B-C50C-407E-A947-70E740481C1C}">
                  <a14:useLocalDpi xmlns:a14="http://schemas.microsoft.com/office/drawing/2010/main" val="0"/>
                </a:ext>
              </a:extLst>
            </a:blip>
            <a:srcRect r="525"/>
            <a:stretch/>
          </p:blipFill>
          <p:spPr bwMode="auto">
            <a:xfrm>
              <a:off x="3094354" y="180628"/>
              <a:ext cx="1888490" cy="1259840"/>
            </a:xfrm>
            <a:prstGeom prst="rect">
              <a:avLst/>
            </a:prstGeom>
            <a:noFill/>
            <a:ln>
              <a:noFill/>
            </a:ln>
            <a:extLst>
              <a:ext uri="{53640926-AAD7-44D8-BBD7-CCE9431645EC}">
                <a14:shadowObscured xmlns:a14="http://schemas.microsoft.com/office/drawing/2010/main"/>
              </a:ext>
            </a:extLst>
          </p:spPr>
        </p:pic>
        <p:pic>
          <p:nvPicPr>
            <p:cNvPr id="33" name="Image 32" descr="Service, Ordinateurs, RÃ©paration, Electronics"/>
            <p:cNvPicPr/>
            <p:nvPr/>
          </p:nvPicPr>
          <p:blipFill rotWithShape="1">
            <a:blip r:embed="rId33" cstate="print">
              <a:extLst>
                <a:ext uri="{28A0092B-C50C-407E-A947-70E740481C1C}">
                  <a14:useLocalDpi xmlns:a14="http://schemas.microsoft.com/office/drawing/2010/main" val="0"/>
                </a:ext>
              </a:extLst>
            </a:blip>
            <a:srcRect r="406"/>
            <a:stretch/>
          </p:blipFill>
          <p:spPr bwMode="auto">
            <a:xfrm>
              <a:off x="5047266" y="180628"/>
              <a:ext cx="1896745" cy="1259205"/>
            </a:xfrm>
            <a:prstGeom prst="rect">
              <a:avLst/>
            </a:prstGeom>
            <a:noFill/>
            <a:ln>
              <a:noFill/>
            </a:ln>
            <a:extLst>
              <a:ext uri="{53640926-AAD7-44D8-BBD7-CCE9431645EC}">
                <a14:shadowObscured xmlns:a14="http://schemas.microsoft.com/office/drawing/2010/main"/>
              </a:ext>
            </a:extLst>
          </p:spPr>
        </p:pic>
        <p:pic>
          <p:nvPicPr>
            <p:cNvPr id="34" name="Image 33" descr="Femme, Personne, Ordinateur De Bureau, Travail, Ai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08433" y="169671"/>
              <a:ext cx="2132330" cy="1259840"/>
            </a:xfrm>
            <a:prstGeom prst="rect">
              <a:avLst/>
            </a:prstGeom>
            <a:noFill/>
            <a:ln>
              <a:noFill/>
            </a:ln>
          </p:spPr>
        </p:pic>
        <p:pic>
          <p:nvPicPr>
            <p:cNvPr id="35" name="Image 34" descr="Femme, SÃ©chage Des Cheveux, Jeune Fille, Femmes"/>
            <p:cNvPicPr/>
            <p:nvPr/>
          </p:nvPicPr>
          <p:blipFill rotWithShape="1">
            <a:blip r:embed="rId35" cstate="print">
              <a:extLst>
                <a:ext uri="{28A0092B-C50C-407E-A947-70E740481C1C}">
                  <a14:useLocalDpi xmlns:a14="http://schemas.microsoft.com/office/drawing/2010/main" val="0"/>
                </a:ext>
              </a:extLst>
            </a:blip>
            <a:srcRect l="8443" t="23810" r="39767" b="24399"/>
            <a:stretch/>
          </p:blipFill>
          <p:spPr bwMode="auto">
            <a:xfrm>
              <a:off x="9205185" y="165246"/>
              <a:ext cx="1888490" cy="1258570"/>
            </a:xfrm>
            <a:prstGeom prst="rect">
              <a:avLst/>
            </a:prstGeom>
            <a:noFill/>
            <a:ln>
              <a:noFill/>
            </a:ln>
            <a:extLst>
              <a:ext uri="{53640926-AAD7-44D8-BBD7-CCE9431645EC}">
                <a14:shadowObscured xmlns:a14="http://schemas.microsoft.com/office/drawing/2010/main"/>
              </a:ext>
            </a:extLst>
          </p:spPr>
        </p:pic>
        <p:pic>
          <p:nvPicPr>
            <p:cNvPr id="36" name="Image 35" descr="Sac, Livre, La Mode, L'Homme, Pantalons, Sacoche"/>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58097" y="192432"/>
              <a:ext cx="1889760" cy="1259840"/>
            </a:xfrm>
            <a:prstGeom prst="rect">
              <a:avLst/>
            </a:prstGeom>
            <a:noFill/>
            <a:ln>
              <a:noFill/>
            </a:ln>
          </p:spPr>
        </p:pic>
      </p:grpSp>
      <p:sp>
        <p:nvSpPr>
          <p:cNvPr id="38" name="Rectangle 37">
            <a:extLst>
              <a:ext uri="{FF2B5EF4-FFF2-40B4-BE49-F238E27FC236}">
                <a16:creationId xmlns:a16="http://schemas.microsoft.com/office/drawing/2014/main" id="{40F0172E-ABF9-40A3-8C0E-A2D3D62A72ED}"/>
              </a:ext>
            </a:extLst>
          </p:cNvPr>
          <p:cNvSpPr>
            <a:spLocks noChangeArrowheads="1"/>
          </p:cNvSpPr>
          <p:nvPr>
            <p:custDataLst>
              <p:tags r:id="rId17"/>
            </p:custDataLst>
          </p:nvPr>
        </p:nvSpPr>
        <p:spPr bwMode="auto">
          <a:xfrm>
            <a:off x="6740628" y="6070732"/>
            <a:ext cx="2414587" cy="904876"/>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endParaRPr lang="fr-CA" sz="1400" b="1" dirty="0">
              <a:latin typeface="Calibri" panose="020F0502020204030204" pitchFamily="34" charset="0"/>
              <a:ea typeface="Times New Roman" panose="02020603050405020304" pitchFamily="18" charset="0"/>
              <a:cs typeface="Times New Roman" panose="02020603050405020304" pitchFamily="18" charset="0"/>
            </a:endParaRPr>
          </a:p>
          <a:p>
            <a:endParaRPr lang="fr-CA" sz="1400" b="1" dirty="0">
              <a:latin typeface="Calibri" panose="020F0502020204030204" pitchFamily="34" charset="0"/>
              <a:ea typeface="Times New Roman" panose="02020603050405020304" pitchFamily="18" charset="0"/>
              <a:cs typeface="Times New Roman" panose="02020603050405020304" pitchFamily="18" charset="0"/>
            </a:endParaRPr>
          </a:p>
          <a:p>
            <a:endParaRPr lang="fr-CA" sz="1400" b="1" dirty="0">
              <a:latin typeface="Calibri" panose="020F0502020204030204" pitchFamily="34" charset="0"/>
              <a:ea typeface="Times New Roman" panose="02020603050405020304" pitchFamily="18" charset="0"/>
              <a:cs typeface="Times New Roman" panose="02020603050405020304" pitchFamily="18" charset="0"/>
            </a:endParaRPr>
          </a:p>
          <a:p>
            <a:r>
              <a:rPr lang="fr-CA" sz="1400" b="1" dirty="0">
                <a:latin typeface="Calibri" panose="020F0502020204030204" pitchFamily="34" charset="0"/>
                <a:ea typeface="Times New Roman" panose="02020603050405020304" pitchFamily="18" charset="0"/>
                <a:cs typeface="Times New Roman" panose="02020603050405020304" pitchFamily="18" charset="0"/>
              </a:rPr>
              <a:t>Services éducatifs</a:t>
            </a:r>
            <a:endParaRPr lang="fr-CA" sz="1400" dirty="0">
              <a:latin typeface="Calibri" panose="020F0502020204030204" pitchFamily="34" charset="0"/>
              <a:ea typeface="Times New Roman" panose="02020603050405020304" pitchFamily="18" charset="0"/>
              <a:cs typeface="Times New Roman" panose="02020603050405020304" pitchFamily="18" charset="0"/>
            </a:endParaRPr>
          </a:p>
          <a:p>
            <a:endParaRPr lang="fr-CA"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Titre 1">
            <a:extLst>
              <a:ext uri="{FF2B5EF4-FFF2-40B4-BE49-F238E27FC236}">
                <a16:creationId xmlns:a16="http://schemas.microsoft.com/office/drawing/2014/main" id="{0985FA67-83CE-4C49-863A-ED75706B4ECB}"/>
              </a:ext>
            </a:extLst>
          </p:cNvPr>
          <p:cNvSpPr>
            <a:spLocks noGrp="1"/>
          </p:cNvSpPr>
          <p:nvPr>
            <p:ph type="ctrTitle"/>
            <p:custDataLst>
              <p:tags r:id="rId18"/>
            </p:custDataLst>
          </p:nvPr>
        </p:nvSpPr>
        <p:spPr>
          <a:xfrm>
            <a:off x="1516929" y="1416156"/>
            <a:ext cx="7053134" cy="3597877"/>
          </a:xfrm>
        </p:spPr>
        <p:txBody>
          <a:bodyPr>
            <a:normAutofit/>
          </a:bodyPr>
          <a:lstStyle/>
          <a:p>
            <a:r>
              <a:rPr lang="fr-CA" b="1" dirty="0">
                <a:solidFill>
                  <a:srgbClr val="DE0000"/>
                </a:solidFill>
              </a:rPr>
              <a:t>Rôles et fonctions </a:t>
            </a:r>
            <a:br>
              <a:rPr lang="fr-CA" b="1" dirty="0">
                <a:solidFill>
                  <a:srgbClr val="DE0000"/>
                </a:solidFill>
              </a:rPr>
            </a:br>
            <a:r>
              <a:rPr lang="fr-CA" b="1" dirty="0">
                <a:solidFill>
                  <a:srgbClr val="DE0000"/>
                </a:solidFill>
              </a:rPr>
              <a:t>de l’enseignant</a:t>
            </a:r>
            <a:br>
              <a:rPr lang="fr-CA" dirty="0">
                <a:solidFill>
                  <a:schemeClr val="tx1">
                    <a:lumMod val="75000"/>
                    <a:lumOff val="25000"/>
                  </a:schemeClr>
                </a:solidFill>
              </a:rPr>
            </a:br>
            <a:br>
              <a:rPr lang="fr-CA" dirty="0">
                <a:solidFill>
                  <a:schemeClr val="tx1">
                    <a:lumMod val="75000"/>
                    <a:lumOff val="25000"/>
                  </a:schemeClr>
                </a:solidFill>
              </a:rPr>
            </a:br>
            <a:r>
              <a:rPr lang="fr-CA" sz="3600" dirty="0">
                <a:solidFill>
                  <a:schemeClr val="tx1">
                    <a:lumMod val="75000"/>
                    <a:lumOff val="25000"/>
                  </a:schemeClr>
                </a:solidFill>
              </a:rPr>
              <a:t>IPEFP-01</a:t>
            </a:r>
            <a:br>
              <a:rPr lang="fr-CA" sz="3600" dirty="0">
                <a:solidFill>
                  <a:schemeClr val="tx1">
                    <a:lumMod val="75000"/>
                    <a:lumOff val="25000"/>
                  </a:schemeClr>
                </a:solidFill>
              </a:rPr>
            </a:br>
            <a:r>
              <a:rPr lang="fr-CA" sz="2400" dirty="0">
                <a:solidFill>
                  <a:schemeClr val="tx1">
                    <a:lumMod val="75000"/>
                    <a:lumOff val="25000"/>
                  </a:schemeClr>
                </a:solidFill>
              </a:rPr>
              <a:t>jour 2</a:t>
            </a:r>
          </a:p>
        </p:txBody>
      </p:sp>
      <p:sp>
        <p:nvSpPr>
          <p:cNvPr id="37" name="Sous-titre 2">
            <a:extLst>
              <a:ext uri="{FF2B5EF4-FFF2-40B4-BE49-F238E27FC236}">
                <a16:creationId xmlns:a16="http://schemas.microsoft.com/office/drawing/2014/main" id="{4E8C4DEE-4D72-47BD-872B-7F658B816F30}"/>
              </a:ext>
            </a:extLst>
          </p:cNvPr>
          <p:cNvSpPr>
            <a:spLocks noGrp="1"/>
          </p:cNvSpPr>
          <p:nvPr>
            <p:ph type="subTitle" idx="1"/>
            <p:custDataLst>
              <p:tags r:id="rId19"/>
            </p:custDataLst>
          </p:nvPr>
        </p:nvSpPr>
        <p:spPr>
          <a:xfrm>
            <a:off x="1520320" y="4943667"/>
            <a:ext cx="7619074" cy="1152128"/>
          </a:xfrm>
        </p:spPr>
        <p:txBody>
          <a:bodyPr vert="horz" lIns="91440" tIns="45720" rIns="91440" bIns="45720" rtlCol="0" anchor="t">
            <a:normAutofit/>
          </a:bodyPr>
          <a:lstStyle/>
          <a:p>
            <a:r>
              <a:rPr lang="fr-CA" sz="2200" dirty="0">
                <a:solidFill>
                  <a:srgbClr val="C00000"/>
                </a:solidFill>
              </a:rPr>
              <a:t>Programme d’insertion professionnelle des enseignants en formation professionnelle</a:t>
            </a:r>
            <a:endParaRPr lang="fr-FR" dirty="0"/>
          </a:p>
        </p:txBody>
      </p:sp>
      <p:pic>
        <p:nvPicPr>
          <p:cNvPr id="26" name="Image 2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707168" y="61107"/>
            <a:ext cx="2448143" cy="1370960"/>
          </a:xfrm>
          <a:prstGeom prst="rect">
            <a:avLst/>
          </a:prstGeom>
        </p:spPr>
      </p:pic>
    </p:spTree>
    <p:extLst>
      <p:ext uri="{BB962C8B-B14F-4D97-AF65-F5344CB8AC3E}">
        <p14:creationId xmlns:p14="http://schemas.microsoft.com/office/powerpoint/2010/main" val="252090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ln>
            <a:noFill/>
          </a:ln>
        </p:spPr>
        <p:txBody>
          <a:bodyPr/>
          <a:lstStyle/>
          <a:p>
            <a:pPr algn="ctr"/>
            <a:r>
              <a:rPr lang="fr-CA" sz="3600" b="1" dirty="0">
                <a:latin typeface="+mn-lt"/>
              </a:rPr>
              <a:t>Déroulement de la formation</a:t>
            </a:r>
          </a:p>
        </p:txBody>
      </p:sp>
      <p:sp>
        <p:nvSpPr>
          <p:cNvPr id="7" name="Rectangle 6"/>
          <p:cNvSpPr/>
          <p:nvPr>
            <p:custDataLst>
              <p:tags r:id="rId2"/>
            </p:custDataLst>
          </p:nvPr>
        </p:nvSpPr>
        <p:spPr>
          <a:xfrm>
            <a:off x="1705970" y="1482508"/>
            <a:ext cx="1856051" cy="523220"/>
          </a:xfrm>
          <a:prstGeom prst="rect">
            <a:avLst/>
          </a:prstGeom>
        </p:spPr>
        <p:txBody>
          <a:bodyPr wrap="square">
            <a:spAutoFit/>
          </a:bodyPr>
          <a:lstStyle/>
          <a:p>
            <a:r>
              <a:rPr lang="fr-CA" sz="2800" b="1" dirty="0">
                <a:solidFill>
                  <a:srgbClr val="C00000"/>
                </a:solidFill>
              </a:rPr>
              <a:t>Jour 2</a:t>
            </a:r>
            <a:endParaRPr lang="fr-CA" sz="2800" dirty="0">
              <a:solidFill>
                <a:srgbClr val="C00000"/>
              </a:solidFill>
            </a:endParaRPr>
          </a:p>
        </p:txBody>
      </p:sp>
      <p:graphicFrame>
        <p:nvGraphicFramePr>
          <p:cNvPr id="21" name="Tableau 20"/>
          <p:cNvGraphicFramePr>
            <a:graphicFrameLocks noGrp="1"/>
          </p:cNvGraphicFramePr>
          <p:nvPr>
            <p:custDataLst>
              <p:tags r:id="rId3"/>
            </p:custDataLst>
            <p:extLst>
              <p:ext uri="{D42A27DB-BD31-4B8C-83A1-F6EECF244321}">
                <p14:modId xmlns:p14="http://schemas.microsoft.com/office/powerpoint/2010/main" val="416726913"/>
              </p:ext>
            </p:extLst>
          </p:nvPr>
        </p:nvGraphicFramePr>
        <p:xfrm>
          <a:off x="1721227" y="2136690"/>
          <a:ext cx="7038434" cy="4373260"/>
        </p:xfrm>
        <a:graphic>
          <a:graphicData uri="http://schemas.openxmlformats.org/drawingml/2006/table">
            <a:tbl>
              <a:tblPr firstRow="1" bandRow="1">
                <a:tableStyleId>{5C22544A-7EE6-4342-B048-85BDC9FD1C3A}</a:tableStyleId>
              </a:tblPr>
              <a:tblGrid>
                <a:gridCol w="7038434">
                  <a:extLst>
                    <a:ext uri="{9D8B030D-6E8A-4147-A177-3AD203B41FA5}">
                      <a16:colId xmlns:a16="http://schemas.microsoft.com/office/drawing/2014/main" val="2047935052"/>
                    </a:ext>
                  </a:extLst>
                </a:gridCol>
              </a:tblGrid>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Devoir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172204"/>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Retour sur le </a:t>
                      </a:r>
                      <a:r>
                        <a:rPr lang="fr-CA" sz="2000" b="1" dirty="0">
                          <a:solidFill>
                            <a:srgbClr val="C00000"/>
                          </a:solidFill>
                        </a:rPr>
                        <a:t>Jour 1 </a:t>
                      </a:r>
                      <a:endParaRPr lang="fr-CA" sz="2000" b="1" dirty="0">
                        <a:solidFill>
                          <a:srgbClr val="0070C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71150647"/>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kern="1200" dirty="0">
                          <a:solidFill>
                            <a:srgbClr val="000000"/>
                          </a:solidFill>
                          <a:latin typeface="+mn-lt"/>
                          <a:ea typeface="+mn-ea"/>
                          <a:cs typeface="+mn-cs"/>
                        </a:rPr>
                        <a:t>Deuxième partie du programme d’études</a:t>
                      </a:r>
                      <a:endParaRPr lang="fr-CA" sz="2000" b="1" kern="1200" dirty="0">
                        <a:solidFill>
                          <a:srgbClr val="0070C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3128378"/>
                  </a:ext>
                </a:extLst>
              </a:tr>
              <a:tr h="43732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CA" sz="2000" b="1" dirty="0">
                          <a:solidFill>
                            <a:srgbClr val="000000"/>
                          </a:solidFill>
                        </a:rPr>
                        <a:t>Analyse de la compétence en comportement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70912107"/>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Analyse de la compétence en situation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3545795"/>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Éthique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6521280"/>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Élèves ayant des</a:t>
                      </a:r>
                      <a:r>
                        <a:rPr lang="fr-CA" sz="2000" b="1" baseline="0" dirty="0">
                          <a:solidFill>
                            <a:srgbClr val="000000"/>
                          </a:solidFill>
                        </a:rPr>
                        <a:t> besoins particuliers (EBP)</a:t>
                      </a:r>
                      <a:endParaRPr lang="fr-CA" sz="2000" b="1" dirty="0">
                        <a:solidFill>
                          <a:srgbClr val="0070C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4003322"/>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Présentation des travaux à remettre </a:t>
                      </a:r>
                      <a:r>
                        <a:rPr lang="fr-CA" sz="2000" b="0" dirty="0">
                          <a:solidFill>
                            <a:srgbClr val="000000"/>
                          </a:solidFill>
                        </a:rPr>
                        <a:t>(Moodle) </a:t>
                      </a:r>
                      <a:endParaRPr lang="fr-CA" sz="2000" b="1" dirty="0">
                        <a:solidFill>
                          <a:srgbClr val="0070C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61277828"/>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Conclusion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1794677"/>
                  </a:ext>
                </a:extLst>
              </a:tr>
              <a:tr h="437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000000"/>
                          </a:solidFill>
                        </a:rPr>
                        <a:t>Appréciation de l’atelier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6931540"/>
                  </a:ext>
                </a:extLst>
              </a:tr>
            </a:tbl>
          </a:graphicData>
        </a:graphic>
      </p:graphicFrame>
    </p:spTree>
    <p:extLst>
      <p:ext uri="{BB962C8B-B14F-4D97-AF65-F5344CB8AC3E}">
        <p14:creationId xmlns:p14="http://schemas.microsoft.com/office/powerpoint/2010/main" val="1919020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20"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grpSp>
        <p:nvGrpSpPr>
          <p:cNvPr id="2" name="Groupe 1"/>
          <p:cNvGrpSpPr/>
          <p:nvPr>
            <p:custDataLst>
              <p:tags r:id="rId2"/>
            </p:custDataLst>
          </p:nvPr>
        </p:nvGrpSpPr>
        <p:grpSpPr>
          <a:xfrm>
            <a:off x="-182929" y="0"/>
            <a:ext cx="1895101" cy="6858000"/>
            <a:chOff x="-182929" y="0"/>
            <a:chExt cx="1895101" cy="6858000"/>
          </a:xfrm>
        </p:grpSpPr>
        <p:sp>
          <p:nvSpPr>
            <p:cNvPr id="4" name="Rectangle 3"/>
            <p:cNvSpPr/>
            <p:nvPr>
              <p:custDataLst>
                <p:tags r:id="rId7"/>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5" name="Image 14"/>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14"/>
              </p:custDataLst>
            </p:nvPr>
          </p:nvPicPr>
          <p:blipFill>
            <a:blip r:embed="rId20"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6"/>
              </p:custDataLst>
            </p:nvPr>
          </p:nvPicPr>
          <p:blipFill>
            <a:blip r:embed="rId28"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7"/>
              </p:custDataLst>
            </p:nvPr>
          </p:nvPicPr>
          <p:blipFill>
            <a:blip r:embed="rId29"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ous-titre 2"/>
          <p:cNvSpPr txBox="1">
            <a:spLocks/>
          </p:cNvSpPr>
          <p:nvPr>
            <p:custDataLst>
              <p:tags r:id="rId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7" name="Rectangle 6"/>
          <p:cNvSpPr/>
          <p:nvPr>
            <p:custDataLst>
              <p:tags r:id="rId6"/>
            </p:custDataLst>
          </p:nvPr>
        </p:nvSpPr>
        <p:spPr>
          <a:xfrm>
            <a:off x="1727005" y="702050"/>
            <a:ext cx="7017442" cy="646331"/>
          </a:xfrm>
          <a:prstGeom prst="rect">
            <a:avLst/>
          </a:prstGeom>
        </p:spPr>
        <p:txBody>
          <a:bodyPr wrap="square">
            <a:spAutoFit/>
          </a:bodyPr>
          <a:lstStyle/>
          <a:p>
            <a:pPr algn="ctr"/>
            <a:r>
              <a:rPr lang="fr-CA" sz="3600" b="1">
                <a:solidFill>
                  <a:srgbClr val="5F5F5F"/>
                </a:solidFill>
              </a:rPr>
              <a:t>Retour sur le devoir – </a:t>
            </a:r>
            <a:r>
              <a:rPr lang="fr-CA" sz="3600" b="1">
                <a:solidFill>
                  <a:srgbClr val="C00000"/>
                </a:solidFill>
              </a:rPr>
              <a:t>Jour 1</a:t>
            </a:r>
          </a:p>
        </p:txBody>
      </p:sp>
      <p:pic>
        <p:nvPicPr>
          <p:cNvPr id="12" name="Image 11">
            <a:extLst>
              <a:ext uri="{FF2B5EF4-FFF2-40B4-BE49-F238E27FC236}">
                <a16:creationId xmlns:a16="http://schemas.microsoft.com/office/drawing/2014/main" id="{C84A616C-0335-44B5-8069-2A1692DD058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28975" y="1763287"/>
            <a:ext cx="4171950" cy="4171950"/>
          </a:xfrm>
          <a:prstGeom prst="rect">
            <a:avLst/>
          </a:prstGeom>
        </p:spPr>
      </p:pic>
      <p:sp>
        <p:nvSpPr>
          <p:cNvPr id="22" name="Rectangle 21">
            <a:extLst>
              <a:ext uri="{FF2B5EF4-FFF2-40B4-BE49-F238E27FC236}">
                <a16:creationId xmlns:a16="http://schemas.microsoft.com/office/drawing/2014/main" id="{DAF9F506-2B0D-470A-9D57-88BC288DA8A5}"/>
              </a:ext>
            </a:extLst>
          </p:cNvPr>
          <p:cNvSpPr/>
          <p:nvPr/>
        </p:nvSpPr>
        <p:spPr>
          <a:xfrm>
            <a:off x="5897949" y="5967622"/>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3704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age vectorielle gratuite: Recycler, Réutilisation ..."/>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090987" y="3019425"/>
            <a:ext cx="2162175" cy="2286000"/>
          </a:xfrm>
          <a:prstGeom prst="rect">
            <a:avLst/>
          </a:prstGeom>
        </p:spPr>
      </p:pic>
      <p:sp>
        <p:nvSpPr>
          <p:cNvPr id="11" name="Rectangle 10"/>
          <p:cNvSpPr/>
          <p:nvPr>
            <p:custDataLst>
              <p:tags r:id="rId2"/>
            </p:custDataLst>
          </p:nvPr>
        </p:nvSpPr>
        <p:spPr>
          <a:xfrm>
            <a:off x="1619250" y="260509"/>
            <a:ext cx="7105650" cy="2123658"/>
          </a:xfrm>
          <a:prstGeom prst="rect">
            <a:avLst/>
          </a:prstGeom>
        </p:spPr>
        <p:txBody>
          <a:bodyPr wrap="square">
            <a:spAutoFit/>
          </a:bodyPr>
          <a:lstStyle/>
          <a:p>
            <a:pPr algn="ctr"/>
            <a:r>
              <a:rPr lang="fr-CA" sz="4600" b="1" spc="-100" dirty="0">
                <a:solidFill>
                  <a:srgbClr val="C00000"/>
                </a:solidFill>
                <a:latin typeface="Cambria"/>
                <a:ea typeface="+mj-ea"/>
                <a:cs typeface="+mj-cs"/>
              </a:rPr>
              <a:t>Retour sur la formation IPE-01</a:t>
            </a:r>
            <a:br>
              <a:rPr lang="fr-CA" sz="4600" b="1" spc="-100" dirty="0">
                <a:solidFill>
                  <a:srgbClr val="C00000"/>
                </a:solidFill>
                <a:latin typeface="Cambria"/>
                <a:ea typeface="+mj-ea"/>
                <a:cs typeface="+mj-cs"/>
              </a:rPr>
            </a:br>
            <a:r>
              <a:rPr lang="fr-CA" sz="4000" i="1" spc="-100" dirty="0">
                <a:solidFill>
                  <a:srgbClr val="C00000"/>
                </a:solidFill>
                <a:latin typeface="Cambria"/>
                <a:ea typeface="+mj-ea"/>
                <a:cs typeface="+mj-cs"/>
              </a:rPr>
              <a:t> jour 1</a:t>
            </a:r>
            <a:endParaRPr lang="fr-CA" sz="1400" i="1" dirty="0"/>
          </a:p>
        </p:txBody>
      </p:sp>
    </p:spTree>
    <p:extLst>
      <p:ext uri="{BB962C8B-B14F-4D97-AF65-F5344CB8AC3E}">
        <p14:creationId xmlns:p14="http://schemas.microsoft.com/office/powerpoint/2010/main" val="1462246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288488" y="437760"/>
            <a:ext cx="5943599" cy="640507"/>
            <a:chOff x="2698527" y="1600992"/>
            <a:chExt cx="4896585" cy="640507"/>
          </a:xfrm>
        </p:grpSpPr>
        <p:sp>
          <p:nvSpPr>
            <p:cNvPr id="8" name="Forme libre 7"/>
            <p:cNvSpPr/>
            <p:nvPr/>
          </p:nvSpPr>
          <p:spPr>
            <a:xfrm>
              <a:off x="3018780" y="1600992"/>
              <a:ext cx="4576332" cy="640507"/>
            </a:xfrm>
            <a:custGeom>
              <a:avLst/>
              <a:gdLst>
                <a:gd name="connsiteX0" fmla="*/ 0 w 4576332"/>
                <a:gd name="connsiteY0" fmla="*/ 0 h 640505"/>
                <a:gd name="connsiteX1" fmla="*/ 4256080 w 4576332"/>
                <a:gd name="connsiteY1" fmla="*/ 0 h 640505"/>
                <a:gd name="connsiteX2" fmla="*/ 4576332 w 4576332"/>
                <a:gd name="connsiteY2" fmla="*/ 320253 h 640505"/>
                <a:gd name="connsiteX3" fmla="*/ 4256080 w 4576332"/>
                <a:gd name="connsiteY3" fmla="*/ 640505 h 640505"/>
                <a:gd name="connsiteX4" fmla="*/ 0 w 4576332"/>
                <a:gd name="connsiteY4" fmla="*/ 640505 h 640505"/>
                <a:gd name="connsiteX5" fmla="*/ 0 w 4576332"/>
                <a:gd name="connsiteY5" fmla="*/ 0 h 64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332" h="640505">
                  <a:moveTo>
                    <a:pt x="4576332" y="640504"/>
                  </a:moveTo>
                  <a:lnTo>
                    <a:pt x="320252" y="640504"/>
                  </a:lnTo>
                  <a:lnTo>
                    <a:pt x="0" y="320252"/>
                  </a:lnTo>
                  <a:lnTo>
                    <a:pt x="320252" y="1"/>
                  </a:lnTo>
                  <a:lnTo>
                    <a:pt x="4576332" y="1"/>
                  </a:lnTo>
                  <a:lnTo>
                    <a:pt x="4576332" y="64050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2571" tIns="76201" rIns="142240" bIns="76201" numCol="1" spcCol="1270" anchor="ctr" anchorCtr="0">
              <a:noAutofit/>
            </a:bodyPr>
            <a:lstStyle/>
            <a:p>
              <a:pPr lvl="0" algn="ctr" defTabSz="889000" rtl="0">
                <a:lnSpc>
                  <a:spcPct val="90000"/>
                </a:lnSpc>
                <a:spcBef>
                  <a:spcPct val="0"/>
                </a:spcBef>
                <a:spcAft>
                  <a:spcPct val="35000"/>
                </a:spcAft>
              </a:pPr>
              <a:r>
                <a:rPr lang="fr-CA" sz="2000" kern="1200" dirty="0"/>
                <a:t>Quelles sont mes responsabilités </a:t>
              </a:r>
              <a:br>
                <a:rPr lang="fr-CA" sz="2000" kern="1200" dirty="0"/>
              </a:br>
              <a:r>
                <a:rPr lang="fr-CA" sz="2000" kern="1200" dirty="0"/>
                <a:t>comme enseignant</a:t>
              </a:r>
              <a:endParaRPr lang="fr-CA" sz="1800" kern="1200" dirty="0"/>
            </a:p>
          </p:txBody>
        </p:sp>
        <p:sp>
          <p:nvSpPr>
            <p:cNvPr id="9" name="Ellipse 8"/>
            <p:cNvSpPr/>
            <p:nvPr/>
          </p:nvSpPr>
          <p:spPr>
            <a:xfrm>
              <a:off x="2698527" y="1600993"/>
              <a:ext cx="640505" cy="640505"/>
            </a:xfrm>
            <a:prstGeom prst="ellipse">
              <a:avLst/>
            </a:prstGeom>
            <a:blipFill>
              <a:blip r:embed="rId3" cstate="print">
                <a:extLst>
                  <a:ext uri="{28A0092B-C50C-407E-A947-70E740481C1C}">
                    <a14:useLocalDpi xmlns:a14="http://schemas.microsoft.com/office/drawing/2010/main" val="0"/>
                  </a:ext>
                </a:extLst>
              </a:blip>
              <a:srcRect/>
              <a:stretch>
                <a:fillRect l="-28000" r="-2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9" name="Groupe 18"/>
          <p:cNvGrpSpPr/>
          <p:nvPr/>
        </p:nvGrpSpPr>
        <p:grpSpPr>
          <a:xfrm>
            <a:off x="2288488" y="2375386"/>
            <a:ext cx="5943598" cy="688398"/>
            <a:chOff x="2335443" y="3623535"/>
            <a:chExt cx="5943598" cy="688398"/>
          </a:xfrm>
        </p:grpSpPr>
        <p:sp>
          <p:nvSpPr>
            <p:cNvPr id="10" name="Forme libre 9"/>
            <p:cNvSpPr/>
            <p:nvPr/>
          </p:nvSpPr>
          <p:spPr>
            <a:xfrm>
              <a:off x="2724174" y="3623535"/>
              <a:ext cx="5554867" cy="640507"/>
            </a:xfrm>
            <a:custGeom>
              <a:avLst/>
              <a:gdLst>
                <a:gd name="connsiteX0" fmla="*/ 0 w 4576332"/>
                <a:gd name="connsiteY0" fmla="*/ 0 h 640505"/>
                <a:gd name="connsiteX1" fmla="*/ 4256080 w 4576332"/>
                <a:gd name="connsiteY1" fmla="*/ 0 h 640505"/>
                <a:gd name="connsiteX2" fmla="*/ 4576332 w 4576332"/>
                <a:gd name="connsiteY2" fmla="*/ 320253 h 640505"/>
                <a:gd name="connsiteX3" fmla="*/ 4256080 w 4576332"/>
                <a:gd name="connsiteY3" fmla="*/ 640505 h 640505"/>
                <a:gd name="connsiteX4" fmla="*/ 0 w 4576332"/>
                <a:gd name="connsiteY4" fmla="*/ 640505 h 640505"/>
                <a:gd name="connsiteX5" fmla="*/ 0 w 4576332"/>
                <a:gd name="connsiteY5" fmla="*/ 0 h 64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332" h="640505">
                  <a:moveTo>
                    <a:pt x="4576332" y="640504"/>
                  </a:moveTo>
                  <a:lnTo>
                    <a:pt x="320252" y="640504"/>
                  </a:lnTo>
                  <a:lnTo>
                    <a:pt x="0" y="320252"/>
                  </a:lnTo>
                  <a:lnTo>
                    <a:pt x="320252" y="1"/>
                  </a:lnTo>
                  <a:lnTo>
                    <a:pt x="4576332" y="1"/>
                  </a:lnTo>
                  <a:lnTo>
                    <a:pt x="4576332" y="640504"/>
                  </a:lnTo>
                  <a:close/>
                </a:path>
              </a:pathLst>
            </a:custGeom>
            <a:solidFill>
              <a:srgbClr val="E71B1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2571" tIns="76201" rIns="142240" bIns="76201" numCol="1" spcCol="1270" anchor="ctr" anchorCtr="0">
              <a:noAutofit/>
            </a:bodyPr>
            <a:lstStyle/>
            <a:p>
              <a:pPr lvl="0" algn="ctr" defTabSz="889000" rtl="0">
                <a:lnSpc>
                  <a:spcPct val="90000"/>
                </a:lnSpc>
                <a:spcBef>
                  <a:spcPct val="0"/>
                </a:spcBef>
                <a:spcAft>
                  <a:spcPct val="35000"/>
                </a:spcAft>
              </a:pPr>
              <a:r>
                <a:rPr lang="fr-CA" sz="2000" kern="1200" dirty="0"/>
                <a:t>Quelles sont mes principales fonctions </a:t>
              </a:r>
              <a:br>
                <a:rPr lang="fr-CA" sz="2000" kern="1200" dirty="0"/>
              </a:br>
              <a:r>
                <a:rPr lang="fr-CA" sz="2000" kern="1200" dirty="0"/>
                <a:t>comme enseignant</a:t>
              </a:r>
              <a:endParaRPr lang="fr-CA" sz="1800" kern="1200" dirty="0"/>
            </a:p>
          </p:txBody>
        </p:sp>
        <p:sp>
          <p:nvSpPr>
            <p:cNvPr id="11" name="Ellipse 10"/>
            <p:cNvSpPr/>
            <p:nvPr/>
          </p:nvSpPr>
          <p:spPr>
            <a:xfrm>
              <a:off x="2335443" y="3671428"/>
              <a:ext cx="777461" cy="640505"/>
            </a:xfrm>
            <a:prstGeom prst="ellipse">
              <a:avLst/>
            </a:prstGeom>
            <a:blipFill>
              <a:blip r:embed="rId4" cstate="print">
                <a:extLst>
                  <a:ext uri="{28A0092B-C50C-407E-A947-70E740481C1C}">
                    <a14:useLocalDpi xmlns:a14="http://schemas.microsoft.com/office/drawing/2010/main" val="0"/>
                  </a:ext>
                </a:extLst>
              </a:blip>
              <a:srcRect/>
              <a:stretch>
                <a:fillRect t="-7000" b="-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2" name="Groupe 21"/>
          <p:cNvGrpSpPr/>
          <p:nvPr/>
        </p:nvGrpSpPr>
        <p:grpSpPr>
          <a:xfrm>
            <a:off x="2288488" y="4358754"/>
            <a:ext cx="5943598" cy="640506"/>
            <a:chOff x="2288490" y="4724227"/>
            <a:chExt cx="5943598" cy="640506"/>
          </a:xfrm>
        </p:grpSpPr>
        <p:sp>
          <p:nvSpPr>
            <p:cNvPr id="12" name="Forme libre 11"/>
            <p:cNvSpPr/>
            <p:nvPr/>
          </p:nvSpPr>
          <p:spPr>
            <a:xfrm>
              <a:off x="2677221" y="4724227"/>
              <a:ext cx="5554867" cy="640506"/>
            </a:xfrm>
            <a:custGeom>
              <a:avLst/>
              <a:gdLst>
                <a:gd name="connsiteX0" fmla="*/ 0 w 4576332"/>
                <a:gd name="connsiteY0" fmla="*/ 0 h 640505"/>
                <a:gd name="connsiteX1" fmla="*/ 4256080 w 4576332"/>
                <a:gd name="connsiteY1" fmla="*/ 0 h 640505"/>
                <a:gd name="connsiteX2" fmla="*/ 4576332 w 4576332"/>
                <a:gd name="connsiteY2" fmla="*/ 320253 h 640505"/>
                <a:gd name="connsiteX3" fmla="*/ 4256080 w 4576332"/>
                <a:gd name="connsiteY3" fmla="*/ 640505 h 640505"/>
                <a:gd name="connsiteX4" fmla="*/ 0 w 4576332"/>
                <a:gd name="connsiteY4" fmla="*/ 640505 h 640505"/>
                <a:gd name="connsiteX5" fmla="*/ 0 w 4576332"/>
                <a:gd name="connsiteY5" fmla="*/ 0 h 64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332" h="640505">
                  <a:moveTo>
                    <a:pt x="4576332" y="640504"/>
                  </a:moveTo>
                  <a:lnTo>
                    <a:pt x="320252" y="640504"/>
                  </a:lnTo>
                  <a:lnTo>
                    <a:pt x="0" y="320252"/>
                  </a:lnTo>
                  <a:lnTo>
                    <a:pt x="320252" y="1"/>
                  </a:lnTo>
                  <a:lnTo>
                    <a:pt x="4576332" y="1"/>
                  </a:lnTo>
                  <a:lnTo>
                    <a:pt x="4576332" y="640504"/>
                  </a:lnTo>
                  <a:close/>
                </a:path>
              </a:pathLst>
            </a:custGeom>
            <a:solidFill>
              <a:srgbClr val="EF67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2571" tIns="76201" rIns="142240" bIns="76200" numCol="1" spcCol="1270" anchor="ctr" anchorCtr="0">
              <a:noAutofit/>
            </a:bodyPr>
            <a:lstStyle/>
            <a:p>
              <a:pPr lvl="0" algn="ctr" defTabSz="889000" rtl="0">
                <a:lnSpc>
                  <a:spcPct val="90000"/>
                </a:lnSpc>
                <a:spcBef>
                  <a:spcPct val="0"/>
                </a:spcBef>
                <a:spcAft>
                  <a:spcPct val="35000"/>
                </a:spcAft>
              </a:pPr>
              <a:r>
                <a:rPr lang="fr-CA" sz="2000" kern="1200" dirty="0"/>
                <a:t>Quelle est l’intention des programmes d’études</a:t>
              </a:r>
            </a:p>
          </p:txBody>
        </p:sp>
        <p:sp>
          <p:nvSpPr>
            <p:cNvPr id="13" name="Ellipse 12"/>
            <p:cNvSpPr/>
            <p:nvPr/>
          </p:nvSpPr>
          <p:spPr>
            <a:xfrm>
              <a:off x="2288490" y="4724228"/>
              <a:ext cx="777461" cy="640505"/>
            </a:xfrm>
            <a:prstGeom prst="ellipse">
              <a:avLst/>
            </a:prstGeom>
            <a:blipFill>
              <a:blip r:embed="rId5">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5" name="ZoneTexte 4"/>
          <p:cNvSpPr txBox="1"/>
          <p:nvPr/>
        </p:nvSpPr>
        <p:spPr>
          <a:xfrm>
            <a:off x="2335443" y="1386781"/>
            <a:ext cx="5943598" cy="923330"/>
          </a:xfrm>
          <a:prstGeom prst="rect">
            <a:avLst/>
          </a:prstGeom>
          <a:noFill/>
        </p:spPr>
        <p:txBody>
          <a:bodyPr wrap="square" rtlCol="0">
            <a:spAutoFit/>
          </a:bodyPr>
          <a:lstStyle/>
          <a:p>
            <a:pPr marL="285750" indent="-285750">
              <a:buFont typeface="Arial" panose="020B0604020202020204" pitchFamily="34" charset="0"/>
              <a:buChar char="•"/>
            </a:pPr>
            <a:r>
              <a:rPr lang="fr-CA" dirty="0">
                <a:solidFill>
                  <a:srgbClr val="140000"/>
                </a:solidFill>
              </a:rPr>
              <a:t>Collaborer à développer le goût d’apprendre aux élèves</a:t>
            </a:r>
          </a:p>
          <a:p>
            <a:pPr marL="285750" indent="-285750">
              <a:buFont typeface="Arial" panose="020B0604020202020204" pitchFamily="34" charset="0"/>
              <a:buChar char="•"/>
            </a:pPr>
            <a:r>
              <a:rPr lang="fr-CA" dirty="0">
                <a:solidFill>
                  <a:srgbClr val="140000"/>
                </a:solidFill>
              </a:rPr>
              <a:t>Agir d’une manière juste et impartiale avec les élèves</a:t>
            </a:r>
          </a:p>
          <a:p>
            <a:pPr marL="285750" indent="-285750">
              <a:buFont typeface="Arial" panose="020B0604020202020204" pitchFamily="34" charset="0"/>
              <a:buChar char="•"/>
            </a:pPr>
            <a:r>
              <a:rPr lang="fr-CA" dirty="0">
                <a:solidFill>
                  <a:srgbClr val="140000"/>
                </a:solidFill>
              </a:rPr>
              <a:t>Permettre d’atteindre un haut degré de compétence</a:t>
            </a:r>
          </a:p>
        </p:txBody>
      </p:sp>
      <p:sp>
        <p:nvSpPr>
          <p:cNvPr id="26" name="ZoneTexte 25"/>
          <p:cNvSpPr txBox="1"/>
          <p:nvPr/>
        </p:nvSpPr>
        <p:spPr>
          <a:xfrm>
            <a:off x="2335443" y="3249604"/>
            <a:ext cx="5943598" cy="923330"/>
          </a:xfrm>
          <a:prstGeom prst="rect">
            <a:avLst/>
          </a:prstGeom>
          <a:noFill/>
        </p:spPr>
        <p:txBody>
          <a:bodyPr wrap="square" rtlCol="0">
            <a:spAutoFit/>
          </a:bodyPr>
          <a:lstStyle/>
          <a:p>
            <a:pPr marL="285750" indent="-285750">
              <a:buFont typeface="Arial" panose="020B0604020202020204" pitchFamily="34" charset="0"/>
              <a:buChar char="•"/>
            </a:pPr>
            <a:r>
              <a:rPr lang="fr-CA" dirty="0">
                <a:solidFill>
                  <a:srgbClr val="140000"/>
                </a:solidFill>
              </a:rPr>
              <a:t>Planifier mon enseignement</a:t>
            </a:r>
          </a:p>
          <a:p>
            <a:pPr marL="285750" indent="-285750">
              <a:buFont typeface="Arial" panose="020B0604020202020204" pitchFamily="34" charset="0"/>
              <a:buChar char="•"/>
            </a:pPr>
            <a:r>
              <a:rPr lang="fr-CA" dirty="0">
                <a:solidFill>
                  <a:srgbClr val="140000"/>
                </a:solidFill>
              </a:rPr>
              <a:t>Enseigner</a:t>
            </a:r>
          </a:p>
          <a:p>
            <a:pPr marL="285750" indent="-285750">
              <a:buFont typeface="Arial" panose="020B0604020202020204" pitchFamily="34" charset="0"/>
              <a:buChar char="•"/>
            </a:pPr>
            <a:r>
              <a:rPr lang="fr-CA" dirty="0">
                <a:solidFill>
                  <a:srgbClr val="140000"/>
                </a:solidFill>
              </a:rPr>
              <a:t>Évaluer</a:t>
            </a:r>
          </a:p>
        </p:txBody>
      </p:sp>
      <p:sp>
        <p:nvSpPr>
          <p:cNvPr id="27" name="ZoneTexte 26"/>
          <p:cNvSpPr txBox="1"/>
          <p:nvPr/>
        </p:nvSpPr>
        <p:spPr>
          <a:xfrm>
            <a:off x="2288488" y="5411760"/>
            <a:ext cx="5943598" cy="646331"/>
          </a:xfrm>
          <a:prstGeom prst="rect">
            <a:avLst/>
          </a:prstGeom>
          <a:noFill/>
        </p:spPr>
        <p:txBody>
          <a:bodyPr wrap="square" rtlCol="0">
            <a:spAutoFit/>
          </a:bodyPr>
          <a:lstStyle/>
          <a:p>
            <a:pPr marL="285750" indent="-285750">
              <a:buFont typeface="Arial" panose="020B0604020202020204" pitchFamily="34" charset="0"/>
              <a:buChar char="•"/>
            </a:pPr>
            <a:r>
              <a:rPr lang="fr-CA" dirty="0">
                <a:solidFill>
                  <a:srgbClr val="140000"/>
                </a:solidFill>
              </a:rPr>
              <a:t>Rendre l’élève efficace dans l’exercice d’une profession au seuil d’entrée sur le marché du travail.</a:t>
            </a:r>
          </a:p>
        </p:txBody>
      </p:sp>
      <p:sp>
        <p:nvSpPr>
          <p:cNvPr id="14" name="Rectangle 13">
            <a:extLst>
              <a:ext uri="{FF2B5EF4-FFF2-40B4-BE49-F238E27FC236}">
                <a16:creationId xmlns:a16="http://schemas.microsoft.com/office/drawing/2014/main" id="{2DDF6A51-EBDB-4A36-B482-2427A7BB147A}"/>
              </a:ext>
            </a:extLst>
          </p:cNvPr>
          <p:cNvSpPr/>
          <p:nvPr/>
        </p:nvSpPr>
        <p:spPr>
          <a:xfrm>
            <a:off x="5985649" y="6420240"/>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17702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7056784" cy="1143000"/>
          </a:xfrm>
        </p:spPr>
        <p:txBody>
          <a:bodyPr/>
          <a:lstStyle/>
          <a:p>
            <a:pPr algn="ctr"/>
            <a:r>
              <a:rPr lang="fr-CA" sz="4800" dirty="0"/>
              <a:t>Programme d’études</a:t>
            </a:r>
            <a:endParaRPr lang="fr-CA" dirty="0"/>
          </a:p>
        </p:txBody>
      </p:sp>
      <p:sp>
        <p:nvSpPr>
          <p:cNvPr id="3" name="Espace réservé du contenu 2"/>
          <p:cNvSpPr>
            <a:spLocks noGrp="1"/>
          </p:cNvSpPr>
          <p:nvPr>
            <p:ph idx="1"/>
            <p:custDataLst>
              <p:tags r:id="rId2"/>
            </p:custDataLst>
          </p:nvPr>
        </p:nvSpPr>
        <p:spPr>
          <a:xfrm>
            <a:off x="1619672" y="1556792"/>
            <a:ext cx="7056784" cy="4968551"/>
          </a:xfrm>
        </p:spPr>
        <p:txBody>
          <a:bodyPr>
            <a:normAutofit fontScale="92500" lnSpcReduction="20000"/>
          </a:bodyPr>
          <a:lstStyle/>
          <a:p>
            <a:r>
              <a:rPr lang="fr-CA" sz="2400" dirty="0"/>
              <a:t>Quelle est la définition du programme d’études?</a:t>
            </a:r>
          </a:p>
          <a:p>
            <a:pPr marL="355600" indent="0">
              <a:buNone/>
            </a:pPr>
            <a:r>
              <a:rPr lang="fr-CA" b="1" dirty="0">
                <a:solidFill>
                  <a:srgbClr val="C00000"/>
                </a:solidFill>
              </a:rPr>
              <a:t>Détermine les compétences </a:t>
            </a:r>
            <a:r>
              <a:rPr lang="fr-CA" kern="0" dirty="0">
                <a:solidFill>
                  <a:sysClr val="windowText" lastClr="000000"/>
                </a:solidFill>
              </a:rPr>
              <a:t>nécessaires pour </a:t>
            </a:r>
            <a:r>
              <a:rPr lang="fr-CA" b="1" dirty="0">
                <a:solidFill>
                  <a:srgbClr val="C00000"/>
                </a:solidFill>
              </a:rPr>
              <a:t>exercer un métier </a:t>
            </a:r>
            <a:r>
              <a:rPr lang="fr-CA" kern="0" dirty="0">
                <a:solidFill>
                  <a:sysClr val="windowText" lastClr="000000"/>
                </a:solidFill>
              </a:rPr>
              <a:t>ou une profession au </a:t>
            </a:r>
            <a:r>
              <a:rPr lang="fr-CA" b="1" dirty="0">
                <a:solidFill>
                  <a:srgbClr val="C00000"/>
                </a:solidFill>
              </a:rPr>
              <a:t>seuil</a:t>
            </a:r>
            <a:r>
              <a:rPr lang="fr-CA" b="1" kern="0" dirty="0">
                <a:solidFill>
                  <a:sysClr val="windowText" lastClr="000000"/>
                </a:solidFill>
              </a:rPr>
              <a:t> </a:t>
            </a:r>
            <a:r>
              <a:rPr lang="fr-CA" b="1" dirty="0">
                <a:solidFill>
                  <a:srgbClr val="C00000"/>
                </a:solidFill>
              </a:rPr>
              <a:t>d’entrée sur le marché du travail</a:t>
            </a:r>
            <a:endParaRPr lang="fr-CA" b="1" kern="0" dirty="0">
              <a:solidFill>
                <a:srgbClr val="C00000"/>
              </a:solidFill>
            </a:endParaRPr>
          </a:p>
          <a:p>
            <a:pPr>
              <a:spcBef>
                <a:spcPts val="1200"/>
              </a:spcBef>
            </a:pPr>
            <a:r>
              <a:rPr lang="fr-CA" sz="2400" dirty="0"/>
              <a:t>Quelle est la différence entre </a:t>
            </a:r>
            <a:r>
              <a:rPr lang="fr-CA" b="1" dirty="0">
                <a:solidFill>
                  <a:srgbClr val="C00000"/>
                </a:solidFill>
              </a:rPr>
              <a:t>:</a:t>
            </a:r>
          </a:p>
          <a:p>
            <a:pPr lvl="1"/>
            <a:r>
              <a:rPr lang="fr-CA" sz="2200" dirty="0">
                <a:solidFill>
                  <a:schemeClr val="accent1">
                    <a:lumMod val="50000"/>
                  </a:schemeClr>
                </a:solidFill>
              </a:rPr>
              <a:t>Compétence traduite en situation</a:t>
            </a:r>
          </a:p>
          <a:p>
            <a:pPr marL="627063" lvl="1" indent="0">
              <a:buNone/>
            </a:pPr>
            <a:r>
              <a:rPr lang="fr-CA" sz="2200" kern="0" dirty="0">
                <a:solidFill>
                  <a:sysClr val="windowText" lastClr="000000"/>
                </a:solidFill>
              </a:rPr>
              <a:t>On y évalue </a:t>
            </a:r>
            <a:r>
              <a:rPr lang="fr-CA" sz="2200" b="1" dirty="0">
                <a:solidFill>
                  <a:srgbClr val="C00000"/>
                </a:solidFill>
              </a:rPr>
              <a:t>l’engagement </a:t>
            </a:r>
            <a:r>
              <a:rPr lang="fr-CA" sz="2200" dirty="0">
                <a:solidFill>
                  <a:schemeClr val="accent1">
                    <a:lumMod val="50000"/>
                  </a:schemeClr>
                </a:solidFill>
              </a:rPr>
              <a:t>et la </a:t>
            </a:r>
            <a:r>
              <a:rPr lang="fr-CA" sz="2200" b="1" dirty="0">
                <a:solidFill>
                  <a:srgbClr val="C00000"/>
                </a:solidFill>
              </a:rPr>
              <a:t>participation </a:t>
            </a:r>
          </a:p>
          <a:p>
            <a:pPr lvl="1"/>
            <a:r>
              <a:rPr lang="fr-CA" sz="2200" dirty="0">
                <a:solidFill>
                  <a:schemeClr val="accent1">
                    <a:lumMod val="50000"/>
                  </a:schemeClr>
                </a:solidFill>
              </a:rPr>
              <a:t>Compétence traduite en comportement</a:t>
            </a:r>
          </a:p>
          <a:p>
            <a:pPr marL="627063" lvl="1" indent="0">
              <a:buNone/>
            </a:pPr>
            <a:r>
              <a:rPr lang="fr-CA" sz="2200" kern="0" dirty="0">
                <a:solidFill>
                  <a:sysClr val="windowText" lastClr="000000"/>
                </a:solidFill>
              </a:rPr>
              <a:t>On y évalue un </a:t>
            </a:r>
            <a:r>
              <a:rPr lang="fr-CA" sz="2200" b="1" dirty="0">
                <a:solidFill>
                  <a:srgbClr val="C00000"/>
                </a:solidFill>
              </a:rPr>
              <a:t>processus </a:t>
            </a:r>
            <a:r>
              <a:rPr lang="fr-CA" sz="2200" kern="0" dirty="0">
                <a:solidFill>
                  <a:sysClr val="windowText" lastClr="000000"/>
                </a:solidFill>
              </a:rPr>
              <a:t>et un </a:t>
            </a:r>
            <a:r>
              <a:rPr lang="fr-CA" sz="2200" b="1" dirty="0">
                <a:solidFill>
                  <a:srgbClr val="C00000"/>
                </a:solidFill>
              </a:rPr>
              <a:t>produit fini</a:t>
            </a:r>
          </a:p>
          <a:p>
            <a:pPr>
              <a:spcBef>
                <a:spcPts val="1200"/>
              </a:spcBef>
            </a:pPr>
            <a:r>
              <a:rPr lang="fr-CA" dirty="0">
                <a:solidFill>
                  <a:srgbClr val="C00000"/>
                </a:solidFill>
              </a:rPr>
              <a:t> </a:t>
            </a:r>
            <a:r>
              <a:rPr lang="fr-CA" sz="2400" dirty="0"/>
              <a:t>Vrai ou faux</a:t>
            </a:r>
          </a:p>
          <a:p>
            <a:pPr lvl="1"/>
            <a:r>
              <a:rPr lang="fr-CA" sz="2200" dirty="0">
                <a:solidFill>
                  <a:schemeClr val="accent1">
                    <a:lumMod val="50000"/>
                  </a:schemeClr>
                </a:solidFill>
              </a:rPr>
              <a:t>Un programme d’études n’est pas prescriptif, seul le cadre de référence l’est </a:t>
            </a:r>
          </a:p>
          <a:p>
            <a:pPr marL="627063" lvl="1" indent="0">
              <a:spcBef>
                <a:spcPts val="0"/>
              </a:spcBef>
              <a:buNone/>
            </a:pPr>
            <a:r>
              <a:rPr lang="fr-CA" sz="2200" b="1" dirty="0">
                <a:solidFill>
                  <a:srgbClr val="C00000"/>
                </a:solidFill>
              </a:rPr>
              <a:t>Faux, au contraire</a:t>
            </a:r>
            <a:endParaRPr lang="fr-CA" sz="2200" dirty="0">
              <a:solidFill>
                <a:srgbClr val="C00000"/>
              </a:solidFill>
            </a:endParaRPr>
          </a:p>
          <a:p>
            <a:pPr>
              <a:spcBef>
                <a:spcPts val="1200"/>
              </a:spcBef>
            </a:pPr>
            <a:r>
              <a:rPr lang="fr-CA" sz="2400" dirty="0"/>
              <a:t>En quoi consiste la matrice?</a:t>
            </a:r>
            <a:r>
              <a:rPr lang="fr-CA" b="1" dirty="0">
                <a:solidFill>
                  <a:srgbClr val="C00000"/>
                </a:solidFill>
              </a:rPr>
              <a:t>	</a:t>
            </a:r>
          </a:p>
          <a:p>
            <a:pPr marL="355600" indent="0">
              <a:buNone/>
            </a:pPr>
            <a:r>
              <a:rPr lang="fr-CA" sz="2100" dirty="0">
                <a:solidFill>
                  <a:prstClr val="black"/>
                </a:solidFill>
              </a:rPr>
              <a:t>Permet d’établir la </a:t>
            </a:r>
            <a:r>
              <a:rPr lang="fr-CA" sz="2100" b="1" dirty="0">
                <a:solidFill>
                  <a:srgbClr val="C00000"/>
                </a:solidFill>
              </a:rPr>
              <a:t>séquence d’enseignement </a:t>
            </a:r>
            <a:r>
              <a:rPr lang="fr-CA" sz="2100" dirty="0">
                <a:solidFill>
                  <a:prstClr val="black"/>
                </a:solidFill>
              </a:rPr>
              <a:t>des compétences et de </a:t>
            </a:r>
            <a:r>
              <a:rPr lang="fr-CA" sz="2100" b="1" dirty="0">
                <a:solidFill>
                  <a:srgbClr val="C00000"/>
                </a:solidFill>
              </a:rPr>
              <a:t>déterminer les compétences préalables</a:t>
            </a:r>
          </a:p>
        </p:txBody>
      </p:sp>
      <p:pic>
        <p:nvPicPr>
          <p:cNvPr id="4" name="Image 3" descr="Image vectorielle gratuite: Recycler, Réutilisation ..."/>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7236296" y="2744203"/>
            <a:ext cx="1226617" cy="1296864"/>
          </a:xfrm>
          <a:prstGeom prst="rect">
            <a:avLst/>
          </a:prstGeom>
        </p:spPr>
      </p:pic>
    </p:spTree>
    <p:extLst>
      <p:ext uri="{BB962C8B-B14F-4D97-AF65-F5344CB8AC3E}">
        <p14:creationId xmlns:p14="http://schemas.microsoft.com/office/powerpoint/2010/main" val="161075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40821" y="133350"/>
            <a:ext cx="6961584" cy="1354371"/>
          </a:xfrm>
          <a:ln>
            <a:noFill/>
          </a:ln>
        </p:spPr>
        <p:txBody>
          <a:bodyPr/>
          <a:lstStyle/>
          <a:p>
            <a:pPr algn="ctr"/>
            <a:r>
              <a:rPr lang="fr-CA" sz="3600" dirty="0">
                <a:solidFill>
                  <a:srgbClr val="C00000"/>
                </a:solidFill>
                <a:latin typeface="+mn-lt"/>
                <a:ea typeface="+mn-ea"/>
                <a:cs typeface="+mn-cs"/>
              </a:rPr>
              <a:t>Activité 7 </a:t>
            </a:r>
            <a:br>
              <a:rPr lang="fr-CA" sz="2800" b="1" dirty="0">
                <a:solidFill>
                  <a:srgbClr val="5F5F5F"/>
                </a:solidFill>
                <a:latin typeface="+mn-lt"/>
              </a:rPr>
            </a:br>
            <a:r>
              <a:rPr lang="fr-CA" sz="2800" b="1" dirty="0">
                <a:solidFill>
                  <a:srgbClr val="5F5F5F"/>
                </a:solidFill>
                <a:latin typeface="+mn-lt"/>
              </a:rPr>
              <a:t>Recherche d’informations</a:t>
            </a:r>
            <a:br>
              <a:rPr lang="fr-CA" sz="2800" b="1" dirty="0">
                <a:solidFill>
                  <a:srgbClr val="5F5F5F"/>
                </a:solidFill>
                <a:latin typeface="+mn-lt"/>
              </a:rPr>
            </a:br>
            <a:r>
              <a:rPr lang="fr-CA" sz="2800" b="1" dirty="0">
                <a:solidFill>
                  <a:srgbClr val="5F5F5F"/>
                </a:solidFill>
                <a:latin typeface="+mn-lt"/>
              </a:rPr>
              <a:t>1</a:t>
            </a:r>
            <a:r>
              <a:rPr lang="fr-CA" sz="2800" b="1" baseline="30000" dirty="0">
                <a:solidFill>
                  <a:srgbClr val="5F5F5F"/>
                </a:solidFill>
                <a:latin typeface="+mn-lt"/>
              </a:rPr>
              <a:t>re</a:t>
            </a:r>
            <a:r>
              <a:rPr lang="fr-CA" sz="2800" b="1" dirty="0">
                <a:solidFill>
                  <a:srgbClr val="5F5F5F"/>
                </a:solidFill>
                <a:latin typeface="+mn-lt"/>
              </a:rPr>
              <a:t> partie du programme d’études</a:t>
            </a:r>
          </a:p>
        </p:txBody>
      </p:sp>
      <p:sp>
        <p:nvSpPr>
          <p:cNvPr id="3" name="Espace réservé du contenu 2"/>
          <p:cNvSpPr>
            <a:spLocks noGrp="1"/>
          </p:cNvSpPr>
          <p:nvPr>
            <p:ph idx="1"/>
            <p:custDataLst>
              <p:tags r:id="rId2"/>
            </p:custDataLst>
          </p:nvPr>
        </p:nvSpPr>
        <p:spPr>
          <a:xfrm>
            <a:off x="1740821" y="1726455"/>
            <a:ext cx="6961584" cy="4800600"/>
          </a:xfrm>
        </p:spPr>
        <p:txBody>
          <a:bodyPr>
            <a:normAutofit/>
          </a:bodyPr>
          <a:lstStyle/>
          <a:p>
            <a:pPr marL="457200" indent="-457200">
              <a:spcBef>
                <a:spcPct val="0"/>
              </a:spcBef>
            </a:pPr>
            <a:r>
              <a:rPr lang="fr-CA" altLang="fr-FR" sz="2400" dirty="0">
                <a:solidFill>
                  <a:srgbClr val="777777"/>
                </a:solidFill>
              </a:rPr>
              <a:t>À l’aide de la première partie de votre programme d’études, trouvez et inscrivez </a:t>
            </a:r>
            <a:br>
              <a:rPr lang="fr-CA" altLang="fr-FR" sz="2400" dirty="0">
                <a:solidFill>
                  <a:srgbClr val="777777"/>
                </a:solidFill>
              </a:rPr>
            </a:br>
            <a:r>
              <a:rPr lang="fr-CA" altLang="fr-FR" sz="2400" dirty="0">
                <a:solidFill>
                  <a:srgbClr val="777777"/>
                </a:solidFill>
              </a:rPr>
              <a:t>l’information demandée</a:t>
            </a:r>
          </a:p>
          <a:p>
            <a:pPr marL="0" indent="0">
              <a:spcBef>
                <a:spcPct val="0"/>
              </a:spcBef>
              <a:buNone/>
            </a:pPr>
            <a:r>
              <a:rPr lang="fr-CA" altLang="fr-FR" sz="2800" dirty="0">
                <a:solidFill>
                  <a:srgbClr val="777777"/>
                </a:solidFill>
              </a:rPr>
              <a:t>    </a:t>
            </a:r>
            <a:endParaRPr lang="fr-CA" dirty="0">
              <a:solidFill>
                <a:srgbClr val="777777"/>
              </a:solidFill>
            </a:endParaRPr>
          </a:p>
        </p:txBody>
      </p:sp>
      <p:grpSp>
        <p:nvGrpSpPr>
          <p:cNvPr id="16" name="Groupe 15"/>
          <p:cNvGrpSpPr/>
          <p:nvPr>
            <p:custDataLst>
              <p:tags r:id="rId3"/>
            </p:custDataLst>
          </p:nvPr>
        </p:nvGrpSpPr>
        <p:grpSpPr>
          <a:xfrm>
            <a:off x="6778584" y="5633470"/>
            <a:ext cx="2365416" cy="1053349"/>
            <a:chOff x="6768206" y="5877272"/>
            <a:chExt cx="2365416" cy="1053349"/>
          </a:xfrm>
        </p:grpSpPr>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sp>
        <p:nvSpPr>
          <p:cNvPr id="19" name="ZoneTexte 18"/>
          <p:cNvSpPr txBox="1"/>
          <p:nvPr>
            <p:custDataLst>
              <p:tags r:id="rId4"/>
            </p:custDataLst>
          </p:nvPr>
        </p:nvSpPr>
        <p:spPr>
          <a:xfrm>
            <a:off x="1828800" y="6041524"/>
            <a:ext cx="3619500" cy="369332"/>
          </a:xfrm>
          <a:prstGeom prst="rect">
            <a:avLst/>
          </a:prstGeom>
          <a:noFill/>
        </p:spPr>
        <p:txBody>
          <a:bodyPr wrap="square" rtlCol="0">
            <a:spAutoFit/>
          </a:bodyPr>
          <a:lstStyle/>
          <a:p>
            <a:r>
              <a:rPr lang="fr-CA" b="1"/>
              <a:t>5 min</a:t>
            </a:r>
            <a:endParaRPr lang="fr-CA" sz="2000">
              <a:effectLst/>
            </a:endParaRPr>
          </a:p>
        </p:txBody>
      </p:sp>
      <p:pic>
        <p:nvPicPr>
          <p:cNvPr id="20" name="Image 19"/>
          <p:cNvPicPr>
            <a:picLocks noChangeAspect="1"/>
          </p:cNvPicPr>
          <p:nvPr>
            <p:custDataLst>
              <p:tags r:id="rId5"/>
            </p:custDataLst>
          </p:nvPr>
        </p:nvPicPr>
        <p:blipFill rotWithShape="1">
          <a:blip r:embed="rId11"/>
          <a:srcRect l="3417" t="19005" r="12633" b="9215"/>
          <a:stretch/>
        </p:blipFill>
        <p:spPr>
          <a:xfrm>
            <a:off x="2555776" y="3223055"/>
            <a:ext cx="4495800" cy="2658705"/>
          </a:xfrm>
          <a:prstGeom prst="rect">
            <a:avLst/>
          </a:prstGeom>
          <a:ln>
            <a:solidFill>
              <a:schemeClr val="bg1">
                <a:lumMod val="50000"/>
              </a:schemeClr>
            </a:solidFill>
          </a:ln>
        </p:spPr>
      </p:pic>
      <p:pic>
        <p:nvPicPr>
          <p:cNvPr id="21" name="Image 20" descr="Image vectorielle gratuite: Recycler, Réutilisation ..."/>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7405871" y="2238374"/>
            <a:ext cx="833734" cy="881481"/>
          </a:xfrm>
          <a:prstGeom prst="rect">
            <a:avLst/>
          </a:prstGeom>
        </p:spPr>
      </p:pic>
      <p:sp>
        <p:nvSpPr>
          <p:cNvPr id="10" name="ZoneTexte 9"/>
          <p:cNvSpPr txBox="1"/>
          <p:nvPr>
            <p:custDataLst>
              <p:tags r:id="rId7"/>
            </p:custDataLst>
          </p:nvPr>
        </p:nvSpPr>
        <p:spPr>
          <a:xfrm>
            <a:off x="1828800" y="6041524"/>
            <a:ext cx="3619500" cy="400110"/>
          </a:xfrm>
          <a:prstGeom prst="rect">
            <a:avLst/>
          </a:prstGeom>
          <a:noFill/>
        </p:spPr>
        <p:txBody>
          <a:bodyPr wrap="square" rtlCol="0">
            <a:spAutoFit/>
          </a:bodyPr>
          <a:lstStyle/>
          <a:p>
            <a:r>
              <a:rPr lang="fr-CA" sz="2000" b="1" dirty="0">
                <a:solidFill>
                  <a:srgbClr val="C00000"/>
                </a:solidFill>
              </a:rPr>
              <a:t>Retour en plénière</a:t>
            </a:r>
          </a:p>
        </p:txBody>
      </p:sp>
    </p:spTree>
    <p:extLst>
      <p:ext uri="{BB962C8B-B14F-4D97-AF65-F5344CB8AC3E}">
        <p14:creationId xmlns:p14="http://schemas.microsoft.com/office/powerpoint/2010/main" val="1876373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075511" y="290680"/>
            <a:ext cx="6450868" cy="1786210"/>
          </a:xfrm>
        </p:spPr>
        <p:txBody>
          <a:bodyPr/>
          <a:lstStyle/>
          <a:p>
            <a:pPr algn="ctr"/>
            <a:r>
              <a:rPr lang="fr-CA" sz="3600" dirty="0"/>
              <a:t>Deuxième partie </a:t>
            </a:r>
            <a:br>
              <a:rPr lang="fr-CA" sz="3600" dirty="0"/>
            </a:br>
            <a:r>
              <a:rPr lang="fr-CA" sz="3600" dirty="0"/>
              <a:t>d’un programme d’études</a:t>
            </a:r>
          </a:p>
        </p:txBody>
      </p:sp>
      <p:pic>
        <p:nvPicPr>
          <p:cNvPr id="4" name="Image 3">
            <a:extLst>
              <a:ext uri="{FF2B5EF4-FFF2-40B4-BE49-F238E27FC236}">
                <a16:creationId xmlns:a16="http://schemas.microsoft.com/office/drawing/2014/main" id="{0BCE65D0-E2D4-4E35-B034-53C13151A49C}"/>
              </a:ext>
            </a:extLst>
          </p:cNvPr>
          <p:cNvPicPr>
            <a:picLocks noChangeAspect="1"/>
          </p:cNvPicPr>
          <p:nvPr/>
        </p:nvPicPr>
        <p:blipFill>
          <a:blip r:embed="rId4"/>
          <a:stretch>
            <a:fillRect/>
          </a:stretch>
        </p:blipFill>
        <p:spPr>
          <a:xfrm>
            <a:off x="3349487" y="2564296"/>
            <a:ext cx="3906078" cy="3906078"/>
          </a:xfrm>
          <a:prstGeom prst="rect">
            <a:avLst/>
          </a:prstGeom>
        </p:spPr>
      </p:pic>
      <p:sp>
        <p:nvSpPr>
          <p:cNvPr id="5" name="Rectangle 4">
            <a:extLst>
              <a:ext uri="{FF2B5EF4-FFF2-40B4-BE49-F238E27FC236}">
                <a16:creationId xmlns:a16="http://schemas.microsoft.com/office/drawing/2014/main" id="{5468E6D1-597A-4AD3-B7D4-F962E788FB24}"/>
              </a:ext>
            </a:extLst>
          </p:cNvPr>
          <p:cNvSpPr/>
          <p:nvPr/>
        </p:nvSpPr>
        <p:spPr>
          <a:xfrm>
            <a:off x="5928499" y="6470374"/>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132606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custDataLst>
              <p:tags r:id="rId1"/>
            </p:custDataLst>
            <p:extLst>
              <p:ext uri="{D42A27DB-BD31-4B8C-83A1-F6EECF244321}">
                <p14:modId xmlns:p14="http://schemas.microsoft.com/office/powerpoint/2010/main" val="699938069"/>
              </p:ext>
            </p:extLst>
          </p:nvPr>
        </p:nvGraphicFramePr>
        <p:xfrm>
          <a:off x="1088665" y="1549348"/>
          <a:ext cx="7704856" cy="51200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re 4"/>
          <p:cNvSpPr>
            <a:spLocks noGrp="1"/>
          </p:cNvSpPr>
          <p:nvPr>
            <p:ph type="title"/>
            <p:custDataLst>
              <p:tags r:id="rId2"/>
            </p:custDataLst>
          </p:nvPr>
        </p:nvSpPr>
        <p:spPr>
          <a:xfrm>
            <a:off x="1725696" y="188640"/>
            <a:ext cx="7166783" cy="725760"/>
          </a:xfrm>
          <a:ln>
            <a:noFill/>
          </a:ln>
        </p:spPr>
        <p:txBody>
          <a:bodyPr anchor="ctr"/>
          <a:lstStyle/>
          <a:p>
            <a:pPr algn="ctr"/>
            <a:r>
              <a:rPr lang="fr-CA" sz="4000" dirty="0"/>
              <a:t>Rôle et fonction de l’enseignant</a:t>
            </a:r>
          </a:p>
        </p:txBody>
      </p:sp>
      <p:sp>
        <p:nvSpPr>
          <p:cNvPr id="6" name="ZoneTexte 5"/>
          <p:cNvSpPr txBox="1"/>
          <p:nvPr>
            <p:custDataLst>
              <p:tags r:id="rId3"/>
            </p:custDataLst>
          </p:nvPr>
        </p:nvSpPr>
        <p:spPr>
          <a:xfrm>
            <a:off x="1725697" y="1121603"/>
            <a:ext cx="3349828" cy="430887"/>
          </a:xfrm>
          <a:prstGeom prst="rect">
            <a:avLst/>
          </a:prstGeom>
          <a:noFill/>
        </p:spPr>
        <p:txBody>
          <a:bodyPr wrap="none" rtlCol="0">
            <a:spAutoFit/>
          </a:bodyPr>
          <a:lstStyle/>
          <a:p>
            <a:r>
              <a:rPr lang="fr-CA" sz="2200" b="1" dirty="0">
                <a:solidFill>
                  <a:srgbClr val="000000"/>
                </a:solidFill>
              </a:rPr>
              <a:t>Au terme de la formation…</a:t>
            </a:r>
          </a:p>
        </p:txBody>
      </p:sp>
    </p:spTree>
    <p:extLst>
      <p:ext uri="{BB962C8B-B14F-4D97-AF65-F5344CB8AC3E}">
        <p14:creationId xmlns:p14="http://schemas.microsoft.com/office/powerpoint/2010/main" val="2454610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1982788" y="266699"/>
            <a:ext cx="6407233" cy="1690437"/>
          </a:xfrm>
          <a:ln>
            <a:noFill/>
          </a:ln>
        </p:spPr>
        <p:txBody>
          <a:bodyPr/>
          <a:lstStyle/>
          <a:p>
            <a:pPr algn="ctr"/>
            <a:r>
              <a:rPr lang="fr-CA" sz="3600" b="1" dirty="0">
                <a:solidFill>
                  <a:srgbClr val="C00000"/>
                </a:solidFill>
              </a:rPr>
              <a:t>Activité</a:t>
            </a:r>
            <a:r>
              <a:rPr lang="fr-CA" sz="4800" b="1" dirty="0">
                <a:solidFill>
                  <a:srgbClr val="C00000"/>
                </a:solidFill>
              </a:rPr>
              <a:t> </a:t>
            </a:r>
            <a:r>
              <a:rPr lang="fr-CA" sz="3600" b="1" dirty="0">
                <a:solidFill>
                  <a:srgbClr val="C00000"/>
                </a:solidFill>
              </a:rPr>
              <a:t>8 </a:t>
            </a:r>
            <a:br>
              <a:rPr lang="fr-CA" sz="3600" b="1" dirty="0">
                <a:solidFill>
                  <a:srgbClr val="C00000"/>
                </a:solidFill>
              </a:rPr>
            </a:br>
            <a:r>
              <a:rPr lang="fr-CA" sz="3600" b="1" dirty="0">
                <a:solidFill>
                  <a:srgbClr val="C00000"/>
                </a:solidFill>
                <a:latin typeface="+mn-lt"/>
              </a:rPr>
              <a:t>Compétence de comportement</a:t>
            </a:r>
            <a:br>
              <a:rPr lang="fr-CA" sz="3600" b="1" dirty="0">
                <a:solidFill>
                  <a:srgbClr val="C00000"/>
                </a:solidFill>
              </a:rPr>
            </a:br>
            <a:endParaRPr lang="fr-CA" sz="3600" b="1" dirty="0">
              <a:solidFill>
                <a:srgbClr val="5F5F5F"/>
              </a:solidFill>
              <a:latin typeface="+mn-lt"/>
            </a:endParaRPr>
          </a:p>
        </p:txBody>
      </p:sp>
      <p:sp>
        <p:nvSpPr>
          <p:cNvPr id="6" name="ZoneTexte 5"/>
          <p:cNvSpPr txBox="1"/>
          <p:nvPr>
            <p:custDataLst>
              <p:tags r:id="rId2"/>
            </p:custDataLst>
          </p:nvPr>
        </p:nvSpPr>
        <p:spPr>
          <a:xfrm>
            <a:off x="1982788" y="2101056"/>
            <a:ext cx="5920241" cy="22159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CA" altLang="fr-FR" sz="3200" b="1" dirty="0">
                <a:solidFill>
                  <a:srgbClr val="5F5F5F"/>
                </a:solidFill>
              </a:rPr>
              <a:t>Individuellement</a:t>
            </a:r>
          </a:p>
          <a:p>
            <a:pPr marL="742950" lvl="1" indent="-285750">
              <a:spcAft>
                <a:spcPts val="1200"/>
              </a:spcAft>
              <a:buFont typeface="Arial" panose="020B0604020202020204" pitchFamily="34" charset="0"/>
              <a:buChar char="•"/>
            </a:pPr>
            <a:r>
              <a:rPr lang="fr-CA" sz="3200" b="1" dirty="0">
                <a:solidFill>
                  <a:schemeClr val="tx1">
                    <a:lumMod val="50000"/>
                  </a:schemeClr>
                </a:solidFill>
              </a:rPr>
              <a:t>Observez une compétence de comportement. Que remarquez-vous?</a:t>
            </a:r>
            <a:endParaRPr lang="fr-CA" sz="2400" dirty="0">
              <a:solidFill>
                <a:schemeClr val="tx1">
                  <a:lumMod val="50000"/>
                </a:schemeClr>
              </a:solidFill>
            </a:endParaRPr>
          </a:p>
        </p:txBody>
      </p:sp>
      <p:grpSp>
        <p:nvGrpSpPr>
          <p:cNvPr id="7" name="Groupe 6"/>
          <p:cNvGrpSpPr/>
          <p:nvPr>
            <p:custDataLst>
              <p:tags r:id="rId3"/>
            </p:custDataLst>
          </p:nvPr>
        </p:nvGrpSpPr>
        <p:grpSpPr>
          <a:xfrm>
            <a:off x="6608743" y="5609476"/>
            <a:ext cx="2365416" cy="1053349"/>
            <a:chOff x="6768206" y="5877272"/>
            <a:chExt cx="2365416" cy="1053349"/>
          </a:xfrm>
        </p:grpSpPr>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 5  minutes</a:t>
              </a:r>
            </a:p>
          </p:txBody>
        </p:sp>
      </p:gr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8048" y="4250266"/>
            <a:ext cx="6291973" cy="1359210"/>
          </a:xfrm>
          <a:prstGeom prst="rect">
            <a:avLst/>
          </a:prstGeom>
          <a:ln>
            <a:noFill/>
          </a:ln>
        </p:spPr>
      </p:pic>
    </p:spTree>
    <p:extLst>
      <p:ext uri="{BB962C8B-B14F-4D97-AF65-F5344CB8AC3E}">
        <p14:creationId xmlns:p14="http://schemas.microsoft.com/office/powerpoint/2010/main" val="2803263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4"/>
          <a:stretch>
            <a:fillRect/>
          </a:stretch>
        </p:blipFill>
        <p:spPr>
          <a:xfrm>
            <a:off x="0" y="40"/>
            <a:ext cx="9217416" cy="6857960"/>
          </a:xfrm>
          <a:prstGeom prst="rect">
            <a:avLst/>
          </a:prstGeom>
        </p:spPr>
      </p:pic>
    </p:spTree>
    <p:extLst>
      <p:ext uri="{BB962C8B-B14F-4D97-AF65-F5344CB8AC3E}">
        <p14:creationId xmlns:p14="http://schemas.microsoft.com/office/powerpoint/2010/main" val="890032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4"/>
          <a:stretch>
            <a:fillRect/>
          </a:stretch>
        </p:blipFill>
        <p:spPr>
          <a:xfrm>
            <a:off x="0" y="539027"/>
            <a:ext cx="9086214" cy="5621142"/>
          </a:xfrm>
          <a:prstGeom prst="rect">
            <a:avLst/>
          </a:prstGeom>
        </p:spPr>
      </p:pic>
    </p:spTree>
    <p:extLst>
      <p:ext uri="{BB962C8B-B14F-4D97-AF65-F5344CB8AC3E}">
        <p14:creationId xmlns:p14="http://schemas.microsoft.com/office/powerpoint/2010/main" val="580581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1982788" y="266699"/>
            <a:ext cx="6407233" cy="1690437"/>
          </a:xfrm>
          <a:ln>
            <a:noFill/>
          </a:ln>
        </p:spPr>
        <p:txBody>
          <a:bodyPr/>
          <a:lstStyle/>
          <a:p>
            <a:pPr algn="ctr"/>
            <a:r>
              <a:rPr lang="fr-CA" sz="3600" b="1" dirty="0">
                <a:solidFill>
                  <a:srgbClr val="C00000"/>
                </a:solidFill>
              </a:rPr>
              <a:t>Activité</a:t>
            </a:r>
            <a:r>
              <a:rPr lang="fr-CA" sz="4800" b="1" dirty="0">
                <a:solidFill>
                  <a:srgbClr val="C00000"/>
                </a:solidFill>
              </a:rPr>
              <a:t> </a:t>
            </a:r>
            <a:r>
              <a:rPr lang="fr-CA" sz="3600" b="1" dirty="0">
                <a:solidFill>
                  <a:srgbClr val="C00000"/>
                </a:solidFill>
              </a:rPr>
              <a:t>9</a:t>
            </a:r>
            <a:br>
              <a:rPr lang="fr-CA" sz="3600" b="1" dirty="0">
                <a:solidFill>
                  <a:srgbClr val="C00000"/>
                </a:solidFill>
              </a:rPr>
            </a:br>
            <a:r>
              <a:rPr lang="fr-CA" sz="3600" b="1" dirty="0">
                <a:solidFill>
                  <a:srgbClr val="C00000"/>
                </a:solidFill>
                <a:latin typeface="+mn-lt"/>
              </a:rPr>
              <a:t>Compétence de situation</a:t>
            </a:r>
            <a:br>
              <a:rPr lang="fr-CA" sz="3600" b="1" dirty="0">
                <a:solidFill>
                  <a:srgbClr val="C00000"/>
                </a:solidFill>
              </a:rPr>
            </a:br>
            <a:endParaRPr lang="fr-CA" sz="3600" b="1" dirty="0">
              <a:solidFill>
                <a:srgbClr val="5F5F5F"/>
              </a:solidFill>
              <a:latin typeface="+mn-lt"/>
            </a:endParaRPr>
          </a:p>
        </p:txBody>
      </p:sp>
      <p:sp>
        <p:nvSpPr>
          <p:cNvPr id="6" name="ZoneTexte 5"/>
          <p:cNvSpPr txBox="1"/>
          <p:nvPr>
            <p:custDataLst>
              <p:tags r:id="rId2"/>
            </p:custDataLst>
          </p:nvPr>
        </p:nvSpPr>
        <p:spPr>
          <a:xfrm>
            <a:off x="1982788" y="2101056"/>
            <a:ext cx="5920241" cy="22159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CA" altLang="fr-FR" sz="3200" b="1" dirty="0">
                <a:solidFill>
                  <a:srgbClr val="5F5F5F"/>
                </a:solidFill>
              </a:rPr>
              <a:t>Individuellement</a:t>
            </a:r>
          </a:p>
          <a:p>
            <a:pPr marL="742950" lvl="1" indent="-285750">
              <a:spcAft>
                <a:spcPts val="1200"/>
              </a:spcAft>
              <a:buFont typeface="Arial" panose="020B0604020202020204" pitchFamily="34" charset="0"/>
              <a:buChar char="•"/>
            </a:pPr>
            <a:r>
              <a:rPr lang="fr-CA" sz="3200" b="1" dirty="0">
                <a:solidFill>
                  <a:schemeClr val="tx1">
                    <a:lumMod val="50000"/>
                  </a:schemeClr>
                </a:solidFill>
              </a:rPr>
              <a:t>Observez une compétence de situation. Que </a:t>
            </a:r>
            <a:br>
              <a:rPr lang="fr-CA" sz="3200" b="1" dirty="0">
                <a:solidFill>
                  <a:schemeClr val="tx1">
                    <a:lumMod val="50000"/>
                  </a:schemeClr>
                </a:solidFill>
              </a:rPr>
            </a:br>
            <a:r>
              <a:rPr lang="fr-CA" sz="3200" b="1" dirty="0">
                <a:solidFill>
                  <a:schemeClr val="tx1">
                    <a:lumMod val="50000"/>
                  </a:schemeClr>
                </a:solidFill>
              </a:rPr>
              <a:t>remarquez-vous?</a:t>
            </a:r>
            <a:endParaRPr lang="fr-CA" sz="2400" dirty="0">
              <a:solidFill>
                <a:schemeClr val="tx1">
                  <a:lumMod val="50000"/>
                </a:schemeClr>
              </a:solidFill>
            </a:endParaRPr>
          </a:p>
        </p:txBody>
      </p:sp>
      <p:grpSp>
        <p:nvGrpSpPr>
          <p:cNvPr id="7" name="Groupe 6"/>
          <p:cNvGrpSpPr/>
          <p:nvPr>
            <p:custDataLst>
              <p:tags r:id="rId3"/>
            </p:custDataLst>
          </p:nvPr>
        </p:nvGrpSpPr>
        <p:grpSpPr>
          <a:xfrm>
            <a:off x="6608743" y="5609476"/>
            <a:ext cx="2365416" cy="1053349"/>
            <a:chOff x="6768206" y="5877272"/>
            <a:chExt cx="2365416" cy="1053349"/>
          </a:xfrm>
        </p:grpSpPr>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 2  minutes</a:t>
              </a:r>
            </a:p>
          </p:txBody>
        </p:sp>
      </p:gr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8271" y="4342651"/>
            <a:ext cx="6381750" cy="1266825"/>
          </a:xfrm>
          <a:prstGeom prst="rect">
            <a:avLst/>
          </a:prstGeom>
        </p:spPr>
      </p:pic>
    </p:spTree>
    <p:extLst>
      <p:ext uri="{BB962C8B-B14F-4D97-AF65-F5344CB8AC3E}">
        <p14:creationId xmlns:p14="http://schemas.microsoft.com/office/powerpoint/2010/main" val="4077431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539553" y="1844824"/>
            <a:ext cx="8058534" cy="4320480"/>
          </a:xfrm>
          <a:prstGeom prst="rect">
            <a:avLst/>
          </a:prstGeom>
          <a:noFill/>
        </p:spPr>
        <p:txBody>
          <a:bodyPr wrap="square" rtlCol="0">
            <a:spAutoFit/>
          </a:bodyPr>
          <a:lstStyle/>
          <a:p>
            <a:endParaRPr lang="fr-CA" dirty="0"/>
          </a:p>
        </p:txBody>
      </p:sp>
      <p:pic>
        <p:nvPicPr>
          <p:cNvPr id="5" name="Image 4"/>
          <p:cNvPicPr>
            <a:picLocks noChangeAspect="1"/>
          </p:cNvPicPr>
          <p:nvPr>
            <p:custDataLst>
              <p:tags r:id="rId2"/>
            </p:custDataLst>
          </p:nvPr>
        </p:nvPicPr>
        <p:blipFill>
          <a:blip r:embed="rId5"/>
          <a:stretch>
            <a:fillRect/>
          </a:stretch>
        </p:blipFill>
        <p:spPr>
          <a:xfrm>
            <a:off x="49159" y="404664"/>
            <a:ext cx="9116049" cy="6158418"/>
          </a:xfrm>
          <a:prstGeom prst="rect">
            <a:avLst/>
          </a:prstGeom>
        </p:spPr>
      </p:pic>
    </p:spTree>
    <p:extLst>
      <p:ext uri="{BB962C8B-B14F-4D97-AF65-F5344CB8AC3E}">
        <p14:creationId xmlns:p14="http://schemas.microsoft.com/office/powerpoint/2010/main" val="1398483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0" y="0"/>
            <a:ext cx="9144000" cy="536448"/>
          </a:xfrm>
          <a:solidFill>
            <a:srgbClr val="C00000"/>
          </a:solidFill>
          <a:ln>
            <a:noFill/>
          </a:ln>
        </p:spPr>
        <p:txBody>
          <a:bodyPr>
            <a:normAutofit fontScale="90000"/>
          </a:bodyPr>
          <a:lstStyle/>
          <a:p>
            <a:pPr algn="ctr"/>
            <a:br>
              <a:rPr lang="fr-CA" sz="3600" b="1" dirty="0">
                <a:solidFill>
                  <a:schemeClr val="bg1"/>
                </a:solidFill>
              </a:rPr>
            </a:br>
            <a:r>
              <a:rPr lang="fr-CA" sz="3200" b="1" dirty="0">
                <a:solidFill>
                  <a:schemeClr val="bg1"/>
                </a:solidFill>
              </a:rPr>
              <a:t>Terminologie d’un programme d’études</a:t>
            </a:r>
            <a:br>
              <a:rPr lang="fr-CA" sz="3600" b="1" dirty="0">
                <a:solidFill>
                  <a:schemeClr val="bg1"/>
                </a:solidFill>
              </a:rPr>
            </a:br>
            <a:endParaRPr lang="fr-CA" sz="3600" b="1" dirty="0">
              <a:solidFill>
                <a:schemeClr val="bg1"/>
              </a:solidFill>
              <a:latin typeface="+mn-lt"/>
            </a:endParaRPr>
          </a:p>
        </p:txBody>
      </p:sp>
      <p:graphicFrame>
        <p:nvGraphicFramePr>
          <p:cNvPr id="10" name="Tableau 9">
            <a:extLst>
              <a:ext uri="{FF2B5EF4-FFF2-40B4-BE49-F238E27FC236}">
                <a16:creationId xmlns:a16="http://schemas.microsoft.com/office/drawing/2014/main" id="{D268A60D-FFC7-492B-AC43-5A7F15A4BB2B}"/>
              </a:ext>
            </a:extLst>
          </p:cNvPr>
          <p:cNvGraphicFramePr>
            <a:graphicFrameLocks noGrp="1"/>
          </p:cNvGraphicFramePr>
          <p:nvPr>
            <p:extLst>
              <p:ext uri="{D42A27DB-BD31-4B8C-83A1-F6EECF244321}">
                <p14:modId xmlns:p14="http://schemas.microsoft.com/office/powerpoint/2010/main" val="478078436"/>
              </p:ext>
            </p:extLst>
          </p:nvPr>
        </p:nvGraphicFramePr>
        <p:xfrm>
          <a:off x="0" y="536448"/>
          <a:ext cx="9168384" cy="6321548"/>
        </p:xfrm>
        <a:graphic>
          <a:graphicData uri="http://schemas.openxmlformats.org/drawingml/2006/table">
            <a:tbl>
              <a:tblPr firstRow="1" firstCol="1" bandRow="1">
                <a:tableStyleId>{5C22544A-7EE6-4342-B048-85BDC9FD1C3A}</a:tableStyleId>
              </a:tblPr>
              <a:tblGrid>
                <a:gridCol w="2640732">
                  <a:extLst>
                    <a:ext uri="{9D8B030D-6E8A-4147-A177-3AD203B41FA5}">
                      <a16:colId xmlns:a16="http://schemas.microsoft.com/office/drawing/2014/main" val="4221728010"/>
                    </a:ext>
                  </a:extLst>
                </a:gridCol>
                <a:gridCol w="6527652">
                  <a:extLst>
                    <a:ext uri="{9D8B030D-6E8A-4147-A177-3AD203B41FA5}">
                      <a16:colId xmlns:a16="http://schemas.microsoft.com/office/drawing/2014/main" val="2585546510"/>
                    </a:ext>
                  </a:extLst>
                </a:gridCol>
              </a:tblGrid>
              <a:tr h="533474">
                <a:tc>
                  <a:txBody>
                    <a:bodyPr/>
                    <a:lstStyle/>
                    <a:p>
                      <a:pPr>
                        <a:spcAft>
                          <a:spcPts val="0"/>
                        </a:spcAft>
                      </a:pPr>
                      <a:r>
                        <a:rPr lang="fr-CA" sz="1100" dirty="0">
                          <a:solidFill>
                            <a:schemeClr val="bg1"/>
                          </a:solidFill>
                          <a:effectLst/>
                        </a:rPr>
                        <a:t>Compétence traduite en comportement</a:t>
                      </a:r>
                      <a:endParaRPr lang="fr-C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marL="0" algn="l" defTabSz="914400" rtl="0" eaLnBrk="1" latinLnBrk="0" hangingPunct="1">
                        <a:spcAft>
                          <a:spcPts val="0"/>
                        </a:spcAft>
                      </a:pPr>
                      <a:r>
                        <a:rPr lang="fr-CA" sz="1200" b="0" kern="1200" dirty="0">
                          <a:solidFill>
                            <a:srgbClr val="140000"/>
                          </a:solidFill>
                          <a:effectLst/>
                          <a:latin typeface="+mn-lt"/>
                          <a:ea typeface="+mn-ea"/>
                          <a:cs typeface="+mn-cs"/>
                        </a:rPr>
                        <a:t>Décrit les actions et les résultats attendus de l’élève. Au terme, est évalué par une évaluation de fin de sanction ou de processus.</a:t>
                      </a: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0908514"/>
                  </a:ext>
                </a:extLst>
              </a:tr>
              <a:tr h="711301">
                <a:tc>
                  <a:txBody>
                    <a:bodyPr/>
                    <a:lstStyle/>
                    <a:p>
                      <a:pPr>
                        <a:spcAft>
                          <a:spcPts val="0"/>
                        </a:spcAft>
                      </a:pPr>
                      <a:r>
                        <a:rPr lang="fr-CA" sz="1100">
                          <a:solidFill>
                            <a:schemeClr val="bg1"/>
                          </a:solidFill>
                          <a:effectLst/>
                        </a:rPr>
                        <a:t>Compétence traduite en situation</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Décrit la situation éducative dans laquelle se trouve l’élève pour effectuer ses apprentissages. Est évaluée tout au long de la compétence par une évaluation de participation.</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8087759"/>
                  </a:ext>
                </a:extLst>
              </a:tr>
              <a:tr h="1244776">
                <a:tc>
                  <a:txBody>
                    <a:bodyPr/>
                    <a:lstStyle/>
                    <a:p>
                      <a:pPr>
                        <a:spcAft>
                          <a:spcPts val="0"/>
                        </a:spcAft>
                      </a:pPr>
                      <a:r>
                        <a:rPr lang="fr-CA" sz="1100">
                          <a:solidFill>
                            <a:schemeClr val="bg1"/>
                          </a:solidFill>
                          <a:effectLst/>
                        </a:rPr>
                        <a:t>Compétence</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Est le pouvoir d’agir, de réussir et de progresser qui permet de réaliser adéquatement des tâches ou des activités de travail, et qui se fond sur un ensemble organisé de savoirs (ce qui implique certaines connaissances, habiletés dans divers domaines, perceptions, attitudes, etc.). Nouvelle génération de programme d’études.</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8778763"/>
                  </a:ext>
                </a:extLst>
              </a:tr>
              <a:tr h="355651">
                <a:tc>
                  <a:txBody>
                    <a:bodyPr/>
                    <a:lstStyle/>
                    <a:p>
                      <a:pPr>
                        <a:spcAft>
                          <a:spcPts val="0"/>
                        </a:spcAft>
                      </a:pPr>
                      <a:r>
                        <a:rPr lang="fr-CA" sz="1100">
                          <a:solidFill>
                            <a:schemeClr val="bg1"/>
                          </a:solidFill>
                          <a:effectLst/>
                        </a:rPr>
                        <a:t>Contexte de réalisation</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Vise à reproduire une situation réelle de travail dans la compétence.</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5001274"/>
                  </a:ext>
                </a:extLst>
              </a:tr>
              <a:tr h="631146">
                <a:tc>
                  <a:txBody>
                    <a:bodyPr/>
                    <a:lstStyle/>
                    <a:p>
                      <a:pPr>
                        <a:spcAft>
                          <a:spcPts val="0"/>
                        </a:spcAft>
                      </a:pPr>
                      <a:r>
                        <a:rPr lang="fr-CA" sz="1100">
                          <a:solidFill>
                            <a:schemeClr val="bg1"/>
                          </a:solidFill>
                          <a:effectLst/>
                        </a:rPr>
                        <a:t>Énoncé de la compétence</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Est le but de la compétence.</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6713963"/>
                  </a:ext>
                </a:extLst>
              </a:tr>
              <a:tr h="533474">
                <a:tc>
                  <a:txBody>
                    <a:bodyPr/>
                    <a:lstStyle/>
                    <a:p>
                      <a:pPr>
                        <a:spcAft>
                          <a:spcPts val="0"/>
                        </a:spcAft>
                      </a:pPr>
                      <a:r>
                        <a:rPr lang="fr-CA" sz="1100" dirty="0">
                          <a:solidFill>
                            <a:schemeClr val="bg1"/>
                          </a:solidFill>
                          <a:effectLst/>
                        </a:rPr>
                        <a:t>Éléments de la compétence</a:t>
                      </a:r>
                      <a:endParaRPr lang="fr-C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Sont les grandes étapes d’exécution d’une tâche ou les principales composantes de la compétence. Commencent toujours par un verbe.</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999876"/>
                  </a:ext>
                </a:extLst>
              </a:tr>
              <a:tr h="889126">
                <a:tc>
                  <a:txBody>
                    <a:bodyPr/>
                    <a:lstStyle/>
                    <a:p>
                      <a:pPr>
                        <a:spcAft>
                          <a:spcPts val="0"/>
                        </a:spcAft>
                      </a:pPr>
                      <a:r>
                        <a:rPr lang="fr-CA" sz="1100">
                          <a:solidFill>
                            <a:schemeClr val="bg1"/>
                          </a:solidFill>
                          <a:effectLst/>
                        </a:rPr>
                        <a:t>Critères de performance</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Décrivent des exigences liées à l’accomplissement d’une tâche ou d’une activité et donnent des indications sur la performance recherchée ou sur la qualité globale du produit ou du service attendu. Commencent toujours par un nom ou adjectif.</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938304"/>
                  </a:ext>
                </a:extLst>
              </a:tr>
              <a:tr h="533474">
                <a:tc>
                  <a:txBody>
                    <a:bodyPr/>
                    <a:lstStyle/>
                    <a:p>
                      <a:pPr>
                        <a:spcAft>
                          <a:spcPts val="0"/>
                        </a:spcAft>
                      </a:pPr>
                      <a:r>
                        <a:rPr lang="fr-CA" sz="1100">
                          <a:solidFill>
                            <a:schemeClr val="bg1"/>
                          </a:solidFill>
                          <a:effectLst/>
                        </a:rPr>
                        <a:t>Savoirs liés</a:t>
                      </a:r>
                      <a:endParaRPr lang="fr-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Définissent les apprentissages les plus significatifs que l’élève est appelé à faire pour mettre en œuvre la compétence.</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9555548"/>
                  </a:ext>
                </a:extLst>
              </a:tr>
              <a:tr h="889126">
                <a:tc>
                  <a:txBody>
                    <a:bodyPr/>
                    <a:lstStyle/>
                    <a:p>
                      <a:pPr>
                        <a:spcAft>
                          <a:spcPts val="0"/>
                        </a:spcAft>
                      </a:pPr>
                      <a:r>
                        <a:rPr lang="fr-CA" sz="1100" dirty="0">
                          <a:solidFill>
                            <a:schemeClr val="bg1"/>
                          </a:solidFill>
                          <a:effectLst/>
                        </a:rPr>
                        <a:t>Matrice</a:t>
                      </a:r>
                      <a:endParaRPr lang="fr-C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solidFill>
                      <a:srgbClr val="C00000"/>
                    </a:solidFill>
                  </a:tcPr>
                </a:tc>
                <a:tc>
                  <a:txBody>
                    <a:bodyPr/>
                    <a:lstStyle/>
                    <a:p>
                      <a:pPr>
                        <a:spcAft>
                          <a:spcPts val="0"/>
                        </a:spcAft>
                      </a:pPr>
                      <a:r>
                        <a:rPr lang="fr-CA" sz="1200" dirty="0">
                          <a:solidFill>
                            <a:srgbClr val="140000"/>
                          </a:solidFill>
                          <a:effectLst/>
                        </a:rPr>
                        <a:t>Propose une séquence logique d’enseignement / apprentissages et permet de déterminer les compétences préalables et une progression de la complexité des apprentissages et du développement de l’autonomie de l’élève.</a:t>
                      </a:r>
                      <a:endParaRPr lang="fr-CA" sz="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293376"/>
                  </a:ext>
                </a:extLst>
              </a:tr>
            </a:tbl>
          </a:graphicData>
        </a:graphic>
      </p:graphicFrame>
    </p:spTree>
    <p:extLst>
      <p:ext uri="{BB962C8B-B14F-4D97-AF65-F5344CB8AC3E}">
        <p14:creationId xmlns:p14="http://schemas.microsoft.com/office/powerpoint/2010/main" val="592557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55125" y="344721"/>
            <a:ext cx="6769443" cy="1143000"/>
          </a:xfrm>
          <a:ln>
            <a:noFill/>
          </a:ln>
        </p:spPr>
        <p:txBody>
          <a:bodyPr/>
          <a:lstStyle/>
          <a:p>
            <a:pPr algn="ctr"/>
            <a:r>
              <a:rPr lang="fr-CA" b="1" dirty="0">
                <a:solidFill>
                  <a:srgbClr val="5F5F5F"/>
                </a:solidFill>
                <a:latin typeface="+mn-lt"/>
              </a:rPr>
              <a:t>Pause</a:t>
            </a:r>
          </a:p>
        </p:txBody>
      </p:sp>
      <p:grpSp>
        <p:nvGrpSpPr>
          <p:cNvPr id="4" name="Groupe 3"/>
          <p:cNvGrpSpPr/>
          <p:nvPr>
            <p:custDataLst>
              <p:tags r:id="rId2"/>
            </p:custDataLst>
          </p:nvPr>
        </p:nvGrpSpPr>
        <p:grpSpPr>
          <a:xfrm>
            <a:off x="-182929" y="0"/>
            <a:ext cx="1895101" cy="6858000"/>
            <a:chOff x="-182929" y="0"/>
            <a:chExt cx="1895101" cy="6858000"/>
          </a:xfrm>
        </p:grpSpPr>
        <p:sp>
          <p:nvSpPr>
            <p:cNvPr id="5" name="Rectangle 4"/>
            <p:cNvSpPr/>
            <p:nvPr>
              <p:custDataLst>
                <p:tags r:id="rId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3"/>
              </p:custDataLst>
            </p:nvPr>
          </p:nvPicPr>
          <p:blipFill>
            <a:blip r:embed="rId25"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Image 15">
            <a:extLst>
              <a:ext uri="{FF2B5EF4-FFF2-40B4-BE49-F238E27FC236}">
                <a16:creationId xmlns:a16="http://schemas.microsoft.com/office/drawing/2014/main" id="{3D1D73B2-DBD8-49DE-BF34-71440ABA428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08963" y="1854273"/>
            <a:ext cx="4461766" cy="4461766"/>
          </a:xfrm>
          <a:prstGeom prst="rect">
            <a:avLst/>
          </a:prstGeom>
        </p:spPr>
      </p:pic>
      <p:sp>
        <p:nvSpPr>
          <p:cNvPr id="17" name="Rectangle 16">
            <a:extLst>
              <a:ext uri="{FF2B5EF4-FFF2-40B4-BE49-F238E27FC236}">
                <a16:creationId xmlns:a16="http://schemas.microsoft.com/office/drawing/2014/main" id="{D0445AAC-3BF0-43B3-9E41-CAF2B97A9AB7}"/>
              </a:ext>
            </a:extLst>
          </p:cNvPr>
          <p:cNvSpPr/>
          <p:nvPr/>
        </p:nvSpPr>
        <p:spPr>
          <a:xfrm>
            <a:off x="6138049" y="6513279"/>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308460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Principes éthiques</a:t>
            </a:r>
          </a:p>
        </p:txBody>
      </p:sp>
      <p:sp>
        <p:nvSpPr>
          <p:cNvPr id="7" name="Rectangle 6">
            <a:extLst>
              <a:ext uri="{FF2B5EF4-FFF2-40B4-BE49-F238E27FC236}">
                <a16:creationId xmlns:a16="http://schemas.microsoft.com/office/drawing/2014/main" id="{38E46990-DBB8-4AA0-B13E-4CCCADFAD69B}"/>
              </a:ext>
            </a:extLst>
          </p:cNvPr>
          <p:cNvSpPr/>
          <p:nvPr/>
        </p:nvSpPr>
        <p:spPr>
          <a:xfrm>
            <a:off x="1894113" y="1862397"/>
            <a:ext cx="6811347" cy="4401205"/>
          </a:xfrm>
          <a:prstGeom prst="rect">
            <a:avLst/>
          </a:prstGeom>
        </p:spPr>
        <p:txBody>
          <a:bodyPr wrap="square">
            <a:spAutoFit/>
          </a:bodyPr>
          <a:lstStyle/>
          <a:p>
            <a:pPr lvl="0">
              <a:spcAft>
                <a:spcPts val="1800"/>
              </a:spcAft>
            </a:pPr>
            <a:r>
              <a:rPr lang="fr-CA" sz="1600" b="1" dirty="0">
                <a:solidFill>
                  <a:srgbClr val="000000"/>
                </a:solidFill>
                <a:latin typeface="Times New Roman" panose="02020603050405020304" pitchFamily="18" charset="0"/>
              </a:rPr>
              <a:t>Intégrité</a:t>
            </a:r>
            <a:r>
              <a:rPr lang="fr-CA" sz="1400" dirty="0">
                <a:solidFill>
                  <a:srgbClr val="000000"/>
                </a:solidFill>
                <a:latin typeface="Times New Roman" panose="02020603050405020304" pitchFamily="18" charset="0"/>
              </a:rPr>
              <a:t> :</a:t>
            </a:r>
            <a:br>
              <a:rPr lang="fr-CA" sz="1400" dirty="0">
                <a:solidFill>
                  <a:srgbClr val="000000"/>
                </a:solidFill>
                <a:latin typeface="Times New Roman" panose="02020603050405020304" pitchFamily="18" charset="0"/>
              </a:rPr>
            </a:br>
            <a:r>
              <a:rPr lang="fr-CA" sz="1400" dirty="0">
                <a:solidFill>
                  <a:srgbClr val="000000"/>
                </a:solidFill>
                <a:latin typeface="Times New Roman" panose="02020603050405020304" pitchFamily="18" charset="0"/>
              </a:rPr>
              <a:t>Être honnête en tout temps et éviter de poser des actes qui pourraient porter atteinte à la dignité de la profession.</a:t>
            </a:r>
          </a:p>
          <a:p>
            <a:pPr lvl="0">
              <a:spcAft>
                <a:spcPts val="1800"/>
              </a:spcAft>
            </a:pPr>
            <a:r>
              <a:rPr lang="fr-CA" sz="1600" b="1" dirty="0">
                <a:solidFill>
                  <a:srgbClr val="000000"/>
                </a:solidFill>
                <a:latin typeface="Times New Roman" panose="02020603050405020304" pitchFamily="18" charset="0"/>
              </a:rPr>
              <a:t>Neutralité</a:t>
            </a:r>
            <a:r>
              <a:rPr lang="fr-CA" sz="1400" dirty="0">
                <a:solidFill>
                  <a:srgbClr val="000000"/>
                </a:solidFill>
                <a:latin typeface="Times New Roman" panose="02020603050405020304" pitchFamily="18" charset="0"/>
              </a:rPr>
              <a:t> :</a:t>
            </a:r>
            <a:br>
              <a:rPr lang="fr-CA" sz="1400" dirty="0">
                <a:solidFill>
                  <a:srgbClr val="000000"/>
                </a:solidFill>
                <a:latin typeface="Times New Roman" panose="02020603050405020304" pitchFamily="18" charset="0"/>
              </a:rPr>
            </a:br>
            <a:r>
              <a:rPr lang="fr-CA" sz="1400" dirty="0">
                <a:solidFill>
                  <a:srgbClr val="000000"/>
                </a:solidFill>
                <a:latin typeface="Times New Roman" panose="02020603050405020304" pitchFamily="18" charset="0"/>
              </a:rPr>
              <a:t>L’enseignant se garde de toutes formes d’endoctrinement. L’enseignant ne doit pas communiquer ses opinions personnelles sur des thèmes délicats et évite des propos qui s’opposent aux normes et devoirs de sa profession.</a:t>
            </a:r>
          </a:p>
          <a:p>
            <a:pPr lvl="0">
              <a:spcAft>
                <a:spcPts val="1800"/>
              </a:spcAft>
            </a:pPr>
            <a:r>
              <a:rPr lang="fr-CA" sz="1600" b="1" dirty="0">
                <a:solidFill>
                  <a:srgbClr val="000000"/>
                </a:solidFill>
                <a:latin typeface="Times New Roman" panose="02020603050405020304" pitchFamily="18" charset="0"/>
              </a:rPr>
              <a:t>Limites</a:t>
            </a:r>
            <a:r>
              <a:rPr lang="fr-CA" sz="1400" dirty="0">
                <a:solidFill>
                  <a:srgbClr val="000000"/>
                </a:solidFill>
                <a:latin typeface="Times New Roman" panose="02020603050405020304" pitchFamily="18" charset="0"/>
              </a:rPr>
              <a:t> :</a:t>
            </a:r>
            <a:br>
              <a:rPr lang="fr-CA" sz="1400" dirty="0">
                <a:solidFill>
                  <a:srgbClr val="000000"/>
                </a:solidFill>
                <a:latin typeface="Times New Roman" panose="02020603050405020304" pitchFamily="18" charset="0"/>
              </a:rPr>
            </a:br>
            <a:r>
              <a:rPr lang="fr-CA" sz="1400" dirty="0">
                <a:solidFill>
                  <a:srgbClr val="000000"/>
                </a:solidFill>
                <a:latin typeface="Times New Roman" panose="02020603050405020304" pitchFamily="18" charset="0"/>
              </a:rPr>
              <a:t>L’enseignant ne doit pas assumer des responsabilités pour lesquelles il n’a pas les compétences.</a:t>
            </a:r>
          </a:p>
          <a:p>
            <a:pPr lvl="0">
              <a:spcAft>
                <a:spcPts val="1800"/>
              </a:spcAft>
            </a:pPr>
            <a:r>
              <a:rPr lang="fr-CA" sz="1600" b="1" dirty="0">
                <a:solidFill>
                  <a:srgbClr val="000000"/>
                </a:solidFill>
                <a:latin typeface="Times New Roman" panose="02020603050405020304" pitchFamily="18" charset="0"/>
              </a:rPr>
              <a:t>Justice</a:t>
            </a:r>
            <a:r>
              <a:rPr lang="fr-CA" sz="1400" dirty="0">
                <a:solidFill>
                  <a:srgbClr val="000000"/>
                </a:solidFill>
                <a:latin typeface="Times New Roman" panose="02020603050405020304" pitchFamily="18" charset="0"/>
              </a:rPr>
              <a:t> :</a:t>
            </a:r>
            <a:br>
              <a:rPr lang="fr-CA" sz="1400" dirty="0">
                <a:solidFill>
                  <a:srgbClr val="000000"/>
                </a:solidFill>
                <a:latin typeface="Times New Roman" panose="02020603050405020304" pitchFamily="18" charset="0"/>
              </a:rPr>
            </a:br>
            <a:r>
              <a:rPr lang="fr-CA" sz="1400" dirty="0">
                <a:solidFill>
                  <a:srgbClr val="000000"/>
                </a:solidFill>
                <a:latin typeface="Times New Roman" panose="02020603050405020304" pitchFamily="18" charset="0"/>
              </a:rPr>
              <a:t>L’enseignant prend des décisions justes et équitables pour chacun de ses élèves.</a:t>
            </a:r>
          </a:p>
          <a:p>
            <a:pPr lvl="0">
              <a:spcAft>
                <a:spcPts val="1800"/>
              </a:spcAft>
            </a:pPr>
            <a:r>
              <a:rPr lang="fr-CA" sz="1600" b="1" dirty="0">
                <a:solidFill>
                  <a:srgbClr val="000000"/>
                </a:solidFill>
                <a:latin typeface="Times New Roman" panose="02020603050405020304" pitchFamily="18" charset="0"/>
              </a:rPr>
              <a:t>Bienveillance</a:t>
            </a:r>
            <a:r>
              <a:rPr lang="fr-CA" sz="1400" dirty="0">
                <a:solidFill>
                  <a:srgbClr val="000000"/>
                </a:solidFill>
                <a:latin typeface="Times New Roman" panose="02020603050405020304" pitchFamily="18" charset="0"/>
              </a:rPr>
              <a:t> :</a:t>
            </a:r>
            <a:br>
              <a:rPr lang="fr-CA" sz="1400" dirty="0">
                <a:solidFill>
                  <a:srgbClr val="000000"/>
                </a:solidFill>
                <a:latin typeface="Times New Roman" panose="02020603050405020304" pitchFamily="18" charset="0"/>
              </a:rPr>
            </a:br>
            <a:r>
              <a:rPr lang="fr-CA" sz="1400" dirty="0">
                <a:solidFill>
                  <a:srgbClr val="000000"/>
                </a:solidFill>
                <a:latin typeface="Times New Roman" panose="02020603050405020304" pitchFamily="18" charset="0"/>
              </a:rPr>
              <a:t>L’enseignant traite les élèves avec compréhension, prévenance, clémence et s’abstient de toutes formes de discrimination. Il veille à leur sécurité et à leur bien-être.</a:t>
            </a:r>
          </a:p>
        </p:txBody>
      </p:sp>
    </p:spTree>
    <p:extLst>
      <p:ext uri="{BB962C8B-B14F-4D97-AF65-F5344CB8AC3E}">
        <p14:creationId xmlns:p14="http://schemas.microsoft.com/office/powerpoint/2010/main" val="32404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28190" y="274638"/>
            <a:ext cx="6748265" cy="1396846"/>
          </a:xfrm>
          <a:ln>
            <a:noFill/>
          </a:ln>
        </p:spPr>
        <p:txBody>
          <a:bodyPr/>
          <a:lstStyle/>
          <a:p>
            <a:pPr algn="ctr"/>
            <a:r>
              <a:rPr lang="fr-CA" sz="2800" b="1" dirty="0">
                <a:solidFill>
                  <a:srgbClr val="C00000"/>
                </a:solidFill>
                <a:latin typeface="+mn-lt"/>
              </a:rPr>
              <a:t>Activité 11</a:t>
            </a:r>
            <a:br>
              <a:rPr lang="fr-CA" sz="2800" b="1" dirty="0">
                <a:solidFill>
                  <a:srgbClr val="5F5F5F"/>
                </a:solidFill>
                <a:latin typeface="+mn-lt"/>
              </a:rPr>
            </a:br>
            <a:r>
              <a:rPr lang="fr-CA" sz="2800" b="1" dirty="0">
                <a:solidFill>
                  <a:srgbClr val="5F5F5F"/>
                </a:solidFill>
                <a:latin typeface="+mn-lt"/>
              </a:rPr>
              <a:t>Éthique</a:t>
            </a:r>
          </a:p>
        </p:txBody>
      </p:sp>
      <p:sp>
        <p:nvSpPr>
          <p:cNvPr id="3" name="Espace réservé du contenu 2"/>
          <p:cNvSpPr>
            <a:spLocks noGrp="1"/>
          </p:cNvSpPr>
          <p:nvPr>
            <p:ph idx="1"/>
            <p:custDataLst>
              <p:tags r:id="rId2"/>
            </p:custDataLst>
          </p:nvPr>
        </p:nvSpPr>
        <p:spPr>
          <a:xfrm>
            <a:off x="1769164" y="1815081"/>
            <a:ext cx="6907291" cy="4082845"/>
          </a:xfrm>
        </p:spPr>
        <p:txBody>
          <a:bodyPr>
            <a:normAutofit/>
          </a:bodyPr>
          <a:lstStyle/>
          <a:p>
            <a:endParaRPr lang="fr-CA" dirty="0">
              <a:solidFill>
                <a:srgbClr val="5F5F5F"/>
              </a:solidFill>
            </a:endParaRPr>
          </a:p>
          <a:p>
            <a:pPr marL="114300" indent="0">
              <a:buNone/>
            </a:pPr>
            <a:r>
              <a:rPr lang="fr-CA" sz="3000" b="1" dirty="0">
                <a:solidFill>
                  <a:srgbClr val="DE0000"/>
                </a:solidFill>
              </a:rPr>
              <a:t>En équipe</a:t>
            </a:r>
          </a:p>
          <a:p>
            <a:r>
              <a:rPr lang="fr-CA" sz="2000" dirty="0">
                <a:solidFill>
                  <a:srgbClr val="5F5F5F"/>
                </a:solidFill>
              </a:rPr>
              <a:t>Déterminez quel</a:t>
            </a:r>
            <a:r>
              <a:rPr lang="fr-CA" sz="2000" dirty="0">
                <a:solidFill>
                  <a:srgbClr val="5F5F5F"/>
                </a:solidFill>
                <a:latin typeface="Yu Gothic UI Semilight" panose="020B0400000000000000" pitchFamily="34" charset="-128"/>
                <a:ea typeface="Yu Gothic UI Semilight" panose="020B0400000000000000" pitchFamily="34" charset="-128"/>
              </a:rPr>
              <a:t> </a:t>
            </a:r>
            <a:r>
              <a:rPr lang="fr-CA" sz="2000" dirty="0">
                <a:solidFill>
                  <a:srgbClr val="5F5F5F"/>
                </a:solidFill>
              </a:rPr>
              <a:t>est ou quels sont les principes éthiques qui sont transgressés et nommez les actions, les gestes ou les modifications à apporter afin de régulariser la situation.</a:t>
            </a:r>
          </a:p>
          <a:p>
            <a:pPr lvl="1">
              <a:buClr>
                <a:srgbClr val="DE0000"/>
              </a:buClr>
            </a:pPr>
            <a:r>
              <a:rPr lang="fr-CA" sz="2600" dirty="0">
                <a:solidFill>
                  <a:srgbClr val="000000"/>
                </a:solidFill>
              </a:rPr>
              <a:t>Dans Moodle, </a:t>
            </a:r>
          </a:p>
          <a:p>
            <a:pPr lvl="2">
              <a:buClr>
                <a:srgbClr val="DE0000"/>
              </a:buClr>
            </a:pPr>
            <a:r>
              <a:rPr lang="fr-CA" sz="2400" dirty="0">
                <a:solidFill>
                  <a:srgbClr val="000000"/>
                </a:solidFill>
              </a:rPr>
              <a:t>ouvrez le cahier collaboratif</a:t>
            </a:r>
            <a:endParaRPr lang="fr-CA" sz="2600" dirty="0">
              <a:solidFill>
                <a:srgbClr val="5F5F5F"/>
              </a:solidFill>
            </a:endParaRPr>
          </a:p>
          <a:p>
            <a:endParaRPr lang="fr-CA" dirty="0">
              <a:solidFill>
                <a:srgbClr val="5F5F5F"/>
              </a:solidFill>
            </a:endParaRPr>
          </a:p>
        </p:txBody>
      </p:sp>
      <p:grpSp>
        <p:nvGrpSpPr>
          <p:cNvPr id="6" name="Groupe 5"/>
          <p:cNvGrpSpPr/>
          <p:nvPr>
            <p:custDataLst>
              <p:tags r:id="rId3"/>
            </p:custDataLst>
          </p:nvPr>
        </p:nvGrpSpPr>
        <p:grpSpPr>
          <a:xfrm>
            <a:off x="6428548" y="5714904"/>
            <a:ext cx="2365416" cy="1053349"/>
            <a:chOff x="6768206" y="5877272"/>
            <a:chExt cx="2365416" cy="1053349"/>
          </a:xfrm>
        </p:grpSpPr>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8" name="ZoneTexte 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sp>
        <p:nvSpPr>
          <p:cNvPr id="9" name="ZoneTexte 8"/>
          <p:cNvSpPr txBox="1"/>
          <p:nvPr>
            <p:custDataLst>
              <p:tags r:id="rId4"/>
            </p:custDataLst>
          </p:nvPr>
        </p:nvSpPr>
        <p:spPr>
          <a:xfrm>
            <a:off x="1828800" y="6041524"/>
            <a:ext cx="3619500" cy="400110"/>
          </a:xfrm>
          <a:prstGeom prst="rect">
            <a:avLst/>
          </a:prstGeom>
          <a:noFill/>
        </p:spPr>
        <p:txBody>
          <a:bodyPr wrap="square" rtlCol="0">
            <a:spAutoFit/>
          </a:bodyPr>
          <a:lstStyle/>
          <a:p>
            <a:r>
              <a:rPr lang="fr-CA" sz="2000" b="1" dirty="0">
                <a:solidFill>
                  <a:srgbClr val="C00000"/>
                </a:solidFill>
              </a:rPr>
              <a:t>Retour en plénière</a:t>
            </a:r>
          </a:p>
        </p:txBody>
      </p:sp>
    </p:spTree>
    <p:extLst>
      <p:ext uri="{BB962C8B-B14F-4D97-AF65-F5344CB8AC3E}">
        <p14:creationId xmlns:p14="http://schemas.microsoft.com/office/powerpoint/2010/main" val="2899499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81E5DBCD-642B-48C4-8BD9-B37317D48F34}"/>
              </a:ext>
            </a:extLst>
          </p:cNvPr>
          <p:cNvSpPr/>
          <p:nvPr/>
        </p:nvSpPr>
        <p:spPr>
          <a:xfrm>
            <a:off x="1706851" y="1828798"/>
            <a:ext cx="2293495" cy="45527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0" tIns="910550" rIns="87975" bIns="910550" numCol="1" spcCol="1270" anchor="ctr" anchorCtr="0">
            <a:noAutofit/>
          </a:bodyPr>
          <a:lstStyle/>
          <a:p>
            <a:pPr marL="0" lvl="0" indent="0" algn="ctr" defTabSz="622300">
              <a:lnSpc>
                <a:spcPct val="90000"/>
              </a:lnSpc>
              <a:spcBef>
                <a:spcPct val="0"/>
              </a:spcBef>
              <a:spcAft>
                <a:spcPct val="35000"/>
              </a:spcAft>
              <a:buNone/>
            </a:pPr>
            <a:r>
              <a:rPr lang="fr-CA" sz="1400" kern="1200" dirty="0"/>
              <a:t>« Est considéré comme ayant des besoins particuliers tout élève qui éprouve des </a:t>
            </a:r>
            <a:r>
              <a:rPr lang="fr-CA" sz="1400" b="1" kern="1200" dirty="0"/>
              <a:t>difficultés dans son cheminement scolaire au regard de la triple mission de l’école, soit instruire, socialiser et qualifier</a:t>
            </a:r>
            <a:r>
              <a:rPr lang="fr-CA" sz="1400" kern="1200" dirty="0"/>
              <a:t>.[…]</a:t>
            </a:r>
          </a:p>
        </p:txBody>
      </p:sp>
      <p:sp>
        <p:nvSpPr>
          <p:cNvPr id="8" name="Forme libre : forme 7">
            <a:extLst>
              <a:ext uri="{FF2B5EF4-FFF2-40B4-BE49-F238E27FC236}">
                <a16:creationId xmlns:a16="http://schemas.microsoft.com/office/drawing/2014/main" id="{B9FEC585-9FC7-475F-AE87-D0076C47CF71}"/>
              </a:ext>
            </a:extLst>
          </p:cNvPr>
          <p:cNvSpPr/>
          <p:nvPr/>
        </p:nvSpPr>
        <p:spPr>
          <a:xfrm>
            <a:off x="4172358" y="1828798"/>
            <a:ext cx="2293495" cy="45527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0" tIns="910550" rIns="87975" bIns="910550" numCol="1" spcCol="1270" anchor="ctr" anchorCtr="0">
            <a:noAutofit/>
          </a:bodyPr>
          <a:lstStyle/>
          <a:p>
            <a:pPr marL="0" lvl="0" indent="0" algn="ctr" defTabSz="622300">
              <a:lnSpc>
                <a:spcPct val="90000"/>
              </a:lnSpc>
              <a:spcBef>
                <a:spcPct val="0"/>
              </a:spcBef>
              <a:spcAft>
                <a:spcPct val="35000"/>
              </a:spcAft>
              <a:buNone/>
            </a:pPr>
            <a:r>
              <a:rPr lang="fr-CA" sz="1400" kern="1200" dirty="0"/>
              <a:t>[Tous] les élèves qui présentent des </a:t>
            </a:r>
            <a:r>
              <a:rPr lang="fr-CA" sz="1400" b="1" kern="1200" dirty="0"/>
              <a:t>difficultés d’adaptation ou d’apprentissage, de comportement, une problématique de santé mentale ou tout handicap physique ou sensoriel </a:t>
            </a:r>
            <a:r>
              <a:rPr lang="fr-CA" sz="1400" kern="1200" dirty="0"/>
              <a:t>sont visés par [cette] appellation.[…]</a:t>
            </a:r>
            <a:br>
              <a:rPr lang="fr-CA" sz="1400" kern="1200" dirty="0"/>
            </a:br>
            <a:endParaRPr lang="fr-CA" sz="1400" kern="1200" dirty="0"/>
          </a:p>
        </p:txBody>
      </p:sp>
      <p:sp>
        <p:nvSpPr>
          <p:cNvPr id="9" name="Forme libre : forme 8">
            <a:extLst>
              <a:ext uri="{FF2B5EF4-FFF2-40B4-BE49-F238E27FC236}">
                <a16:creationId xmlns:a16="http://schemas.microsoft.com/office/drawing/2014/main" id="{B634E73F-206B-46B9-A4EB-6AA1A817501B}"/>
              </a:ext>
            </a:extLst>
          </p:cNvPr>
          <p:cNvSpPr/>
          <p:nvPr/>
        </p:nvSpPr>
        <p:spPr>
          <a:xfrm>
            <a:off x="6637865" y="1828798"/>
            <a:ext cx="2293495" cy="45527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0" tIns="910550" rIns="87975" bIns="910550" numCol="1" spcCol="1270" anchor="ctr" anchorCtr="0">
            <a:noAutofit/>
          </a:bodyPr>
          <a:lstStyle/>
          <a:p>
            <a:pPr marL="0" lvl="0" indent="0" algn="ctr" defTabSz="622300">
              <a:lnSpc>
                <a:spcPct val="90000"/>
              </a:lnSpc>
              <a:spcBef>
                <a:spcPct val="0"/>
              </a:spcBef>
              <a:spcAft>
                <a:spcPct val="35000"/>
              </a:spcAft>
              <a:buNone/>
            </a:pPr>
            <a:r>
              <a:rPr lang="fr-CA" sz="1400" kern="1200" dirty="0"/>
              <a:t>[L]’</a:t>
            </a:r>
            <a:r>
              <a:rPr lang="fr-CA" sz="1400" b="1" kern="1200" dirty="0"/>
              <a:t>approche universelle des apprentissages</a:t>
            </a:r>
            <a:r>
              <a:rPr lang="fr-CA" sz="1400" kern="1200" dirty="0"/>
              <a:t> […] consiste à harmoniser, dès le départ, l’enseignement en classe et les outils utilisés pour favoriser la réussite du plus grand nombre d’élèves afin de répondre à un vaste éventail de besoins particuliers au lieu de multiplier les accommodements individuels. »</a:t>
            </a:r>
          </a:p>
        </p:txBody>
      </p:sp>
      <p:sp>
        <p:nvSpPr>
          <p:cNvPr id="4" name="Titre 2"/>
          <p:cNvSpPr txBox="1">
            <a:spLocks/>
          </p:cNvSpPr>
          <p:nvPr/>
        </p:nvSpPr>
        <p:spPr>
          <a:xfrm>
            <a:off x="1971453" y="126247"/>
            <a:ext cx="6881702" cy="1241743"/>
          </a:xfrm>
          <a:prstGeom prst="rect">
            <a:avLst/>
          </a:prstGeom>
          <a:solidFill>
            <a:schemeClr val="lt1"/>
          </a:solidFill>
          <a:ln w="25400" cap="flat" cmpd="sng" algn="ctr">
            <a:solidFill>
              <a:schemeClr val="accent5"/>
            </a:solidFill>
            <a:prstDash val="solid"/>
          </a:ln>
          <a:effectLst>
            <a:innerShdw blurRad="114300">
              <a:prstClr val="black"/>
            </a:innerShdw>
          </a:effectLst>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r>
              <a:rPr lang="fr-CA" sz="4000" dirty="0">
                <a:cs typeface="Calibri Light"/>
              </a:rPr>
              <a:t>Élèves ayant des besoins particuliers (EBP) en FP</a:t>
            </a:r>
            <a:endParaRPr lang="fr-CA" sz="4000" dirty="0"/>
          </a:p>
        </p:txBody>
      </p:sp>
      <p:sp>
        <p:nvSpPr>
          <p:cNvPr id="6" name="Espace réservé du pied de page 5"/>
          <p:cNvSpPr>
            <a:spLocks noGrp="1"/>
          </p:cNvSpPr>
          <p:nvPr>
            <p:ph type="ftr" sz="quarter" idx="11"/>
          </p:nvPr>
        </p:nvSpPr>
        <p:spPr>
          <a:xfrm>
            <a:off x="1971453" y="6548873"/>
            <a:ext cx="7673340" cy="365760"/>
          </a:xfrm>
        </p:spPr>
        <p:txBody>
          <a:bodyPr/>
          <a:lstStyle/>
          <a:p>
            <a:r>
              <a:rPr lang="fr-CA" sz="900" i="1" dirty="0">
                <a:solidFill>
                  <a:srgbClr val="140000"/>
                </a:solidFill>
              </a:rPr>
              <a:t>Lignes directrices pour assurer la cohérence des actions entreprises au regard de la démarche d’accompagnement de l’EBP en FP (MEQ)</a:t>
            </a:r>
            <a:endParaRPr lang="fr-BE" sz="900" i="1" dirty="0">
              <a:solidFill>
                <a:srgbClr val="140000"/>
              </a:solidFill>
            </a:endParaRPr>
          </a:p>
        </p:txBody>
      </p:sp>
    </p:spTree>
    <p:extLst>
      <p:ext uri="{BB962C8B-B14F-4D97-AF65-F5344CB8AC3E}">
        <p14:creationId xmlns:p14="http://schemas.microsoft.com/office/powerpoint/2010/main" val="24518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9">
            <a:extLst>
              <a:ext uri="{FF2B5EF4-FFF2-40B4-BE49-F238E27FC236}">
                <a16:creationId xmlns:a16="http://schemas.microsoft.com/office/drawing/2014/main" id="{46B3326E-2B0A-4B87-B550-91E240CD258D}"/>
              </a:ext>
            </a:extLst>
          </p:cNvPr>
          <p:cNvSpPr>
            <a:spLocks noGrp="1"/>
          </p:cNvSpPr>
          <p:nvPr>
            <p:ph type="title"/>
          </p:nvPr>
        </p:nvSpPr>
        <p:spPr>
          <a:xfrm>
            <a:off x="1705970" y="274638"/>
            <a:ext cx="6881702" cy="1143000"/>
          </a:xfrm>
        </p:spPr>
        <p:txBody>
          <a:bodyPr/>
          <a:lstStyle/>
          <a:p>
            <a:pPr algn="ctr"/>
            <a:r>
              <a:rPr lang="fr-CA" dirty="0"/>
              <a:t>Rappel Moodle</a:t>
            </a:r>
          </a:p>
        </p:txBody>
      </p:sp>
      <p:sp>
        <p:nvSpPr>
          <p:cNvPr id="6" name="Rectangle 5"/>
          <p:cNvSpPr/>
          <p:nvPr>
            <p:custDataLst>
              <p:tags r:id="rId1"/>
            </p:custDataLst>
          </p:nvPr>
        </p:nvSpPr>
        <p:spPr>
          <a:xfrm>
            <a:off x="2492312" y="3087457"/>
            <a:ext cx="2654509" cy="430887"/>
          </a:xfrm>
          <a:prstGeom prst="rect">
            <a:avLst/>
          </a:prstGeom>
        </p:spPr>
        <p:txBody>
          <a:bodyPr wrap="none">
            <a:spAutoFit/>
          </a:bodyPr>
          <a:lstStyle/>
          <a:p>
            <a:r>
              <a:rPr lang="fr-CA" sz="2200" dirty="0">
                <a:solidFill>
                  <a:schemeClr val="bg1"/>
                </a:solidFill>
              </a:rPr>
              <a:t>Adresse : fad.csdm.ca</a:t>
            </a:r>
          </a:p>
        </p:txBody>
      </p:sp>
      <p:pic>
        <p:nvPicPr>
          <p:cNvPr id="4" name="Image 3">
            <a:extLst>
              <a:ext uri="{FF2B5EF4-FFF2-40B4-BE49-F238E27FC236}">
                <a16:creationId xmlns:a16="http://schemas.microsoft.com/office/drawing/2014/main" id="{06B8E4F0-EF58-4B20-8180-310FACD19F93}"/>
              </a:ext>
            </a:extLst>
          </p:cNvPr>
          <p:cNvPicPr>
            <a:picLocks noChangeAspect="1"/>
          </p:cNvPicPr>
          <p:nvPr/>
        </p:nvPicPr>
        <p:blipFill>
          <a:blip r:embed="rId4"/>
          <a:stretch>
            <a:fillRect/>
          </a:stretch>
        </p:blipFill>
        <p:spPr>
          <a:xfrm>
            <a:off x="1731642" y="2117557"/>
            <a:ext cx="6830358" cy="3621506"/>
          </a:xfrm>
          <a:prstGeom prst="rect">
            <a:avLst/>
          </a:prstGeom>
        </p:spPr>
      </p:pic>
    </p:spTree>
    <p:extLst>
      <p:ext uri="{BB962C8B-B14F-4D97-AF65-F5344CB8AC3E}">
        <p14:creationId xmlns:p14="http://schemas.microsoft.com/office/powerpoint/2010/main" val="659724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40821" y="277324"/>
            <a:ext cx="6961584" cy="1503810"/>
          </a:xfrm>
          <a:ln>
            <a:noFill/>
          </a:ln>
        </p:spPr>
        <p:txBody>
          <a:bodyPr/>
          <a:lstStyle/>
          <a:p>
            <a:pPr algn="ctr"/>
            <a:r>
              <a:rPr lang="fr-CA" sz="3600" dirty="0">
                <a:solidFill>
                  <a:srgbClr val="5F5F5F"/>
                </a:solidFill>
                <a:latin typeface="+mn-lt"/>
              </a:rPr>
              <a:t>La </a:t>
            </a:r>
            <a:r>
              <a:rPr lang="fr-CA" sz="3600" dirty="0">
                <a:solidFill>
                  <a:srgbClr val="C00000"/>
                </a:solidFill>
                <a:latin typeface="+mn-lt"/>
              </a:rPr>
              <a:t>c</a:t>
            </a:r>
            <a:r>
              <a:rPr lang="fr-CA" sz="3600" dirty="0">
                <a:solidFill>
                  <a:srgbClr val="5F5F5F"/>
                </a:solidFill>
                <a:latin typeface="+mn-lt"/>
              </a:rPr>
              <a:t>onception </a:t>
            </a:r>
            <a:r>
              <a:rPr lang="fr-CA" sz="3600" dirty="0">
                <a:solidFill>
                  <a:srgbClr val="C00000"/>
                </a:solidFill>
                <a:latin typeface="+mn-lt"/>
              </a:rPr>
              <a:t>u</a:t>
            </a:r>
            <a:r>
              <a:rPr lang="fr-CA" sz="3600" dirty="0">
                <a:solidFill>
                  <a:srgbClr val="5F5F5F"/>
                </a:solidFill>
                <a:latin typeface="+mn-lt"/>
              </a:rPr>
              <a:t>niverselle</a:t>
            </a:r>
            <a:br>
              <a:rPr lang="fr-CA" sz="3600" dirty="0">
                <a:solidFill>
                  <a:srgbClr val="5F5F5F"/>
                </a:solidFill>
                <a:latin typeface="+mn-lt"/>
              </a:rPr>
            </a:br>
            <a:r>
              <a:rPr lang="fr-CA" sz="3600" dirty="0">
                <a:solidFill>
                  <a:srgbClr val="5F5F5F"/>
                </a:solidFill>
                <a:latin typeface="+mn-lt"/>
              </a:rPr>
              <a:t>de l'</a:t>
            </a:r>
            <a:r>
              <a:rPr lang="fr-CA" sz="3600" dirty="0">
                <a:solidFill>
                  <a:srgbClr val="C00000"/>
                </a:solidFill>
                <a:latin typeface="+mn-lt"/>
              </a:rPr>
              <a:t>a</a:t>
            </a:r>
            <a:r>
              <a:rPr lang="fr-CA" sz="3600" dirty="0">
                <a:solidFill>
                  <a:srgbClr val="5F5F5F"/>
                </a:solidFill>
                <a:latin typeface="+mn-lt"/>
              </a:rPr>
              <a:t>pprentissage  (CUA)</a:t>
            </a:r>
          </a:p>
        </p:txBody>
      </p:sp>
      <p:pic>
        <p:nvPicPr>
          <p:cNvPr id="7" name="Espace réservé du contenu 6">
            <a:hlinkClick r:id="rId17"/>
          </p:cNvPr>
          <p:cNvPicPr>
            <a:picLocks noGrp="1" noChangeAspect="1"/>
          </p:cNvPicPr>
          <p:nvPr>
            <p:ph idx="1"/>
            <p:custDataLst>
              <p:tags r:id="rId2"/>
            </p:custDataLst>
          </p:nvPr>
        </p:nvPicPr>
        <p:blipFill>
          <a:blip r:embed="rId18"/>
          <a:stretch>
            <a:fillRect/>
          </a:stretch>
        </p:blipFill>
        <p:spPr>
          <a:xfrm>
            <a:off x="1850452" y="2313933"/>
            <a:ext cx="6732439" cy="4092164"/>
          </a:xfrm>
          <a:prstGeom prst="rect">
            <a:avLst/>
          </a:prstGeom>
        </p:spPr>
      </p:pic>
      <p:grpSp>
        <p:nvGrpSpPr>
          <p:cNvPr id="5" name="Groupe 4"/>
          <p:cNvGrpSpPr/>
          <p:nvPr>
            <p:custDataLst>
              <p:tags r:id="rId3"/>
            </p:custDataLst>
          </p:nvPr>
        </p:nvGrpSpPr>
        <p:grpSpPr>
          <a:xfrm>
            <a:off x="-154280" y="0"/>
            <a:ext cx="1895101" cy="6858000"/>
            <a:chOff x="-182929" y="0"/>
            <a:chExt cx="1895101" cy="6858000"/>
          </a:xfrm>
        </p:grpSpPr>
        <p:sp>
          <p:nvSpPr>
            <p:cNvPr id="6" name="Rectangle 5"/>
            <p:cNvSpPr/>
            <p:nvPr>
              <p:custDataLst>
                <p:tags r:id="rId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2" name="Image 11"/>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4" name="Image 13"/>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5" name="Image 14"/>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6" name="Image 15"/>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7" name="Picture 4" descr="Pinces, Outil, Ustensile, Salade, Grip, Forme De Griffe"/>
            <p:cNvPicPr>
              <a:picLocks noChangeAspect="1" noChangeArrowheads="1"/>
            </p:cNvPicPr>
            <p:nvPr>
              <p:custDataLst>
                <p:tags r:id="rId14"/>
              </p:custDataLst>
            </p:nvPr>
          </p:nvPicPr>
          <p:blipFill>
            <a:blip r:embed="rId28"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ZoneTexte 2"/>
          <p:cNvSpPr txBox="1"/>
          <p:nvPr/>
        </p:nvSpPr>
        <p:spPr>
          <a:xfrm>
            <a:off x="5491922" y="4646052"/>
            <a:ext cx="1309254" cy="400110"/>
          </a:xfrm>
          <a:prstGeom prst="rect">
            <a:avLst/>
          </a:prstGeom>
          <a:noFill/>
        </p:spPr>
        <p:txBody>
          <a:bodyPr wrap="square" rtlCol="0">
            <a:spAutoFit/>
          </a:bodyPr>
          <a:lstStyle/>
          <a:p>
            <a:r>
              <a:rPr lang="fr-CA" sz="2000" dirty="0">
                <a:solidFill>
                  <a:srgbClr val="140000"/>
                </a:solidFill>
              </a:rPr>
              <a:t>Partie 1</a:t>
            </a:r>
          </a:p>
        </p:txBody>
      </p:sp>
      <p:sp>
        <p:nvSpPr>
          <p:cNvPr id="18" name="Rectangle 17">
            <a:extLst>
              <a:ext uri="{FF2B5EF4-FFF2-40B4-BE49-F238E27FC236}">
                <a16:creationId xmlns:a16="http://schemas.microsoft.com/office/drawing/2014/main" id="{46DBB536-270F-4B2A-91C0-C87E1778B914}"/>
              </a:ext>
            </a:extLst>
          </p:cNvPr>
          <p:cNvSpPr/>
          <p:nvPr/>
        </p:nvSpPr>
        <p:spPr>
          <a:xfrm>
            <a:off x="7530289" y="6442176"/>
            <a:ext cx="1196161" cy="276999"/>
          </a:xfrm>
          <a:prstGeom prst="rect">
            <a:avLst/>
          </a:prstGeom>
        </p:spPr>
        <p:txBody>
          <a:bodyPr wrap="none">
            <a:spAutoFit/>
          </a:bodyPr>
          <a:lstStyle/>
          <a:p>
            <a:pPr lvl="0">
              <a:defRPr/>
            </a:pPr>
            <a:r>
              <a:rPr lang="fr-CA" sz="1200" kern="0" dirty="0">
                <a:solidFill>
                  <a:prstClr val="black"/>
                </a:solidFill>
              </a:rPr>
              <a:t>Image :YouTube</a:t>
            </a:r>
          </a:p>
        </p:txBody>
      </p:sp>
    </p:spTree>
    <p:extLst>
      <p:ext uri="{BB962C8B-B14F-4D97-AF65-F5344CB8AC3E}">
        <p14:creationId xmlns:p14="http://schemas.microsoft.com/office/powerpoint/2010/main" val="4242389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hlinkClick r:id="rId4"/>
          </p:cNvPr>
          <p:cNvPicPr>
            <a:picLocks noChangeAspect="1"/>
          </p:cNvPicPr>
          <p:nvPr>
            <p:custDataLst>
              <p:tags r:id="rId1"/>
            </p:custDataLst>
          </p:nvPr>
        </p:nvPicPr>
        <p:blipFill rotWithShape="1">
          <a:blip r:embed="rId5"/>
          <a:srcRect r="1476"/>
          <a:stretch/>
        </p:blipFill>
        <p:spPr>
          <a:xfrm>
            <a:off x="1705970" y="2393244"/>
            <a:ext cx="6964305" cy="3973689"/>
          </a:xfrm>
          <a:prstGeom prst="rect">
            <a:avLst/>
          </a:prstGeom>
          <a:ln>
            <a:noFill/>
          </a:ln>
        </p:spPr>
      </p:pic>
      <p:sp>
        <p:nvSpPr>
          <p:cNvPr id="3" name="Titre 2"/>
          <p:cNvSpPr>
            <a:spLocks noGrp="1"/>
          </p:cNvSpPr>
          <p:nvPr>
            <p:ph type="title"/>
          </p:nvPr>
        </p:nvSpPr>
        <p:spPr>
          <a:xfrm>
            <a:off x="1788573" y="289877"/>
            <a:ext cx="6881702" cy="1621895"/>
          </a:xfrm>
        </p:spPr>
        <p:txBody>
          <a:bodyPr/>
          <a:lstStyle/>
          <a:p>
            <a:pPr algn="ctr"/>
            <a:r>
              <a:rPr lang="fr-CA" dirty="0">
                <a:cs typeface="Calibri Light"/>
              </a:rPr>
              <a:t>Élèves ayant des besoins particuliers en FP</a:t>
            </a:r>
            <a:endParaRPr lang="fr-CA" dirty="0"/>
          </a:p>
        </p:txBody>
      </p:sp>
    </p:spTree>
    <p:extLst>
      <p:ext uri="{BB962C8B-B14F-4D97-AF65-F5344CB8AC3E}">
        <p14:creationId xmlns:p14="http://schemas.microsoft.com/office/powerpoint/2010/main" val="1867247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3884" y="208709"/>
            <a:ext cx="3576902" cy="1154272"/>
          </a:xfrm>
        </p:spPr>
        <p:txBody>
          <a:bodyPr/>
          <a:lstStyle/>
          <a:p>
            <a:r>
              <a:rPr lang="fr-CA" b="1" dirty="0"/>
              <a:t>Modèle </a:t>
            </a:r>
            <a:r>
              <a:rPr lang="fr-CA" b="1" dirty="0" err="1"/>
              <a:t>RàI</a:t>
            </a:r>
            <a:r>
              <a:rPr lang="fr-CA" b="1" dirty="0"/>
              <a:t> </a:t>
            </a:r>
            <a:r>
              <a:rPr lang="fr-CA" sz="2400" b="1" dirty="0">
                <a:solidFill>
                  <a:schemeClr val="bg1">
                    <a:lumMod val="50000"/>
                  </a:schemeClr>
                </a:solidFill>
              </a:rPr>
              <a:t>(</a:t>
            </a:r>
            <a:r>
              <a:rPr lang="fr-CA" sz="2400" b="1" u="sng" dirty="0"/>
              <a:t>R</a:t>
            </a:r>
            <a:r>
              <a:rPr lang="fr-CA" sz="2400" b="1" dirty="0">
                <a:solidFill>
                  <a:schemeClr val="bg1">
                    <a:lumMod val="50000"/>
                  </a:schemeClr>
                </a:solidFill>
              </a:rPr>
              <a:t>éponse</a:t>
            </a:r>
            <a:r>
              <a:rPr lang="fr-CA" sz="2400" b="1" dirty="0"/>
              <a:t> </a:t>
            </a:r>
            <a:r>
              <a:rPr lang="fr-CA" sz="2400" b="1" u="sng" dirty="0"/>
              <a:t>à</a:t>
            </a:r>
            <a:r>
              <a:rPr lang="fr-CA" sz="2400" b="1" dirty="0"/>
              <a:t> </a:t>
            </a:r>
            <a:r>
              <a:rPr lang="fr-CA" sz="2400" b="1" dirty="0">
                <a:solidFill>
                  <a:schemeClr val="bg1">
                    <a:lumMod val="50000"/>
                  </a:schemeClr>
                </a:solidFill>
              </a:rPr>
              <a:t>l’</a:t>
            </a:r>
            <a:r>
              <a:rPr lang="fr-CA" sz="2400" b="1" u="sng" dirty="0"/>
              <a:t>I</a:t>
            </a:r>
            <a:r>
              <a:rPr lang="fr-CA" sz="2400" b="1" dirty="0">
                <a:solidFill>
                  <a:schemeClr val="bg1">
                    <a:lumMod val="50000"/>
                  </a:schemeClr>
                </a:solidFill>
              </a:rPr>
              <a:t>ntervention)</a:t>
            </a:r>
          </a:p>
        </p:txBody>
      </p:sp>
      <p:sp>
        <p:nvSpPr>
          <p:cNvPr id="6" name="Triangle isocèle 5"/>
          <p:cNvSpPr/>
          <p:nvPr>
            <p:custDataLst>
              <p:tags r:id="rId1"/>
            </p:custDataLst>
          </p:nvPr>
        </p:nvSpPr>
        <p:spPr>
          <a:xfrm>
            <a:off x="3669190" y="1692938"/>
            <a:ext cx="2800726" cy="2732818"/>
          </a:xfrm>
          <a:prstGeom prst="triangle">
            <a:avLst/>
          </a:prstGeom>
          <a:solidFill>
            <a:srgbClr val="FFFF00"/>
          </a:solidFill>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fr-CA" sz="1050" b="1" dirty="0">
                <a:solidFill>
                  <a:srgbClr val="140000"/>
                </a:solidFill>
                <a:latin typeface="Helvetica" panose="020B0504020202030204" pitchFamily="34" charset="0"/>
                <a:cs typeface="Calibri" panose="020F0502020204030204" pitchFamily="34" charset="0"/>
              </a:rPr>
              <a:t>Niveau 2 </a:t>
            </a:r>
          </a:p>
          <a:p>
            <a:pPr algn="ctr"/>
            <a:r>
              <a:rPr lang="fr-CA" sz="1050" b="1" dirty="0">
                <a:solidFill>
                  <a:srgbClr val="140000"/>
                </a:solidFill>
                <a:latin typeface="Helvetica" panose="020B0504020202030204" pitchFamily="34" charset="0"/>
                <a:cs typeface="Calibri" panose="020F0502020204030204" pitchFamily="34" charset="0"/>
              </a:rPr>
              <a:t>pour ~15%</a:t>
            </a:r>
          </a:p>
          <a:p>
            <a:pPr algn="ctr"/>
            <a:r>
              <a:rPr lang="fr-CA" sz="1050" b="1" dirty="0">
                <a:solidFill>
                  <a:srgbClr val="140000"/>
                </a:solidFill>
                <a:latin typeface="Helvetica" panose="020B0504020202030204" pitchFamily="34" charset="0"/>
                <a:cs typeface="Calibri" panose="020F0502020204030204" pitchFamily="34" charset="0"/>
              </a:rPr>
              <a:t>des élèves</a:t>
            </a:r>
          </a:p>
        </p:txBody>
      </p:sp>
      <p:sp>
        <p:nvSpPr>
          <p:cNvPr id="7" name="Triangle isocèle 6"/>
          <p:cNvSpPr/>
          <p:nvPr>
            <p:custDataLst>
              <p:tags r:id="rId2"/>
            </p:custDataLst>
          </p:nvPr>
        </p:nvSpPr>
        <p:spPr>
          <a:xfrm>
            <a:off x="4312462" y="1362981"/>
            <a:ext cx="1514182" cy="1742012"/>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fr-CA" sz="900" b="1" dirty="0">
              <a:solidFill>
                <a:schemeClr val="tx1"/>
              </a:solidFill>
              <a:latin typeface="Helvetica" panose="020B0504020202030204" pitchFamily="34" charset="0"/>
              <a:cs typeface="Calibri" panose="020F0502020204030204" pitchFamily="34" charset="0"/>
            </a:endParaRPr>
          </a:p>
        </p:txBody>
      </p:sp>
      <p:grpSp>
        <p:nvGrpSpPr>
          <p:cNvPr id="3" name="Groupe 2"/>
          <p:cNvGrpSpPr/>
          <p:nvPr/>
        </p:nvGrpSpPr>
        <p:grpSpPr>
          <a:xfrm>
            <a:off x="3030894" y="4006362"/>
            <a:ext cx="6113106" cy="1768943"/>
            <a:chOff x="3028527" y="3395978"/>
            <a:chExt cx="8150808" cy="2358591"/>
          </a:xfrm>
        </p:grpSpPr>
        <p:sp>
          <p:nvSpPr>
            <p:cNvPr id="5" name="Organigramme : Opération manuelle 4"/>
            <p:cNvSpPr/>
            <p:nvPr>
              <p:custDataLst>
                <p:tags r:id="rId5"/>
              </p:custDataLst>
            </p:nvPr>
          </p:nvSpPr>
          <p:spPr>
            <a:xfrm rot="10800000">
              <a:off x="3028527" y="3418638"/>
              <a:ext cx="5356407" cy="2335931"/>
            </a:xfrm>
            <a:prstGeom prst="flowChartManualOperation">
              <a:avLst/>
            </a:prstGeom>
            <a:solidFill>
              <a:srgbClr val="00CC66"/>
            </a:solidFill>
          </p:spPr>
          <p:style>
            <a:lnRef idx="1">
              <a:schemeClr val="accent3"/>
            </a:lnRef>
            <a:fillRef idx="3">
              <a:schemeClr val="accent3"/>
            </a:fillRef>
            <a:effectRef idx="2">
              <a:schemeClr val="accent3"/>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fr-CA" sz="1350" dirty="0"/>
            </a:p>
          </p:txBody>
        </p:sp>
        <p:sp>
          <p:nvSpPr>
            <p:cNvPr id="8" name="ZoneTexte 7"/>
            <p:cNvSpPr txBox="1"/>
            <p:nvPr>
              <p:custDataLst>
                <p:tags r:id="rId6"/>
              </p:custDataLst>
            </p:nvPr>
          </p:nvSpPr>
          <p:spPr>
            <a:xfrm>
              <a:off x="4131820" y="4198918"/>
              <a:ext cx="3149819" cy="861775"/>
            </a:xfrm>
            <a:prstGeom prst="rect">
              <a:avLst/>
            </a:prstGeom>
            <a:noFill/>
          </p:spPr>
          <p:txBody>
            <a:bodyPr wrap="square" rtlCol="0">
              <a:spAutoFit/>
            </a:bodyPr>
            <a:lstStyle/>
            <a:p>
              <a:pPr algn="ctr"/>
              <a:r>
                <a:rPr lang="fr-CA" sz="1200" b="1" dirty="0">
                  <a:latin typeface="Helvetica" panose="020B0504020202030204" pitchFamily="34" charset="0"/>
                  <a:cs typeface="Calibri" panose="020F0502020204030204" pitchFamily="34" charset="0"/>
                </a:rPr>
                <a:t>Niveau 1 - à tous</a:t>
              </a:r>
            </a:p>
            <a:p>
              <a:pPr algn="ctr"/>
              <a:r>
                <a:rPr lang="fr-CA" sz="1200" b="1" dirty="0">
                  <a:latin typeface="Helvetica" panose="020B0504020202030204" pitchFamily="34" charset="0"/>
                  <a:cs typeface="Calibri" panose="020F0502020204030204" pitchFamily="34" charset="0"/>
                </a:rPr>
                <a:t>suffisant pour ~80% des élèves</a:t>
              </a:r>
            </a:p>
          </p:txBody>
        </p:sp>
        <p:sp>
          <p:nvSpPr>
            <p:cNvPr id="9" name="Rectangle à coins arrondis 8"/>
            <p:cNvSpPr/>
            <p:nvPr>
              <p:custDataLst>
                <p:tags r:id="rId7"/>
              </p:custDataLst>
            </p:nvPr>
          </p:nvSpPr>
          <p:spPr>
            <a:xfrm>
              <a:off x="9254798" y="3395978"/>
              <a:ext cx="1924537" cy="712072"/>
            </a:xfrm>
            <a:prstGeom prst="wedgeRoundRectCallout">
              <a:avLst>
                <a:gd name="adj1" fmla="val -55728"/>
                <a:gd name="adj2" fmla="val 126466"/>
                <a:gd name="adj3" fmla="val 16667"/>
              </a:avLst>
            </a:prstGeom>
            <a:solidFill>
              <a:srgbClr val="00CC66"/>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CA" sz="975" b="1" dirty="0">
                  <a:solidFill>
                    <a:schemeClr val="tx1"/>
                  </a:solidFill>
                  <a:latin typeface="Helvetica" panose="020B0504020202030204" pitchFamily="34" charset="0"/>
                  <a:cs typeface="Calibri" panose="020F0502020204030204" pitchFamily="34" charset="0"/>
                </a:rPr>
                <a:t>Interventions universelles</a:t>
              </a:r>
            </a:p>
          </p:txBody>
        </p:sp>
      </p:grpSp>
      <p:sp>
        <p:nvSpPr>
          <p:cNvPr id="10" name="Rectangle à coins arrondis 9"/>
          <p:cNvSpPr/>
          <p:nvPr>
            <p:custDataLst>
              <p:tags r:id="rId3"/>
            </p:custDataLst>
          </p:nvPr>
        </p:nvSpPr>
        <p:spPr>
          <a:xfrm>
            <a:off x="6724671" y="2746099"/>
            <a:ext cx="1404670" cy="534054"/>
          </a:xfrm>
          <a:prstGeom prst="wedgeRoundRectCallout">
            <a:avLst>
              <a:gd name="adj1" fmla="val -55728"/>
              <a:gd name="adj2" fmla="val 126466"/>
              <a:gd name="adj3" fmla="val 16667"/>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CA" sz="975" b="1" dirty="0">
                <a:solidFill>
                  <a:srgbClr val="140000"/>
                </a:solidFill>
                <a:latin typeface="Helvetica" panose="020B0504020202030204" pitchFamily="34" charset="0"/>
                <a:cs typeface="Calibri" panose="020F0502020204030204" pitchFamily="34" charset="0"/>
              </a:rPr>
              <a:t>Interventions ciblées</a:t>
            </a:r>
          </a:p>
        </p:txBody>
      </p:sp>
      <p:sp>
        <p:nvSpPr>
          <p:cNvPr id="11" name="Rectangle à coins arrondis 10"/>
          <p:cNvSpPr/>
          <p:nvPr>
            <p:custDataLst>
              <p:tags r:id="rId4"/>
            </p:custDataLst>
          </p:nvPr>
        </p:nvSpPr>
        <p:spPr>
          <a:xfrm>
            <a:off x="5878620" y="1394324"/>
            <a:ext cx="1399289" cy="534054"/>
          </a:xfrm>
          <a:prstGeom prst="wedgeRoundRectCallout">
            <a:avLst>
              <a:gd name="adj1" fmla="val -55728"/>
              <a:gd name="adj2" fmla="val 126466"/>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75" b="1" dirty="0">
                <a:solidFill>
                  <a:schemeClr val="tx1"/>
                </a:solidFill>
                <a:latin typeface="Helvetica" panose="020B0504020202030204" pitchFamily="34" charset="0"/>
                <a:cs typeface="Calibri" panose="020F0502020204030204" pitchFamily="34" charset="0"/>
              </a:rPr>
              <a:t>Interventions intensives</a:t>
            </a:r>
          </a:p>
        </p:txBody>
      </p:sp>
      <p:sp>
        <p:nvSpPr>
          <p:cNvPr id="12" name="ZoneTexte 11"/>
          <p:cNvSpPr txBox="1"/>
          <p:nvPr/>
        </p:nvSpPr>
        <p:spPr>
          <a:xfrm>
            <a:off x="4567217" y="2139649"/>
            <a:ext cx="1004672" cy="784830"/>
          </a:xfrm>
          <a:prstGeom prst="rect">
            <a:avLst/>
          </a:prstGeom>
          <a:noFill/>
        </p:spPr>
        <p:txBody>
          <a:bodyPr wrap="square" rtlCol="0">
            <a:spAutoFit/>
          </a:bodyPr>
          <a:lstStyle/>
          <a:p>
            <a:pPr algn="ctr"/>
            <a:r>
              <a:rPr lang="fr-CA" sz="1050" b="1" dirty="0">
                <a:latin typeface="Helvetica" pitchFamily="34" charset="0"/>
              </a:rPr>
              <a:t>Niveau 3 pour </a:t>
            </a:r>
            <a:r>
              <a:rPr lang="fr-CA" sz="1050" b="1" dirty="0">
                <a:latin typeface="Helvetica" panose="020B0504020202030204" pitchFamily="34" charset="0"/>
                <a:cs typeface="Calibri" panose="020F0502020204030204" pitchFamily="34" charset="0"/>
              </a:rPr>
              <a:t>~5% des élèves</a:t>
            </a:r>
          </a:p>
          <a:p>
            <a:r>
              <a:rPr lang="fr-CA" sz="1350" dirty="0"/>
              <a:t> </a:t>
            </a:r>
          </a:p>
        </p:txBody>
      </p:sp>
    </p:spTree>
    <p:extLst>
      <p:ext uri="{BB962C8B-B14F-4D97-AF65-F5344CB8AC3E}">
        <p14:creationId xmlns:p14="http://schemas.microsoft.com/office/powerpoint/2010/main" val="72644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241284"/>
            <a:ext cx="6385520" cy="1955815"/>
          </a:xfrm>
        </p:spPr>
        <p:txBody>
          <a:bodyPr/>
          <a:lstStyle/>
          <a:p>
            <a:pPr algn="ctr"/>
            <a:r>
              <a:rPr lang="fr-CA" dirty="0"/>
              <a:t>Interventions universelles et mesures d’adaptation</a:t>
            </a:r>
            <a:endParaRPr lang="fr-CA" sz="4000" dirty="0"/>
          </a:p>
        </p:txBody>
      </p:sp>
      <p:sp>
        <p:nvSpPr>
          <p:cNvPr id="8" name="Forme libre 7"/>
          <p:cNvSpPr/>
          <p:nvPr/>
        </p:nvSpPr>
        <p:spPr>
          <a:xfrm>
            <a:off x="1691680" y="2523662"/>
            <a:ext cx="7128791" cy="1512168"/>
          </a:xfrm>
          <a:custGeom>
            <a:avLst/>
            <a:gdLst>
              <a:gd name="connsiteX0" fmla="*/ 0 w 4630342"/>
              <a:gd name="connsiteY0" fmla="*/ 0 h 819891"/>
              <a:gd name="connsiteX1" fmla="*/ 4630342 w 4630342"/>
              <a:gd name="connsiteY1" fmla="*/ 0 h 819891"/>
              <a:gd name="connsiteX2" fmla="*/ 4630342 w 4630342"/>
              <a:gd name="connsiteY2" fmla="*/ 819891 h 819891"/>
              <a:gd name="connsiteX3" fmla="*/ 0 w 4630342"/>
              <a:gd name="connsiteY3" fmla="*/ 819891 h 819891"/>
              <a:gd name="connsiteX4" fmla="*/ 0 w 4630342"/>
              <a:gd name="connsiteY4" fmla="*/ 0 h 8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819891">
                <a:moveTo>
                  <a:pt x="0" y="0"/>
                </a:moveTo>
                <a:lnTo>
                  <a:pt x="4630342" y="0"/>
                </a:lnTo>
                <a:lnTo>
                  <a:pt x="4630342" y="819891"/>
                </a:lnTo>
                <a:lnTo>
                  <a:pt x="0" y="819891"/>
                </a:lnTo>
                <a:lnTo>
                  <a:pt x="0" y="0"/>
                </a:lnTo>
                <a:close/>
              </a:path>
            </a:pathLst>
          </a:custGeom>
          <a:solidFill>
            <a:schemeClr val="bg1">
              <a:lumMod val="50000"/>
            </a:schemeClr>
          </a:solidFill>
          <a:ln w="57150">
            <a:solidFill>
              <a:srgbClr val="C00000"/>
            </a:solid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1"/>
            <a:r>
              <a:rPr lang="fr-CA" sz="2000" dirty="0">
                <a:solidFill>
                  <a:srgbClr val="000000"/>
                </a:solidFill>
              </a:rPr>
              <a:t>Une intervention universelle favorise le développement des compétences attendues chez tous les élèves.</a:t>
            </a:r>
          </a:p>
          <a:p>
            <a:pPr lvl="1"/>
            <a:r>
              <a:rPr lang="fr-CA" sz="2000" dirty="0">
                <a:solidFill>
                  <a:srgbClr val="000000"/>
                </a:solidFill>
              </a:rPr>
              <a:t>Une mesure d’adaptation répond précisément aux besoins d’élèves ciblés et identifiés comme étant en difficulté.</a:t>
            </a:r>
          </a:p>
        </p:txBody>
      </p:sp>
      <p:sp>
        <p:nvSpPr>
          <p:cNvPr id="9" name="Forme libre 8"/>
          <p:cNvSpPr/>
          <p:nvPr/>
        </p:nvSpPr>
        <p:spPr>
          <a:xfrm>
            <a:off x="1691679" y="4583046"/>
            <a:ext cx="7128792" cy="1860118"/>
          </a:xfrm>
          <a:custGeom>
            <a:avLst/>
            <a:gdLst>
              <a:gd name="connsiteX0" fmla="*/ 0 w 4630342"/>
              <a:gd name="connsiteY0" fmla="*/ 0 h 819891"/>
              <a:gd name="connsiteX1" fmla="*/ 4630342 w 4630342"/>
              <a:gd name="connsiteY1" fmla="*/ 0 h 819891"/>
              <a:gd name="connsiteX2" fmla="*/ 4630342 w 4630342"/>
              <a:gd name="connsiteY2" fmla="*/ 819891 h 819891"/>
              <a:gd name="connsiteX3" fmla="*/ 0 w 4630342"/>
              <a:gd name="connsiteY3" fmla="*/ 819891 h 819891"/>
              <a:gd name="connsiteX4" fmla="*/ 0 w 4630342"/>
              <a:gd name="connsiteY4" fmla="*/ 0 h 8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819891">
                <a:moveTo>
                  <a:pt x="0" y="0"/>
                </a:moveTo>
                <a:lnTo>
                  <a:pt x="4630342" y="0"/>
                </a:lnTo>
                <a:lnTo>
                  <a:pt x="4630342" y="819891"/>
                </a:lnTo>
                <a:lnTo>
                  <a:pt x="0" y="819891"/>
                </a:lnTo>
                <a:lnTo>
                  <a:pt x="0" y="0"/>
                </a:lnTo>
                <a:close/>
              </a:path>
            </a:pathLst>
          </a:custGeom>
          <a:solidFill>
            <a:schemeClr val="bg1">
              <a:lumMod val="95000"/>
            </a:schemeClr>
          </a:solidFill>
          <a:ln w="57150">
            <a:solidFill>
              <a:srgbClr val="C00000"/>
            </a:solidFill>
          </a:ln>
          <a:effectLst>
            <a:outerShdw blurRad="50800" dist="38100" dir="18900000" algn="b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1"/>
            <a:r>
              <a:rPr lang="fr-CA" sz="2000" dirty="0">
                <a:solidFill>
                  <a:srgbClr val="000000"/>
                </a:solidFill>
              </a:rPr>
              <a:t>Démarche d’analyse réflexive concertée menant à la mise en place de mesures d’adaptation:</a:t>
            </a:r>
          </a:p>
          <a:p>
            <a:pPr marL="800100" lvl="1" indent="-342900">
              <a:buFont typeface="Arial" panose="020B0604020202020204" pitchFamily="34" charset="0"/>
              <a:buChar char="•"/>
            </a:pPr>
            <a:r>
              <a:rPr lang="fr-CA" sz="2000" dirty="0">
                <a:solidFill>
                  <a:srgbClr val="000000"/>
                </a:solidFill>
              </a:rPr>
              <a:t>Prise d’informations</a:t>
            </a:r>
          </a:p>
          <a:p>
            <a:pPr marL="800100" lvl="1" indent="-342900">
              <a:buFont typeface="Arial" panose="020B0604020202020204" pitchFamily="34" charset="0"/>
              <a:buChar char="•"/>
            </a:pPr>
            <a:r>
              <a:rPr lang="fr-CA" sz="2000" dirty="0">
                <a:solidFill>
                  <a:srgbClr val="000000"/>
                </a:solidFill>
              </a:rPr>
              <a:t>Collecte de traces</a:t>
            </a:r>
          </a:p>
          <a:p>
            <a:pPr marL="800100" lvl="1" indent="-342900">
              <a:buFont typeface="Arial" panose="020B0604020202020204" pitchFamily="34" charset="0"/>
              <a:buChar char="•"/>
            </a:pPr>
            <a:r>
              <a:rPr lang="fr-CA" sz="2000" dirty="0">
                <a:solidFill>
                  <a:srgbClr val="000000"/>
                </a:solidFill>
              </a:rPr>
              <a:t>Plan d’aide à l’apprentissage</a:t>
            </a:r>
          </a:p>
          <a:p>
            <a:pPr marL="800100" lvl="1" indent="-342900">
              <a:buFont typeface="Arial" panose="020B0604020202020204" pitchFamily="34" charset="0"/>
              <a:buChar char="•"/>
            </a:pPr>
            <a:r>
              <a:rPr lang="fr-CA" sz="2000" dirty="0">
                <a:solidFill>
                  <a:srgbClr val="000000"/>
                </a:solidFill>
              </a:rPr>
              <a:t>Validation-rétroaction-régulation</a:t>
            </a:r>
          </a:p>
        </p:txBody>
      </p:sp>
    </p:spTree>
    <p:extLst>
      <p:ext uri="{BB962C8B-B14F-4D97-AF65-F5344CB8AC3E}">
        <p14:creationId xmlns:p14="http://schemas.microsoft.com/office/powerpoint/2010/main" val="19176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241284"/>
            <a:ext cx="6385520" cy="1955815"/>
          </a:xfrm>
        </p:spPr>
        <p:txBody>
          <a:bodyPr/>
          <a:lstStyle/>
          <a:p>
            <a:pPr algn="ctr"/>
            <a:r>
              <a:rPr lang="fr-CA" dirty="0"/>
              <a:t>Interventions universelles</a:t>
            </a:r>
            <a:endParaRPr lang="fr-CA" sz="4000" dirty="0"/>
          </a:p>
        </p:txBody>
      </p:sp>
      <p:pic>
        <p:nvPicPr>
          <p:cNvPr id="3" name="Image 2"/>
          <p:cNvPicPr>
            <a:picLocks noChangeAspect="1"/>
          </p:cNvPicPr>
          <p:nvPr/>
        </p:nvPicPr>
        <p:blipFill>
          <a:blip r:embed="rId3"/>
          <a:stretch>
            <a:fillRect/>
          </a:stretch>
        </p:blipFill>
        <p:spPr>
          <a:xfrm>
            <a:off x="2123728" y="4731906"/>
            <a:ext cx="6790598" cy="2057757"/>
          </a:xfrm>
          <a:prstGeom prst="rect">
            <a:avLst/>
          </a:prstGeom>
        </p:spPr>
      </p:pic>
      <p:sp>
        <p:nvSpPr>
          <p:cNvPr id="10" name="Forme libre 9"/>
          <p:cNvSpPr/>
          <p:nvPr/>
        </p:nvSpPr>
        <p:spPr>
          <a:xfrm>
            <a:off x="1752092" y="2499360"/>
            <a:ext cx="7128791" cy="1930285"/>
          </a:xfrm>
          <a:custGeom>
            <a:avLst/>
            <a:gdLst>
              <a:gd name="connsiteX0" fmla="*/ 0 w 4630342"/>
              <a:gd name="connsiteY0" fmla="*/ 0 h 819891"/>
              <a:gd name="connsiteX1" fmla="*/ 4630342 w 4630342"/>
              <a:gd name="connsiteY1" fmla="*/ 0 h 819891"/>
              <a:gd name="connsiteX2" fmla="*/ 4630342 w 4630342"/>
              <a:gd name="connsiteY2" fmla="*/ 819891 h 819891"/>
              <a:gd name="connsiteX3" fmla="*/ 0 w 4630342"/>
              <a:gd name="connsiteY3" fmla="*/ 819891 h 819891"/>
              <a:gd name="connsiteX4" fmla="*/ 0 w 4630342"/>
              <a:gd name="connsiteY4" fmla="*/ 0 h 8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819891">
                <a:moveTo>
                  <a:pt x="0" y="0"/>
                </a:moveTo>
                <a:lnTo>
                  <a:pt x="4630342" y="0"/>
                </a:lnTo>
                <a:lnTo>
                  <a:pt x="4630342" y="819891"/>
                </a:lnTo>
                <a:lnTo>
                  <a:pt x="0" y="819891"/>
                </a:lnTo>
                <a:lnTo>
                  <a:pt x="0" y="0"/>
                </a:lnTo>
                <a:close/>
              </a:path>
            </a:pathLst>
          </a:custGeom>
          <a:solidFill>
            <a:schemeClr val="bg1">
              <a:lumMod val="50000"/>
            </a:schemeClr>
          </a:solidFill>
          <a:ln w="57150">
            <a:solidFill>
              <a:srgbClr val="C00000"/>
            </a:solid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1"/>
            <a:r>
              <a:rPr lang="fr-CA" sz="2000" dirty="0">
                <a:solidFill>
                  <a:srgbClr val="000000"/>
                </a:solidFill>
              </a:rPr>
              <a:t>Les interventions universelles favorisent le développement des compétences attendues chez tous les élèves. Elles misent sur </a:t>
            </a:r>
            <a:r>
              <a:rPr lang="fr-CA" sz="2000" b="1" dirty="0">
                <a:solidFill>
                  <a:srgbClr val="000000"/>
                </a:solidFill>
              </a:rPr>
              <a:t>la prévention, le dépistage, l’intervention précoce, l’identification rapide des besoins et la mise en place de mesures de soutien </a:t>
            </a:r>
            <a:r>
              <a:rPr lang="fr-CA" sz="2000" dirty="0">
                <a:solidFill>
                  <a:srgbClr val="000000"/>
                </a:solidFill>
              </a:rPr>
              <a:t>pour maximiser les apprentissages.</a:t>
            </a:r>
          </a:p>
        </p:txBody>
      </p:sp>
    </p:spTree>
    <p:extLst>
      <p:ext uri="{BB962C8B-B14F-4D97-AF65-F5344CB8AC3E}">
        <p14:creationId xmlns:p14="http://schemas.microsoft.com/office/powerpoint/2010/main" val="20698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274638"/>
            <a:ext cx="6385520" cy="1354162"/>
          </a:xfrm>
        </p:spPr>
        <p:txBody>
          <a:bodyPr/>
          <a:lstStyle/>
          <a:p>
            <a:pPr algn="ctr"/>
            <a:r>
              <a:rPr lang="fr-CA" dirty="0"/>
              <a:t>Mesures d’adaptation </a:t>
            </a:r>
            <a:r>
              <a:rPr lang="fr-CA" sz="4000" dirty="0"/>
              <a:t>Info/Sanction (juillet 2019)</a:t>
            </a: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40469" y="1628800"/>
            <a:ext cx="5287941" cy="2023740"/>
          </a:xfrm>
        </p:spPr>
      </p:pic>
      <p:sp>
        <p:nvSpPr>
          <p:cNvPr id="6" name="ZoneTexte 5"/>
          <p:cNvSpPr txBox="1"/>
          <p:nvPr/>
        </p:nvSpPr>
        <p:spPr>
          <a:xfrm>
            <a:off x="1835696" y="3607276"/>
            <a:ext cx="6552728" cy="1261884"/>
          </a:xfrm>
          <a:prstGeom prst="rect">
            <a:avLst/>
          </a:prstGeom>
          <a:noFill/>
        </p:spPr>
        <p:txBody>
          <a:bodyPr wrap="square" rtlCol="0">
            <a:spAutoFit/>
          </a:bodyPr>
          <a:lstStyle/>
          <a:p>
            <a:r>
              <a:rPr lang="fr-CA" sz="2200" b="1" dirty="0">
                <a:solidFill>
                  <a:srgbClr val="C00000"/>
                </a:solidFill>
              </a:rPr>
              <a:t>Valeurs fondamentales</a:t>
            </a:r>
          </a:p>
          <a:p>
            <a:endParaRPr lang="fr-CA" dirty="0">
              <a:solidFill>
                <a:srgbClr val="000000"/>
              </a:solidFill>
            </a:endParaRPr>
          </a:p>
          <a:p>
            <a:endParaRPr lang="fr-CA" dirty="0">
              <a:solidFill>
                <a:srgbClr val="000000"/>
              </a:solidFill>
            </a:endParaRPr>
          </a:p>
          <a:p>
            <a:endParaRPr lang="fr-CA" dirty="0">
              <a:solidFill>
                <a:srgbClr val="000000"/>
              </a:solidFill>
            </a:endParaRPr>
          </a:p>
        </p:txBody>
      </p:sp>
      <p:sp>
        <p:nvSpPr>
          <p:cNvPr id="7" name="Forme libre 6"/>
          <p:cNvSpPr/>
          <p:nvPr/>
        </p:nvSpPr>
        <p:spPr>
          <a:xfrm>
            <a:off x="1838265" y="4005064"/>
            <a:ext cx="7118040" cy="737372"/>
          </a:xfrm>
          <a:custGeom>
            <a:avLst/>
            <a:gdLst>
              <a:gd name="connsiteX0" fmla="*/ 0 w 4630342"/>
              <a:gd name="connsiteY0" fmla="*/ 0 h 992216"/>
              <a:gd name="connsiteX1" fmla="*/ 4630342 w 4630342"/>
              <a:gd name="connsiteY1" fmla="*/ 0 h 992216"/>
              <a:gd name="connsiteX2" fmla="*/ 4630342 w 4630342"/>
              <a:gd name="connsiteY2" fmla="*/ 992216 h 992216"/>
              <a:gd name="connsiteX3" fmla="*/ 0 w 4630342"/>
              <a:gd name="connsiteY3" fmla="*/ 992216 h 992216"/>
              <a:gd name="connsiteX4" fmla="*/ 0 w 4630342"/>
              <a:gd name="connsiteY4" fmla="*/ 0 h 992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992216">
                <a:moveTo>
                  <a:pt x="0" y="0"/>
                </a:moveTo>
                <a:lnTo>
                  <a:pt x="4630342" y="0"/>
                </a:lnTo>
                <a:lnTo>
                  <a:pt x="4630342" y="992216"/>
                </a:lnTo>
                <a:lnTo>
                  <a:pt x="0" y="992216"/>
                </a:lnTo>
                <a:lnTo>
                  <a:pt x="0" y="0"/>
                </a:lnTo>
                <a:close/>
              </a:path>
            </a:pathLst>
          </a:custGeom>
          <a:solidFill>
            <a:schemeClr val="bg1">
              <a:lumMod val="75000"/>
            </a:schemeClr>
          </a:solidFill>
          <a:ln w="57150">
            <a:solidFill>
              <a:srgbClr val="C00000"/>
            </a:solidFill>
          </a:ln>
          <a:effectLst>
            <a:innerShdw blurRad="63500" dist="50800" dir="135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a:r>
              <a:rPr lang="fr-CA" sz="2000" dirty="0">
                <a:solidFill>
                  <a:srgbClr val="000000"/>
                </a:solidFill>
              </a:rPr>
              <a:t>Atténuer les obstacles liés à un trouble d’apprentissage ou à un handicap, pour permettre à l’élève de démontrer ses compétences.</a:t>
            </a:r>
          </a:p>
        </p:txBody>
      </p:sp>
      <p:sp>
        <p:nvSpPr>
          <p:cNvPr id="8" name="Forme libre 7"/>
          <p:cNvSpPr/>
          <p:nvPr/>
        </p:nvSpPr>
        <p:spPr>
          <a:xfrm>
            <a:off x="1827514" y="4858649"/>
            <a:ext cx="7128791" cy="946615"/>
          </a:xfrm>
          <a:custGeom>
            <a:avLst/>
            <a:gdLst>
              <a:gd name="connsiteX0" fmla="*/ 0 w 4630342"/>
              <a:gd name="connsiteY0" fmla="*/ 0 h 819891"/>
              <a:gd name="connsiteX1" fmla="*/ 4630342 w 4630342"/>
              <a:gd name="connsiteY1" fmla="*/ 0 h 819891"/>
              <a:gd name="connsiteX2" fmla="*/ 4630342 w 4630342"/>
              <a:gd name="connsiteY2" fmla="*/ 819891 h 819891"/>
              <a:gd name="connsiteX3" fmla="*/ 0 w 4630342"/>
              <a:gd name="connsiteY3" fmla="*/ 819891 h 819891"/>
              <a:gd name="connsiteX4" fmla="*/ 0 w 4630342"/>
              <a:gd name="connsiteY4" fmla="*/ 0 h 8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819891">
                <a:moveTo>
                  <a:pt x="0" y="0"/>
                </a:moveTo>
                <a:lnTo>
                  <a:pt x="4630342" y="0"/>
                </a:lnTo>
                <a:lnTo>
                  <a:pt x="4630342" y="819891"/>
                </a:lnTo>
                <a:lnTo>
                  <a:pt x="0" y="819891"/>
                </a:lnTo>
                <a:lnTo>
                  <a:pt x="0" y="0"/>
                </a:lnTo>
                <a:close/>
              </a:path>
            </a:pathLst>
          </a:custGeom>
          <a:solidFill>
            <a:schemeClr val="bg1">
              <a:lumMod val="50000"/>
            </a:schemeClr>
          </a:solidFill>
          <a:ln w="57150">
            <a:solidFill>
              <a:srgbClr val="C00000"/>
            </a:solid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a:r>
              <a:rPr lang="fr-CA" sz="2000" dirty="0">
                <a:solidFill>
                  <a:srgbClr val="000000"/>
                </a:solidFill>
              </a:rPr>
              <a:t>Respecter l’épreuve telle qu’elle est conçue, en l’administrant dans son intégralité et en maintenant les questions ou les tâches à accomplir selon les exigences formulées.</a:t>
            </a:r>
          </a:p>
        </p:txBody>
      </p:sp>
      <p:sp>
        <p:nvSpPr>
          <p:cNvPr id="9" name="Forme libre 8"/>
          <p:cNvSpPr/>
          <p:nvPr/>
        </p:nvSpPr>
        <p:spPr>
          <a:xfrm>
            <a:off x="1827514" y="5921477"/>
            <a:ext cx="7128792" cy="819891"/>
          </a:xfrm>
          <a:custGeom>
            <a:avLst/>
            <a:gdLst>
              <a:gd name="connsiteX0" fmla="*/ 0 w 4630342"/>
              <a:gd name="connsiteY0" fmla="*/ 0 h 819891"/>
              <a:gd name="connsiteX1" fmla="*/ 4630342 w 4630342"/>
              <a:gd name="connsiteY1" fmla="*/ 0 h 819891"/>
              <a:gd name="connsiteX2" fmla="*/ 4630342 w 4630342"/>
              <a:gd name="connsiteY2" fmla="*/ 819891 h 819891"/>
              <a:gd name="connsiteX3" fmla="*/ 0 w 4630342"/>
              <a:gd name="connsiteY3" fmla="*/ 819891 h 819891"/>
              <a:gd name="connsiteX4" fmla="*/ 0 w 4630342"/>
              <a:gd name="connsiteY4" fmla="*/ 0 h 8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342" h="819891">
                <a:moveTo>
                  <a:pt x="0" y="0"/>
                </a:moveTo>
                <a:lnTo>
                  <a:pt x="4630342" y="0"/>
                </a:lnTo>
                <a:lnTo>
                  <a:pt x="4630342" y="819891"/>
                </a:lnTo>
                <a:lnTo>
                  <a:pt x="0" y="819891"/>
                </a:lnTo>
                <a:lnTo>
                  <a:pt x="0" y="0"/>
                </a:lnTo>
                <a:close/>
              </a:path>
            </a:pathLst>
          </a:custGeom>
          <a:solidFill>
            <a:schemeClr val="bg1">
              <a:lumMod val="95000"/>
            </a:schemeClr>
          </a:solidFill>
          <a:ln w="57150">
            <a:solidFill>
              <a:srgbClr val="C00000"/>
            </a:solidFill>
          </a:ln>
          <a:effectLst>
            <a:outerShdw blurRad="50800" dist="38100" dir="18900000" algn="b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a:r>
              <a:rPr lang="fr-CA" sz="2000" dirty="0">
                <a:solidFill>
                  <a:srgbClr val="000000"/>
                </a:solidFill>
              </a:rPr>
              <a:t>Assurer la pratique autonome du métier en faisant en sorte que l’élève accomplisse l’ensemble des tâches seul.</a:t>
            </a:r>
          </a:p>
        </p:txBody>
      </p:sp>
    </p:spTree>
    <p:extLst>
      <p:ext uri="{BB962C8B-B14F-4D97-AF65-F5344CB8AC3E}">
        <p14:creationId xmlns:p14="http://schemas.microsoft.com/office/powerpoint/2010/main" val="3288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idx="1"/>
            <p:custDataLst>
              <p:tags r:id="rId1"/>
            </p:custDataLst>
          </p:nvPr>
        </p:nvSpPr>
        <p:spPr>
          <a:xfrm>
            <a:off x="1954061" y="1916832"/>
            <a:ext cx="6385520" cy="4608512"/>
          </a:xfrm>
          <a:ln w="76200">
            <a:solidFill>
              <a:srgbClr val="C00000"/>
            </a:solidFill>
          </a:ln>
          <a:effectLst/>
        </p:spPr>
        <p:txBody>
          <a:bodyPr>
            <a:noAutofit/>
          </a:bodyPr>
          <a:lstStyle/>
          <a:p>
            <a:pPr marL="457200" indent="-457200">
              <a:buFont typeface="+mj-lt"/>
              <a:buAutoNum type="arabicPeriod"/>
            </a:pPr>
            <a:r>
              <a:rPr lang="fr-CA" dirty="0"/>
              <a:t>Prolongation de la durée de l’épreuve.</a:t>
            </a:r>
          </a:p>
          <a:p>
            <a:pPr marL="457200" indent="-457200">
              <a:buFont typeface="+mj-lt"/>
              <a:buAutoNum type="arabicPeriod"/>
            </a:pPr>
            <a:r>
              <a:rPr lang="fr-CA" dirty="0"/>
              <a:t>Passation de l’épreuve dans un endroit adapté à la problématique de l’élève.</a:t>
            </a:r>
          </a:p>
          <a:p>
            <a:pPr marL="457200" indent="-457200">
              <a:buFont typeface="+mj-lt"/>
              <a:buAutoNum type="arabicPeriod"/>
            </a:pPr>
            <a:r>
              <a:rPr lang="fr-CA" dirty="0"/>
              <a:t>Utilisation de coquilles ou de bouchons.</a:t>
            </a:r>
          </a:p>
          <a:p>
            <a:pPr marL="457200" indent="-457200">
              <a:buFont typeface="+mj-lt"/>
              <a:buAutoNum type="arabicPeriod"/>
            </a:pPr>
            <a:r>
              <a:rPr lang="fr-CA" dirty="0"/>
              <a:t>Utilisation d’un appareil permettant uniquement l’écoute de la musique.</a:t>
            </a:r>
          </a:p>
          <a:p>
            <a:pPr marL="457200" indent="-457200">
              <a:buFont typeface="+mj-lt"/>
              <a:buAutoNum type="arabicPeriod"/>
            </a:pPr>
            <a:r>
              <a:rPr lang="fr-CA" dirty="0"/>
              <a:t>Utilisation d’un ordinateur.</a:t>
            </a:r>
          </a:p>
          <a:p>
            <a:pPr marL="457200" indent="-457200">
              <a:buFont typeface="+mj-lt"/>
              <a:buAutoNum type="arabicPeriod"/>
            </a:pPr>
            <a:r>
              <a:rPr lang="fr-CA" dirty="0"/>
              <a:t>Utilisation d’un outil d’aide à la lecture et à l’écriture.</a:t>
            </a:r>
          </a:p>
          <a:p>
            <a:pPr marL="457200" indent="-457200">
              <a:buFont typeface="+mj-lt"/>
              <a:buAutoNum type="arabicPeriod"/>
            </a:pPr>
            <a:r>
              <a:rPr lang="fr-CA" dirty="0"/>
              <a:t>Utilisation de divers appareils permettant d’écrire.</a:t>
            </a:r>
          </a:p>
          <a:p>
            <a:pPr marL="457200" indent="-457200">
              <a:buFont typeface="+mj-lt"/>
              <a:buAutoNum type="arabicPeriod"/>
            </a:pPr>
            <a:r>
              <a:rPr lang="fr-CA" dirty="0"/>
              <a:t>Utilisation d’un magnétophone.</a:t>
            </a:r>
          </a:p>
          <a:p>
            <a:pPr marL="457200" indent="-457200">
              <a:buFont typeface="+mj-lt"/>
              <a:buAutoNum type="arabicPeriod"/>
            </a:pPr>
            <a:r>
              <a:rPr lang="fr-CA" dirty="0"/>
              <a:t>Utilisation d’une calculatrice.</a:t>
            </a:r>
          </a:p>
        </p:txBody>
      </p:sp>
      <p:sp>
        <p:nvSpPr>
          <p:cNvPr id="7" name="Titre 1"/>
          <p:cNvSpPr>
            <a:spLocks noGrp="1"/>
          </p:cNvSpPr>
          <p:nvPr>
            <p:ph type="title"/>
          </p:nvPr>
        </p:nvSpPr>
        <p:spPr/>
        <p:txBody>
          <a:bodyPr/>
          <a:lstStyle/>
          <a:p>
            <a:pPr algn="ctr"/>
            <a:r>
              <a:rPr lang="fr-CA" dirty="0"/>
              <a:t>Mesures d’adaptation </a:t>
            </a:r>
            <a:r>
              <a:rPr lang="fr-CA" sz="4000" dirty="0"/>
              <a:t>Info/Sanction (juillet 2019)</a:t>
            </a:r>
          </a:p>
        </p:txBody>
      </p:sp>
    </p:spTree>
    <p:extLst>
      <p:ext uri="{BB962C8B-B14F-4D97-AF65-F5344CB8AC3E}">
        <p14:creationId xmlns:p14="http://schemas.microsoft.com/office/powerpoint/2010/main" val="39282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bg/>
                                          </p:spTgt>
                                        </p:tgtEl>
                                        <p:attrNameLst>
                                          <p:attrName>style.visibility</p:attrName>
                                        </p:attrNameLst>
                                      </p:cBhvr>
                                      <p:to>
                                        <p:strVal val="visible"/>
                                      </p:to>
                                    </p:set>
                                    <p:anim calcmode="lin" valueType="num">
                                      <p:cBhvr additive="base">
                                        <p:cTn id="59" dur="500" fill="hold"/>
                                        <p:tgtEl>
                                          <p:spTgt spid="4">
                                            <p:bg/>
                                          </p:spTgt>
                                        </p:tgtEl>
                                        <p:attrNameLst>
                                          <p:attrName>ppt_x</p:attrName>
                                        </p:attrNameLst>
                                      </p:cBhvr>
                                      <p:tavLst>
                                        <p:tav tm="0">
                                          <p:val>
                                            <p:strVal val="#ppt_x"/>
                                          </p:val>
                                        </p:tav>
                                        <p:tav tm="100000">
                                          <p:val>
                                            <p:strVal val="#ppt_x"/>
                                          </p:val>
                                        </p:tav>
                                      </p:tavLst>
                                    </p:anim>
                                    <p:anim calcmode="lin" valueType="num">
                                      <p:cBhvr additive="base">
                                        <p:cTn id="60"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66041" y="241738"/>
            <a:ext cx="7577959" cy="2417380"/>
          </a:xfrm>
        </p:spPr>
        <p:txBody>
          <a:bodyPr/>
          <a:lstStyle/>
          <a:p>
            <a:pPr algn="ctr"/>
            <a:r>
              <a:rPr lang="fr-CA" sz="4400" dirty="0"/>
              <a:t>Rôle des Services éducatifs complémentaires </a:t>
            </a:r>
            <a:br>
              <a:rPr lang="fr-CA" sz="4400" dirty="0"/>
            </a:br>
            <a:r>
              <a:rPr lang="fr-CA" sz="2800" dirty="0"/>
              <a:t>(Ressources humaines spécialisées) </a:t>
            </a:r>
            <a:endParaRPr lang="fr-CA" sz="4400" dirty="0"/>
          </a:p>
        </p:txBody>
      </p:sp>
      <p:pic>
        <p:nvPicPr>
          <p:cNvPr id="4" name="Espace réservé du contenu 3" descr="Des élus ordinaux se mobilisent pour que l'ONI survive">
            <a:hlinkClick r:id="rId5"/>
          </p:cNvPr>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678401" y="3008130"/>
            <a:ext cx="4936839" cy="3269516"/>
          </a:xfrm>
        </p:spPr>
      </p:pic>
      <p:sp>
        <p:nvSpPr>
          <p:cNvPr id="5" name="Rectangle 4">
            <a:extLst>
              <a:ext uri="{FF2B5EF4-FFF2-40B4-BE49-F238E27FC236}">
                <a16:creationId xmlns:a16="http://schemas.microsoft.com/office/drawing/2014/main" id="{FE6D558F-8768-4069-900D-8464DC7662EA}"/>
              </a:ext>
            </a:extLst>
          </p:cNvPr>
          <p:cNvSpPr/>
          <p:nvPr/>
        </p:nvSpPr>
        <p:spPr>
          <a:xfrm>
            <a:off x="6042799" y="6449377"/>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1986068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51538" y="586484"/>
            <a:ext cx="6942541" cy="1396846"/>
          </a:xfrm>
          <a:ln>
            <a:noFill/>
          </a:ln>
        </p:spPr>
        <p:txBody>
          <a:bodyPr/>
          <a:lstStyle/>
          <a:p>
            <a:pPr algn="ctr"/>
            <a:r>
              <a:rPr lang="fr-CA" sz="3200" b="1" dirty="0">
                <a:solidFill>
                  <a:srgbClr val="5F5F5F"/>
                </a:solidFill>
                <a:latin typeface="+mn-lt"/>
              </a:rPr>
              <a:t>Services éducatifs complémentaires (SÉC)/</a:t>
            </a:r>
            <a:br>
              <a:rPr lang="fr-CA" sz="3200" b="1" dirty="0">
                <a:solidFill>
                  <a:srgbClr val="5F5F5F"/>
                </a:solidFill>
                <a:latin typeface="+mn-lt"/>
              </a:rPr>
            </a:br>
            <a:r>
              <a:rPr lang="fr-CA" sz="3200" b="1" dirty="0">
                <a:solidFill>
                  <a:srgbClr val="5F5F5F"/>
                </a:solidFill>
                <a:latin typeface="+mn-lt"/>
              </a:rPr>
              <a:t>Ress</a:t>
            </a:r>
            <a:r>
              <a:rPr lang="fr-CA" sz="3200" dirty="0">
                <a:solidFill>
                  <a:srgbClr val="5F5F5F"/>
                </a:solidFill>
                <a:latin typeface="+mn-lt"/>
              </a:rPr>
              <a:t>ources humaines spécialisées (RHS)</a:t>
            </a:r>
            <a:endParaRPr lang="fr-CA" sz="3200" b="1" dirty="0">
              <a:solidFill>
                <a:srgbClr val="5F5F5F"/>
              </a:solidFill>
              <a:latin typeface="+mn-lt"/>
            </a:endParaRPr>
          </a:p>
        </p:txBody>
      </p:sp>
      <p:sp>
        <p:nvSpPr>
          <p:cNvPr id="3" name="Espace réservé du contenu 2"/>
          <p:cNvSpPr>
            <a:spLocks noGrp="1"/>
          </p:cNvSpPr>
          <p:nvPr>
            <p:ph idx="1"/>
            <p:custDataLst>
              <p:tags r:id="rId2"/>
            </p:custDataLst>
          </p:nvPr>
        </p:nvSpPr>
        <p:spPr>
          <a:xfrm>
            <a:off x="1769164" y="2399072"/>
            <a:ext cx="6907291" cy="4082845"/>
          </a:xfrm>
        </p:spPr>
        <p:txBody>
          <a:bodyPr>
            <a:normAutofit/>
          </a:bodyPr>
          <a:lstStyle/>
          <a:p>
            <a:pPr marL="114300" indent="0">
              <a:buNone/>
            </a:pPr>
            <a:endParaRPr lang="fr-CA" sz="2800" dirty="0">
              <a:solidFill>
                <a:srgbClr val="5F5F5F"/>
              </a:solidFill>
            </a:endParaRPr>
          </a:p>
          <a:p>
            <a:pPr lvl="1">
              <a:spcAft>
                <a:spcPts val="1200"/>
              </a:spcAft>
              <a:buClr>
                <a:srgbClr val="DE0000"/>
              </a:buClr>
            </a:pPr>
            <a:r>
              <a:rPr lang="fr-CA" sz="2600" dirty="0">
                <a:solidFill>
                  <a:srgbClr val="000000"/>
                </a:solidFill>
              </a:rPr>
              <a:t>Quelles sont les SÉC/RHS dans votre centre?</a:t>
            </a:r>
          </a:p>
          <a:p>
            <a:pPr lvl="1">
              <a:spcAft>
                <a:spcPts val="1200"/>
              </a:spcAft>
              <a:buClr>
                <a:srgbClr val="DE0000"/>
              </a:buClr>
            </a:pPr>
            <a:r>
              <a:rPr lang="fr-CA" sz="2600" dirty="0">
                <a:solidFill>
                  <a:srgbClr val="000000"/>
                </a:solidFill>
              </a:rPr>
              <a:t>Connaissez-vous leurs noms et leurs coordonnées?</a:t>
            </a:r>
          </a:p>
          <a:p>
            <a:pPr lvl="1">
              <a:spcAft>
                <a:spcPts val="1200"/>
              </a:spcAft>
              <a:buClr>
                <a:srgbClr val="DE0000"/>
              </a:buClr>
            </a:pPr>
            <a:r>
              <a:rPr lang="fr-CA" sz="2400" dirty="0">
                <a:solidFill>
                  <a:srgbClr val="000000"/>
                </a:solidFill>
              </a:rPr>
              <a:t>Sinon, demandez à votre mentor.</a:t>
            </a:r>
          </a:p>
          <a:p>
            <a:pPr marL="411480" lvl="1" indent="0">
              <a:buClr>
                <a:srgbClr val="DE0000"/>
              </a:buClr>
              <a:buNone/>
            </a:pPr>
            <a:endParaRPr lang="fr-CA" sz="2600" dirty="0">
              <a:solidFill>
                <a:srgbClr val="000000"/>
              </a:solidFill>
            </a:endParaRPr>
          </a:p>
          <a:p>
            <a:pPr marL="114300" indent="0">
              <a:buNone/>
            </a:pPr>
            <a:r>
              <a:rPr lang="fr-CA" sz="2800" b="1" dirty="0">
                <a:solidFill>
                  <a:srgbClr val="5F5F5F"/>
                </a:solidFill>
              </a:rPr>
              <a:t>   </a:t>
            </a:r>
            <a:endParaRPr lang="fr-CA" sz="2800" dirty="0">
              <a:solidFill>
                <a:srgbClr val="5F5F5F"/>
              </a:solidFill>
            </a:endParaRPr>
          </a:p>
          <a:p>
            <a:endParaRPr lang="fr-CA" dirty="0">
              <a:solidFill>
                <a:srgbClr val="5F5F5F"/>
              </a:solidFill>
            </a:endParaRPr>
          </a:p>
        </p:txBody>
      </p:sp>
      <p:pic>
        <p:nvPicPr>
          <p:cNvPr id="4" name="Image 3" descr="Tout savoir sur le métier d’aide-soigna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166" y="5394614"/>
            <a:ext cx="2762250" cy="952500"/>
          </a:xfrm>
          <a:prstGeom prst="rect">
            <a:avLst/>
          </a:prstGeom>
        </p:spPr>
      </p:pic>
      <p:sp>
        <p:nvSpPr>
          <p:cNvPr id="5" name="Rectangle 4">
            <a:extLst>
              <a:ext uri="{FF2B5EF4-FFF2-40B4-BE49-F238E27FC236}">
                <a16:creationId xmlns:a16="http://schemas.microsoft.com/office/drawing/2014/main" id="{868C23B0-C671-4B30-92E1-57A5F5041371}"/>
              </a:ext>
            </a:extLst>
          </p:cNvPr>
          <p:cNvSpPr/>
          <p:nvPr/>
        </p:nvSpPr>
        <p:spPr>
          <a:xfrm>
            <a:off x="5708315" y="6481917"/>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854476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1714835" y="2191"/>
            <a:ext cx="7218958" cy="6855809"/>
          </a:xfrm>
          <a:prstGeom prst="rect">
            <a:avLst/>
          </a:prstGeom>
        </p:spPr>
      </p:pic>
    </p:spTree>
    <p:extLst>
      <p:ext uri="{BB962C8B-B14F-4D97-AF65-F5344CB8AC3E}">
        <p14:creationId xmlns:p14="http://schemas.microsoft.com/office/powerpoint/2010/main" val="13725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custDataLst>
              <p:tags r:id="rId1"/>
            </p:custDataLst>
          </p:nvPr>
        </p:nvGrpSpPr>
        <p:grpSpPr>
          <a:xfrm>
            <a:off x="-182929" y="0"/>
            <a:ext cx="1895101" cy="6858000"/>
            <a:chOff x="-182929" y="0"/>
            <a:chExt cx="1895101" cy="6858000"/>
          </a:xfrm>
        </p:grpSpPr>
        <p:sp>
          <p:nvSpPr>
            <p:cNvPr id="6" name="Rectangle 5"/>
            <p:cNvSpPr/>
            <p:nvPr>
              <p:custDataLst>
                <p:tags r:id="rId2"/>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8" name="Imag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9" name="Image 8"/>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0" name="Image 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1" name="Image 10"/>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2" name="Image 11"/>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3" name="Image 12"/>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4" name="Image 13"/>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5" name="Image 14"/>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6" name="Picture 4" descr="Pinces, Outil, Ustensile, Salade, Grip, Forme De Griffe"/>
            <p:cNvPicPr>
              <a:picLocks noChangeAspect="1" noChangeArrowheads="1"/>
            </p:cNvPicPr>
            <p:nvPr>
              <p:custDataLst>
                <p:tags r:id="rId12"/>
              </p:custDataLst>
            </p:nvPr>
          </p:nvPicPr>
          <p:blipFill>
            <a:blip r:embed="rId2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re 16">
            <a:extLst>
              <a:ext uri="{FF2B5EF4-FFF2-40B4-BE49-F238E27FC236}">
                <a16:creationId xmlns:a16="http://schemas.microsoft.com/office/drawing/2014/main" id="{2BB29563-0CD0-40F2-8792-A7726A097700}"/>
              </a:ext>
            </a:extLst>
          </p:cNvPr>
          <p:cNvSpPr>
            <a:spLocks noGrp="1"/>
          </p:cNvSpPr>
          <p:nvPr>
            <p:ph type="title"/>
          </p:nvPr>
        </p:nvSpPr>
        <p:spPr>
          <a:xfrm>
            <a:off x="1705970" y="274638"/>
            <a:ext cx="6986926" cy="1580702"/>
          </a:xfrm>
        </p:spPr>
        <p:txBody>
          <a:bodyPr/>
          <a:lstStyle/>
          <a:p>
            <a:pPr algn="ctr"/>
            <a:r>
              <a:rPr lang="fr-CA" dirty="0"/>
              <a:t>Principales fonctions</a:t>
            </a:r>
            <a:br>
              <a:rPr lang="fr-CA" dirty="0"/>
            </a:br>
            <a:r>
              <a:rPr lang="fr-CA" dirty="0"/>
              <a:t> d’un enseignant</a:t>
            </a:r>
          </a:p>
        </p:txBody>
      </p:sp>
      <p:pic>
        <p:nvPicPr>
          <p:cNvPr id="23" name="Espace réservé du contenu 22">
            <a:extLst>
              <a:ext uri="{FF2B5EF4-FFF2-40B4-BE49-F238E27FC236}">
                <a16:creationId xmlns:a16="http://schemas.microsoft.com/office/drawing/2014/main" id="{9CBC8DC6-BCE5-4541-8263-EC4D6D30222F}"/>
              </a:ext>
            </a:extLst>
          </p:cNvPr>
          <p:cNvPicPr>
            <a:picLocks noGrp="1" noChangeAspect="1"/>
          </p:cNvPicPr>
          <p:nvPr>
            <p:ph idx="1"/>
          </p:nvPr>
        </p:nvPicPr>
        <p:blipFill>
          <a:blip r:embed="rId25" cstate="print">
            <a:extLst>
              <a:ext uri="{28A0092B-C50C-407E-A947-70E740481C1C}">
                <a14:useLocalDpi xmlns:a14="http://schemas.microsoft.com/office/drawing/2010/main" val="0"/>
              </a:ext>
            </a:extLst>
          </a:blip>
          <a:stretch>
            <a:fillRect/>
          </a:stretch>
        </p:blipFill>
        <p:spPr>
          <a:xfrm>
            <a:off x="3236169" y="2307099"/>
            <a:ext cx="3926528" cy="3926528"/>
          </a:xfrm>
        </p:spPr>
      </p:pic>
      <p:sp>
        <p:nvSpPr>
          <p:cNvPr id="18" name="Rectangle 17">
            <a:extLst>
              <a:ext uri="{FF2B5EF4-FFF2-40B4-BE49-F238E27FC236}">
                <a16:creationId xmlns:a16="http://schemas.microsoft.com/office/drawing/2014/main" id="{9DF3B7CD-2D3B-493C-9681-F52F90DC1ABC}"/>
              </a:ext>
            </a:extLst>
          </p:cNvPr>
          <p:cNvSpPr/>
          <p:nvPr/>
        </p:nvSpPr>
        <p:spPr>
          <a:xfrm>
            <a:off x="6071374" y="6444862"/>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2360144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grpSp>
        <p:nvGrpSpPr>
          <p:cNvPr id="3" name="Groupe 2"/>
          <p:cNvGrpSpPr/>
          <p:nvPr>
            <p:custDataLst>
              <p:tags r:id="rId2"/>
            </p:custDataLst>
          </p:nvPr>
        </p:nvGrpSpPr>
        <p:grpSpPr>
          <a:xfrm>
            <a:off x="-182929" y="0"/>
            <a:ext cx="1895101" cy="6858000"/>
            <a:chOff x="-182929" y="0"/>
            <a:chExt cx="1895101" cy="6858000"/>
          </a:xfrm>
        </p:grpSpPr>
        <p:sp>
          <p:nvSpPr>
            <p:cNvPr id="4" name="Rectangle 3"/>
            <p:cNvSpPr/>
            <p:nvPr>
              <p:custDataLst>
                <p:tags r:id="rId8"/>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5" name="Image 14"/>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15"/>
              </p:custDataLst>
            </p:nvPr>
          </p:nvPicPr>
          <p:blipFill>
            <a:blip r:embed="rId2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6"/>
              </p:custDataLst>
            </p:nvPr>
          </p:nvPicPr>
          <p:blipFill>
            <a:blip r:embed="rId28"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7"/>
              </p:custDataLst>
            </p:nvPr>
          </p:nvPicPr>
          <p:blipFill>
            <a:blip r:embed="rId29"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8"/>
              </p:custDataLst>
            </p:nvPr>
          </p:nvPicPr>
          <p:blipFill>
            <a:blip r:embed="rId30"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ous-titre 2"/>
          <p:cNvSpPr txBox="1">
            <a:spLocks/>
          </p:cNvSpPr>
          <p:nvPr>
            <p:custDataLst>
              <p:tags r:id="rId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8" name="Rectangle 37">
            <a:extLst>
              <a:ext uri="{FF2B5EF4-FFF2-40B4-BE49-F238E27FC236}">
                <a16:creationId xmlns:a16="http://schemas.microsoft.com/office/drawing/2014/main" id="{40F0172E-ABF9-40A3-8C0E-A2D3D62A72ED}"/>
              </a:ext>
            </a:extLst>
          </p:cNvPr>
          <p:cNvSpPr>
            <a:spLocks noChangeArrowheads="1"/>
          </p:cNvSpPr>
          <p:nvPr>
            <p:custDataLst>
              <p:tags r:id="rId6"/>
            </p:custDataLst>
          </p:nvPr>
        </p:nvSpPr>
        <p:spPr bwMode="auto">
          <a:xfrm>
            <a:off x="6729415" y="5953124"/>
            <a:ext cx="2414587" cy="904876"/>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r>
              <a:rPr lang="fr-CA" sz="1400" b="1">
                <a:latin typeface="Calibri" panose="020F0502020204030204" pitchFamily="34" charset="0"/>
                <a:ea typeface="Times New Roman" panose="02020603050405020304" pitchFamily="18" charset="0"/>
                <a:cs typeface="Times New Roman" panose="02020603050405020304" pitchFamily="18" charset="0"/>
              </a:rPr>
              <a:t>B</a:t>
            </a:r>
            <a:r>
              <a:rPr lang="fr-CA" sz="1400">
                <a:latin typeface="Calibri" panose="020F0502020204030204" pitchFamily="34" charset="0"/>
                <a:ea typeface="Times New Roman" panose="02020603050405020304" pitchFamily="18" charset="0"/>
                <a:cs typeface="Times New Roman" panose="02020603050405020304" pitchFamily="18" charset="0"/>
              </a:rPr>
              <a:t>ureau de l’</a:t>
            </a:r>
            <a:r>
              <a:rPr lang="fr-CA" sz="1400" b="1">
                <a:latin typeface="Calibri" panose="020F0502020204030204" pitchFamily="34" charset="0"/>
                <a:ea typeface="Times New Roman" panose="02020603050405020304" pitchFamily="18" charset="0"/>
                <a:cs typeface="Times New Roman" panose="02020603050405020304" pitchFamily="18" charset="0"/>
              </a:rPr>
              <a:t>E</a:t>
            </a:r>
            <a:r>
              <a:rPr lang="fr-CA" sz="1400">
                <a:latin typeface="Calibri" panose="020F0502020204030204" pitchFamily="34" charset="0"/>
                <a:ea typeface="Times New Roman" panose="02020603050405020304" pitchFamily="18" charset="0"/>
                <a:cs typeface="Times New Roman" panose="02020603050405020304" pitchFamily="18" charset="0"/>
              </a:rPr>
              <a:t>xpertise aux </a:t>
            </a:r>
            <a:r>
              <a:rPr lang="fr-CA" sz="1400" b="1">
                <a:latin typeface="Calibri" panose="020F0502020204030204" pitchFamily="34" charset="0"/>
                <a:ea typeface="Times New Roman" panose="02020603050405020304" pitchFamily="18" charset="0"/>
                <a:cs typeface="Times New Roman" panose="02020603050405020304" pitchFamily="18" charset="0"/>
              </a:rPr>
              <a:t>P</a:t>
            </a:r>
            <a:r>
              <a:rPr lang="fr-CA" sz="1400">
                <a:latin typeface="Calibri" panose="020F0502020204030204" pitchFamily="34" charset="0"/>
                <a:ea typeface="Times New Roman" panose="02020603050405020304" pitchFamily="18" charset="0"/>
                <a:cs typeface="Times New Roman" panose="02020603050405020304" pitchFamily="18" charset="0"/>
              </a:rPr>
              <a:t>arcours </a:t>
            </a:r>
            <a:r>
              <a:rPr lang="fr-CA" sz="1400" b="1">
                <a:latin typeface="Calibri" panose="020F0502020204030204" pitchFamily="34" charset="0"/>
                <a:ea typeface="Times New Roman" panose="02020603050405020304" pitchFamily="18" charset="0"/>
                <a:cs typeface="Times New Roman" panose="02020603050405020304" pitchFamily="18" charset="0"/>
              </a:rPr>
              <a:t>G</a:t>
            </a:r>
            <a:r>
              <a:rPr lang="fr-CA" sz="1400">
                <a:latin typeface="Calibri" panose="020F0502020204030204" pitchFamily="34" charset="0"/>
                <a:ea typeface="Times New Roman" panose="02020603050405020304" pitchFamily="18" charset="0"/>
                <a:cs typeface="Times New Roman" panose="02020603050405020304" pitchFamily="18" charset="0"/>
              </a:rPr>
              <a:t>énéraux et </a:t>
            </a:r>
            <a:r>
              <a:rPr lang="fr-CA" sz="1400" b="1">
                <a:latin typeface="Calibri" panose="020F0502020204030204" pitchFamily="34" charset="0"/>
                <a:ea typeface="Times New Roman" panose="02020603050405020304" pitchFamily="18" charset="0"/>
                <a:cs typeface="Times New Roman" panose="02020603050405020304" pitchFamily="18" charset="0"/>
              </a:rPr>
              <a:t>P</a:t>
            </a:r>
            <a:r>
              <a:rPr lang="fr-CA" sz="1400">
                <a:latin typeface="Calibri" panose="020F0502020204030204" pitchFamily="34" charset="0"/>
                <a:ea typeface="Times New Roman" panose="02020603050405020304" pitchFamily="18" charset="0"/>
                <a:cs typeface="Times New Roman" panose="02020603050405020304" pitchFamily="18" charset="0"/>
              </a:rPr>
              <a:t>rofessionnels (BEPGP),</a:t>
            </a:r>
          </a:p>
          <a:p>
            <a:r>
              <a:rPr lang="fr-CA" sz="1400" b="1">
                <a:latin typeface="Calibri" panose="020F0502020204030204" pitchFamily="34" charset="0"/>
                <a:ea typeface="Times New Roman" panose="02020603050405020304" pitchFamily="18" charset="0"/>
                <a:cs typeface="Times New Roman" panose="02020603050405020304" pitchFamily="18" charset="0"/>
              </a:rPr>
              <a:t>Services à l’élève</a:t>
            </a:r>
            <a:endParaRPr lang="fr-CA" sz="14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custDataLst>
              <p:tags r:id="rId7"/>
            </p:custDataLst>
          </p:nvPr>
        </p:nvSpPr>
        <p:spPr>
          <a:xfrm>
            <a:off x="3396303" y="874648"/>
            <a:ext cx="3744167" cy="523220"/>
          </a:xfrm>
          <a:prstGeom prst="rect">
            <a:avLst/>
          </a:prstGeom>
        </p:spPr>
        <p:txBody>
          <a:bodyPr wrap="none">
            <a:spAutoFit/>
          </a:bodyPr>
          <a:lstStyle/>
          <a:p>
            <a:pPr algn="ctr"/>
            <a:r>
              <a:rPr lang="fr-CA" sz="2800" b="1">
                <a:solidFill>
                  <a:srgbClr val="777777"/>
                </a:solidFill>
              </a:rPr>
              <a:t>Retour sur la formation </a:t>
            </a:r>
          </a:p>
        </p:txBody>
      </p:sp>
      <p:sp>
        <p:nvSpPr>
          <p:cNvPr id="7" name="ZoneTexte 6"/>
          <p:cNvSpPr txBox="1"/>
          <p:nvPr/>
        </p:nvSpPr>
        <p:spPr>
          <a:xfrm>
            <a:off x="1987210" y="3179252"/>
            <a:ext cx="6579032" cy="1815882"/>
          </a:xfrm>
          <a:prstGeom prst="rect">
            <a:avLst/>
          </a:prstGeom>
          <a:noFill/>
        </p:spPr>
        <p:txBody>
          <a:bodyPr wrap="square" rtlCol="0">
            <a:spAutoFit/>
          </a:bodyPr>
          <a:lstStyle/>
          <a:p>
            <a:pPr marL="285750" indent="-285750">
              <a:buFont typeface="Arial" panose="020B0604020202020204" pitchFamily="34" charset="0"/>
              <a:buChar char="•"/>
            </a:pPr>
            <a:r>
              <a:rPr lang="fr-CA" sz="2800" dirty="0">
                <a:solidFill>
                  <a:srgbClr val="000000"/>
                </a:solidFill>
              </a:rPr>
              <a:t>Ce que j’ai appris…</a:t>
            </a:r>
          </a:p>
          <a:p>
            <a:pPr marL="285750" indent="-285750">
              <a:buFont typeface="Arial" panose="020B0604020202020204" pitchFamily="34" charset="0"/>
              <a:buChar char="•"/>
            </a:pPr>
            <a:endParaRPr lang="fr-CA" sz="2800" dirty="0">
              <a:solidFill>
                <a:srgbClr val="000000"/>
              </a:solidFill>
            </a:endParaRPr>
          </a:p>
          <a:p>
            <a:pPr marL="285750" indent="-285750">
              <a:buFont typeface="Arial" panose="020B0604020202020204" pitchFamily="34" charset="0"/>
              <a:buChar char="•"/>
            </a:pPr>
            <a:r>
              <a:rPr lang="fr-CA" sz="2800" dirty="0">
                <a:solidFill>
                  <a:srgbClr val="000000"/>
                </a:solidFill>
              </a:rPr>
              <a:t>Les questions d’ordre général que vous vous posez comme nouvel enseignant</a:t>
            </a:r>
          </a:p>
        </p:txBody>
      </p:sp>
      <p:pic>
        <p:nvPicPr>
          <p:cNvPr id="14" name="Image 13">
            <a:extLst>
              <a:ext uri="{FF2B5EF4-FFF2-40B4-BE49-F238E27FC236}">
                <a16:creationId xmlns:a16="http://schemas.microsoft.com/office/drawing/2014/main" id="{FFF0D862-A8FF-4814-AFE6-2B68C0C9F04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67331" y="1487721"/>
            <a:ext cx="1269052" cy="1269052"/>
          </a:xfrm>
          <a:prstGeom prst="rect">
            <a:avLst/>
          </a:prstGeom>
        </p:spPr>
      </p:pic>
      <p:sp>
        <p:nvSpPr>
          <p:cNvPr id="22" name="Rectangle 21">
            <a:extLst>
              <a:ext uri="{FF2B5EF4-FFF2-40B4-BE49-F238E27FC236}">
                <a16:creationId xmlns:a16="http://schemas.microsoft.com/office/drawing/2014/main" id="{4AA7B0A7-DA61-4FC3-9A2C-473F406D06D2}"/>
              </a:ext>
            </a:extLst>
          </p:cNvPr>
          <p:cNvSpPr/>
          <p:nvPr/>
        </p:nvSpPr>
        <p:spPr>
          <a:xfrm>
            <a:off x="5995174" y="2846626"/>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349948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5970" y="274638"/>
            <a:ext cx="6881702" cy="1449990"/>
          </a:xfrm>
        </p:spPr>
        <p:txBody>
          <a:bodyPr/>
          <a:lstStyle/>
          <a:p>
            <a:pPr algn="ctr"/>
            <a:r>
              <a:rPr lang="fr-CA" dirty="0"/>
              <a:t>Attentes du début </a:t>
            </a:r>
            <a:br>
              <a:rPr lang="fr-CA" dirty="0"/>
            </a:br>
            <a:r>
              <a:rPr lang="fr-CA" dirty="0"/>
              <a:t>du cours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513954865"/>
              </p:ext>
            </p:extLst>
          </p:nvPr>
        </p:nvGraphicFramePr>
        <p:xfrm>
          <a:off x="1705969" y="2004646"/>
          <a:ext cx="6881703" cy="4396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3673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Attentes</a:t>
            </a:r>
          </a:p>
        </p:txBody>
      </p:sp>
      <p:sp>
        <p:nvSpPr>
          <p:cNvPr id="3" name="Espace réservé du contenu 2"/>
          <p:cNvSpPr>
            <a:spLocks noGrp="1"/>
          </p:cNvSpPr>
          <p:nvPr>
            <p:ph idx="1"/>
          </p:nvPr>
        </p:nvSpPr>
        <p:spPr/>
        <p:txBody>
          <a:bodyPr/>
          <a:lstStyle/>
          <a:p>
            <a:endParaRPr lang="fr-CA"/>
          </a:p>
        </p:txBody>
      </p:sp>
    </p:spTree>
    <p:extLst>
      <p:ext uri="{BB962C8B-B14F-4D97-AF65-F5344CB8AC3E}">
        <p14:creationId xmlns:p14="http://schemas.microsoft.com/office/powerpoint/2010/main" val="2536315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22"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grpSp>
        <p:nvGrpSpPr>
          <p:cNvPr id="2" name="Groupe 1"/>
          <p:cNvGrpSpPr/>
          <p:nvPr>
            <p:custDataLst>
              <p:tags r:id="rId2"/>
            </p:custDataLst>
          </p:nvPr>
        </p:nvGrpSpPr>
        <p:grpSpPr>
          <a:xfrm>
            <a:off x="-182929" y="0"/>
            <a:ext cx="1895101" cy="6858000"/>
            <a:chOff x="-182929" y="0"/>
            <a:chExt cx="1895101" cy="6858000"/>
          </a:xfrm>
        </p:grpSpPr>
        <p:sp>
          <p:nvSpPr>
            <p:cNvPr id="4" name="Rectangle 3"/>
            <p:cNvSpPr/>
            <p:nvPr>
              <p:custDataLst>
                <p:tags r:id="rId9"/>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5" name="Image 14"/>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16"/>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7"/>
              </p:custDataLst>
            </p:nvPr>
          </p:nvPicPr>
          <p:blipFill>
            <a:blip r:embed="rId29"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8"/>
              </p:custDataLst>
            </p:nvPr>
          </p:nvPicPr>
          <p:blipFill>
            <a:blip r:embed="rId30"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9"/>
              </p:custDataLst>
            </p:nvPr>
          </p:nvPicPr>
          <p:blipFill>
            <a:blip r:embed="rId31"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ous-titre 2"/>
          <p:cNvSpPr txBox="1">
            <a:spLocks/>
          </p:cNvSpPr>
          <p:nvPr>
            <p:custDataLst>
              <p:tags r:id="rId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grpSp>
        <p:nvGrpSpPr>
          <p:cNvPr id="27" name="Groupe 26"/>
          <p:cNvGrpSpPr>
            <a:grpSpLocks noChangeAspect="1"/>
          </p:cNvGrpSpPr>
          <p:nvPr>
            <p:custDataLst>
              <p:tags r:id="rId6"/>
            </p:custDataLst>
          </p:nvPr>
        </p:nvGrpSpPr>
        <p:grpSpPr>
          <a:xfrm>
            <a:off x="4678150" y="147768"/>
            <a:ext cx="4385021" cy="756000"/>
            <a:chOff x="3094354" y="165246"/>
            <a:chExt cx="9953503" cy="1287026"/>
          </a:xfrm>
        </p:grpSpPr>
        <p:pic>
          <p:nvPicPr>
            <p:cNvPr id="32" name="Image 31" descr="Bureau, Notes, Bloc Notes, Entrepreneur, Main"/>
            <p:cNvPicPr/>
            <p:nvPr/>
          </p:nvPicPr>
          <p:blipFill rotWithShape="1">
            <a:blip r:embed="rId32" cstate="print">
              <a:extLst>
                <a:ext uri="{28A0092B-C50C-407E-A947-70E740481C1C}">
                  <a14:useLocalDpi xmlns:a14="http://schemas.microsoft.com/office/drawing/2010/main" val="0"/>
                </a:ext>
              </a:extLst>
            </a:blip>
            <a:srcRect r="525"/>
            <a:stretch/>
          </p:blipFill>
          <p:spPr bwMode="auto">
            <a:xfrm>
              <a:off x="3094354" y="180628"/>
              <a:ext cx="1888490" cy="1259840"/>
            </a:xfrm>
            <a:prstGeom prst="rect">
              <a:avLst/>
            </a:prstGeom>
            <a:noFill/>
            <a:ln>
              <a:noFill/>
            </a:ln>
            <a:extLst>
              <a:ext uri="{53640926-AAD7-44D8-BBD7-CCE9431645EC}">
                <a14:shadowObscured xmlns:a14="http://schemas.microsoft.com/office/drawing/2010/main"/>
              </a:ext>
            </a:extLst>
          </p:spPr>
        </p:pic>
        <p:pic>
          <p:nvPicPr>
            <p:cNvPr id="33" name="Image 32" descr="Service, Ordinateurs, RÃ©paration, Electronics"/>
            <p:cNvPicPr/>
            <p:nvPr/>
          </p:nvPicPr>
          <p:blipFill rotWithShape="1">
            <a:blip r:embed="rId33" cstate="print">
              <a:extLst>
                <a:ext uri="{28A0092B-C50C-407E-A947-70E740481C1C}">
                  <a14:useLocalDpi xmlns:a14="http://schemas.microsoft.com/office/drawing/2010/main" val="0"/>
                </a:ext>
              </a:extLst>
            </a:blip>
            <a:srcRect r="406"/>
            <a:stretch/>
          </p:blipFill>
          <p:spPr bwMode="auto">
            <a:xfrm>
              <a:off x="5047266" y="180628"/>
              <a:ext cx="1896745" cy="1259205"/>
            </a:xfrm>
            <a:prstGeom prst="rect">
              <a:avLst/>
            </a:prstGeom>
            <a:noFill/>
            <a:ln>
              <a:noFill/>
            </a:ln>
            <a:extLst>
              <a:ext uri="{53640926-AAD7-44D8-BBD7-CCE9431645EC}">
                <a14:shadowObscured xmlns:a14="http://schemas.microsoft.com/office/drawing/2010/main"/>
              </a:ext>
            </a:extLst>
          </p:spPr>
        </p:pic>
        <p:pic>
          <p:nvPicPr>
            <p:cNvPr id="34" name="Image 33" descr="Femme, Personne, Ordinateur De Bureau, Travail, Ai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08433" y="169671"/>
              <a:ext cx="2132330" cy="1259840"/>
            </a:xfrm>
            <a:prstGeom prst="rect">
              <a:avLst/>
            </a:prstGeom>
            <a:noFill/>
            <a:ln>
              <a:noFill/>
            </a:ln>
          </p:spPr>
        </p:pic>
        <p:pic>
          <p:nvPicPr>
            <p:cNvPr id="35" name="Image 34" descr="Femme, SÃ©chage Des Cheveux, Jeune Fille, Femmes"/>
            <p:cNvPicPr/>
            <p:nvPr/>
          </p:nvPicPr>
          <p:blipFill rotWithShape="1">
            <a:blip r:embed="rId35" cstate="print">
              <a:extLst>
                <a:ext uri="{28A0092B-C50C-407E-A947-70E740481C1C}">
                  <a14:useLocalDpi xmlns:a14="http://schemas.microsoft.com/office/drawing/2010/main" val="0"/>
                </a:ext>
              </a:extLst>
            </a:blip>
            <a:srcRect l="8443" t="23810" r="39767" b="24399"/>
            <a:stretch/>
          </p:blipFill>
          <p:spPr bwMode="auto">
            <a:xfrm>
              <a:off x="9205185" y="165246"/>
              <a:ext cx="1888490" cy="1258570"/>
            </a:xfrm>
            <a:prstGeom prst="rect">
              <a:avLst/>
            </a:prstGeom>
            <a:noFill/>
            <a:ln>
              <a:noFill/>
            </a:ln>
            <a:extLst>
              <a:ext uri="{53640926-AAD7-44D8-BBD7-CCE9431645EC}">
                <a14:shadowObscured xmlns:a14="http://schemas.microsoft.com/office/drawing/2010/main"/>
              </a:ext>
            </a:extLst>
          </p:spPr>
        </p:pic>
        <p:pic>
          <p:nvPicPr>
            <p:cNvPr id="36" name="Image 35" descr="Sac, Livre, La Mode, L'Homme, Pantalons, Sacoche"/>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58097" y="192432"/>
              <a:ext cx="1889760" cy="1259840"/>
            </a:xfrm>
            <a:prstGeom prst="rect">
              <a:avLst/>
            </a:prstGeom>
            <a:noFill/>
            <a:ln>
              <a:noFill/>
            </a:ln>
          </p:spPr>
        </p:pic>
      </p:grpSp>
      <p:sp>
        <p:nvSpPr>
          <p:cNvPr id="39" name="Espace réservé du contenu 2"/>
          <p:cNvSpPr txBox="1">
            <a:spLocks/>
          </p:cNvSpPr>
          <p:nvPr>
            <p:custDataLst>
              <p:tags r:id="rId7"/>
            </p:custDataLst>
          </p:nvPr>
        </p:nvSpPr>
        <p:spPr>
          <a:xfrm>
            <a:off x="1586067" y="1611711"/>
            <a:ext cx="7512307" cy="4826629"/>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marL="114300" algn="ctr"/>
            <a:endParaRPr lang="fr-CA" dirty="0">
              <a:solidFill>
                <a:srgbClr val="777777"/>
              </a:solidFill>
            </a:endParaRPr>
          </a:p>
          <a:p>
            <a:pPr marL="114300">
              <a:tabLst>
                <a:tab pos="1441450" algn="l"/>
              </a:tabLst>
            </a:pPr>
            <a:r>
              <a:rPr lang="fr-CA" sz="2800" b="1" dirty="0">
                <a:solidFill>
                  <a:srgbClr val="C00000"/>
                </a:solidFill>
              </a:rPr>
              <a:t>Quand : 	Les 25 octobre et 1 novembre 2023 à 13 h </a:t>
            </a:r>
          </a:p>
          <a:p>
            <a:pPr marL="114300">
              <a:tabLst>
                <a:tab pos="1441450" algn="l"/>
              </a:tabLst>
            </a:pPr>
            <a:r>
              <a:rPr lang="fr-CA" sz="2800" b="1" dirty="0">
                <a:solidFill>
                  <a:srgbClr val="C00000"/>
                </a:solidFill>
              </a:rPr>
              <a:t>Endroit :	Zoom</a:t>
            </a:r>
          </a:p>
          <a:p>
            <a:pPr marL="114300">
              <a:tabLst>
                <a:tab pos="1441450" algn="l"/>
              </a:tabLst>
            </a:pPr>
            <a:r>
              <a:rPr lang="fr-CA" sz="2800" b="1" dirty="0">
                <a:solidFill>
                  <a:srgbClr val="C00000"/>
                </a:solidFill>
              </a:rPr>
              <a:t>Documents à apporter :</a:t>
            </a:r>
          </a:p>
          <a:p>
            <a:pPr marL="1771650" lvl="1" indent="-342900" algn="l">
              <a:buFont typeface="Arial" panose="020B0604020202020204" pitchFamily="34" charset="0"/>
              <a:buChar char="•"/>
            </a:pPr>
            <a:r>
              <a:rPr lang="fr-CA" sz="2300" dirty="0">
                <a:solidFill>
                  <a:schemeClr val="bg1">
                    <a:lumMod val="50000"/>
                  </a:schemeClr>
                </a:solidFill>
              </a:rPr>
              <a:t>Programme d'études</a:t>
            </a:r>
          </a:p>
          <a:p>
            <a:pPr marL="1771650" lvl="1" indent="-342900" algn="l">
              <a:buFont typeface="Arial" panose="020B0604020202020204" pitchFamily="34" charset="0"/>
              <a:buChar char="•"/>
            </a:pPr>
            <a:r>
              <a:rPr lang="fr-CA" sz="2300" dirty="0">
                <a:solidFill>
                  <a:schemeClr val="bg1">
                    <a:lumMod val="50000"/>
                  </a:schemeClr>
                </a:solidFill>
              </a:rPr>
              <a:t>TAS, TAP, Référentiel ou cadre d'évaluation </a:t>
            </a:r>
          </a:p>
          <a:p>
            <a:pPr marL="552450" lvl="2" algn="l"/>
            <a:r>
              <a:rPr lang="fr-CA" sz="2400" b="1" dirty="0">
                <a:solidFill>
                  <a:srgbClr val="C00000"/>
                </a:solidFill>
              </a:rPr>
              <a:t>Choisir une compétence :</a:t>
            </a:r>
          </a:p>
          <a:p>
            <a:pPr marL="1771650" lvl="1" indent="-342900" algn="l">
              <a:buFont typeface="Arial" panose="020B0604020202020204" pitchFamily="34" charset="0"/>
              <a:buChar char="•"/>
            </a:pPr>
            <a:r>
              <a:rPr lang="fr-CA" sz="2300" dirty="0">
                <a:solidFill>
                  <a:schemeClr val="bg1">
                    <a:lumMod val="50000"/>
                  </a:schemeClr>
                </a:solidFill>
              </a:rPr>
              <a:t>Guide d’apprentissage (CEMEQ ou autre, s'il y a lieu)</a:t>
            </a:r>
          </a:p>
          <a:p>
            <a:pPr marL="1771650" lvl="1" indent="-342900" algn="l">
              <a:buFont typeface="Arial" panose="020B0604020202020204" pitchFamily="34" charset="0"/>
              <a:buChar char="•"/>
            </a:pPr>
            <a:r>
              <a:rPr lang="fr-CA" sz="2300" dirty="0">
                <a:solidFill>
                  <a:schemeClr val="bg1">
                    <a:lumMod val="50000"/>
                  </a:schemeClr>
                </a:solidFill>
              </a:rPr>
              <a:t>Préalables absolus (aménagement des compétences)</a:t>
            </a:r>
          </a:p>
          <a:p>
            <a:pPr marL="1771650" lvl="1" indent="-342900" algn="l">
              <a:buFont typeface="Arial" panose="020B0604020202020204" pitchFamily="34" charset="0"/>
              <a:buChar char="•"/>
            </a:pPr>
            <a:r>
              <a:rPr lang="fr-CA" sz="2300" dirty="0">
                <a:solidFill>
                  <a:schemeClr val="bg1">
                    <a:lumMod val="50000"/>
                  </a:schemeClr>
                </a:solidFill>
              </a:rPr>
              <a:t>Matériel didactique produit par l'école </a:t>
            </a:r>
            <a:br>
              <a:rPr lang="fr-CA" sz="2300" dirty="0">
                <a:solidFill>
                  <a:schemeClr val="bg1">
                    <a:lumMod val="50000"/>
                  </a:schemeClr>
                </a:solidFill>
              </a:rPr>
            </a:br>
            <a:r>
              <a:rPr lang="fr-CA" sz="2300" dirty="0">
                <a:solidFill>
                  <a:schemeClr val="bg1">
                    <a:lumMod val="50000"/>
                  </a:schemeClr>
                </a:solidFill>
              </a:rPr>
              <a:t>(ex. : plan de cours, cahier d’apprentissage, etc.) </a:t>
            </a:r>
          </a:p>
          <a:p>
            <a:pPr marL="1771650" lvl="1" indent="-342900" algn="l">
              <a:buFont typeface="Arial" panose="020B0604020202020204" pitchFamily="34" charset="0"/>
              <a:buChar char="•"/>
            </a:pPr>
            <a:r>
              <a:rPr lang="fr-CA" sz="2300" dirty="0">
                <a:solidFill>
                  <a:schemeClr val="bg1">
                    <a:lumMod val="50000"/>
                  </a:schemeClr>
                </a:solidFill>
              </a:rPr>
              <a:t>Votre horaire des cours pour cette compétence</a:t>
            </a:r>
          </a:p>
          <a:p>
            <a:pPr marL="1771650" lvl="1" indent="-342900" algn="l">
              <a:buFont typeface="Arial" panose="020B0604020202020204" pitchFamily="34" charset="0"/>
              <a:buChar char="•"/>
            </a:pPr>
            <a:r>
              <a:rPr lang="fr-CA" sz="2300" dirty="0">
                <a:solidFill>
                  <a:schemeClr val="bg1">
                    <a:lumMod val="50000"/>
                  </a:schemeClr>
                </a:solidFill>
              </a:rPr>
              <a:t>L’évaluation sommative (ou notes à retenir)</a:t>
            </a:r>
            <a:endParaRPr lang="fr-CA" dirty="0">
              <a:solidFill>
                <a:srgbClr val="777777"/>
              </a:solidFill>
            </a:endParaRPr>
          </a:p>
        </p:txBody>
      </p:sp>
      <p:sp>
        <p:nvSpPr>
          <p:cNvPr id="7" name="Rectangle 6"/>
          <p:cNvSpPr/>
          <p:nvPr>
            <p:custDataLst>
              <p:tags r:id="rId8"/>
            </p:custDataLst>
          </p:nvPr>
        </p:nvSpPr>
        <p:spPr>
          <a:xfrm>
            <a:off x="2255731" y="1086910"/>
            <a:ext cx="6102569" cy="584775"/>
          </a:xfrm>
          <a:prstGeom prst="rect">
            <a:avLst/>
          </a:prstGeom>
        </p:spPr>
        <p:txBody>
          <a:bodyPr wrap="none">
            <a:spAutoFit/>
          </a:bodyPr>
          <a:lstStyle/>
          <a:p>
            <a:pPr marL="114300" algn="ctr"/>
            <a:r>
              <a:rPr lang="fr-CA" sz="3200" b="1" dirty="0">
                <a:solidFill>
                  <a:srgbClr val="777777"/>
                </a:solidFill>
              </a:rPr>
              <a:t>La planification de l’enseignement</a:t>
            </a:r>
          </a:p>
        </p:txBody>
      </p:sp>
    </p:spTree>
    <p:extLst>
      <p:ext uri="{BB962C8B-B14F-4D97-AF65-F5344CB8AC3E}">
        <p14:creationId xmlns:p14="http://schemas.microsoft.com/office/powerpoint/2010/main" val="1516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63487" y="572278"/>
            <a:ext cx="6474538" cy="1931435"/>
          </a:xfrm>
          <a:ln>
            <a:noFill/>
          </a:ln>
        </p:spPr>
        <p:txBody>
          <a:bodyPr/>
          <a:lstStyle/>
          <a:p>
            <a:pPr marL="979488" algn="ctr"/>
            <a:r>
              <a:rPr lang="fr-CA" dirty="0">
                <a:solidFill>
                  <a:srgbClr val="C00000"/>
                </a:solidFill>
                <a:latin typeface="+mn-lt"/>
              </a:rPr>
              <a:t>Travaux à réaliser</a:t>
            </a:r>
            <a:endParaRPr lang="fr-CA" sz="2000" dirty="0">
              <a:solidFill>
                <a:srgbClr val="777777"/>
              </a:solidFill>
              <a:latin typeface="+mn-lt"/>
            </a:endParaRPr>
          </a:p>
        </p:txBody>
      </p:sp>
      <p:sp>
        <p:nvSpPr>
          <p:cNvPr id="3" name="ZoneTexte 2"/>
          <p:cNvSpPr txBox="1"/>
          <p:nvPr>
            <p:custDataLst>
              <p:tags r:id="rId2"/>
            </p:custDataLst>
          </p:nvPr>
        </p:nvSpPr>
        <p:spPr>
          <a:xfrm>
            <a:off x="1763486" y="3743716"/>
            <a:ext cx="6474539" cy="707886"/>
          </a:xfrm>
          <a:prstGeom prst="rect">
            <a:avLst/>
          </a:prstGeom>
          <a:noFill/>
          <a:ln w="19050">
            <a:solidFill>
              <a:srgbClr val="C00000"/>
            </a:solidFill>
          </a:ln>
        </p:spPr>
        <p:txBody>
          <a:bodyPr wrap="square" rtlCol="0" anchor="t">
            <a:spAutoFit/>
          </a:bodyPr>
          <a:lstStyle/>
          <a:p>
            <a:pPr algn="ctr"/>
            <a:r>
              <a:rPr lang="fr-CA" sz="2000" dirty="0">
                <a:solidFill>
                  <a:srgbClr val="000000"/>
                </a:solidFill>
                <a:ea typeface="+mn-lt"/>
                <a:cs typeface="+mn-lt"/>
              </a:rPr>
              <a:t>Réflexion sur ma responsabilité enseignante </a:t>
            </a:r>
            <a:br>
              <a:rPr lang="fr-CA" sz="2000" dirty="0">
                <a:solidFill>
                  <a:srgbClr val="000000"/>
                </a:solidFill>
                <a:ea typeface="+mn-lt"/>
                <a:cs typeface="+mn-lt"/>
              </a:rPr>
            </a:br>
            <a:r>
              <a:rPr lang="fr-CA" sz="2000" dirty="0">
                <a:solidFill>
                  <a:srgbClr val="000000"/>
                </a:solidFill>
                <a:ea typeface="+mn-lt"/>
                <a:cs typeface="+mn-lt"/>
              </a:rPr>
              <a:t>(minimum 1 page) </a:t>
            </a:r>
            <a:endParaRPr lang="fr-CA" sz="2000" dirty="0">
              <a:solidFill>
                <a:srgbClr val="000000"/>
              </a:solidFill>
            </a:endParaRPr>
          </a:p>
        </p:txBody>
      </p:sp>
      <p:sp>
        <p:nvSpPr>
          <p:cNvPr id="4" name="ZoneTexte 3"/>
          <p:cNvSpPr txBox="1"/>
          <p:nvPr>
            <p:custDataLst>
              <p:tags r:id="rId3"/>
            </p:custDataLst>
          </p:nvPr>
        </p:nvSpPr>
        <p:spPr>
          <a:xfrm>
            <a:off x="1763486" y="5147353"/>
            <a:ext cx="6474539" cy="707886"/>
          </a:xfrm>
          <a:prstGeom prst="rect">
            <a:avLst/>
          </a:prstGeom>
          <a:noFill/>
          <a:ln w="19050">
            <a:solidFill>
              <a:srgbClr val="C00000"/>
            </a:solidFill>
          </a:ln>
        </p:spPr>
        <p:txBody>
          <a:bodyPr wrap="square" rtlCol="0" anchor="t">
            <a:spAutoFit/>
          </a:bodyPr>
          <a:lstStyle/>
          <a:p>
            <a:pPr algn="ctr"/>
            <a:r>
              <a:rPr lang="fr-CA" sz="2000" dirty="0">
                <a:solidFill>
                  <a:srgbClr val="000000"/>
                </a:solidFill>
                <a:ea typeface="+mn-lt"/>
                <a:cs typeface="+mn-lt"/>
              </a:rPr>
              <a:t>Réflexion sur mon enseignement </a:t>
            </a:r>
            <a:br>
              <a:rPr lang="fr-CA" sz="2000" dirty="0">
                <a:solidFill>
                  <a:srgbClr val="000000"/>
                </a:solidFill>
                <a:ea typeface="+mn-lt"/>
                <a:cs typeface="+mn-lt"/>
              </a:rPr>
            </a:br>
            <a:r>
              <a:rPr lang="fr-CA" sz="2000" dirty="0">
                <a:solidFill>
                  <a:srgbClr val="000000"/>
                </a:solidFill>
                <a:ea typeface="+mn-lt"/>
                <a:cs typeface="+mn-lt"/>
              </a:rPr>
              <a:t>(minimum 1 page)</a:t>
            </a:r>
            <a:endParaRPr lang="fr-CA" sz="2000" dirty="0">
              <a:solidFill>
                <a:srgbClr val="000000"/>
              </a:solidFill>
            </a:endParaRPr>
          </a:p>
        </p:txBody>
      </p:sp>
      <p:pic>
        <p:nvPicPr>
          <p:cNvPr id="6" name="Image 5">
            <a:extLst>
              <a:ext uri="{FF2B5EF4-FFF2-40B4-BE49-F238E27FC236}">
                <a16:creationId xmlns:a16="http://schemas.microsoft.com/office/drawing/2014/main" id="{D0A66EB7-1846-4819-9A28-1A69DA19B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995" y="954556"/>
            <a:ext cx="1437251" cy="1166877"/>
          </a:xfrm>
          <a:prstGeom prst="rect">
            <a:avLst/>
          </a:prstGeom>
        </p:spPr>
      </p:pic>
      <p:sp>
        <p:nvSpPr>
          <p:cNvPr id="10" name="Rectangle 9">
            <a:extLst>
              <a:ext uri="{FF2B5EF4-FFF2-40B4-BE49-F238E27FC236}">
                <a16:creationId xmlns:a16="http://schemas.microsoft.com/office/drawing/2014/main" id="{2AB9CDBB-401D-4AE6-8F7A-AB7276E470A1}"/>
              </a:ext>
            </a:extLst>
          </p:cNvPr>
          <p:cNvSpPr/>
          <p:nvPr/>
        </p:nvSpPr>
        <p:spPr>
          <a:xfrm>
            <a:off x="1763486" y="6412490"/>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742607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E7A68E-C9FB-4F03-860A-512EBC3BCBC3}"/>
              </a:ext>
            </a:extLst>
          </p:cNvPr>
          <p:cNvPicPr>
            <a:picLocks noChangeAspect="1"/>
          </p:cNvPicPr>
          <p:nvPr/>
        </p:nvPicPr>
        <p:blipFill>
          <a:blip r:embed="rId3"/>
          <a:stretch>
            <a:fillRect/>
          </a:stretch>
        </p:blipFill>
        <p:spPr>
          <a:xfrm>
            <a:off x="1640345" y="876299"/>
            <a:ext cx="7212809" cy="4017661"/>
          </a:xfrm>
          <a:prstGeom prst="rect">
            <a:avLst/>
          </a:prstGeom>
        </p:spPr>
      </p:pic>
      <p:sp>
        <p:nvSpPr>
          <p:cNvPr id="4" name="Rectangle 3">
            <a:extLst>
              <a:ext uri="{FF2B5EF4-FFF2-40B4-BE49-F238E27FC236}">
                <a16:creationId xmlns:a16="http://schemas.microsoft.com/office/drawing/2014/main" id="{BCF6855A-A1DC-496D-AFA3-5A49317D12C2}"/>
              </a:ext>
            </a:extLst>
          </p:cNvPr>
          <p:cNvSpPr/>
          <p:nvPr/>
        </p:nvSpPr>
        <p:spPr>
          <a:xfrm>
            <a:off x="2362429" y="5389946"/>
            <a:ext cx="6038621" cy="923330"/>
          </a:xfrm>
          <a:prstGeom prst="rect">
            <a:avLst/>
          </a:prstGeom>
        </p:spPr>
        <p:txBody>
          <a:bodyPr wrap="square">
            <a:spAutoFit/>
          </a:bodyPr>
          <a:lstStyle/>
          <a:p>
            <a:pPr algn="ctr"/>
            <a:r>
              <a:rPr lang="fr-CA" b="1" i="1" dirty="0">
                <a:solidFill>
                  <a:srgbClr val="373A3C"/>
                </a:solidFill>
                <a:latin typeface="-apple-system"/>
              </a:rPr>
              <a:t>Le cahier de l'accompagné complété </a:t>
            </a:r>
            <a:br>
              <a:rPr lang="fr-CA" b="1" i="1" dirty="0">
                <a:solidFill>
                  <a:srgbClr val="373A3C"/>
                </a:solidFill>
                <a:latin typeface="-apple-system"/>
              </a:rPr>
            </a:br>
            <a:r>
              <a:rPr lang="fr-CA" b="1" i="1" dirty="0">
                <a:solidFill>
                  <a:srgbClr val="373A3C"/>
                </a:solidFill>
                <a:latin typeface="-apple-system"/>
              </a:rPr>
              <a:t>correctement est un préalable à la </a:t>
            </a:r>
            <a:br>
              <a:rPr lang="fr-CA" b="1" i="1" dirty="0">
                <a:solidFill>
                  <a:srgbClr val="373A3C"/>
                </a:solidFill>
                <a:latin typeface="-apple-system"/>
              </a:rPr>
            </a:br>
            <a:r>
              <a:rPr lang="fr-CA" b="1" i="1" dirty="0">
                <a:solidFill>
                  <a:srgbClr val="373A3C"/>
                </a:solidFill>
                <a:latin typeface="-apple-system"/>
              </a:rPr>
              <a:t>reconnaissance des crédits universitaires</a:t>
            </a:r>
            <a:endParaRPr lang="fr-CA" b="1" dirty="0"/>
          </a:p>
        </p:txBody>
      </p:sp>
    </p:spTree>
    <p:extLst>
      <p:ext uri="{BB962C8B-B14F-4D97-AF65-F5344CB8AC3E}">
        <p14:creationId xmlns:p14="http://schemas.microsoft.com/office/powerpoint/2010/main" val="5377504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051978-1509-4978-8025-A448EC23694B}"/>
              </a:ext>
            </a:extLst>
          </p:cNvPr>
          <p:cNvPicPr>
            <a:picLocks noChangeAspect="1"/>
          </p:cNvPicPr>
          <p:nvPr/>
        </p:nvPicPr>
        <p:blipFill rotWithShape="1">
          <a:blip r:embed="rId3"/>
          <a:srcRect r="3728"/>
          <a:stretch/>
        </p:blipFill>
        <p:spPr>
          <a:xfrm>
            <a:off x="1569790" y="728121"/>
            <a:ext cx="7503023" cy="4189666"/>
          </a:xfrm>
          <a:prstGeom prst="rect">
            <a:avLst/>
          </a:prstGeom>
        </p:spPr>
      </p:pic>
      <p:sp>
        <p:nvSpPr>
          <p:cNvPr id="2" name="Rectangle 1">
            <a:extLst>
              <a:ext uri="{FF2B5EF4-FFF2-40B4-BE49-F238E27FC236}">
                <a16:creationId xmlns:a16="http://schemas.microsoft.com/office/drawing/2014/main" id="{93BB2368-ED92-408C-B61F-E5C2191EBECD}"/>
              </a:ext>
            </a:extLst>
          </p:cNvPr>
          <p:cNvSpPr/>
          <p:nvPr/>
        </p:nvSpPr>
        <p:spPr>
          <a:xfrm>
            <a:off x="2127255" y="5172670"/>
            <a:ext cx="6388095" cy="923330"/>
          </a:xfrm>
          <a:prstGeom prst="rect">
            <a:avLst/>
          </a:prstGeom>
        </p:spPr>
        <p:txBody>
          <a:bodyPr wrap="square">
            <a:spAutoFit/>
          </a:bodyPr>
          <a:lstStyle/>
          <a:p>
            <a:pPr algn="ctr"/>
            <a:r>
              <a:rPr lang="fr-CA" b="1" i="1" dirty="0">
                <a:solidFill>
                  <a:srgbClr val="373A3C"/>
                </a:solidFill>
                <a:latin typeface="-apple-system"/>
              </a:rPr>
              <a:t>Le guide de l'accompagnateur </a:t>
            </a:r>
            <a:br>
              <a:rPr lang="fr-CA" b="1" i="1" dirty="0">
                <a:solidFill>
                  <a:srgbClr val="373A3C"/>
                </a:solidFill>
                <a:latin typeface="-apple-system"/>
              </a:rPr>
            </a:br>
            <a:r>
              <a:rPr lang="fr-CA" b="1" i="1" dirty="0">
                <a:solidFill>
                  <a:srgbClr val="373A3C"/>
                </a:solidFill>
                <a:latin typeface="-apple-system"/>
              </a:rPr>
              <a:t>complété correctement est un préalable à la reconnaissance des crédits universitaires</a:t>
            </a:r>
            <a:endParaRPr lang="fr-CA" b="1" dirty="0"/>
          </a:p>
        </p:txBody>
      </p:sp>
    </p:spTree>
    <p:extLst>
      <p:ext uri="{BB962C8B-B14F-4D97-AF65-F5344CB8AC3E}">
        <p14:creationId xmlns:p14="http://schemas.microsoft.com/office/powerpoint/2010/main" val="1657527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09384" y="275242"/>
            <a:ext cx="6961584" cy="1143000"/>
          </a:xfrm>
          <a:ln>
            <a:noFill/>
          </a:ln>
        </p:spPr>
        <p:txBody>
          <a:bodyPr/>
          <a:lstStyle/>
          <a:p>
            <a:pPr algn="ctr"/>
            <a:r>
              <a:rPr lang="fr-CA" sz="2800" b="1" dirty="0">
                <a:solidFill>
                  <a:srgbClr val="777777"/>
                </a:solidFill>
                <a:latin typeface="+mn-lt"/>
              </a:rPr>
              <a:t>Appréciation de la formation sur Folio</a:t>
            </a:r>
          </a:p>
        </p:txBody>
      </p:sp>
      <p:sp>
        <p:nvSpPr>
          <p:cNvPr id="4" name="Rectangle 3"/>
          <p:cNvSpPr/>
          <p:nvPr>
            <p:custDataLst>
              <p:tags r:id="rId2"/>
            </p:custDataLst>
          </p:nvPr>
        </p:nvSpPr>
        <p:spPr>
          <a:xfrm>
            <a:off x="1761782" y="3864962"/>
            <a:ext cx="7056784" cy="523220"/>
          </a:xfrm>
          <a:prstGeom prst="rect">
            <a:avLst/>
          </a:prstGeom>
        </p:spPr>
        <p:txBody>
          <a:bodyPr wrap="square">
            <a:sp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kumimoji="0" lang="fr-CA" sz="2800" b="0" i="0" u="none" strike="noStrike" kern="0" cap="none" spc="0" normalizeH="0" baseline="0" noProof="0">
                <a:ln>
                  <a:noFill/>
                </a:ln>
                <a:solidFill>
                  <a:srgbClr val="C00000"/>
                </a:solidFill>
                <a:effectLst/>
                <a:uLnTx/>
                <a:uFillTx/>
              </a:rPr>
              <a:t>Bonne fin de journée et</a:t>
            </a:r>
            <a:endParaRPr lang="fr-CA" sz="2800" kern="0">
              <a:solidFill>
                <a:srgbClr val="C00000"/>
              </a:solidFill>
            </a:endParaRPr>
          </a:p>
        </p:txBody>
      </p:sp>
      <p:sp>
        <p:nvSpPr>
          <p:cNvPr id="5" name="Rectangle 4"/>
          <p:cNvSpPr/>
          <p:nvPr>
            <p:custDataLst>
              <p:tags r:id="rId3"/>
            </p:custDataLst>
          </p:nvPr>
        </p:nvSpPr>
        <p:spPr>
          <a:xfrm>
            <a:off x="3555351" y="6002794"/>
            <a:ext cx="3469647" cy="461665"/>
          </a:xfrm>
          <a:prstGeom prst="rect">
            <a:avLst/>
          </a:prstGeom>
        </p:spPr>
        <p:txBody>
          <a:bodyPr wrap="square">
            <a:spAutoFit/>
          </a:bodyPr>
          <a:lstStyle/>
          <a:p>
            <a:pPr lvl="0" algn="ctr" defTabSz="457200">
              <a:spcBef>
                <a:spcPct val="20000"/>
              </a:spcBef>
              <a:defRPr/>
            </a:pPr>
            <a:r>
              <a:rPr lang="fr-CA" sz="2400" kern="0">
                <a:solidFill>
                  <a:srgbClr val="C00000"/>
                </a:solidFill>
              </a:rPr>
              <a:t>de votre participation!</a:t>
            </a:r>
          </a:p>
        </p:txBody>
      </p:sp>
      <p:grpSp>
        <p:nvGrpSpPr>
          <p:cNvPr id="8" name="Groupe 7"/>
          <p:cNvGrpSpPr/>
          <p:nvPr>
            <p:custDataLst>
              <p:tags r:id="rId4"/>
            </p:custDataLst>
          </p:nvPr>
        </p:nvGrpSpPr>
        <p:grpSpPr>
          <a:xfrm>
            <a:off x="-182929" y="0"/>
            <a:ext cx="1895101" cy="6858000"/>
            <a:chOff x="-182929" y="0"/>
            <a:chExt cx="1895101" cy="6858000"/>
          </a:xfrm>
        </p:grpSpPr>
        <p:sp>
          <p:nvSpPr>
            <p:cNvPr id="9" name="Rectangle 8"/>
            <p:cNvSpPr/>
            <p:nvPr>
              <p:custDataLst>
                <p:tags r:id="rId5"/>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15"/>
              </p:custDataLst>
            </p:nvPr>
          </p:nvPicPr>
          <p:blipFill>
            <a:blip r:embed="rId27"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Espace réservé du contenu 5">
            <a:extLst>
              <a:ext uri="{FF2B5EF4-FFF2-40B4-BE49-F238E27FC236}">
                <a16:creationId xmlns:a16="http://schemas.microsoft.com/office/drawing/2014/main" id="{B5DB1F04-7755-4E43-ACE8-010F82053BED}"/>
              </a:ext>
            </a:extLst>
          </p:cNvPr>
          <p:cNvPicPr>
            <a:picLocks noGrp="1" noChangeAspect="1"/>
          </p:cNvPicPr>
          <p:nvPr>
            <p:ph idx="1"/>
          </p:nvPr>
        </p:nvPicPr>
        <p:blipFill rotWithShape="1">
          <a:blip r:embed="rId28" cstate="print">
            <a:extLst>
              <a:ext uri="{28A0092B-C50C-407E-A947-70E740481C1C}">
                <a14:useLocalDpi xmlns:a14="http://schemas.microsoft.com/office/drawing/2010/main" val="0"/>
              </a:ext>
            </a:extLst>
          </a:blip>
          <a:srcRect l="37383" t="12012" r="38962" b="11489"/>
          <a:stretch/>
        </p:blipFill>
        <p:spPr>
          <a:xfrm rot="1241402">
            <a:off x="4762622" y="1576960"/>
            <a:ext cx="728640" cy="2356384"/>
          </a:xfrm>
        </p:spPr>
      </p:pic>
      <p:sp>
        <p:nvSpPr>
          <p:cNvPr id="20" name="Rectangle 19">
            <a:extLst>
              <a:ext uri="{FF2B5EF4-FFF2-40B4-BE49-F238E27FC236}">
                <a16:creationId xmlns:a16="http://schemas.microsoft.com/office/drawing/2014/main" id="{4C4DF360-1E75-4A12-9455-4916D8E49C1F}"/>
              </a:ext>
            </a:extLst>
          </p:cNvPr>
          <p:cNvSpPr/>
          <p:nvPr/>
        </p:nvSpPr>
        <p:spPr>
          <a:xfrm>
            <a:off x="4137871" y="4685044"/>
            <a:ext cx="2304605" cy="1015663"/>
          </a:xfrm>
          <a:prstGeom prst="rect">
            <a:avLst/>
          </a:prstGeom>
          <a:noFill/>
        </p:spPr>
        <p:txBody>
          <a:bodyPr wrap="none" lIns="91440" tIns="45720" rIns="91440" bIns="45720">
            <a:spAutoFit/>
          </a:bodyPr>
          <a:lstStyle/>
          <a:p>
            <a:pPr algn="ctr"/>
            <a:r>
              <a:rPr lang="fr-FR" sz="6000" b="1" cap="none" spc="50" dirty="0">
                <a:ln w="9525" cmpd="sng">
                  <a:solidFill>
                    <a:sysClr val="windowText" lastClr="000000"/>
                  </a:solidFill>
                  <a:prstDash val="solid"/>
                </a:ln>
                <a:solidFill>
                  <a:srgbClr val="C00000"/>
                </a:solidFill>
                <a:effectLst>
                  <a:glow rad="38100">
                    <a:schemeClr val="accent1">
                      <a:alpha val="40000"/>
                    </a:schemeClr>
                  </a:glow>
                </a:effectLst>
              </a:rPr>
              <a:t>MERCI</a:t>
            </a:r>
          </a:p>
        </p:txBody>
      </p:sp>
      <p:sp>
        <p:nvSpPr>
          <p:cNvPr id="23" name="Rectangle 22">
            <a:extLst>
              <a:ext uri="{FF2B5EF4-FFF2-40B4-BE49-F238E27FC236}">
                <a16:creationId xmlns:a16="http://schemas.microsoft.com/office/drawing/2014/main" id="{5114A971-FF7A-4615-A39D-193C086CC077}"/>
              </a:ext>
            </a:extLst>
          </p:cNvPr>
          <p:cNvSpPr/>
          <p:nvPr/>
        </p:nvSpPr>
        <p:spPr>
          <a:xfrm>
            <a:off x="6050591" y="6444258"/>
            <a:ext cx="3005951" cy="276999"/>
          </a:xfrm>
          <a:prstGeom prst="rect">
            <a:avLst/>
          </a:prstGeom>
        </p:spPr>
        <p:txBody>
          <a:bodyPr wrap="none">
            <a:spAutoFit/>
          </a:bodyPr>
          <a:lstStyle/>
          <a:p>
            <a:pPr lvl="0">
              <a:defRPr/>
            </a:pPr>
            <a:r>
              <a:rPr lang="fr-CA" sz="1200" kern="0" dirty="0">
                <a:solidFill>
                  <a:prstClr val="black"/>
                </a:solidFill>
              </a:rPr>
              <a:t>Image : Généré par IA, Optimisé par DALL·E 3</a:t>
            </a:r>
          </a:p>
        </p:txBody>
      </p:sp>
    </p:spTree>
    <p:extLst>
      <p:ext uri="{BB962C8B-B14F-4D97-AF65-F5344CB8AC3E}">
        <p14:creationId xmlns:p14="http://schemas.microsoft.com/office/powerpoint/2010/main" val="3496989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Médiagraphie</a:t>
            </a:r>
          </a:p>
        </p:txBody>
      </p:sp>
      <p:sp>
        <p:nvSpPr>
          <p:cNvPr id="3" name="Espace réservé du contenu 2"/>
          <p:cNvSpPr>
            <a:spLocks noGrp="1"/>
          </p:cNvSpPr>
          <p:nvPr>
            <p:ph idx="1"/>
            <p:custDataLst>
              <p:tags r:id="rId2"/>
            </p:custDataLst>
          </p:nvPr>
        </p:nvSpPr>
        <p:spPr/>
        <p:txBody>
          <a:bodyPr>
            <a:normAutofit/>
          </a:bodyPr>
          <a:lstStyle/>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ÉDITEUR OFFICIEL DU QUÉBEC. (2016). Le régime pédagogique de la formation professionnelle.</a:t>
            </a: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ÉDITEUR OFFICIEL DU QUÉBEC (2016). Loi sur l'instruction publique.</a:t>
            </a:r>
          </a:p>
          <a:p>
            <a:pPr marL="114300" indent="-457200">
              <a:spcBef>
                <a:spcPts val="0"/>
              </a:spcBef>
              <a:spcAft>
                <a:spcPts val="1000"/>
              </a:spcAft>
              <a:buNone/>
            </a:pPr>
            <a:r>
              <a:rPr lang="fr-FR" sz="1600" dirty="0">
                <a:latin typeface="Times New Roman" panose="02020603050405020304" pitchFamily="18" charset="0"/>
                <a:ea typeface="Calibri" panose="020F0502020204030204" pitchFamily="34" charset="0"/>
                <a:cs typeface="Times New Roman" panose="02020603050405020304" pitchFamily="18" charset="0"/>
              </a:rPr>
              <a:t>MEES. (2001). La formation l'enseignement professionnel, Les orientations et es compétences professionnelles (12 compétences)</a:t>
            </a:r>
            <a:endParaRPr lang="fr-CA" sz="1600" dirty="0">
              <a:latin typeface="Times New Roman" panose="02020603050405020304" pitchFamily="18" charset="0"/>
              <a:ea typeface="Calibri" panose="020F0502020204030204" pitchFamily="34" charset="0"/>
              <a:cs typeface="Times New Roman" panose="02020603050405020304" pitchFamily="18" charset="0"/>
            </a:endParaRP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MEES (2015). Sanction des études - Guide de gestion de la sanction des études et des épreuves ministérielles.</a:t>
            </a: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MEES (2008). Programme d’études 5320 – Réalisation d’aménagements paysagers. </a:t>
            </a: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TURMEL, PAULINE. COMMISSION SCOLAIRE DE MONTRÉAL.  </a:t>
            </a:r>
            <a:br>
              <a:rPr lang="fr-CA" sz="1600" dirty="0">
                <a:latin typeface="Times New Roman" panose="02020603050405020304" pitchFamily="18" charset="0"/>
                <a:ea typeface="Calibri" panose="020F0502020204030204" pitchFamily="34" charset="0"/>
                <a:cs typeface="Times New Roman" panose="02020603050405020304" pitchFamily="18" charset="0"/>
              </a:rPr>
            </a:br>
            <a:r>
              <a:rPr lang="fr-CA" sz="1600" dirty="0">
                <a:latin typeface="Times New Roman" panose="02020603050405020304" pitchFamily="18" charset="0"/>
                <a:ea typeface="Calibri" panose="020F0502020204030204" pitchFamily="34" charset="0"/>
                <a:cs typeface="Times New Roman" panose="02020603050405020304" pitchFamily="18" charset="0"/>
              </a:rPr>
              <a:t>(2011-2012).</a:t>
            </a:r>
            <a:r>
              <a:rPr lang="fr-CA" sz="2400" dirty="0">
                <a:latin typeface="Times New Roman" panose="02020603050405020304" pitchFamily="18" charset="0"/>
                <a:ea typeface="Calibri" panose="020F0502020204030204" pitchFamily="34" charset="0"/>
                <a:cs typeface="Times New Roman" panose="02020603050405020304" pitchFamily="18" charset="0"/>
              </a:rPr>
              <a:t> </a:t>
            </a:r>
            <a:r>
              <a:rPr lang="fr-CA" sz="1400" dirty="0">
                <a:latin typeface="Times New Roman" panose="02020603050405020304" pitchFamily="18" charset="0"/>
                <a:ea typeface="Calibri" panose="020F0502020204030204" pitchFamily="34" charset="0"/>
                <a:cs typeface="Times New Roman" panose="02020603050405020304" pitchFamily="18" charset="0"/>
              </a:rPr>
              <a:t>Trousse d’accompagnement destinée au nouveau personnel enseignant en formation professionnelle</a:t>
            </a:r>
          </a:p>
        </p:txBody>
      </p:sp>
    </p:spTree>
    <p:extLst>
      <p:ext uri="{BB962C8B-B14F-4D97-AF65-F5344CB8AC3E}">
        <p14:creationId xmlns:p14="http://schemas.microsoft.com/office/powerpoint/2010/main" val="895470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Médiagraphie</a:t>
            </a:r>
          </a:p>
        </p:txBody>
      </p:sp>
      <p:sp>
        <p:nvSpPr>
          <p:cNvPr id="3" name="Espace réservé du contenu 2"/>
          <p:cNvSpPr>
            <a:spLocks noGrp="1"/>
          </p:cNvSpPr>
          <p:nvPr>
            <p:ph idx="1"/>
            <p:custDataLst>
              <p:tags r:id="rId2"/>
            </p:custDataLst>
          </p:nvPr>
        </p:nvSpPr>
        <p:spPr/>
        <p:txBody>
          <a:bodyPr>
            <a:normAutofit fontScale="92500"/>
          </a:bodyPr>
          <a:lstStyle/>
          <a:p>
            <a:pPr marL="114300" indent="0">
              <a:buNone/>
            </a:pPr>
            <a:r>
              <a:rPr lang="fr-FR" dirty="0"/>
              <a:t>Andragogie ou les principes de l’éducation aux adultes</a:t>
            </a:r>
            <a:endParaRPr lang="fr-CA" dirty="0"/>
          </a:p>
          <a:p>
            <a:pPr marL="114300" indent="0">
              <a:buNone/>
            </a:pPr>
            <a:r>
              <a:rPr lang="fr-FR" u="sng" dirty="0">
                <a:hlinkClick r:id="rId5"/>
              </a:rPr>
              <a:t>https://le-cours.ca/2016/12/03/andragogie-ou-les-principes-de-leducation-aux-adultes/</a:t>
            </a:r>
            <a:endParaRPr lang="fr-CA" dirty="0"/>
          </a:p>
          <a:p>
            <a:pPr marL="114300" indent="0">
              <a:buNone/>
            </a:pPr>
            <a:r>
              <a:rPr lang="fr-FR" u="sng" dirty="0">
                <a:hlinkClick r:id="rId6"/>
              </a:rPr>
              <a:t>https://elearningindustry.com/the-adult-learning-theory-andragogy-of-malcolm-knowles</a:t>
            </a:r>
            <a:endParaRPr lang="fr-CA" dirty="0"/>
          </a:p>
          <a:p>
            <a:pPr marL="114300" indent="0">
              <a:buNone/>
            </a:pPr>
            <a:r>
              <a:rPr lang="fr-FR" u="sng" dirty="0">
                <a:hlinkClick r:id="rId7"/>
              </a:rPr>
              <a:t>http://www.instructionaldesign.org/theories/andragogy.html</a:t>
            </a:r>
            <a:endParaRPr lang="fr-CA" dirty="0"/>
          </a:p>
          <a:p>
            <a:pPr marL="114300" indent="0">
              <a:buNone/>
            </a:pPr>
            <a:r>
              <a:rPr lang="fr-FR" dirty="0"/>
              <a:t>BOUDREAULT, Henri – Le mandat</a:t>
            </a:r>
            <a:endParaRPr lang="fr-CA" dirty="0"/>
          </a:p>
          <a:p>
            <a:pPr marL="114300" indent="0">
              <a:buNone/>
            </a:pPr>
            <a:r>
              <a:rPr lang="fr-FR" u="sng" dirty="0">
                <a:hlinkClick r:id="rId8"/>
              </a:rPr>
              <a:t>https://youtu.be/OmzYqFiTkJU</a:t>
            </a:r>
            <a:endParaRPr lang="fr-CA" dirty="0"/>
          </a:p>
          <a:p>
            <a:pPr marL="114300" indent="0">
              <a:buNone/>
            </a:pPr>
            <a:r>
              <a:rPr lang="fr-FR" dirty="0"/>
              <a:t>MARCHAND, Katia, </a:t>
            </a:r>
            <a:r>
              <a:rPr lang="fr-FR" dirty="0" err="1"/>
              <a:t>Devpro</a:t>
            </a:r>
            <a:r>
              <a:rPr lang="fr-FR" dirty="0"/>
              <a:t> – Conception universelle des apprentissages (1</a:t>
            </a:r>
            <a:r>
              <a:rPr lang="fr-FR" baseline="30000" dirty="0"/>
              <a:t>re</a:t>
            </a:r>
            <a:r>
              <a:rPr lang="fr-FR" dirty="0"/>
              <a:t> partie).</a:t>
            </a:r>
            <a:endParaRPr lang="fr-CA" dirty="0"/>
          </a:p>
          <a:p>
            <a:pPr marL="114300" indent="0">
              <a:buNone/>
            </a:pPr>
            <a:r>
              <a:rPr lang="fr-FR" u="sng" dirty="0">
                <a:hlinkClick r:id="rId9"/>
              </a:rPr>
              <a:t>https://www.youtube.com/watch?v=fxjl2vAbjNc</a:t>
            </a:r>
            <a:endParaRPr lang="fr-CA" dirty="0"/>
          </a:p>
          <a:p>
            <a:pPr marL="114300" indent="0">
              <a:buNone/>
            </a:pPr>
            <a:r>
              <a:rPr lang="fr-FR" dirty="0"/>
              <a:t>INFOROUTEFPT, l’autoroute de l'information</a:t>
            </a:r>
            <a:endParaRPr lang="fr-CA" dirty="0"/>
          </a:p>
          <a:p>
            <a:pPr marL="114300" indent="0">
              <a:buNone/>
            </a:pPr>
            <a:r>
              <a:rPr lang="fr-FR" u="sng" dirty="0">
                <a:hlinkClick r:id="rId10"/>
              </a:rPr>
              <a:t>https://www.inforoutefpt.org/</a:t>
            </a:r>
            <a:endParaRPr lang="fr-CA" dirty="0"/>
          </a:p>
        </p:txBody>
      </p:sp>
    </p:spTree>
    <p:extLst>
      <p:ext uri="{BB962C8B-B14F-4D97-AF65-F5344CB8AC3E}">
        <p14:creationId xmlns:p14="http://schemas.microsoft.com/office/powerpoint/2010/main" val="89547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84F769-343F-4C9C-A832-A80AED38893A}"/>
              </a:ext>
            </a:extLst>
          </p:cNvPr>
          <p:cNvPicPr>
            <a:picLocks noChangeAspect="1"/>
          </p:cNvPicPr>
          <p:nvPr/>
        </p:nvPicPr>
        <p:blipFill>
          <a:blip r:embed="rId4"/>
          <a:stretch>
            <a:fillRect/>
          </a:stretch>
        </p:blipFill>
        <p:spPr>
          <a:xfrm>
            <a:off x="1641749" y="1565719"/>
            <a:ext cx="4581525" cy="1952625"/>
          </a:xfrm>
          <a:prstGeom prst="rect">
            <a:avLst/>
          </a:prstGeom>
        </p:spPr>
      </p:pic>
      <p:sp>
        <p:nvSpPr>
          <p:cNvPr id="7" name="Titre 19">
            <a:extLst>
              <a:ext uri="{FF2B5EF4-FFF2-40B4-BE49-F238E27FC236}">
                <a16:creationId xmlns:a16="http://schemas.microsoft.com/office/drawing/2014/main" id="{46B3326E-2B0A-4B87-B550-91E240CD258D}"/>
              </a:ext>
            </a:extLst>
          </p:cNvPr>
          <p:cNvSpPr>
            <a:spLocks noGrp="1"/>
          </p:cNvSpPr>
          <p:nvPr>
            <p:ph type="title"/>
          </p:nvPr>
        </p:nvSpPr>
        <p:spPr>
          <a:xfrm>
            <a:off x="1705970" y="274638"/>
            <a:ext cx="6881702" cy="1143000"/>
          </a:xfrm>
        </p:spPr>
        <p:txBody>
          <a:bodyPr/>
          <a:lstStyle/>
          <a:p>
            <a:pPr algn="ctr"/>
            <a:r>
              <a:rPr lang="fr-CA" dirty="0"/>
              <a:t> Consignes - Activité 1</a:t>
            </a:r>
          </a:p>
        </p:txBody>
      </p:sp>
      <p:sp>
        <p:nvSpPr>
          <p:cNvPr id="6" name="Rectangle 5"/>
          <p:cNvSpPr/>
          <p:nvPr>
            <p:custDataLst>
              <p:tags r:id="rId1"/>
            </p:custDataLst>
          </p:nvPr>
        </p:nvSpPr>
        <p:spPr>
          <a:xfrm>
            <a:off x="2492312" y="3087457"/>
            <a:ext cx="2654509" cy="430887"/>
          </a:xfrm>
          <a:prstGeom prst="rect">
            <a:avLst/>
          </a:prstGeom>
        </p:spPr>
        <p:txBody>
          <a:bodyPr wrap="none">
            <a:spAutoFit/>
          </a:bodyPr>
          <a:lstStyle/>
          <a:p>
            <a:r>
              <a:rPr lang="fr-CA" sz="2200" dirty="0">
                <a:solidFill>
                  <a:schemeClr val="bg1"/>
                </a:solidFill>
              </a:rPr>
              <a:t>Adresse : fad.csdm.ca</a:t>
            </a:r>
          </a:p>
        </p:txBody>
      </p:sp>
      <p:pic>
        <p:nvPicPr>
          <p:cNvPr id="8" name="Image 7">
            <a:extLst>
              <a:ext uri="{FF2B5EF4-FFF2-40B4-BE49-F238E27FC236}">
                <a16:creationId xmlns:a16="http://schemas.microsoft.com/office/drawing/2014/main" id="{78679170-FF5C-4C89-8F93-1051358011FF}"/>
              </a:ext>
            </a:extLst>
          </p:cNvPr>
          <p:cNvPicPr>
            <a:picLocks noChangeAspect="1"/>
          </p:cNvPicPr>
          <p:nvPr/>
        </p:nvPicPr>
        <p:blipFill>
          <a:blip r:embed="rId5"/>
          <a:stretch>
            <a:fillRect/>
          </a:stretch>
        </p:blipFill>
        <p:spPr>
          <a:xfrm>
            <a:off x="3249411" y="4197572"/>
            <a:ext cx="2798255" cy="2189417"/>
          </a:xfrm>
          <a:prstGeom prst="rect">
            <a:avLst/>
          </a:prstGeom>
          <a:ln>
            <a:solidFill>
              <a:schemeClr val="bg1">
                <a:lumMod val="50000"/>
              </a:schemeClr>
            </a:solidFill>
          </a:ln>
        </p:spPr>
      </p:pic>
      <p:sp>
        <p:nvSpPr>
          <p:cNvPr id="4" name="Phylactère : pensées 3">
            <a:extLst>
              <a:ext uri="{FF2B5EF4-FFF2-40B4-BE49-F238E27FC236}">
                <a16:creationId xmlns:a16="http://schemas.microsoft.com/office/drawing/2014/main" id="{D61670CC-72C5-4DD8-B12E-D976BAFFE8C6}"/>
              </a:ext>
            </a:extLst>
          </p:cNvPr>
          <p:cNvSpPr/>
          <p:nvPr/>
        </p:nvSpPr>
        <p:spPr>
          <a:xfrm>
            <a:off x="6223274" y="3028277"/>
            <a:ext cx="2654508" cy="1602889"/>
          </a:xfrm>
          <a:prstGeom prst="cloudCallout">
            <a:avLst>
              <a:gd name="adj1" fmla="val -52052"/>
              <a:gd name="adj2" fmla="val 6182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Cahier collaboratif</a:t>
            </a:r>
          </a:p>
        </p:txBody>
      </p:sp>
    </p:spTree>
    <p:extLst>
      <p:ext uri="{BB962C8B-B14F-4D97-AF65-F5344CB8AC3E}">
        <p14:creationId xmlns:p14="http://schemas.microsoft.com/office/powerpoint/2010/main" val="265503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40821" y="344721"/>
            <a:ext cx="6961584" cy="1143000"/>
          </a:xfrm>
          <a:ln>
            <a:noFill/>
          </a:ln>
        </p:spPr>
        <p:txBody>
          <a:bodyPr/>
          <a:lstStyle/>
          <a:p>
            <a:pPr algn="ctr"/>
            <a:r>
              <a:rPr lang="fr-CA" sz="3600" dirty="0">
                <a:solidFill>
                  <a:srgbClr val="C00000"/>
                </a:solidFill>
                <a:latin typeface="+mn-lt"/>
                <a:ea typeface="+mn-ea"/>
                <a:cs typeface="+mn-cs"/>
              </a:rPr>
              <a:t>Activité 1 </a:t>
            </a:r>
            <a:br>
              <a:rPr lang="fr-CA" sz="2800" b="1" dirty="0">
                <a:solidFill>
                  <a:srgbClr val="5F5F5F"/>
                </a:solidFill>
                <a:latin typeface="+mn-lt"/>
              </a:rPr>
            </a:br>
            <a:r>
              <a:rPr lang="fr-CA" sz="2800" b="1" dirty="0">
                <a:solidFill>
                  <a:srgbClr val="5F5F5F"/>
                </a:solidFill>
                <a:latin typeface="+mn-lt"/>
              </a:rPr>
              <a:t>Pratique et enseignement du métier</a:t>
            </a:r>
          </a:p>
        </p:txBody>
      </p:sp>
      <p:sp>
        <p:nvSpPr>
          <p:cNvPr id="3" name="Espace réservé du contenu 2"/>
          <p:cNvSpPr>
            <a:spLocks noGrp="1"/>
          </p:cNvSpPr>
          <p:nvPr>
            <p:ph idx="1"/>
            <p:custDataLst>
              <p:tags r:id="rId2"/>
            </p:custDataLst>
          </p:nvPr>
        </p:nvSpPr>
        <p:spPr>
          <a:xfrm>
            <a:off x="1740821" y="2105247"/>
            <a:ext cx="6961584" cy="4421808"/>
          </a:xfrm>
        </p:spPr>
        <p:txBody>
          <a:bodyPr>
            <a:normAutofit/>
          </a:bodyPr>
          <a:lstStyle/>
          <a:p>
            <a:pPr>
              <a:spcBef>
                <a:spcPct val="0"/>
              </a:spcBef>
            </a:pPr>
            <a:endParaRPr lang="fr-CA" altLang="fr-FR" sz="2800" dirty="0">
              <a:solidFill>
                <a:srgbClr val="777777"/>
              </a:solidFill>
            </a:endParaRPr>
          </a:p>
          <a:p>
            <a:pPr>
              <a:spcBef>
                <a:spcPct val="0"/>
              </a:spcBef>
              <a:buClr>
                <a:srgbClr val="C00000"/>
              </a:buClr>
            </a:pPr>
            <a:r>
              <a:rPr lang="fr-CA" altLang="fr-FR" sz="3600" b="1" i="1" dirty="0">
                <a:solidFill>
                  <a:srgbClr val="5F5F5F"/>
                </a:solidFill>
              </a:rPr>
              <a:t>Quelles sont les différences marquantes entre pratiquer un métier et enseigner un métier?</a:t>
            </a:r>
            <a:r>
              <a:rPr lang="fr-CA" altLang="fr-FR" sz="3600" i="1" dirty="0">
                <a:solidFill>
                  <a:srgbClr val="777777"/>
                </a:solidFill>
              </a:rPr>
              <a:t>    </a:t>
            </a:r>
          </a:p>
          <a:p>
            <a:pPr marL="0" indent="0">
              <a:spcBef>
                <a:spcPct val="0"/>
              </a:spcBef>
              <a:buNone/>
            </a:pPr>
            <a:r>
              <a:rPr lang="fr-CA" altLang="fr-FR" sz="2800" dirty="0">
                <a:solidFill>
                  <a:srgbClr val="777777"/>
                </a:solidFill>
              </a:rPr>
              <a:t>    </a:t>
            </a:r>
          </a:p>
          <a:p>
            <a:pPr>
              <a:spcBef>
                <a:spcPct val="0"/>
              </a:spcBef>
              <a:buClr>
                <a:srgbClr val="C00000"/>
              </a:buClr>
            </a:pPr>
            <a:r>
              <a:rPr lang="fr-CA" sz="3600" b="1" i="1" dirty="0">
                <a:solidFill>
                  <a:srgbClr val="5F5F5F"/>
                </a:solidFill>
              </a:rPr>
              <a:t>Choisir un porte-parole par équipe </a:t>
            </a:r>
          </a:p>
        </p:txBody>
      </p:sp>
      <p:grpSp>
        <p:nvGrpSpPr>
          <p:cNvPr id="4" name="Groupe 3"/>
          <p:cNvGrpSpPr/>
          <p:nvPr>
            <p:custDataLst>
              <p:tags r:id="rId3"/>
            </p:custDataLst>
          </p:nvPr>
        </p:nvGrpSpPr>
        <p:grpSpPr>
          <a:xfrm>
            <a:off x="-182929" y="0"/>
            <a:ext cx="1895101" cy="6858000"/>
            <a:chOff x="-182929" y="0"/>
            <a:chExt cx="1895101" cy="6858000"/>
          </a:xfrm>
        </p:grpSpPr>
        <p:sp>
          <p:nvSpPr>
            <p:cNvPr id="5" name="Rectangle 4"/>
            <p:cNvSpPr/>
            <p:nvPr>
              <p:custDataLst>
                <p:tags r:id="rId6"/>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6"/>
              </p:custDataLst>
            </p:nvPr>
          </p:nvPicPr>
          <p:blipFill>
            <a:blip r:embed="rId28"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e 15"/>
          <p:cNvGrpSpPr/>
          <p:nvPr>
            <p:custDataLst>
              <p:tags r:id="rId4"/>
            </p:custDataLst>
          </p:nvPr>
        </p:nvGrpSpPr>
        <p:grpSpPr>
          <a:xfrm>
            <a:off x="6969970" y="5407571"/>
            <a:ext cx="2365416" cy="1053349"/>
            <a:chOff x="6768206" y="5877272"/>
            <a:chExt cx="2365416" cy="1053349"/>
          </a:xfrm>
        </p:grpSpPr>
        <p:pic>
          <p:nvPicPr>
            <p:cNvPr id="17" name="Image 1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10  minutes</a:t>
              </a:r>
            </a:p>
          </p:txBody>
        </p:sp>
      </p:grpSp>
      <p:sp>
        <p:nvSpPr>
          <p:cNvPr id="19" name="ZoneTexte 18"/>
          <p:cNvSpPr txBox="1"/>
          <p:nvPr>
            <p:custDataLst>
              <p:tags r:id="rId5"/>
            </p:custDataLst>
          </p:nvPr>
        </p:nvSpPr>
        <p:spPr>
          <a:xfrm>
            <a:off x="1828800" y="6041524"/>
            <a:ext cx="3619500" cy="400110"/>
          </a:xfrm>
          <a:prstGeom prst="rect">
            <a:avLst/>
          </a:prstGeom>
          <a:noFill/>
        </p:spPr>
        <p:txBody>
          <a:bodyPr wrap="square" rtlCol="0">
            <a:spAutoFit/>
          </a:bodyPr>
          <a:lstStyle/>
          <a:p>
            <a:r>
              <a:rPr lang="fr-CA" sz="2000" b="1" dirty="0">
                <a:solidFill>
                  <a:srgbClr val="C00000"/>
                </a:solidFill>
              </a:rPr>
              <a:t>Retour en plénière</a:t>
            </a:r>
          </a:p>
        </p:txBody>
      </p:sp>
    </p:spTree>
    <p:extLst>
      <p:ext uri="{BB962C8B-B14F-4D97-AF65-F5344CB8AC3E}">
        <p14:creationId xmlns:p14="http://schemas.microsoft.com/office/powerpoint/2010/main" val="1621521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0"/>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7.xml><?xml version="1.0" encoding="utf-8"?>
<p:tagLst xmlns:a="http://schemas.openxmlformats.org/drawingml/2006/main" xmlns:r="http://schemas.openxmlformats.org/officeDocument/2006/relationships" xmlns:p="http://schemas.openxmlformats.org/presentationml/2006/main">
  <p:tag name="NUM" val="13"/>
</p:tagLst>
</file>

<file path=ppt/tags/tag138.xml><?xml version="1.0" encoding="utf-8"?>
<p:tagLst xmlns:a="http://schemas.openxmlformats.org/drawingml/2006/main" xmlns:r="http://schemas.openxmlformats.org/officeDocument/2006/relationships" xmlns:p="http://schemas.openxmlformats.org/presentationml/2006/main">
  <p:tag name="NUM" val="14"/>
</p:tagLst>
</file>

<file path=ppt/tags/tag139.xml><?xml version="1.0" encoding="utf-8"?>
<p:tagLst xmlns:a="http://schemas.openxmlformats.org/drawingml/2006/main" xmlns:r="http://schemas.openxmlformats.org/officeDocument/2006/relationships" xmlns:p="http://schemas.openxmlformats.org/presentationml/2006/main">
  <p:tag name="NUM" val="15"/>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16"/>
</p:tagLst>
</file>

<file path=ppt/tags/tag141.xml><?xml version="1.0" encoding="utf-8"?>
<p:tagLst xmlns:a="http://schemas.openxmlformats.org/drawingml/2006/main" xmlns:r="http://schemas.openxmlformats.org/officeDocument/2006/relationships" xmlns:p="http://schemas.openxmlformats.org/presentationml/2006/main">
  <p:tag name="NUM" val="17"/>
</p:tagLst>
</file>

<file path=ppt/tags/tag142.xml><?xml version="1.0" encoding="utf-8"?>
<p:tagLst xmlns:a="http://schemas.openxmlformats.org/drawingml/2006/main" xmlns:r="http://schemas.openxmlformats.org/officeDocument/2006/relationships" xmlns:p="http://schemas.openxmlformats.org/presentationml/2006/main">
  <p:tag name="NUM" val="18"/>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8"/>
</p:tagLst>
</file>

<file path=ppt/tags/tag162.xml><?xml version="1.0" encoding="utf-8"?>
<p:tagLst xmlns:a="http://schemas.openxmlformats.org/drawingml/2006/main" xmlns:r="http://schemas.openxmlformats.org/officeDocument/2006/relationships" xmlns:p="http://schemas.openxmlformats.org/presentationml/2006/main">
  <p:tag name="NUM" val="9"/>
</p:tagLst>
</file>

<file path=ppt/tags/tag163.xml><?xml version="1.0" encoding="utf-8"?>
<p:tagLst xmlns:a="http://schemas.openxmlformats.org/drawingml/2006/main" xmlns:r="http://schemas.openxmlformats.org/officeDocument/2006/relationships" xmlns:p="http://schemas.openxmlformats.org/presentationml/2006/main">
  <p:tag name="NUM" val="10"/>
</p:tagLst>
</file>

<file path=ppt/tags/tag164.xml><?xml version="1.0" encoding="utf-8"?>
<p:tagLst xmlns:a="http://schemas.openxmlformats.org/drawingml/2006/main" xmlns:r="http://schemas.openxmlformats.org/officeDocument/2006/relationships" xmlns:p="http://schemas.openxmlformats.org/presentationml/2006/main">
  <p:tag name="NUM" val="11"/>
</p:tagLst>
</file>

<file path=ppt/tags/tag165.xml><?xml version="1.0" encoding="utf-8"?>
<p:tagLst xmlns:a="http://schemas.openxmlformats.org/drawingml/2006/main" xmlns:r="http://schemas.openxmlformats.org/officeDocument/2006/relationships" xmlns:p="http://schemas.openxmlformats.org/presentationml/2006/main">
  <p:tag name="NUM" val="12"/>
</p:tagLst>
</file>

<file path=ppt/tags/tag166.xml><?xml version="1.0" encoding="utf-8"?>
<p:tagLst xmlns:a="http://schemas.openxmlformats.org/drawingml/2006/main" xmlns:r="http://schemas.openxmlformats.org/officeDocument/2006/relationships" xmlns:p="http://schemas.openxmlformats.org/presentationml/2006/main">
  <p:tag name="NUM" val="13"/>
</p:tagLst>
</file>

<file path=ppt/tags/tag167.xml><?xml version="1.0" encoding="utf-8"?>
<p:tagLst xmlns:a="http://schemas.openxmlformats.org/drawingml/2006/main" xmlns:r="http://schemas.openxmlformats.org/officeDocument/2006/relationships" xmlns:p="http://schemas.openxmlformats.org/presentationml/2006/main">
  <p:tag name="NUM" val="14"/>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7"/>
</p:tagLst>
</file>

<file path=ppt/tags/tag183.xml><?xml version="1.0" encoding="utf-8"?>
<p:tagLst xmlns:a="http://schemas.openxmlformats.org/drawingml/2006/main" xmlns:r="http://schemas.openxmlformats.org/officeDocument/2006/relationships" xmlns:p="http://schemas.openxmlformats.org/presentationml/2006/main">
  <p:tag name="NUM" val="8"/>
</p:tagLst>
</file>

<file path=ppt/tags/tag184.xml><?xml version="1.0" encoding="utf-8"?>
<p:tagLst xmlns:a="http://schemas.openxmlformats.org/drawingml/2006/main" xmlns:r="http://schemas.openxmlformats.org/officeDocument/2006/relationships" xmlns:p="http://schemas.openxmlformats.org/presentationml/2006/main">
  <p:tag name="NUM" val="9"/>
</p:tagLst>
</file>

<file path=ppt/tags/tag185.xml><?xml version="1.0" encoding="utf-8"?>
<p:tagLst xmlns:a="http://schemas.openxmlformats.org/drawingml/2006/main" xmlns:r="http://schemas.openxmlformats.org/officeDocument/2006/relationships" xmlns:p="http://schemas.openxmlformats.org/presentationml/2006/main">
  <p:tag name="NUM" val="10"/>
</p:tagLst>
</file>

<file path=ppt/tags/tag186.xml><?xml version="1.0" encoding="utf-8"?>
<p:tagLst xmlns:a="http://schemas.openxmlformats.org/drawingml/2006/main" xmlns:r="http://schemas.openxmlformats.org/officeDocument/2006/relationships" xmlns:p="http://schemas.openxmlformats.org/presentationml/2006/main">
  <p:tag name="NUM" val="11"/>
</p:tagLst>
</file>

<file path=ppt/tags/tag187.xml><?xml version="1.0" encoding="utf-8"?>
<p:tagLst xmlns:a="http://schemas.openxmlformats.org/drawingml/2006/main" xmlns:r="http://schemas.openxmlformats.org/officeDocument/2006/relationships" xmlns:p="http://schemas.openxmlformats.org/presentationml/2006/main">
  <p:tag name="NUM" val="12"/>
</p:tagLst>
</file>

<file path=ppt/tags/tag188.xml><?xml version="1.0" encoding="utf-8"?>
<p:tagLst xmlns:a="http://schemas.openxmlformats.org/drawingml/2006/main" xmlns:r="http://schemas.openxmlformats.org/officeDocument/2006/relationships" xmlns:p="http://schemas.openxmlformats.org/presentationml/2006/main">
  <p:tag name="NUM" val="13"/>
</p:tagLst>
</file>

<file path=ppt/tags/tag189.xml><?xml version="1.0" encoding="utf-8"?>
<p:tagLst xmlns:a="http://schemas.openxmlformats.org/drawingml/2006/main" xmlns:r="http://schemas.openxmlformats.org/officeDocument/2006/relationships" xmlns:p="http://schemas.openxmlformats.org/presentationml/2006/main">
  <p:tag name="NUM" val="14"/>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8"/>
</p:tagLst>
</file>

<file path=ppt/tags/tag208.xml><?xml version="1.0" encoding="utf-8"?>
<p:tagLst xmlns:a="http://schemas.openxmlformats.org/drawingml/2006/main" xmlns:r="http://schemas.openxmlformats.org/officeDocument/2006/relationships" xmlns:p="http://schemas.openxmlformats.org/presentationml/2006/main">
  <p:tag name="NUM" val="9"/>
</p:tagLst>
</file>

<file path=ppt/tags/tag209.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11"/>
</p:tagLst>
</file>

<file path=ppt/tags/tag211.xml><?xml version="1.0" encoding="utf-8"?>
<p:tagLst xmlns:a="http://schemas.openxmlformats.org/drawingml/2006/main" xmlns:r="http://schemas.openxmlformats.org/officeDocument/2006/relationships" xmlns:p="http://schemas.openxmlformats.org/presentationml/2006/main">
  <p:tag name="NUM" val="12"/>
</p:tagLst>
</file>

<file path=ppt/tags/tag212.xml><?xml version="1.0" encoding="utf-8"?>
<p:tagLst xmlns:a="http://schemas.openxmlformats.org/drawingml/2006/main" xmlns:r="http://schemas.openxmlformats.org/officeDocument/2006/relationships" xmlns:p="http://schemas.openxmlformats.org/presentationml/2006/main">
  <p:tag name="NUM" val="13"/>
</p:tagLst>
</file>

<file path=ppt/tags/tag213.xml><?xml version="1.0" encoding="utf-8"?>
<p:tagLst xmlns:a="http://schemas.openxmlformats.org/drawingml/2006/main" xmlns:r="http://schemas.openxmlformats.org/officeDocument/2006/relationships" xmlns:p="http://schemas.openxmlformats.org/presentationml/2006/main">
  <p:tag name="NUM" val="14"/>
</p:tagLst>
</file>

<file path=ppt/tags/tag214.xml><?xml version="1.0" encoding="utf-8"?>
<p:tagLst xmlns:a="http://schemas.openxmlformats.org/drawingml/2006/main" xmlns:r="http://schemas.openxmlformats.org/officeDocument/2006/relationships" xmlns:p="http://schemas.openxmlformats.org/presentationml/2006/main">
  <p:tag name="NUM" val="1"/>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1"/>
</p:tagLst>
</file>

<file path=ppt/tags/tag218.xml><?xml version="1.0" encoding="utf-8"?>
<p:tagLst xmlns:a="http://schemas.openxmlformats.org/drawingml/2006/main" xmlns:r="http://schemas.openxmlformats.org/officeDocument/2006/relationships" xmlns:p="http://schemas.openxmlformats.org/presentationml/2006/main">
  <p:tag name="NUM" val="2"/>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5"/>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6"/>
</p:tagLst>
</file>

<file path=ppt/tags/tag231.xml><?xml version="1.0" encoding="utf-8"?>
<p:tagLst xmlns:a="http://schemas.openxmlformats.org/drawingml/2006/main" xmlns:r="http://schemas.openxmlformats.org/officeDocument/2006/relationships" xmlns:p="http://schemas.openxmlformats.org/presentationml/2006/main">
  <p:tag name="NUM" val="7"/>
</p:tagLst>
</file>

<file path=ppt/tags/tag232.xml><?xml version="1.0" encoding="utf-8"?>
<p:tagLst xmlns:a="http://schemas.openxmlformats.org/drawingml/2006/main" xmlns:r="http://schemas.openxmlformats.org/officeDocument/2006/relationships" xmlns:p="http://schemas.openxmlformats.org/presentationml/2006/main">
  <p:tag name="NUM" val="8"/>
</p:tagLst>
</file>

<file path=ppt/tags/tag233.xml><?xml version="1.0" encoding="utf-8"?>
<p:tagLst xmlns:a="http://schemas.openxmlformats.org/drawingml/2006/main" xmlns:r="http://schemas.openxmlformats.org/officeDocument/2006/relationships" xmlns:p="http://schemas.openxmlformats.org/presentationml/2006/main">
  <p:tag name="NUM" val="9"/>
</p:tagLst>
</file>

<file path=ppt/tags/tag234.xml><?xml version="1.0" encoding="utf-8"?>
<p:tagLst xmlns:a="http://schemas.openxmlformats.org/drawingml/2006/main" xmlns:r="http://schemas.openxmlformats.org/officeDocument/2006/relationships" xmlns:p="http://schemas.openxmlformats.org/presentationml/2006/main">
  <p:tag name="NUM" val="10"/>
</p:tagLst>
</file>

<file path=ppt/tags/tag235.xml><?xml version="1.0" encoding="utf-8"?>
<p:tagLst xmlns:a="http://schemas.openxmlformats.org/drawingml/2006/main" xmlns:r="http://schemas.openxmlformats.org/officeDocument/2006/relationships" xmlns:p="http://schemas.openxmlformats.org/presentationml/2006/main">
  <p:tag name="NUM" val="11"/>
</p:tagLst>
</file>

<file path=ppt/tags/tag236.xml><?xml version="1.0" encoding="utf-8"?>
<p:tagLst xmlns:a="http://schemas.openxmlformats.org/drawingml/2006/main" xmlns:r="http://schemas.openxmlformats.org/officeDocument/2006/relationships" xmlns:p="http://schemas.openxmlformats.org/presentationml/2006/main">
  <p:tag name="NUM" val="12"/>
</p:tagLst>
</file>

<file path=ppt/tags/tag237.xml><?xml version="1.0" encoding="utf-8"?>
<p:tagLst xmlns:a="http://schemas.openxmlformats.org/drawingml/2006/main" xmlns:r="http://schemas.openxmlformats.org/officeDocument/2006/relationships" xmlns:p="http://schemas.openxmlformats.org/presentationml/2006/main">
  <p:tag name="NUM" val="13"/>
</p:tagLst>
</file>

<file path=ppt/tags/tag238.xml><?xml version="1.0" encoding="utf-8"?>
<p:tagLst xmlns:a="http://schemas.openxmlformats.org/drawingml/2006/main" xmlns:r="http://schemas.openxmlformats.org/officeDocument/2006/relationships" xmlns:p="http://schemas.openxmlformats.org/presentationml/2006/main">
  <p:tag name="NUM" val="14"/>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4"/>
</p:tagLst>
</file>

<file path=ppt/tags/tag241.xml><?xml version="1.0" encoding="utf-8"?>
<p:tagLst xmlns:a="http://schemas.openxmlformats.org/drawingml/2006/main" xmlns:r="http://schemas.openxmlformats.org/officeDocument/2006/relationships" xmlns:p="http://schemas.openxmlformats.org/presentationml/2006/main">
  <p:tag name="NUM" val="5"/>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4"/>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6"/>
</p:tagLst>
</file>

<file path=ppt/tags/tag252.xml><?xml version="1.0" encoding="utf-8"?>
<p:tagLst xmlns:a="http://schemas.openxmlformats.org/drawingml/2006/main" xmlns:r="http://schemas.openxmlformats.org/officeDocument/2006/relationships" xmlns:p="http://schemas.openxmlformats.org/presentationml/2006/main">
  <p:tag name="NUM" val="7"/>
</p:tagLst>
</file>

<file path=ppt/tags/tag253.xml><?xml version="1.0" encoding="utf-8"?>
<p:tagLst xmlns:a="http://schemas.openxmlformats.org/drawingml/2006/main" xmlns:r="http://schemas.openxmlformats.org/officeDocument/2006/relationships" xmlns:p="http://schemas.openxmlformats.org/presentationml/2006/main">
  <p:tag name="NUM" val="8"/>
</p:tagLst>
</file>

<file path=ppt/tags/tag254.xml><?xml version="1.0" encoding="utf-8"?>
<p:tagLst xmlns:a="http://schemas.openxmlformats.org/drawingml/2006/main" xmlns:r="http://schemas.openxmlformats.org/officeDocument/2006/relationships" xmlns:p="http://schemas.openxmlformats.org/presentationml/2006/main">
  <p:tag name="NUM" val="9"/>
</p:tagLst>
</file>

<file path=ppt/tags/tag255.xml><?xml version="1.0" encoding="utf-8"?>
<p:tagLst xmlns:a="http://schemas.openxmlformats.org/drawingml/2006/main" xmlns:r="http://schemas.openxmlformats.org/officeDocument/2006/relationships" xmlns:p="http://schemas.openxmlformats.org/presentationml/2006/main">
  <p:tag name="NUM" val="10"/>
</p:tagLst>
</file>

<file path=ppt/tags/tag256.xml><?xml version="1.0" encoding="utf-8"?>
<p:tagLst xmlns:a="http://schemas.openxmlformats.org/drawingml/2006/main" xmlns:r="http://schemas.openxmlformats.org/officeDocument/2006/relationships" xmlns:p="http://schemas.openxmlformats.org/presentationml/2006/main">
  <p:tag name="NUM" val="11"/>
</p:tagLst>
</file>

<file path=ppt/tags/tag257.xml><?xml version="1.0" encoding="utf-8"?>
<p:tagLst xmlns:a="http://schemas.openxmlformats.org/drawingml/2006/main" xmlns:r="http://schemas.openxmlformats.org/officeDocument/2006/relationships" xmlns:p="http://schemas.openxmlformats.org/presentationml/2006/main">
  <p:tag name="NUM" val="12"/>
</p:tagLst>
</file>

<file path=ppt/tags/tag258.xml><?xml version="1.0" encoding="utf-8"?>
<p:tagLst xmlns:a="http://schemas.openxmlformats.org/drawingml/2006/main" xmlns:r="http://schemas.openxmlformats.org/officeDocument/2006/relationships" xmlns:p="http://schemas.openxmlformats.org/presentationml/2006/main">
  <p:tag name="NUM" val="13"/>
</p:tagLst>
</file>

<file path=ppt/tags/tag259.xml><?xml version="1.0" encoding="utf-8"?>
<p:tagLst xmlns:a="http://schemas.openxmlformats.org/drawingml/2006/main" xmlns:r="http://schemas.openxmlformats.org/officeDocument/2006/relationships" xmlns:p="http://schemas.openxmlformats.org/presentationml/2006/main">
  <p:tag name="NUM" val="14"/>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3"/>
</p:tagLst>
</file>

<file path=ppt/tags/tag277.xml><?xml version="1.0" encoding="utf-8"?>
<p:tagLst xmlns:a="http://schemas.openxmlformats.org/drawingml/2006/main" xmlns:r="http://schemas.openxmlformats.org/officeDocument/2006/relationships" xmlns:p="http://schemas.openxmlformats.org/presentationml/2006/main">
  <p:tag name="NUM" val="14"/>
</p:tagLst>
</file>

<file path=ppt/tags/tag278.xml><?xml version="1.0" encoding="utf-8"?>
<p:tagLst xmlns:a="http://schemas.openxmlformats.org/drawingml/2006/main" xmlns:r="http://schemas.openxmlformats.org/officeDocument/2006/relationships" xmlns:p="http://schemas.openxmlformats.org/presentationml/2006/main">
  <p:tag name="NUM" val="15"/>
</p:tagLst>
</file>

<file path=ppt/tags/tag279.xml><?xml version="1.0" encoding="utf-8"?>
<p:tagLst xmlns:a="http://schemas.openxmlformats.org/drawingml/2006/main" xmlns:r="http://schemas.openxmlformats.org/officeDocument/2006/relationships" xmlns:p="http://schemas.openxmlformats.org/presentationml/2006/main">
  <p:tag name="NUM" val="16"/>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17"/>
</p:tagLst>
</file>

<file path=ppt/tags/tag281.xml><?xml version="1.0" encoding="utf-8"?>
<p:tagLst xmlns:a="http://schemas.openxmlformats.org/drawingml/2006/main" xmlns:r="http://schemas.openxmlformats.org/officeDocument/2006/relationships" xmlns:p="http://schemas.openxmlformats.org/presentationml/2006/main">
  <p:tag name="NUM" val="18"/>
</p:tagLst>
</file>

<file path=ppt/tags/tag282.xml><?xml version="1.0" encoding="utf-8"?>
<p:tagLst xmlns:a="http://schemas.openxmlformats.org/drawingml/2006/main" xmlns:r="http://schemas.openxmlformats.org/officeDocument/2006/relationships" xmlns:p="http://schemas.openxmlformats.org/presentationml/2006/main">
  <p:tag name="NUM" val="19"/>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5"/>
</p:tagLst>
</file>

<file path=ppt/tags/tag291.xml><?xml version="1.0" encoding="utf-8"?>
<p:tagLst xmlns:a="http://schemas.openxmlformats.org/drawingml/2006/main" xmlns:r="http://schemas.openxmlformats.org/officeDocument/2006/relationships" xmlns:p="http://schemas.openxmlformats.org/presentationml/2006/main">
  <p:tag name="NUM" val="6"/>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6"/>
</p:tagLst>
</file>

<file path=ppt/tags/tag295.xml><?xml version="1.0" encoding="utf-8"?>
<p:tagLst xmlns:a="http://schemas.openxmlformats.org/drawingml/2006/main" xmlns:r="http://schemas.openxmlformats.org/officeDocument/2006/relationships" xmlns:p="http://schemas.openxmlformats.org/presentationml/2006/main">
  <p:tag name="NUM" val="7"/>
</p:tagLst>
</file>

<file path=ppt/tags/tag296.xml><?xml version="1.0" encoding="utf-8"?>
<p:tagLst xmlns:a="http://schemas.openxmlformats.org/drawingml/2006/main" xmlns:r="http://schemas.openxmlformats.org/officeDocument/2006/relationships" xmlns:p="http://schemas.openxmlformats.org/presentationml/2006/main">
  <p:tag name="NUM" val="8"/>
</p:tagLst>
</file>

<file path=ppt/tags/tag297.xml><?xml version="1.0" encoding="utf-8"?>
<p:tagLst xmlns:a="http://schemas.openxmlformats.org/drawingml/2006/main" xmlns:r="http://schemas.openxmlformats.org/officeDocument/2006/relationships" xmlns:p="http://schemas.openxmlformats.org/presentationml/2006/main">
  <p:tag name="NUM" val="9"/>
</p:tagLst>
</file>

<file path=ppt/tags/tag298.xml><?xml version="1.0" encoding="utf-8"?>
<p:tagLst xmlns:a="http://schemas.openxmlformats.org/drawingml/2006/main" xmlns:r="http://schemas.openxmlformats.org/officeDocument/2006/relationships" xmlns:p="http://schemas.openxmlformats.org/presentationml/2006/main">
  <p:tag name="NUM" val="10"/>
</p:tagLst>
</file>

<file path=ppt/tags/tag299.xml><?xml version="1.0" encoding="utf-8"?>
<p:tagLst xmlns:a="http://schemas.openxmlformats.org/drawingml/2006/main" xmlns:r="http://schemas.openxmlformats.org/officeDocument/2006/relationships" xmlns:p="http://schemas.openxmlformats.org/presentationml/2006/main">
  <p:tag name="NUM" val="11"/>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00.xml><?xml version="1.0" encoding="utf-8"?>
<p:tagLst xmlns:a="http://schemas.openxmlformats.org/drawingml/2006/main" xmlns:r="http://schemas.openxmlformats.org/officeDocument/2006/relationships" xmlns:p="http://schemas.openxmlformats.org/presentationml/2006/main">
  <p:tag name="NUM" val="12"/>
</p:tagLst>
</file>

<file path=ppt/tags/tag301.xml><?xml version="1.0" encoding="utf-8"?>
<p:tagLst xmlns:a="http://schemas.openxmlformats.org/drawingml/2006/main" xmlns:r="http://schemas.openxmlformats.org/officeDocument/2006/relationships" xmlns:p="http://schemas.openxmlformats.org/presentationml/2006/main">
  <p:tag name="NUM" val="13"/>
</p:tagLst>
</file>

<file path=ppt/tags/tag302.xml><?xml version="1.0" encoding="utf-8"?>
<p:tagLst xmlns:a="http://schemas.openxmlformats.org/drawingml/2006/main" xmlns:r="http://schemas.openxmlformats.org/officeDocument/2006/relationships" xmlns:p="http://schemas.openxmlformats.org/presentationml/2006/main">
  <p:tag name="NUM" val="14"/>
</p:tagLst>
</file>

<file path=ppt/tags/tag303.xml><?xml version="1.0" encoding="utf-8"?>
<p:tagLst xmlns:a="http://schemas.openxmlformats.org/drawingml/2006/main" xmlns:r="http://schemas.openxmlformats.org/officeDocument/2006/relationships" xmlns:p="http://schemas.openxmlformats.org/presentationml/2006/main">
  <p:tag name="NUM" val="1"/>
</p:tagLst>
</file>

<file path=ppt/tags/tag304.xml><?xml version="1.0" encoding="utf-8"?>
<p:tagLst xmlns:a="http://schemas.openxmlformats.org/drawingml/2006/main" xmlns:r="http://schemas.openxmlformats.org/officeDocument/2006/relationships" xmlns:p="http://schemas.openxmlformats.org/presentationml/2006/main">
  <p:tag name="NUM" val="2"/>
</p:tagLst>
</file>

<file path=ppt/tags/tag305.xml><?xml version="1.0" encoding="utf-8"?>
<p:tagLst xmlns:a="http://schemas.openxmlformats.org/drawingml/2006/main" xmlns:r="http://schemas.openxmlformats.org/officeDocument/2006/relationships" xmlns:p="http://schemas.openxmlformats.org/presentationml/2006/main">
  <p:tag name="NUM" val="1"/>
</p:tagLst>
</file>

<file path=ppt/tags/tag306.xml><?xml version="1.0" encoding="utf-8"?>
<p:tagLst xmlns:a="http://schemas.openxmlformats.org/drawingml/2006/main" xmlns:r="http://schemas.openxmlformats.org/officeDocument/2006/relationships" xmlns:p="http://schemas.openxmlformats.org/presentationml/2006/main">
  <p:tag name="NUM" val="2"/>
</p:tagLst>
</file>

<file path=ppt/tags/tag307.xml><?xml version="1.0" encoding="utf-8"?>
<p:tagLst xmlns:a="http://schemas.openxmlformats.org/drawingml/2006/main" xmlns:r="http://schemas.openxmlformats.org/officeDocument/2006/relationships" xmlns:p="http://schemas.openxmlformats.org/presentationml/2006/main">
  <p:tag name="NUM" val="3"/>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7"/>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6"/>
</p:tagLst>
</file>

<file path=ppt/tags/tag314.xml><?xml version="1.0" encoding="utf-8"?>
<p:tagLst xmlns:a="http://schemas.openxmlformats.org/drawingml/2006/main" xmlns:r="http://schemas.openxmlformats.org/officeDocument/2006/relationships" xmlns:p="http://schemas.openxmlformats.org/presentationml/2006/main">
  <p:tag name="NUM" val="7"/>
</p:tagLst>
</file>

<file path=ppt/tags/tag315.xml><?xml version="1.0" encoding="utf-8"?>
<p:tagLst xmlns:a="http://schemas.openxmlformats.org/drawingml/2006/main" xmlns:r="http://schemas.openxmlformats.org/officeDocument/2006/relationships" xmlns:p="http://schemas.openxmlformats.org/presentationml/2006/main">
  <p:tag name="NUM" val="1"/>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4"/>
</p:tagLst>
</file>

<file path=ppt/tags/tag318.xml><?xml version="1.0" encoding="utf-8"?>
<p:tagLst xmlns:a="http://schemas.openxmlformats.org/drawingml/2006/main" xmlns:r="http://schemas.openxmlformats.org/officeDocument/2006/relationships" xmlns:p="http://schemas.openxmlformats.org/presentationml/2006/main">
  <p:tag name="NUM" val="5"/>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8"/>
</p:tagLst>
</file>

<file path=ppt/tags/tag320.xml><?xml version="1.0" encoding="utf-8"?>
<p:tagLst xmlns:a="http://schemas.openxmlformats.org/drawingml/2006/main" xmlns:r="http://schemas.openxmlformats.org/officeDocument/2006/relationships" xmlns:p="http://schemas.openxmlformats.org/presentationml/2006/main">
  <p:tag name="NUM" val="1"/>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5"/>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9"/>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6"/>
</p:tagLst>
</file>

<file path=ppt/tags/tag332.xml><?xml version="1.0" encoding="utf-8"?>
<p:tagLst xmlns:a="http://schemas.openxmlformats.org/drawingml/2006/main" xmlns:r="http://schemas.openxmlformats.org/officeDocument/2006/relationships" xmlns:p="http://schemas.openxmlformats.org/presentationml/2006/main">
  <p:tag name="NUM" val="7"/>
</p:tagLst>
</file>

<file path=ppt/tags/tag333.xml><?xml version="1.0" encoding="utf-8"?>
<p:tagLst xmlns:a="http://schemas.openxmlformats.org/drawingml/2006/main" xmlns:r="http://schemas.openxmlformats.org/officeDocument/2006/relationships" xmlns:p="http://schemas.openxmlformats.org/presentationml/2006/main">
  <p:tag name="NUM" val="8"/>
</p:tagLst>
</file>

<file path=ppt/tags/tag334.xml><?xml version="1.0" encoding="utf-8"?>
<p:tagLst xmlns:a="http://schemas.openxmlformats.org/drawingml/2006/main" xmlns:r="http://schemas.openxmlformats.org/officeDocument/2006/relationships" xmlns:p="http://schemas.openxmlformats.org/presentationml/2006/main">
  <p:tag name="NUM" val="9"/>
</p:tagLst>
</file>

<file path=ppt/tags/tag335.xml><?xml version="1.0" encoding="utf-8"?>
<p:tagLst xmlns:a="http://schemas.openxmlformats.org/drawingml/2006/main" xmlns:r="http://schemas.openxmlformats.org/officeDocument/2006/relationships" xmlns:p="http://schemas.openxmlformats.org/presentationml/2006/main">
  <p:tag name="NUM" val="10"/>
</p:tagLst>
</file>

<file path=ppt/tags/tag336.xml><?xml version="1.0" encoding="utf-8"?>
<p:tagLst xmlns:a="http://schemas.openxmlformats.org/drawingml/2006/main" xmlns:r="http://schemas.openxmlformats.org/officeDocument/2006/relationships" xmlns:p="http://schemas.openxmlformats.org/presentationml/2006/main">
  <p:tag name="NUM" val="11"/>
</p:tagLst>
</file>

<file path=ppt/tags/tag337.xml><?xml version="1.0" encoding="utf-8"?>
<p:tagLst xmlns:a="http://schemas.openxmlformats.org/drawingml/2006/main" xmlns:r="http://schemas.openxmlformats.org/officeDocument/2006/relationships" xmlns:p="http://schemas.openxmlformats.org/presentationml/2006/main">
  <p:tag name="NUM" val="12"/>
</p:tagLst>
</file>

<file path=ppt/tags/tag338.xml><?xml version="1.0" encoding="utf-8"?>
<p:tagLst xmlns:a="http://schemas.openxmlformats.org/drawingml/2006/main" xmlns:r="http://schemas.openxmlformats.org/officeDocument/2006/relationships" xmlns:p="http://schemas.openxmlformats.org/presentationml/2006/main">
  <p:tag name="NUM" val="13"/>
</p:tagLst>
</file>

<file path=ppt/tags/tag339.xml><?xml version="1.0" encoding="utf-8"?>
<p:tagLst xmlns:a="http://schemas.openxmlformats.org/drawingml/2006/main" xmlns:r="http://schemas.openxmlformats.org/officeDocument/2006/relationships" xmlns:p="http://schemas.openxmlformats.org/presentationml/2006/main">
  <p:tag name="NUM" val="14"/>
</p:tagLst>
</file>

<file path=ppt/tags/tag34.xml><?xml version="1.0" encoding="utf-8"?>
<p:tagLst xmlns:a="http://schemas.openxmlformats.org/drawingml/2006/main" xmlns:r="http://schemas.openxmlformats.org/officeDocument/2006/relationships" xmlns:p="http://schemas.openxmlformats.org/presentationml/2006/main">
  <p:tag name="NUM" val="20"/>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3"/>
</p:tagLst>
</file>

<file path=ppt/tags/tag343.xml><?xml version="1.0" encoding="utf-8"?>
<p:tagLst xmlns:a="http://schemas.openxmlformats.org/drawingml/2006/main" xmlns:r="http://schemas.openxmlformats.org/officeDocument/2006/relationships" xmlns:p="http://schemas.openxmlformats.org/presentationml/2006/main">
  <p:tag name="NUM" val="4"/>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2"/>
</p:tagLst>
</file>

<file path=ppt/tags/tag346.xml><?xml version="1.0" encoding="utf-8"?>
<p:tagLst xmlns:a="http://schemas.openxmlformats.org/drawingml/2006/main" xmlns:r="http://schemas.openxmlformats.org/officeDocument/2006/relationships" xmlns:p="http://schemas.openxmlformats.org/presentationml/2006/main">
  <p:tag name="NUM" val="3"/>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21"/>
</p:tagLst>
</file>

<file path=ppt/tags/tag350.xml><?xml version="1.0" encoding="utf-8"?>
<p:tagLst xmlns:a="http://schemas.openxmlformats.org/drawingml/2006/main" xmlns:r="http://schemas.openxmlformats.org/officeDocument/2006/relationships" xmlns:p="http://schemas.openxmlformats.org/presentationml/2006/main">
  <p:tag name="NUM" val="7"/>
</p:tagLst>
</file>

<file path=ppt/tags/tag351.xml><?xml version="1.0" encoding="utf-8"?>
<p:tagLst xmlns:a="http://schemas.openxmlformats.org/drawingml/2006/main" xmlns:r="http://schemas.openxmlformats.org/officeDocument/2006/relationships" xmlns:p="http://schemas.openxmlformats.org/presentationml/2006/main">
  <p:tag name="NUM" val="8"/>
</p:tagLst>
</file>

<file path=ppt/tags/tag352.xml><?xml version="1.0" encoding="utf-8"?>
<p:tagLst xmlns:a="http://schemas.openxmlformats.org/drawingml/2006/main" xmlns:r="http://schemas.openxmlformats.org/officeDocument/2006/relationships" xmlns:p="http://schemas.openxmlformats.org/presentationml/2006/main">
  <p:tag name="NUM" val="9"/>
</p:tagLst>
</file>

<file path=ppt/tags/tag353.xml><?xml version="1.0" encoding="utf-8"?>
<p:tagLst xmlns:a="http://schemas.openxmlformats.org/drawingml/2006/main" xmlns:r="http://schemas.openxmlformats.org/officeDocument/2006/relationships" xmlns:p="http://schemas.openxmlformats.org/presentationml/2006/main">
  <p:tag name="NUM" val="10"/>
</p:tagLst>
</file>

<file path=ppt/tags/tag354.xml><?xml version="1.0" encoding="utf-8"?>
<p:tagLst xmlns:a="http://schemas.openxmlformats.org/drawingml/2006/main" xmlns:r="http://schemas.openxmlformats.org/officeDocument/2006/relationships" xmlns:p="http://schemas.openxmlformats.org/presentationml/2006/main">
  <p:tag name="NUM" val="11"/>
</p:tagLst>
</file>

<file path=ppt/tags/tag355.xml><?xml version="1.0" encoding="utf-8"?>
<p:tagLst xmlns:a="http://schemas.openxmlformats.org/drawingml/2006/main" xmlns:r="http://schemas.openxmlformats.org/officeDocument/2006/relationships" xmlns:p="http://schemas.openxmlformats.org/presentationml/2006/main">
  <p:tag name="NUM" val="12"/>
</p:tagLst>
</file>

<file path=ppt/tags/tag356.xml><?xml version="1.0" encoding="utf-8"?>
<p:tagLst xmlns:a="http://schemas.openxmlformats.org/drawingml/2006/main" xmlns:r="http://schemas.openxmlformats.org/officeDocument/2006/relationships" xmlns:p="http://schemas.openxmlformats.org/presentationml/2006/main">
  <p:tag name="NUM" val="13"/>
</p:tagLst>
</file>

<file path=ppt/tags/tag357.xml><?xml version="1.0" encoding="utf-8"?>
<p:tagLst xmlns:a="http://schemas.openxmlformats.org/drawingml/2006/main" xmlns:r="http://schemas.openxmlformats.org/officeDocument/2006/relationships" xmlns:p="http://schemas.openxmlformats.org/presentationml/2006/main">
  <p:tag name="NUM" val="14"/>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5"/>
</p:tagLst>
</file>

<file path=ppt/tags/tag361.xml><?xml version="1.0" encoding="utf-8"?>
<p:tagLst xmlns:a="http://schemas.openxmlformats.org/drawingml/2006/main" xmlns:r="http://schemas.openxmlformats.org/officeDocument/2006/relationships" xmlns:p="http://schemas.openxmlformats.org/presentationml/2006/main">
  <p:tag name="NUM" val="8"/>
</p:tagLst>
</file>

<file path=ppt/tags/tag362.xml><?xml version="1.0" encoding="utf-8"?>
<p:tagLst xmlns:a="http://schemas.openxmlformats.org/drawingml/2006/main" xmlns:r="http://schemas.openxmlformats.org/officeDocument/2006/relationships" xmlns:p="http://schemas.openxmlformats.org/presentationml/2006/main">
  <p:tag name="NUM" val="9"/>
</p:tagLst>
</file>

<file path=ppt/tags/tag363.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6"/>
</p:tagLst>
</file>

<file path=ppt/tags/tag365.xml><?xml version="1.0" encoding="utf-8"?>
<p:tagLst xmlns:a="http://schemas.openxmlformats.org/drawingml/2006/main" xmlns:r="http://schemas.openxmlformats.org/officeDocument/2006/relationships" xmlns:p="http://schemas.openxmlformats.org/presentationml/2006/main">
  <p:tag name="NUM" val="7"/>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1"/>
</p:tagLst>
</file>

<file path=ppt/tags/tag368.xml><?xml version="1.0" encoding="utf-8"?>
<p:tagLst xmlns:a="http://schemas.openxmlformats.org/drawingml/2006/main" xmlns:r="http://schemas.openxmlformats.org/officeDocument/2006/relationships" xmlns:p="http://schemas.openxmlformats.org/presentationml/2006/main">
  <p:tag name="NUM" val="2"/>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1"/>
</p:tagLst>
</file>

<file path=ppt/tags/tag372.xml><?xml version="1.0" encoding="utf-8"?>
<p:tagLst xmlns:a="http://schemas.openxmlformats.org/drawingml/2006/main" xmlns:r="http://schemas.openxmlformats.org/officeDocument/2006/relationships" xmlns:p="http://schemas.openxmlformats.org/presentationml/2006/main">
  <p:tag name="NUM" val="2"/>
</p:tagLst>
</file>

<file path=ppt/tags/tag373.xml><?xml version="1.0" encoding="utf-8"?>
<p:tagLst xmlns:a="http://schemas.openxmlformats.org/drawingml/2006/main" xmlns:r="http://schemas.openxmlformats.org/officeDocument/2006/relationships" xmlns:p="http://schemas.openxmlformats.org/presentationml/2006/main">
  <p:tag name="NUM" val="3"/>
</p:tagLst>
</file>

<file path=ppt/tags/tag374.xml><?xml version="1.0" encoding="utf-8"?>
<p:tagLst xmlns:a="http://schemas.openxmlformats.org/drawingml/2006/main" xmlns:r="http://schemas.openxmlformats.org/officeDocument/2006/relationships" xmlns:p="http://schemas.openxmlformats.org/presentationml/2006/main">
  <p:tag name="NUM" val="4"/>
</p:tagLst>
</file>

<file path=ppt/tags/tag375.xml><?xml version="1.0" encoding="utf-8"?>
<p:tagLst xmlns:a="http://schemas.openxmlformats.org/drawingml/2006/main" xmlns:r="http://schemas.openxmlformats.org/officeDocument/2006/relationships" xmlns:p="http://schemas.openxmlformats.org/presentationml/2006/main">
  <p:tag name="NUM" val="5"/>
</p:tagLst>
</file>

<file path=ppt/tags/tag376.xml><?xml version="1.0" encoding="utf-8"?>
<p:tagLst xmlns:a="http://schemas.openxmlformats.org/drawingml/2006/main" xmlns:r="http://schemas.openxmlformats.org/officeDocument/2006/relationships" xmlns:p="http://schemas.openxmlformats.org/presentationml/2006/main">
  <p:tag name="NUM" val="6"/>
</p:tagLst>
</file>

<file path=ppt/tags/tag377.xml><?xml version="1.0" encoding="utf-8"?>
<p:tagLst xmlns:a="http://schemas.openxmlformats.org/drawingml/2006/main" xmlns:r="http://schemas.openxmlformats.org/officeDocument/2006/relationships" xmlns:p="http://schemas.openxmlformats.org/presentationml/2006/main">
  <p:tag name="NUM" val="8"/>
</p:tagLst>
</file>

<file path=ppt/tags/tag378.xml><?xml version="1.0" encoding="utf-8"?>
<p:tagLst xmlns:a="http://schemas.openxmlformats.org/drawingml/2006/main" xmlns:r="http://schemas.openxmlformats.org/officeDocument/2006/relationships" xmlns:p="http://schemas.openxmlformats.org/presentationml/2006/main">
  <p:tag name="NUM" val="3"/>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80.xml><?xml version="1.0" encoding="utf-8"?>
<p:tagLst xmlns:a="http://schemas.openxmlformats.org/drawingml/2006/main" xmlns:r="http://schemas.openxmlformats.org/officeDocument/2006/relationships" xmlns:p="http://schemas.openxmlformats.org/presentationml/2006/main">
  <p:tag name="NUM" val="6"/>
</p:tagLst>
</file>

<file path=ppt/tags/tag381.xml><?xml version="1.0" encoding="utf-8"?>
<p:tagLst xmlns:a="http://schemas.openxmlformats.org/drawingml/2006/main" xmlns:r="http://schemas.openxmlformats.org/officeDocument/2006/relationships" xmlns:p="http://schemas.openxmlformats.org/presentationml/2006/main">
  <p:tag name="NUM" val="7"/>
</p:tagLst>
</file>

<file path=ppt/tags/tag382.xml><?xml version="1.0" encoding="utf-8"?>
<p:tagLst xmlns:a="http://schemas.openxmlformats.org/drawingml/2006/main" xmlns:r="http://schemas.openxmlformats.org/officeDocument/2006/relationships" xmlns:p="http://schemas.openxmlformats.org/presentationml/2006/main">
  <p:tag name="NUM" val="8"/>
</p:tagLst>
</file>

<file path=ppt/tags/tag383.xml><?xml version="1.0" encoding="utf-8"?>
<p:tagLst xmlns:a="http://schemas.openxmlformats.org/drawingml/2006/main" xmlns:r="http://schemas.openxmlformats.org/officeDocument/2006/relationships" xmlns:p="http://schemas.openxmlformats.org/presentationml/2006/main">
  <p:tag name="NUM" val="9"/>
</p:tagLst>
</file>

<file path=ppt/tags/tag384.xml><?xml version="1.0" encoding="utf-8"?>
<p:tagLst xmlns:a="http://schemas.openxmlformats.org/drawingml/2006/main" xmlns:r="http://schemas.openxmlformats.org/officeDocument/2006/relationships" xmlns:p="http://schemas.openxmlformats.org/presentationml/2006/main">
  <p:tag name="NUM" val="10"/>
</p:tagLst>
</file>

<file path=ppt/tags/tag385.xml><?xml version="1.0" encoding="utf-8"?>
<p:tagLst xmlns:a="http://schemas.openxmlformats.org/drawingml/2006/main" xmlns:r="http://schemas.openxmlformats.org/officeDocument/2006/relationships" xmlns:p="http://schemas.openxmlformats.org/presentationml/2006/main">
  <p:tag name="NUM" val="11"/>
</p:tagLst>
</file>

<file path=ppt/tags/tag386.xml><?xml version="1.0" encoding="utf-8"?>
<p:tagLst xmlns:a="http://schemas.openxmlformats.org/drawingml/2006/main" xmlns:r="http://schemas.openxmlformats.org/officeDocument/2006/relationships" xmlns:p="http://schemas.openxmlformats.org/presentationml/2006/main">
  <p:tag name="NUM" val="12"/>
</p:tagLst>
</file>

<file path=ppt/tags/tag387.xml><?xml version="1.0" encoding="utf-8"?>
<p:tagLst xmlns:a="http://schemas.openxmlformats.org/drawingml/2006/main" xmlns:r="http://schemas.openxmlformats.org/officeDocument/2006/relationships" xmlns:p="http://schemas.openxmlformats.org/presentationml/2006/main">
  <p:tag name="NUM" val="13"/>
</p:tagLst>
</file>

<file path=ppt/tags/tag388.xml><?xml version="1.0" encoding="utf-8"?>
<p:tagLst xmlns:a="http://schemas.openxmlformats.org/drawingml/2006/main" xmlns:r="http://schemas.openxmlformats.org/officeDocument/2006/relationships" xmlns:p="http://schemas.openxmlformats.org/presentationml/2006/main">
  <p:tag name="NUM" val="14"/>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4"/>
</p:tagLst>
</file>

<file path=ppt/tags/tag393.xml><?xml version="1.0" encoding="utf-8"?>
<p:tagLst xmlns:a="http://schemas.openxmlformats.org/drawingml/2006/main" xmlns:r="http://schemas.openxmlformats.org/officeDocument/2006/relationships" xmlns:p="http://schemas.openxmlformats.org/presentationml/2006/main">
  <p:tag name="NUM" val="5"/>
</p:tagLst>
</file>

<file path=ppt/tags/tag394.xml><?xml version="1.0" encoding="utf-8"?>
<p:tagLst xmlns:a="http://schemas.openxmlformats.org/drawingml/2006/main" xmlns:r="http://schemas.openxmlformats.org/officeDocument/2006/relationships" xmlns:p="http://schemas.openxmlformats.org/presentationml/2006/main">
  <p:tag name="NUM" val="6"/>
</p:tagLst>
</file>

<file path=ppt/tags/tag395.xml><?xml version="1.0" encoding="utf-8"?>
<p:tagLst xmlns:a="http://schemas.openxmlformats.org/drawingml/2006/main" xmlns:r="http://schemas.openxmlformats.org/officeDocument/2006/relationships" xmlns:p="http://schemas.openxmlformats.org/presentationml/2006/main">
  <p:tag name="NUM" val="7"/>
</p:tagLst>
</file>

<file path=ppt/tags/tag396.xml><?xml version="1.0" encoding="utf-8"?>
<p:tagLst xmlns:a="http://schemas.openxmlformats.org/drawingml/2006/main" xmlns:r="http://schemas.openxmlformats.org/officeDocument/2006/relationships" xmlns:p="http://schemas.openxmlformats.org/presentationml/2006/main">
  <p:tag name="NUM" val="9"/>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00.xml><?xml version="1.0" encoding="utf-8"?>
<p:tagLst xmlns:a="http://schemas.openxmlformats.org/drawingml/2006/main" xmlns:r="http://schemas.openxmlformats.org/officeDocument/2006/relationships" xmlns:p="http://schemas.openxmlformats.org/presentationml/2006/main">
  <p:tag name="NUM" val="7"/>
</p:tagLst>
</file>

<file path=ppt/tags/tag401.xml><?xml version="1.0" encoding="utf-8"?>
<p:tagLst xmlns:a="http://schemas.openxmlformats.org/drawingml/2006/main" xmlns:r="http://schemas.openxmlformats.org/officeDocument/2006/relationships" xmlns:p="http://schemas.openxmlformats.org/presentationml/2006/main">
  <p:tag name="NUM" val="8"/>
</p:tagLst>
</file>

<file path=ppt/tags/tag402.xml><?xml version="1.0" encoding="utf-8"?>
<p:tagLst xmlns:a="http://schemas.openxmlformats.org/drawingml/2006/main" xmlns:r="http://schemas.openxmlformats.org/officeDocument/2006/relationships" xmlns:p="http://schemas.openxmlformats.org/presentationml/2006/main">
  <p:tag name="NUM" val="9"/>
</p:tagLst>
</file>

<file path=ppt/tags/tag403.xml><?xml version="1.0" encoding="utf-8"?>
<p:tagLst xmlns:a="http://schemas.openxmlformats.org/drawingml/2006/main" xmlns:r="http://schemas.openxmlformats.org/officeDocument/2006/relationships" xmlns:p="http://schemas.openxmlformats.org/presentationml/2006/main">
  <p:tag name="NUM" val="10"/>
</p:tagLst>
</file>

<file path=ppt/tags/tag404.xml><?xml version="1.0" encoding="utf-8"?>
<p:tagLst xmlns:a="http://schemas.openxmlformats.org/drawingml/2006/main" xmlns:r="http://schemas.openxmlformats.org/officeDocument/2006/relationships" xmlns:p="http://schemas.openxmlformats.org/presentationml/2006/main">
  <p:tag name="NUM" val="11"/>
</p:tagLst>
</file>

<file path=ppt/tags/tag405.xml><?xml version="1.0" encoding="utf-8"?>
<p:tagLst xmlns:a="http://schemas.openxmlformats.org/drawingml/2006/main" xmlns:r="http://schemas.openxmlformats.org/officeDocument/2006/relationships" xmlns:p="http://schemas.openxmlformats.org/presentationml/2006/main">
  <p:tag name="NUM" val="12"/>
</p:tagLst>
</file>

<file path=ppt/tags/tag406.xml><?xml version="1.0" encoding="utf-8"?>
<p:tagLst xmlns:a="http://schemas.openxmlformats.org/drawingml/2006/main" xmlns:r="http://schemas.openxmlformats.org/officeDocument/2006/relationships" xmlns:p="http://schemas.openxmlformats.org/presentationml/2006/main">
  <p:tag name="NUM" val="13"/>
</p:tagLst>
</file>

<file path=ppt/tags/tag407.xml><?xml version="1.0" encoding="utf-8"?>
<p:tagLst xmlns:a="http://schemas.openxmlformats.org/drawingml/2006/main" xmlns:r="http://schemas.openxmlformats.org/officeDocument/2006/relationships" xmlns:p="http://schemas.openxmlformats.org/presentationml/2006/main">
  <p:tag name="NUM" val="14"/>
</p:tagLst>
</file>

<file path=ppt/tags/tag408.xml><?xml version="1.0" encoding="utf-8"?>
<p:tagLst xmlns:a="http://schemas.openxmlformats.org/drawingml/2006/main" xmlns:r="http://schemas.openxmlformats.org/officeDocument/2006/relationships" xmlns:p="http://schemas.openxmlformats.org/presentationml/2006/main">
  <p:tag name="NUM" val="1"/>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3"/>
</p:tagLst>
</file>

<file path=ppt/tags/tag413.xml><?xml version="1.0" encoding="utf-8"?>
<p:tagLst xmlns:a="http://schemas.openxmlformats.org/drawingml/2006/main" xmlns:r="http://schemas.openxmlformats.org/officeDocument/2006/relationships" xmlns:p="http://schemas.openxmlformats.org/presentationml/2006/main">
  <p:tag name="NUM" val="5"/>
</p:tagLst>
</file>

<file path=ppt/tags/tag414.xml><?xml version="1.0" encoding="utf-8"?>
<p:tagLst xmlns:a="http://schemas.openxmlformats.org/drawingml/2006/main" xmlns:r="http://schemas.openxmlformats.org/officeDocument/2006/relationships" xmlns:p="http://schemas.openxmlformats.org/presentationml/2006/main">
  <p:tag name="NUM" val="6"/>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6"/>
</p:tagLst>
</file>

<file path=ppt/tags/tag418.xml><?xml version="1.0" encoding="utf-8"?>
<p:tagLst xmlns:a="http://schemas.openxmlformats.org/drawingml/2006/main" xmlns:r="http://schemas.openxmlformats.org/officeDocument/2006/relationships" xmlns:p="http://schemas.openxmlformats.org/presentationml/2006/main">
  <p:tag name="NUM" val="7"/>
</p:tagLst>
</file>

<file path=ppt/tags/tag419.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20.xml><?xml version="1.0" encoding="utf-8"?>
<p:tagLst xmlns:a="http://schemas.openxmlformats.org/drawingml/2006/main" xmlns:r="http://schemas.openxmlformats.org/officeDocument/2006/relationships" xmlns:p="http://schemas.openxmlformats.org/presentationml/2006/main">
  <p:tag name="NUM" val="9"/>
</p:tagLst>
</file>

<file path=ppt/tags/tag421.xml><?xml version="1.0" encoding="utf-8"?>
<p:tagLst xmlns:a="http://schemas.openxmlformats.org/drawingml/2006/main" xmlns:r="http://schemas.openxmlformats.org/officeDocument/2006/relationships" xmlns:p="http://schemas.openxmlformats.org/presentationml/2006/main">
  <p:tag name="NUM" val="10"/>
</p:tagLst>
</file>

<file path=ppt/tags/tag422.xml><?xml version="1.0" encoding="utf-8"?>
<p:tagLst xmlns:a="http://schemas.openxmlformats.org/drawingml/2006/main" xmlns:r="http://schemas.openxmlformats.org/officeDocument/2006/relationships" xmlns:p="http://schemas.openxmlformats.org/presentationml/2006/main">
  <p:tag name="NUM" val="11"/>
</p:tagLst>
</file>

<file path=ppt/tags/tag423.xml><?xml version="1.0" encoding="utf-8"?>
<p:tagLst xmlns:a="http://schemas.openxmlformats.org/drawingml/2006/main" xmlns:r="http://schemas.openxmlformats.org/officeDocument/2006/relationships" xmlns:p="http://schemas.openxmlformats.org/presentationml/2006/main">
  <p:tag name="NUM" val="12"/>
</p:tagLst>
</file>

<file path=ppt/tags/tag424.xml><?xml version="1.0" encoding="utf-8"?>
<p:tagLst xmlns:a="http://schemas.openxmlformats.org/drawingml/2006/main" xmlns:r="http://schemas.openxmlformats.org/officeDocument/2006/relationships" xmlns:p="http://schemas.openxmlformats.org/presentationml/2006/main">
  <p:tag name="NUM" val="13"/>
</p:tagLst>
</file>

<file path=ppt/tags/tag425.xml><?xml version="1.0" encoding="utf-8"?>
<p:tagLst xmlns:a="http://schemas.openxmlformats.org/drawingml/2006/main" xmlns:r="http://schemas.openxmlformats.org/officeDocument/2006/relationships" xmlns:p="http://schemas.openxmlformats.org/presentationml/2006/main">
  <p:tag name="NUM" val="14"/>
</p:tagLst>
</file>

<file path=ppt/tags/tag426.xml><?xml version="1.0" encoding="utf-8"?>
<p:tagLst xmlns:a="http://schemas.openxmlformats.org/drawingml/2006/main" xmlns:r="http://schemas.openxmlformats.org/officeDocument/2006/relationships" xmlns:p="http://schemas.openxmlformats.org/presentationml/2006/main">
  <p:tag name="NUM" val="1"/>
</p:tagLst>
</file>

<file path=ppt/tags/tag427.xml><?xml version="1.0" encoding="utf-8"?>
<p:tagLst xmlns:a="http://schemas.openxmlformats.org/drawingml/2006/main" xmlns:r="http://schemas.openxmlformats.org/officeDocument/2006/relationships" xmlns:p="http://schemas.openxmlformats.org/presentationml/2006/main">
  <p:tag name="NUM" val="2"/>
</p:tagLst>
</file>

<file path=ppt/tags/tag428.xml><?xml version="1.0" encoding="utf-8"?>
<p:tagLst xmlns:a="http://schemas.openxmlformats.org/drawingml/2006/main" xmlns:r="http://schemas.openxmlformats.org/officeDocument/2006/relationships" xmlns:p="http://schemas.openxmlformats.org/presentationml/2006/main">
  <p:tag name="NUM" val="1"/>
</p:tagLst>
</file>

<file path=ppt/tags/tag429.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3"/>
</p:tagLst>
</file>

<file path=ppt/tags/tag49.xml><?xml version="1.0" encoding="utf-8"?>
<p:tagLst xmlns:a="http://schemas.openxmlformats.org/drawingml/2006/main" xmlns:r="http://schemas.openxmlformats.org/officeDocument/2006/relationships" xmlns:p="http://schemas.openxmlformats.org/presentationml/2006/main">
  <p:tag name="NUM" val="14"/>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0"/>
</p:tagLst>
</file>

<file path=ppt/tags/tag68.xml><?xml version="1.0" encoding="utf-8"?>
<p:tagLst xmlns:a="http://schemas.openxmlformats.org/drawingml/2006/main" xmlns:r="http://schemas.openxmlformats.org/officeDocument/2006/relationships" xmlns:p="http://schemas.openxmlformats.org/presentationml/2006/main">
  <p:tag name="NUM" val="11"/>
</p:tagLst>
</file>

<file path=ppt/tags/tag69.xml><?xml version="1.0" encoding="utf-8"?>
<p:tagLst xmlns:a="http://schemas.openxmlformats.org/drawingml/2006/main" xmlns:r="http://schemas.openxmlformats.org/officeDocument/2006/relationships" xmlns:p="http://schemas.openxmlformats.org/presentationml/2006/main">
  <p:tag name="NUM" val="12"/>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13"/>
</p:tagLst>
</file>

<file path=ppt/tags/tag71.xml><?xml version="1.0" encoding="utf-8"?>
<p:tagLst xmlns:a="http://schemas.openxmlformats.org/drawingml/2006/main" xmlns:r="http://schemas.openxmlformats.org/officeDocument/2006/relationships" xmlns:p="http://schemas.openxmlformats.org/presentationml/2006/main">
  <p:tag name="NUM" val="14"/>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13"/>
</p:tagLst>
</file>

<file path=ppt/tags/tag88.xml><?xml version="1.0" encoding="utf-8"?>
<p:tagLst xmlns:a="http://schemas.openxmlformats.org/drawingml/2006/main" xmlns:r="http://schemas.openxmlformats.org/officeDocument/2006/relationships" xmlns:p="http://schemas.openxmlformats.org/presentationml/2006/main">
  <p:tag name="NUM" val="14"/>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6.xml><?xml version="1.0" encoding="utf-8"?>
<p:tagLst xmlns:a="http://schemas.openxmlformats.org/drawingml/2006/main" xmlns:r="http://schemas.openxmlformats.org/officeDocument/2006/relationships" xmlns:p="http://schemas.openxmlformats.org/presentationml/2006/main">
  <p:tag name="NUM" val="9"/>
</p:tagLst>
</file>

<file path=ppt/tags/tag97.xml><?xml version="1.0" encoding="utf-8"?>
<p:tagLst xmlns:a="http://schemas.openxmlformats.org/drawingml/2006/main" xmlns:r="http://schemas.openxmlformats.org/officeDocument/2006/relationships" xmlns:p="http://schemas.openxmlformats.org/presentationml/2006/main">
  <p:tag name="NUM" val="10"/>
</p:tagLst>
</file>

<file path=ppt/tags/tag98.xml><?xml version="1.0" encoding="utf-8"?>
<p:tagLst xmlns:a="http://schemas.openxmlformats.org/drawingml/2006/main" xmlns:r="http://schemas.openxmlformats.org/officeDocument/2006/relationships" xmlns:p="http://schemas.openxmlformats.org/presentationml/2006/main">
  <p:tag name="NUM" val="11"/>
</p:tagLst>
</file>

<file path=ppt/tags/tag99.xml><?xml version="1.0" encoding="utf-8"?>
<p:tagLst xmlns:a="http://schemas.openxmlformats.org/drawingml/2006/main" xmlns:r="http://schemas.openxmlformats.org/officeDocument/2006/relationships" xmlns:p="http://schemas.openxmlformats.org/presentationml/2006/main">
  <p:tag name="NUM" val="1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289915C4BD1F48A2DD5FE1F3FABD14" ma:contentTypeVersion="18" ma:contentTypeDescription="Crée un document." ma:contentTypeScope="" ma:versionID="79ec64d8fb217c86b277f69e7f6576f1">
  <xsd:schema xmlns:xsd="http://www.w3.org/2001/XMLSchema" xmlns:xs="http://www.w3.org/2001/XMLSchema" xmlns:p="http://schemas.microsoft.com/office/2006/metadata/properties" xmlns:ns3="91b358f8-b246-420d-b86f-135dde2f64b3" xmlns:ns4="af8cefc2-f3ae-4735-996a-549221d995f5" targetNamespace="http://schemas.microsoft.com/office/2006/metadata/properties" ma:root="true" ma:fieldsID="54d0d36aff1e622656c89f602f6f675b" ns3:_="" ns4:_="">
    <xsd:import namespace="91b358f8-b246-420d-b86f-135dde2f64b3"/>
    <xsd:import namespace="af8cefc2-f3ae-4735-996a-549221d995f5"/>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b358f8-b246-420d-b86f-135dde2f64b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Partage du hachage d’indicateur" ma:internalName="SharingHintHash" ma:readOnly="true">
      <xsd:simpleType>
        <xsd:restriction base="dms:Text"/>
      </xsd:simpleType>
    </xsd:element>
    <xsd:element name="SharedWithDetails" ma:index="10"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8cefc2-f3ae-4735-996a-549221d995f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f8cefc2-f3ae-4735-996a-549221d995f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A04A42-7981-467A-BA55-2EA16410F7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b358f8-b246-420d-b86f-135dde2f64b3"/>
    <ds:schemaRef ds:uri="af8cefc2-f3ae-4735-996a-549221d995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0FC27B-6187-4979-AF5A-96D4517E741B}">
  <ds:schemaRefs>
    <ds:schemaRef ds:uri="af8cefc2-f3ae-4735-996a-549221d995f5"/>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91b358f8-b246-420d-b86f-135dde2f64b3"/>
    <ds:schemaRef ds:uri="http://www.w3.org/XML/1998/namespace"/>
    <ds:schemaRef ds:uri="http://purl.org/dc/dcmitype/"/>
  </ds:schemaRefs>
</ds:datastoreItem>
</file>

<file path=customXml/itemProps3.xml><?xml version="1.0" encoding="utf-8"?>
<ds:datastoreItem xmlns:ds="http://schemas.openxmlformats.org/officeDocument/2006/customXml" ds:itemID="{676806FE-3956-4A99-8121-EC52C40B39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Apex</Template>
  <TotalTime>26514</TotalTime>
  <Words>6694</Words>
  <Application>Microsoft Office PowerPoint</Application>
  <PresentationFormat>Affichage à l'écran (4:3)</PresentationFormat>
  <Paragraphs>939</Paragraphs>
  <Slides>79</Slides>
  <Notes>78</Notes>
  <HiddenSlides>10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79</vt:i4>
      </vt:variant>
    </vt:vector>
  </HeadingPairs>
  <TitlesOfParts>
    <vt:vector size="90" baseType="lpstr">
      <vt:lpstr>Yu Gothic UI Semilight</vt:lpstr>
      <vt:lpstr>-apple-system</vt:lpstr>
      <vt:lpstr>Arial</vt:lpstr>
      <vt:lpstr>Calibri</vt:lpstr>
      <vt:lpstr>Calibri Light</vt:lpstr>
      <vt:lpstr>Cambria</vt:lpstr>
      <vt:lpstr>Helvetica</vt:lpstr>
      <vt:lpstr>Ink Free</vt:lpstr>
      <vt:lpstr>Times New Roman</vt:lpstr>
      <vt:lpstr>Thème Office</vt:lpstr>
      <vt:lpstr>Contiguïté</vt:lpstr>
      <vt:lpstr>Présentation PowerPoint</vt:lpstr>
      <vt:lpstr>Amorce</vt:lpstr>
      <vt:lpstr>Déroulement de la formation</vt:lpstr>
      <vt:lpstr>Déroulement de la formation</vt:lpstr>
      <vt:lpstr>Rôle et fonction de l’enseignant</vt:lpstr>
      <vt:lpstr>Rappel Moodle</vt:lpstr>
      <vt:lpstr>Principales fonctions  d’un enseignant</vt:lpstr>
      <vt:lpstr> Consignes - Activité 1</vt:lpstr>
      <vt:lpstr>Activité 1  Pratique et enseignement du métier</vt:lpstr>
      <vt:lpstr>Activité 2 Le mandat</vt:lpstr>
      <vt:lpstr>Andragogie </vt:lpstr>
      <vt:lpstr>L’andragogie au cœur de l’apprentissage  chez l’adulte</vt:lpstr>
      <vt:lpstr>Présentation PowerPoint</vt:lpstr>
      <vt:lpstr>Activité 3 Principales fonctions et responsabilités  d’un enseignant</vt:lpstr>
      <vt:lpstr>Principales fonctions de l’enseignant</vt:lpstr>
      <vt:lpstr>Principales fonctions de l’enseignant</vt:lpstr>
      <vt:lpstr>Responsabilités de l’enseignant</vt:lpstr>
      <vt:lpstr>Responsabilités de l’enseignant</vt:lpstr>
      <vt:lpstr>L’écrivain –  Alexandre Poulin</vt:lpstr>
      <vt:lpstr>Pause</vt:lpstr>
      <vt:lpstr>Les 13 compétences</vt:lpstr>
      <vt:lpstr>Présentation PowerPoint</vt:lpstr>
      <vt:lpstr>Présentation PowerPoint</vt:lpstr>
      <vt:lpstr>Activité 4  Les 13 compétences professionnelles  de la profession enseignante</vt:lpstr>
      <vt:lpstr>Présentation PowerPoint</vt:lpstr>
      <vt:lpstr>Présentation PowerPoint</vt:lpstr>
      <vt:lpstr>Le programme d’études</vt:lpstr>
      <vt:lpstr>Activité 5 Éléments constitutifs</vt:lpstr>
      <vt:lpstr> Les éléments constitutifs</vt:lpstr>
      <vt:lpstr> Définition d’une compétence </vt:lpstr>
      <vt:lpstr>Les compétences  traduites en comportement</vt:lpstr>
      <vt:lpstr>Les compétences  traduites en situation</vt:lpstr>
      <vt:lpstr>Première partie  d’un programme d’études</vt:lpstr>
      <vt:lpstr>Activité 6 Buts du programme d’études </vt:lpstr>
      <vt:lpstr>Les 4 buts généraux d’un  programme d’études</vt:lpstr>
      <vt:lpstr>Activité 7 L’ intention éducative </vt:lpstr>
      <vt:lpstr>Intentions éducatives</vt:lpstr>
      <vt:lpstr>Présentation PowerPoint</vt:lpstr>
      <vt:lpstr>Matrice des compétences</vt:lpstr>
      <vt:lpstr>La matrice des compétences</vt:lpstr>
      <vt:lpstr>Devoir – Jour 1 Grille d’autoévaluation de l’enseignement</vt:lpstr>
      <vt:lpstr>Rôles et fonctions  de l’enseignant  IPEFP-01 jour 2</vt:lpstr>
      <vt:lpstr>Déroulement de la formation</vt:lpstr>
      <vt:lpstr>Présentation PowerPoint</vt:lpstr>
      <vt:lpstr>Présentation PowerPoint</vt:lpstr>
      <vt:lpstr>Présentation PowerPoint</vt:lpstr>
      <vt:lpstr>Programme d’études</vt:lpstr>
      <vt:lpstr>Activité 7  Recherche d’informations 1re partie du programme d’études</vt:lpstr>
      <vt:lpstr>Deuxième partie  d’un programme d’études</vt:lpstr>
      <vt:lpstr>Activité 8  Compétence de comportement </vt:lpstr>
      <vt:lpstr>Présentation PowerPoint</vt:lpstr>
      <vt:lpstr>Présentation PowerPoint</vt:lpstr>
      <vt:lpstr>Activité 9 Compétence de situation </vt:lpstr>
      <vt:lpstr>Présentation PowerPoint</vt:lpstr>
      <vt:lpstr> Terminologie d’un programme d’études </vt:lpstr>
      <vt:lpstr>Pause</vt:lpstr>
      <vt:lpstr>Principes éthiques</vt:lpstr>
      <vt:lpstr>Activité 11 Éthique</vt:lpstr>
      <vt:lpstr>Présentation PowerPoint</vt:lpstr>
      <vt:lpstr>La conception universelle de l'apprentissage  (CUA)</vt:lpstr>
      <vt:lpstr>Élèves ayant des besoins particuliers en FP</vt:lpstr>
      <vt:lpstr>Modèle RàI (Réponse à l’Intervention)</vt:lpstr>
      <vt:lpstr>Interventions universelles et mesures d’adaptation</vt:lpstr>
      <vt:lpstr>Interventions universelles</vt:lpstr>
      <vt:lpstr>Mesures d’adaptation Info/Sanction (juillet 2019)</vt:lpstr>
      <vt:lpstr>Mesures d’adaptation Info/Sanction (juillet 2019)</vt:lpstr>
      <vt:lpstr>Rôle des Services éducatifs complémentaires  (Ressources humaines spécialisées) </vt:lpstr>
      <vt:lpstr>Services éducatifs complémentaires (SÉC)/ Ressources humaines spécialisées (RHS)</vt:lpstr>
      <vt:lpstr>Présentation PowerPoint</vt:lpstr>
      <vt:lpstr>Présentation PowerPoint</vt:lpstr>
      <vt:lpstr>Attentes du début  du cours</vt:lpstr>
      <vt:lpstr>Attentes</vt:lpstr>
      <vt:lpstr>Présentation PowerPoint</vt:lpstr>
      <vt:lpstr>Travaux à réaliser</vt:lpstr>
      <vt:lpstr>Présentation PowerPoint</vt:lpstr>
      <vt:lpstr>Présentation PowerPoint</vt:lpstr>
      <vt:lpstr>Appréciation de la formation sur Folio</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Tremblay Guylaine</dc:creator>
  <cp:lastModifiedBy>Desjardins Jacynthe</cp:lastModifiedBy>
  <cp:revision>553</cp:revision>
  <cp:lastPrinted>2023-03-15T16:37:24Z</cp:lastPrinted>
  <dcterms:created xsi:type="dcterms:W3CDTF">2016-07-08T13:21:26Z</dcterms:created>
  <dcterms:modified xsi:type="dcterms:W3CDTF">2024-05-24T14:40:25Z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0x010100A2289915C4BD1F48A2DD5FE1F3FABD14</vt:lpwstr>
  </property>
</Properties>
</file>