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3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4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5.xml" ContentType="application/vnd.openxmlformats-officedocument.presentationml.notesSlide+xml"/>
  <Override PartName="/ppt/tags/tag89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7.xml" ContentType="application/vnd.openxmlformats-officedocument.presentationml.notesSlide+xml"/>
  <Override PartName="/ppt/tags/tag96.xml" ContentType="application/vnd.openxmlformats-officedocument.presentationml.tags+xml"/>
  <Override PartName="/ppt/notesSlides/notesSlide8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9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0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1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15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6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7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8.xml" ContentType="application/vnd.openxmlformats-officedocument.presentationml.notesSlide+xml"/>
  <Override PartName="/ppt/tags/tag130.xml" ContentType="application/vnd.openxmlformats-officedocument.presentationml.tags+xml"/>
  <Override PartName="/ppt/notesSlides/notesSlide19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20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21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22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23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24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25.xml" ContentType="application/vnd.openxmlformats-officedocument.presentationml.notesSlide+xml"/>
  <Override PartName="/ppt/tags/tag156.xml" ContentType="application/vnd.openxmlformats-officedocument.presentationml.tags+xml"/>
  <Override PartName="/ppt/notesSlides/notesSlide26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27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28.xml" ContentType="application/vnd.openxmlformats-officedocument.presentationml.notesSlide+xml"/>
  <Override PartName="/ppt/tags/tag161.xml" ContentType="application/vnd.openxmlformats-officedocument.presentationml.tags+xml"/>
  <Override PartName="/ppt/notesSlides/notesSlide29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30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31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32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33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34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35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36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37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38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39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40.xml" ContentType="application/vnd.openxmlformats-officedocument.presentationml.notesSlide+xml"/>
  <Override PartName="/ppt/tags/tag255.xml" ContentType="application/vnd.openxmlformats-officedocument.presentationml.tags+xml"/>
  <Override PartName="/ppt/notesSlides/notesSlide41.xml" ContentType="application/vnd.openxmlformats-officedocument.presentationml.notesSlide+xml"/>
  <Override PartName="/ppt/tags/tag256.xml" ContentType="application/vnd.openxmlformats-officedocument.presentationml.tags+xml"/>
  <Override PartName="/ppt/notesSlides/notesSlide42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43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44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45.xml" ContentType="application/vnd.openxmlformats-officedocument.presentationml.notesSlide+xml"/>
  <Override PartName="/ppt/tags/tag307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49.xml" ContentType="application/vnd.openxmlformats-officedocument.presentationml.notesSlid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50.xml" ContentType="application/vnd.openxmlformats-officedocument.presentationml.notesSlide+xml"/>
  <Override PartName="/ppt/tags/tag318.xml" ContentType="application/vnd.openxmlformats-officedocument.presentationml.tags+xml"/>
  <Override PartName="/ppt/notesSlides/notesSlide51.xml" ContentType="application/vnd.openxmlformats-officedocument.presentationml.notesSlide+xml"/>
  <Override PartName="/ppt/tags/tag319.xml" ContentType="application/vnd.openxmlformats-officedocument.presentationml.tags+xml"/>
  <Override PartName="/ppt/notesSlides/notesSlide52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53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54.xml" ContentType="application/vnd.openxmlformats-officedocument.presentationml.notesSlide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55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56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57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notesSlides/notesSlide58.xml" ContentType="application/vnd.openxmlformats-officedocument.presentationml.notesSlide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59.xml" ContentType="application/vnd.openxmlformats-officedocument.presentationml.notesSlid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60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61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68"/>
  </p:notesMasterIdLst>
  <p:handoutMasterIdLst>
    <p:handoutMasterId r:id="rId69"/>
  </p:handoutMasterIdLst>
  <p:sldIdLst>
    <p:sldId id="375" r:id="rId3"/>
    <p:sldId id="457" r:id="rId4"/>
    <p:sldId id="377" r:id="rId5"/>
    <p:sldId id="378" r:id="rId6"/>
    <p:sldId id="379" r:id="rId7"/>
    <p:sldId id="308" r:id="rId8"/>
    <p:sldId id="381" r:id="rId9"/>
    <p:sldId id="382" r:id="rId10"/>
    <p:sldId id="446" r:id="rId11"/>
    <p:sldId id="383" r:id="rId12"/>
    <p:sldId id="395" r:id="rId13"/>
    <p:sldId id="339" r:id="rId14"/>
    <p:sldId id="344" r:id="rId15"/>
    <p:sldId id="342" r:id="rId16"/>
    <p:sldId id="447" r:id="rId17"/>
    <p:sldId id="388" r:id="rId18"/>
    <p:sldId id="387" r:id="rId19"/>
    <p:sldId id="389" r:id="rId20"/>
    <p:sldId id="450" r:id="rId21"/>
    <p:sldId id="458" r:id="rId22"/>
    <p:sldId id="451" r:id="rId23"/>
    <p:sldId id="410" r:id="rId24"/>
    <p:sldId id="385" r:id="rId25"/>
    <p:sldId id="448" r:id="rId26"/>
    <p:sldId id="397" r:id="rId27"/>
    <p:sldId id="401" r:id="rId28"/>
    <p:sldId id="349" r:id="rId29"/>
    <p:sldId id="346" r:id="rId30"/>
    <p:sldId id="453" r:id="rId31"/>
    <p:sldId id="394" r:id="rId32"/>
    <p:sldId id="402" r:id="rId33"/>
    <p:sldId id="406" r:id="rId34"/>
    <p:sldId id="455" r:id="rId35"/>
    <p:sldId id="366" r:id="rId36"/>
    <p:sldId id="348" r:id="rId37"/>
    <p:sldId id="324" r:id="rId38"/>
    <p:sldId id="400" r:id="rId39"/>
    <p:sldId id="386" r:id="rId40"/>
    <p:sldId id="351" r:id="rId41"/>
    <p:sldId id="352" r:id="rId42"/>
    <p:sldId id="353" r:id="rId43"/>
    <p:sldId id="319" r:id="rId44"/>
    <p:sldId id="434" r:id="rId45"/>
    <p:sldId id="317" r:id="rId46"/>
    <p:sldId id="318" r:id="rId47"/>
    <p:sldId id="343" r:id="rId48"/>
    <p:sldId id="355" r:id="rId49"/>
    <p:sldId id="405" r:id="rId50"/>
    <p:sldId id="314" r:id="rId51"/>
    <p:sldId id="364" r:id="rId52"/>
    <p:sldId id="454" r:id="rId53"/>
    <p:sldId id="407" r:id="rId54"/>
    <p:sldId id="404" r:id="rId55"/>
    <p:sldId id="452" r:id="rId56"/>
    <p:sldId id="358" r:id="rId57"/>
    <p:sldId id="359" r:id="rId58"/>
    <p:sldId id="360" r:id="rId59"/>
    <p:sldId id="315" r:id="rId60"/>
    <p:sldId id="334" r:id="rId61"/>
    <p:sldId id="445" r:id="rId62"/>
    <p:sldId id="356" r:id="rId63"/>
    <p:sldId id="287" r:id="rId64"/>
    <p:sldId id="289" r:id="rId65"/>
    <p:sldId id="362" r:id="rId66"/>
    <p:sldId id="399" r:id="rId67"/>
  </p:sldIdLst>
  <p:sldSz cx="9144000" cy="6858000" type="screen4x3"/>
  <p:notesSz cx="7023100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1" id="{B0EDC774-17ED-430D-935D-AB7215BADF7D}">
          <p14:sldIdLst>
            <p14:sldId id="375"/>
            <p14:sldId id="457"/>
          </p14:sldIdLst>
        </p14:section>
        <p14:section name="Section 2" id="{9C2C5BA2-EFC1-4F26-B93C-7F8BD71E8DD3}">
          <p14:sldIdLst>
            <p14:sldId id="377"/>
            <p14:sldId id="378"/>
            <p14:sldId id="379"/>
            <p14:sldId id="308"/>
            <p14:sldId id="381"/>
            <p14:sldId id="382"/>
            <p14:sldId id="446"/>
            <p14:sldId id="383"/>
            <p14:sldId id="395"/>
            <p14:sldId id="339"/>
            <p14:sldId id="344"/>
            <p14:sldId id="342"/>
            <p14:sldId id="447"/>
            <p14:sldId id="388"/>
            <p14:sldId id="387"/>
            <p14:sldId id="389"/>
            <p14:sldId id="450"/>
            <p14:sldId id="458"/>
            <p14:sldId id="451"/>
            <p14:sldId id="410"/>
            <p14:sldId id="385"/>
            <p14:sldId id="448"/>
            <p14:sldId id="397"/>
            <p14:sldId id="401"/>
            <p14:sldId id="349"/>
            <p14:sldId id="346"/>
            <p14:sldId id="453"/>
            <p14:sldId id="394"/>
            <p14:sldId id="402"/>
            <p14:sldId id="406"/>
            <p14:sldId id="455"/>
            <p14:sldId id="366"/>
            <p14:sldId id="348"/>
            <p14:sldId id="324"/>
            <p14:sldId id="400"/>
            <p14:sldId id="386"/>
            <p14:sldId id="351"/>
            <p14:sldId id="352"/>
            <p14:sldId id="353"/>
            <p14:sldId id="319"/>
            <p14:sldId id="434"/>
            <p14:sldId id="317"/>
            <p14:sldId id="318"/>
            <p14:sldId id="343"/>
            <p14:sldId id="355"/>
            <p14:sldId id="405"/>
            <p14:sldId id="314"/>
            <p14:sldId id="364"/>
            <p14:sldId id="454"/>
            <p14:sldId id="407"/>
            <p14:sldId id="404"/>
            <p14:sldId id="452"/>
            <p14:sldId id="358"/>
            <p14:sldId id="359"/>
            <p14:sldId id="360"/>
            <p14:sldId id="315"/>
            <p14:sldId id="334"/>
            <p14:sldId id="445"/>
            <p14:sldId id="356"/>
            <p14:sldId id="287"/>
            <p14:sldId id="289"/>
            <p14:sldId id="362"/>
            <p14:sldId id="3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gouin-Mohin Sylvie" initials="SS" lastIdx="2" clrIdx="0">
    <p:extLst>
      <p:ext uri="{19B8F6BF-5375-455C-9EA6-DF929625EA0E}">
        <p15:presenceInfo xmlns:p15="http://schemas.microsoft.com/office/powerpoint/2012/main" userId="S-1-5-21-1799102757-531825770-621696214-650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5268" autoAdjust="0"/>
  </p:normalViewPr>
  <p:slideViewPr>
    <p:cSldViewPr>
      <p:cViewPr varScale="1">
        <p:scale>
          <a:sx n="109" d="100"/>
          <a:sy n="109" d="100"/>
        </p:scale>
        <p:origin x="172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21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540"/>
    </p:cViewPr>
  </p:sorterViewPr>
  <p:notesViewPr>
    <p:cSldViewPr>
      <p:cViewPr varScale="1">
        <p:scale>
          <a:sx n="52" d="100"/>
          <a:sy n="52" d="100"/>
        </p:scale>
        <p:origin x="2232" y="-1272"/>
      </p:cViewPr>
      <p:guideLst>
        <p:guide orient="horz" pos="2933"/>
        <p:guide pos="22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1B091-D021-4001-AD94-06124BFF678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F2F7F420-72F6-4927-8A1D-B0172866AE49}">
      <dgm:prSet phldrT="[Texte]"/>
      <dgm:spPr>
        <a:solidFill>
          <a:srgbClr val="C00000"/>
        </a:solidFill>
      </dgm:spPr>
      <dgm:t>
        <a:bodyPr/>
        <a:lstStyle/>
        <a:p>
          <a:r>
            <a:rPr lang="fr-CA" dirty="0"/>
            <a:t>Planifier</a:t>
          </a:r>
        </a:p>
      </dgm:t>
    </dgm:pt>
    <dgm:pt modelId="{85F3206B-6F63-4C04-98E6-B9E9862E1A48}" type="parTrans" cxnId="{A140802C-70D4-4E66-8526-1BA279570178}">
      <dgm:prSet/>
      <dgm:spPr/>
      <dgm:t>
        <a:bodyPr/>
        <a:lstStyle/>
        <a:p>
          <a:endParaRPr lang="fr-CA"/>
        </a:p>
      </dgm:t>
    </dgm:pt>
    <dgm:pt modelId="{A2E77226-E1E6-497A-8D01-1FCA3739F59F}" type="sibTrans" cxnId="{A140802C-70D4-4E66-8526-1BA279570178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fr-CA"/>
        </a:p>
      </dgm:t>
    </dgm:pt>
    <dgm:pt modelId="{E885EC6F-62BB-4A8E-9FD9-9D700FCE99A4}">
      <dgm:prSet phldrT="[Texte]"/>
      <dgm:spPr>
        <a:solidFill>
          <a:srgbClr val="C00000"/>
        </a:solidFill>
      </dgm:spPr>
      <dgm:t>
        <a:bodyPr/>
        <a:lstStyle/>
        <a:p>
          <a:r>
            <a:rPr lang="fr-CA" dirty="0"/>
            <a:t>Exécuter</a:t>
          </a:r>
        </a:p>
      </dgm:t>
    </dgm:pt>
    <dgm:pt modelId="{DBC99C5A-F401-4EDA-BBF0-F0ADB39C11DC}" type="parTrans" cxnId="{CB55DB37-E76D-4A7E-A084-CB7B58EC1726}">
      <dgm:prSet/>
      <dgm:spPr/>
      <dgm:t>
        <a:bodyPr/>
        <a:lstStyle/>
        <a:p>
          <a:endParaRPr lang="fr-CA"/>
        </a:p>
      </dgm:t>
    </dgm:pt>
    <dgm:pt modelId="{2FE2EEA3-9787-483B-B4CB-36FE541831B6}" type="sibTrans" cxnId="{CB55DB37-E76D-4A7E-A084-CB7B58EC1726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fr-CA"/>
        </a:p>
      </dgm:t>
    </dgm:pt>
    <dgm:pt modelId="{012A2672-095C-4BBA-B1CA-A324975F1F78}">
      <dgm:prSet phldrT="[Texte]"/>
      <dgm:spPr>
        <a:solidFill>
          <a:srgbClr val="C00000"/>
        </a:solidFill>
      </dgm:spPr>
      <dgm:t>
        <a:bodyPr/>
        <a:lstStyle/>
        <a:p>
          <a:r>
            <a:rPr lang="fr-CA" dirty="0"/>
            <a:t>Vérifier</a:t>
          </a:r>
        </a:p>
      </dgm:t>
    </dgm:pt>
    <dgm:pt modelId="{332C4A5D-5A50-4C1B-B653-6FF9852EF384}" type="parTrans" cxnId="{9AA7A441-FE85-40BE-BF8B-E31AB4C6DC5D}">
      <dgm:prSet/>
      <dgm:spPr/>
      <dgm:t>
        <a:bodyPr/>
        <a:lstStyle/>
        <a:p>
          <a:endParaRPr lang="fr-CA"/>
        </a:p>
      </dgm:t>
    </dgm:pt>
    <dgm:pt modelId="{EF506AA9-1DD3-46F1-9B08-602F7C61834A}" type="sibTrans" cxnId="{9AA7A441-FE85-40BE-BF8B-E31AB4C6DC5D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fr-CA"/>
        </a:p>
      </dgm:t>
    </dgm:pt>
    <dgm:pt modelId="{20AAA563-EEE0-4D17-9DBD-8CBB3D95B1DE}">
      <dgm:prSet phldrT="[Texte]"/>
      <dgm:spPr>
        <a:solidFill>
          <a:srgbClr val="C00000"/>
        </a:solidFill>
      </dgm:spPr>
      <dgm:t>
        <a:bodyPr/>
        <a:lstStyle/>
        <a:p>
          <a:r>
            <a:rPr lang="fr-CA" dirty="0"/>
            <a:t>Améliorer</a:t>
          </a:r>
        </a:p>
      </dgm:t>
    </dgm:pt>
    <dgm:pt modelId="{39F3501B-FAA3-4002-9095-D89FCB85B726}" type="parTrans" cxnId="{2F550087-392F-4376-B445-E8AEE315B94A}">
      <dgm:prSet/>
      <dgm:spPr/>
      <dgm:t>
        <a:bodyPr/>
        <a:lstStyle/>
        <a:p>
          <a:endParaRPr lang="fr-CA"/>
        </a:p>
      </dgm:t>
    </dgm:pt>
    <dgm:pt modelId="{77FFC63B-FBAD-44C3-B3A8-AA867B3524A1}" type="sibTrans" cxnId="{2F550087-392F-4376-B445-E8AEE315B94A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fr-CA"/>
        </a:p>
      </dgm:t>
    </dgm:pt>
    <dgm:pt modelId="{4705F525-3CD7-47BD-B2D6-B2C4E3A3FE15}" type="pres">
      <dgm:prSet presAssocID="{6B21B091-D021-4001-AD94-06124BFF6785}" presName="cycle" presStyleCnt="0">
        <dgm:presLayoutVars>
          <dgm:dir/>
          <dgm:resizeHandles val="exact"/>
        </dgm:presLayoutVars>
      </dgm:prSet>
      <dgm:spPr/>
    </dgm:pt>
    <dgm:pt modelId="{EBDC4964-9DB1-4164-ABDB-ED6DBB914A92}" type="pres">
      <dgm:prSet presAssocID="{F2F7F420-72F6-4927-8A1D-B0172866AE49}" presName="node" presStyleLbl="node1" presStyleIdx="0" presStyleCnt="4" custRadScaleRad="98936">
        <dgm:presLayoutVars>
          <dgm:bulletEnabled val="1"/>
        </dgm:presLayoutVars>
      </dgm:prSet>
      <dgm:spPr/>
    </dgm:pt>
    <dgm:pt modelId="{AFC17737-04A3-4BC2-9D19-AD5A6DF02F34}" type="pres">
      <dgm:prSet presAssocID="{A2E77226-E1E6-497A-8D01-1FCA3739F59F}" presName="sibTrans" presStyleLbl="sibTrans2D1" presStyleIdx="0" presStyleCnt="4"/>
      <dgm:spPr/>
    </dgm:pt>
    <dgm:pt modelId="{A4AE475B-8095-4FA3-9EF3-0135A3E236E8}" type="pres">
      <dgm:prSet presAssocID="{A2E77226-E1E6-497A-8D01-1FCA3739F59F}" presName="connectorText" presStyleLbl="sibTrans2D1" presStyleIdx="0" presStyleCnt="4"/>
      <dgm:spPr/>
    </dgm:pt>
    <dgm:pt modelId="{72B95516-0138-4BDA-B9CD-4FA14FDB7C25}" type="pres">
      <dgm:prSet presAssocID="{E885EC6F-62BB-4A8E-9FD9-9D700FCE99A4}" presName="node" presStyleLbl="node1" presStyleIdx="1" presStyleCnt="4">
        <dgm:presLayoutVars>
          <dgm:bulletEnabled val="1"/>
        </dgm:presLayoutVars>
      </dgm:prSet>
      <dgm:spPr/>
    </dgm:pt>
    <dgm:pt modelId="{8931C7B1-C02E-452C-81DA-804BC4279E38}" type="pres">
      <dgm:prSet presAssocID="{2FE2EEA3-9787-483B-B4CB-36FE541831B6}" presName="sibTrans" presStyleLbl="sibTrans2D1" presStyleIdx="1" presStyleCnt="4"/>
      <dgm:spPr/>
    </dgm:pt>
    <dgm:pt modelId="{178984E6-0647-4CBB-8E20-0C75D79D0DDE}" type="pres">
      <dgm:prSet presAssocID="{2FE2EEA3-9787-483B-B4CB-36FE541831B6}" presName="connectorText" presStyleLbl="sibTrans2D1" presStyleIdx="1" presStyleCnt="4"/>
      <dgm:spPr/>
    </dgm:pt>
    <dgm:pt modelId="{4246588A-9950-4375-8111-AD939FCF998B}" type="pres">
      <dgm:prSet presAssocID="{012A2672-095C-4BBA-B1CA-A324975F1F78}" presName="node" presStyleLbl="node1" presStyleIdx="2" presStyleCnt="4">
        <dgm:presLayoutVars>
          <dgm:bulletEnabled val="1"/>
        </dgm:presLayoutVars>
      </dgm:prSet>
      <dgm:spPr/>
    </dgm:pt>
    <dgm:pt modelId="{EEE633D9-4F8A-4F53-9D70-34DB451ACF86}" type="pres">
      <dgm:prSet presAssocID="{EF506AA9-1DD3-46F1-9B08-602F7C61834A}" presName="sibTrans" presStyleLbl="sibTrans2D1" presStyleIdx="2" presStyleCnt="4"/>
      <dgm:spPr/>
    </dgm:pt>
    <dgm:pt modelId="{B3871250-726D-40D8-9B54-6EC134B88BE0}" type="pres">
      <dgm:prSet presAssocID="{EF506AA9-1DD3-46F1-9B08-602F7C61834A}" presName="connectorText" presStyleLbl="sibTrans2D1" presStyleIdx="2" presStyleCnt="4"/>
      <dgm:spPr/>
    </dgm:pt>
    <dgm:pt modelId="{8297045A-AAC0-4F25-89C2-EB61D79D37CF}" type="pres">
      <dgm:prSet presAssocID="{20AAA563-EEE0-4D17-9DBD-8CBB3D95B1DE}" presName="node" presStyleLbl="node1" presStyleIdx="3" presStyleCnt="4">
        <dgm:presLayoutVars>
          <dgm:bulletEnabled val="1"/>
        </dgm:presLayoutVars>
      </dgm:prSet>
      <dgm:spPr/>
    </dgm:pt>
    <dgm:pt modelId="{A192A875-50BD-4402-95EC-E72DBD8AC35E}" type="pres">
      <dgm:prSet presAssocID="{77FFC63B-FBAD-44C3-B3A8-AA867B3524A1}" presName="sibTrans" presStyleLbl="sibTrans2D1" presStyleIdx="3" presStyleCnt="4"/>
      <dgm:spPr/>
    </dgm:pt>
    <dgm:pt modelId="{4D1273F8-809E-4A7E-B588-0990E61D5C25}" type="pres">
      <dgm:prSet presAssocID="{77FFC63B-FBAD-44C3-B3A8-AA867B3524A1}" presName="connectorText" presStyleLbl="sibTrans2D1" presStyleIdx="3" presStyleCnt="4"/>
      <dgm:spPr/>
    </dgm:pt>
  </dgm:ptLst>
  <dgm:cxnLst>
    <dgm:cxn modelId="{A140802C-70D4-4E66-8526-1BA279570178}" srcId="{6B21B091-D021-4001-AD94-06124BFF6785}" destId="{F2F7F420-72F6-4927-8A1D-B0172866AE49}" srcOrd="0" destOrd="0" parTransId="{85F3206B-6F63-4C04-98E6-B9E9862E1A48}" sibTransId="{A2E77226-E1E6-497A-8D01-1FCA3739F59F}"/>
    <dgm:cxn modelId="{CB55DB37-E76D-4A7E-A084-CB7B58EC1726}" srcId="{6B21B091-D021-4001-AD94-06124BFF6785}" destId="{E885EC6F-62BB-4A8E-9FD9-9D700FCE99A4}" srcOrd="1" destOrd="0" parTransId="{DBC99C5A-F401-4EDA-BBF0-F0ADB39C11DC}" sibTransId="{2FE2EEA3-9787-483B-B4CB-36FE541831B6}"/>
    <dgm:cxn modelId="{FAAC2D5F-3E20-41E6-ABE3-1FAF82ECE0C1}" type="presOf" srcId="{EF506AA9-1DD3-46F1-9B08-602F7C61834A}" destId="{EEE633D9-4F8A-4F53-9D70-34DB451ACF86}" srcOrd="0" destOrd="0" presId="urn:microsoft.com/office/officeart/2005/8/layout/cycle2"/>
    <dgm:cxn modelId="{9AA7A441-FE85-40BE-BF8B-E31AB4C6DC5D}" srcId="{6B21B091-D021-4001-AD94-06124BFF6785}" destId="{012A2672-095C-4BBA-B1CA-A324975F1F78}" srcOrd="2" destOrd="0" parTransId="{332C4A5D-5A50-4C1B-B653-6FF9852EF384}" sibTransId="{EF506AA9-1DD3-46F1-9B08-602F7C61834A}"/>
    <dgm:cxn modelId="{2DF8BC65-6A32-4AB6-B9A9-FF3B2E8F907E}" type="presOf" srcId="{20AAA563-EEE0-4D17-9DBD-8CBB3D95B1DE}" destId="{8297045A-AAC0-4F25-89C2-EB61D79D37CF}" srcOrd="0" destOrd="0" presId="urn:microsoft.com/office/officeart/2005/8/layout/cycle2"/>
    <dgm:cxn modelId="{D8BEDD70-7A78-4CE7-9E2A-C2E48E7AF013}" type="presOf" srcId="{F2F7F420-72F6-4927-8A1D-B0172866AE49}" destId="{EBDC4964-9DB1-4164-ABDB-ED6DBB914A92}" srcOrd="0" destOrd="0" presId="urn:microsoft.com/office/officeart/2005/8/layout/cycle2"/>
    <dgm:cxn modelId="{59D47E7C-F951-497C-9B11-699EEC51CF5C}" type="presOf" srcId="{A2E77226-E1E6-497A-8D01-1FCA3739F59F}" destId="{AFC17737-04A3-4BC2-9D19-AD5A6DF02F34}" srcOrd="0" destOrd="0" presId="urn:microsoft.com/office/officeart/2005/8/layout/cycle2"/>
    <dgm:cxn modelId="{2F550087-392F-4376-B445-E8AEE315B94A}" srcId="{6B21B091-D021-4001-AD94-06124BFF6785}" destId="{20AAA563-EEE0-4D17-9DBD-8CBB3D95B1DE}" srcOrd="3" destOrd="0" parTransId="{39F3501B-FAA3-4002-9095-D89FCB85B726}" sibTransId="{77FFC63B-FBAD-44C3-B3A8-AA867B3524A1}"/>
    <dgm:cxn modelId="{74B1D794-033F-4A12-8B64-875109321941}" type="presOf" srcId="{77FFC63B-FBAD-44C3-B3A8-AA867B3524A1}" destId="{4D1273F8-809E-4A7E-B588-0990E61D5C25}" srcOrd="1" destOrd="0" presId="urn:microsoft.com/office/officeart/2005/8/layout/cycle2"/>
    <dgm:cxn modelId="{2B5C5D9B-74F1-4738-92C2-8C75A7743D34}" type="presOf" srcId="{EF506AA9-1DD3-46F1-9B08-602F7C61834A}" destId="{B3871250-726D-40D8-9B54-6EC134B88BE0}" srcOrd="1" destOrd="0" presId="urn:microsoft.com/office/officeart/2005/8/layout/cycle2"/>
    <dgm:cxn modelId="{516844A8-F082-4ADE-8CDD-D36EF0E27601}" type="presOf" srcId="{2FE2EEA3-9787-483B-B4CB-36FE541831B6}" destId="{8931C7B1-C02E-452C-81DA-804BC4279E38}" srcOrd="0" destOrd="0" presId="urn:microsoft.com/office/officeart/2005/8/layout/cycle2"/>
    <dgm:cxn modelId="{403329AA-BA5F-445C-89DD-AB37ED882819}" type="presOf" srcId="{012A2672-095C-4BBA-B1CA-A324975F1F78}" destId="{4246588A-9950-4375-8111-AD939FCF998B}" srcOrd="0" destOrd="0" presId="urn:microsoft.com/office/officeart/2005/8/layout/cycle2"/>
    <dgm:cxn modelId="{59976EAC-F97C-45F8-B4C6-96C73376896A}" type="presOf" srcId="{E885EC6F-62BB-4A8E-9FD9-9D700FCE99A4}" destId="{72B95516-0138-4BDA-B9CD-4FA14FDB7C25}" srcOrd="0" destOrd="0" presId="urn:microsoft.com/office/officeart/2005/8/layout/cycle2"/>
    <dgm:cxn modelId="{6A46BDB6-C3B0-4D6F-B660-D4B7C073478D}" type="presOf" srcId="{2FE2EEA3-9787-483B-B4CB-36FE541831B6}" destId="{178984E6-0647-4CBB-8E20-0C75D79D0DDE}" srcOrd="1" destOrd="0" presId="urn:microsoft.com/office/officeart/2005/8/layout/cycle2"/>
    <dgm:cxn modelId="{82BCD7C5-F213-463B-A4B5-9771934E08A2}" type="presOf" srcId="{6B21B091-D021-4001-AD94-06124BFF6785}" destId="{4705F525-3CD7-47BD-B2D6-B2C4E3A3FE15}" srcOrd="0" destOrd="0" presId="urn:microsoft.com/office/officeart/2005/8/layout/cycle2"/>
    <dgm:cxn modelId="{93C325C6-F1EE-41DA-BB53-C63284A6E65E}" type="presOf" srcId="{A2E77226-E1E6-497A-8D01-1FCA3739F59F}" destId="{A4AE475B-8095-4FA3-9EF3-0135A3E236E8}" srcOrd="1" destOrd="0" presId="urn:microsoft.com/office/officeart/2005/8/layout/cycle2"/>
    <dgm:cxn modelId="{9BA6DBD0-51EA-4FC6-8F8D-3F2C1694A722}" type="presOf" srcId="{77FFC63B-FBAD-44C3-B3A8-AA867B3524A1}" destId="{A192A875-50BD-4402-95EC-E72DBD8AC35E}" srcOrd="0" destOrd="0" presId="urn:microsoft.com/office/officeart/2005/8/layout/cycle2"/>
    <dgm:cxn modelId="{8457E67B-E510-40DC-B681-C719648F9D48}" type="presParOf" srcId="{4705F525-3CD7-47BD-B2D6-B2C4E3A3FE15}" destId="{EBDC4964-9DB1-4164-ABDB-ED6DBB914A92}" srcOrd="0" destOrd="0" presId="urn:microsoft.com/office/officeart/2005/8/layout/cycle2"/>
    <dgm:cxn modelId="{29BE9929-9310-4CFF-BE8E-208323CB9992}" type="presParOf" srcId="{4705F525-3CD7-47BD-B2D6-B2C4E3A3FE15}" destId="{AFC17737-04A3-4BC2-9D19-AD5A6DF02F34}" srcOrd="1" destOrd="0" presId="urn:microsoft.com/office/officeart/2005/8/layout/cycle2"/>
    <dgm:cxn modelId="{89C5D708-5BC1-4DA5-B5EA-297FC7E090DC}" type="presParOf" srcId="{AFC17737-04A3-4BC2-9D19-AD5A6DF02F34}" destId="{A4AE475B-8095-4FA3-9EF3-0135A3E236E8}" srcOrd="0" destOrd="0" presId="urn:microsoft.com/office/officeart/2005/8/layout/cycle2"/>
    <dgm:cxn modelId="{B872F087-61D2-46D8-812E-7FF3CFF24783}" type="presParOf" srcId="{4705F525-3CD7-47BD-B2D6-B2C4E3A3FE15}" destId="{72B95516-0138-4BDA-B9CD-4FA14FDB7C25}" srcOrd="2" destOrd="0" presId="urn:microsoft.com/office/officeart/2005/8/layout/cycle2"/>
    <dgm:cxn modelId="{4BAE382C-0BC8-48FD-835F-C8961A0B0AD9}" type="presParOf" srcId="{4705F525-3CD7-47BD-B2D6-B2C4E3A3FE15}" destId="{8931C7B1-C02E-452C-81DA-804BC4279E38}" srcOrd="3" destOrd="0" presId="urn:microsoft.com/office/officeart/2005/8/layout/cycle2"/>
    <dgm:cxn modelId="{4F7B320D-4C6F-49FE-AEE9-A5E5094FEDE6}" type="presParOf" srcId="{8931C7B1-C02E-452C-81DA-804BC4279E38}" destId="{178984E6-0647-4CBB-8E20-0C75D79D0DDE}" srcOrd="0" destOrd="0" presId="urn:microsoft.com/office/officeart/2005/8/layout/cycle2"/>
    <dgm:cxn modelId="{2AF34090-ED30-4FE9-9592-D6CB1B37A13D}" type="presParOf" srcId="{4705F525-3CD7-47BD-B2D6-B2C4E3A3FE15}" destId="{4246588A-9950-4375-8111-AD939FCF998B}" srcOrd="4" destOrd="0" presId="urn:microsoft.com/office/officeart/2005/8/layout/cycle2"/>
    <dgm:cxn modelId="{6B6D9816-B879-41B7-A101-A3EA6A027337}" type="presParOf" srcId="{4705F525-3CD7-47BD-B2D6-B2C4E3A3FE15}" destId="{EEE633D9-4F8A-4F53-9D70-34DB451ACF86}" srcOrd="5" destOrd="0" presId="urn:microsoft.com/office/officeart/2005/8/layout/cycle2"/>
    <dgm:cxn modelId="{3051F9AC-F033-4C10-B35D-3534B83F1A36}" type="presParOf" srcId="{EEE633D9-4F8A-4F53-9D70-34DB451ACF86}" destId="{B3871250-726D-40D8-9B54-6EC134B88BE0}" srcOrd="0" destOrd="0" presId="urn:microsoft.com/office/officeart/2005/8/layout/cycle2"/>
    <dgm:cxn modelId="{E5ABEA90-A7AD-4DDE-8631-58B810BB29A6}" type="presParOf" srcId="{4705F525-3CD7-47BD-B2D6-B2C4E3A3FE15}" destId="{8297045A-AAC0-4F25-89C2-EB61D79D37CF}" srcOrd="6" destOrd="0" presId="urn:microsoft.com/office/officeart/2005/8/layout/cycle2"/>
    <dgm:cxn modelId="{046ACC1A-0EBA-418F-AFA0-DDA95A43866D}" type="presParOf" srcId="{4705F525-3CD7-47BD-B2D6-B2C4E3A3FE15}" destId="{A192A875-50BD-4402-95EC-E72DBD8AC35E}" srcOrd="7" destOrd="0" presId="urn:microsoft.com/office/officeart/2005/8/layout/cycle2"/>
    <dgm:cxn modelId="{B28ABA78-CB5A-4FCD-9C69-6D59D1F164BA}" type="presParOf" srcId="{A192A875-50BD-4402-95EC-E72DBD8AC35E}" destId="{4D1273F8-809E-4A7E-B588-0990E61D5C2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3DC159-AB50-455F-A7FF-4AC68AD4113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794F8A8-900E-4E25-93E2-9D82773B9D36}">
      <dgm:prSet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pPr rtl="0"/>
          <a:r>
            <a:rPr lang="fr-CA" b="1" dirty="0">
              <a:solidFill>
                <a:schemeClr val="bg1"/>
              </a:solidFill>
            </a:rPr>
            <a:t>Permet de planifier</a:t>
          </a:r>
          <a:endParaRPr lang="fr-CA" dirty="0">
            <a:solidFill>
              <a:schemeClr val="bg1"/>
            </a:solidFill>
          </a:endParaRPr>
        </a:p>
      </dgm:t>
    </dgm:pt>
    <dgm:pt modelId="{A86C8A04-A00D-45F3-8858-219C99AB3BE0}" type="parTrans" cxnId="{B8E0B09C-B8E8-459D-B456-6A71CDD5E7E8}">
      <dgm:prSet/>
      <dgm:spPr/>
      <dgm:t>
        <a:bodyPr/>
        <a:lstStyle/>
        <a:p>
          <a:endParaRPr lang="fr-FR"/>
        </a:p>
      </dgm:t>
    </dgm:pt>
    <dgm:pt modelId="{ABB30D6B-6383-469B-B630-F3819D318BBD}" type="sibTrans" cxnId="{B8E0B09C-B8E8-459D-B456-6A71CDD5E7E8}">
      <dgm:prSet/>
      <dgm:spPr/>
      <dgm:t>
        <a:bodyPr/>
        <a:lstStyle/>
        <a:p>
          <a:endParaRPr lang="fr-FR"/>
        </a:p>
      </dgm:t>
    </dgm:pt>
    <dgm:pt modelId="{AA282678-D40E-4C5F-9EB1-EE9B0DDE2978}">
      <dgm:prSet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pPr rtl="0"/>
          <a:r>
            <a:rPr lang="fr-CA" dirty="0"/>
            <a:t>La répartition du temps d’enseignement et du temps d’évaluation en fonction de la durée locale</a:t>
          </a:r>
        </a:p>
      </dgm:t>
    </dgm:pt>
    <dgm:pt modelId="{067EC15C-0E4F-437F-A788-2E34871F2D13}" type="parTrans" cxnId="{205FD464-D384-4429-BBF3-29FF1989617C}">
      <dgm:prSet/>
      <dgm:spPr/>
      <dgm:t>
        <a:bodyPr/>
        <a:lstStyle/>
        <a:p>
          <a:endParaRPr lang="fr-FR"/>
        </a:p>
      </dgm:t>
    </dgm:pt>
    <dgm:pt modelId="{C0D37C79-5135-40C3-9324-C687ECC2A82A}" type="sibTrans" cxnId="{205FD464-D384-4429-BBF3-29FF1989617C}">
      <dgm:prSet/>
      <dgm:spPr/>
      <dgm:t>
        <a:bodyPr/>
        <a:lstStyle/>
        <a:p>
          <a:endParaRPr lang="fr-FR"/>
        </a:p>
      </dgm:t>
    </dgm:pt>
    <dgm:pt modelId="{6AFA5053-1879-4B86-87A4-C9CE5FDE6BD4}">
      <dgm:prSet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pPr rtl="0"/>
          <a:r>
            <a:rPr lang="fr-CA" dirty="0"/>
            <a:t>Les contenus en fonction du programme </a:t>
          </a:r>
        </a:p>
      </dgm:t>
    </dgm:pt>
    <dgm:pt modelId="{66211EBC-F136-4A2C-9BD2-35BDEB04CF00}" type="parTrans" cxnId="{B04C949B-1CF5-42CD-B128-7B11AC78E6CF}">
      <dgm:prSet/>
      <dgm:spPr/>
      <dgm:t>
        <a:bodyPr/>
        <a:lstStyle/>
        <a:p>
          <a:endParaRPr lang="fr-FR"/>
        </a:p>
      </dgm:t>
    </dgm:pt>
    <dgm:pt modelId="{BADA195A-9548-438A-8865-402614CFDCAE}" type="sibTrans" cxnId="{B04C949B-1CF5-42CD-B128-7B11AC78E6CF}">
      <dgm:prSet/>
      <dgm:spPr/>
      <dgm:t>
        <a:bodyPr/>
        <a:lstStyle/>
        <a:p>
          <a:endParaRPr lang="fr-FR"/>
        </a:p>
      </dgm:t>
    </dgm:pt>
    <dgm:pt modelId="{D71CC8A1-9CD4-4983-9D57-017CFA063087}">
      <dgm:prSet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pPr rtl="0"/>
          <a:r>
            <a:rPr lang="fr-CA" dirty="0"/>
            <a:t>Les moments d’évaluation</a:t>
          </a:r>
        </a:p>
      </dgm:t>
    </dgm:pt>
    <dgm:pt modelId="{52002BB9-2959-4731-8098-7DCB670CC089}" type="parTrans" cxnId="{D5D6068B-81BC-49CE-A800-4D0885FA0CE6}">
      <dgm:prSet/>
      <dgm:spPr/>
      <dgm:t>
        <a:bodyPr/>
        <a:lstStyle/>
        <a:p>
          <a:endParaRPr lang="fr-FR"/>
        </a:p>
      </dgm:t>
    </dgm:pt>
    <dgm:pt modelId="{055C7299-21E9-4407-AFDB-AE9C80E92FC7}" type="sibTrans" cxnId="{D5D6068B-81BC-49CE-A800-4D0885FA0CE6}">
      <dgm:prSet/>
      <dgm:spPr/>
      <dgm:t>
        <a:bodyPr/>
        <a:lstStyle/>
        <a:p>
          <a:endParaRPr lang="fr-FR"/>
        </a:p>
      </dgm:t>
    </dgm:pt>
    <dgm:pt modelId="{99B29695-8F3B-4D4A-8810-F71446F65569}">
      <dgm:prSet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pPr rtl="0"/>
          <a:r>
            <a:rPr lang="fr-CA" dirty="0"/>
            <a:t>Les ressources humaines</a:t>
          </a:r>
        </a:p>
      </dgm:t>
    </dgm:pt>
    <dgm:pt modelId="{5304DD49-CC39-413D-81B5-FDEF60E2C38E}" type="parTrans" cxnId="{C3E9DDF5-763A-4026-B08E-D92C1FC9D87C}">
      <dgm:prSet/>
      <dgm:spPr/>
      <dgm:t>
        <a:bodyPr/>
        <a:lstStyle/>
        <a:p>
          <a:endParaRPr lang="fr-FR"/>
        </a:p>
      </dgm:t>
    </dgm:pt>
    <dgm:pt modelId="{323D3AEF-B3A0-41EE-AF37-779EF4A9B34F}" type="sibTrans" cxnId="{C3E9DDF5-763A-4026-B08E-D92C1FC9D87C}">
      <dgm:prSet/>
      <dgm:spPr/>
      <dgm:t>
        <a:bodyPr/>
        <a:lstStyle/>
        <a:p>
          <a:endParaRPr lang="fr-FR"/>
        </a:p>
      </dgm:t>
    </dgm:pt>
    <dgm:pt modelId="{5984BC4E-9BEB-4CBF-BEFD-3D90B3380839}">
      <dgm:prSet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pPr rtl="0"/>
          <a:r>
            <a:rPr lang="fr-CA" dirty="0"/>
            <a:t>Le matériel nécessaire</a:t>
          </a:r>
        </a:p>
      </dgm:t>
    </dgm:pt>
    <dgm:pt modelId="{B4539E3F-44E1-415B-8C19-9BA5DAC24912}" type="parTrans" cxnId="{E02845A0-8A8E-4B54-9505-43864DC0478B}">
      <dgm:prSet/>
      <dgm:spPr/>
      <dgm:t>
        <a:bodyPr/>
        <a:lstStyle/>
        <a:p>
          <a:endParaRPr lang="fr-FR"/>
        </a:p>
      </dgm:t>
    </dgm:pt>
    <dgm:pt modelId="{687F9C4A-6748-44FC-BD3A-B188868E390A}" type="sibTrans" cxnId="{E02845A0-8A8E-4B54-9505-43864DC0478B}">
      <dgm:prSet/>
      <dgm:spPr/>
      <dgm:t>
        <a:bodyPr/>
        <a:lstStyle/>
        <a:p>
          <a:endParaRPr lang="fr-FR"/>
        </a:p>
      </dgm:t>
    </dgm:pt>
    <dgm:pt modelId="{FC4EE9F5-0ED0-4FD6-BB08-F3C3E1EBC955}">
      <dgm:prSet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fr-CA" dirty="0"/>
            <a:t>Les périodes de récupération (s’il y a lieu)</a:t>
          </a:r>
        </a:p>
      </dgm:t>
    </dgm:pt>
    <dgm:pt modelId="{E72E29EF-0A3C-4F3D-B66E-CBCD39DB3143}" type="parTrans" cxnId="{B183014E-D8E2-4948-AA58-9652C6D10F75}">
      <dgm:prSet/>
      <dgm:spPr/>
    </dgm:pt>
    <dgm:pt modelId="{E4497C03-0D2E-420B-ADE9-9A8D331CCC08}" type="sibTrans" cxnId="{B183014E-D8E2-4948-AA58-9652C6D10F75}">
      <dgm:prSet/>
      <dgm:spPr/>
    </dgm:pt>
    <dgm:pt modelId="{01CAF280-0AE6-4CD7-BA54-7FA7BC7213B1}" type="pres">
      <dgm:prSet presAssocID="{8E3DC159-AB50-455F-A7FF-4AC68AD41132}" presName="Name0" presStyleCnt="0">
        <dgm:presLayoutVars>
          <dgm:dir/>
          <dgm:resizeHandles val="exact"/>
        </dgm:presLayoutVars>
      </dgm:prSet>
      <dgm:spPr/>
    </dgm:pt>
    <dgm:pt modelId="{CF29C085-2ED3-401C-A244-33C162045E23}" type="pres">
      <dgm:prSet presAssocID="{2794F8A8-900E-4E25-93E2-9D82773B9D36}" presName="node" presStyleLbl="node1" presStyleIdx="0" presStyleCnt="1" custScaleY="123902">
        <dgm:presLayoutVars>
          <dgm:bulletEnabled val="1"/>
        </dgm:presLayoutVars>
      </dgm:prSet>
      <dgm:spPr/>
    </dgm:pt>
  </dgm:ptLst>
  <dgm:cxnLst>
    <dgm:cxn modelId="{5AA26901-DBA1-4415-8C68-330164E97525}" type="presOf" srcId="{FC4EE9F5-0ED0-4FD6-BB08-F3C3E1EBC955}" destId="{CF29C085-2ED3-401C-A244-33C162045E23}" srcOrd="0" destOrd="6" presId="urn:microsoft.com/office/officeart/2005/8/layout/process1"/>
    <dgm:cxn modelId="{1D67803C-0FA0-4192-BB3F-591F0B5E1B7D}" type="presOf" srcId="{6AFA5053-1879-4B86-87A4-C9CE5FDE6BD4}" destId="{CF29C085-2ED3-401C-A244-33C162045E23}" srcOrd="0" destOrd="2" presId="urn:microsoft.com/office/officeart/2005/8/layout/process1"/>
    <dgm:cxn modelId="{01D1615F-F3F5-4D22-B553-DFB4B2A8A320}" type="presOf" srcId="{D71CC8A1-9CD4-4983-9D57-017CFA063087}" destId="{CF29C085-2ED3-401C-A244-33C162045E23}" srcOrd="0" destOrd="3" presId="urn:microsoft.com/office/officeart/2005/8/layout/process1"/>
    <dgm:cxn modelId="{ADBF3E41-B836-4EFB-A394-3A0E20DCF959}" type="presOf" srcId="{5984BC4E-9BEB-4CBF-BEFD-3D90B3380839}" destId="{CF29C085-2ED3-401C-A244-33C162045E23}" srcOrd="0" destOrd="5" presId="urn:microsoft.com/office/officeart/2005/8/layout/process1"/>
    <dgm:cxn modelId="{205FD464-D384-4429-BBF3-29FF1989617C}" srcId="{2794F8A8-900E-4E25-93E2-9D82773B9D36}" destId="{AA282678-D40E-4C5F-9EB1-EE9B0DDE2978}" srcOrd="0" destOrd="0" parTransId="{067EC15C-0E4F-437F-A788-2E34871F2D13}" sibTransId="{C0D37C79-5135-40C3-9324-C687ECC2A82A}"/>
    <dgm:cxn modelId="{B183014E-D8E2-4948-AA58-9652C6D10F75}" srcId="{2794F8A8-900E-4E25-93E2-9D82773B9D36}" destId="{FC4EE9F5-0ED0-4FD6-BB08-F3C3E1EBC955}" srcOrd="5" destOrd="0" parTransId="{E72E29EF-0A3C-4F3D-B66E-CBCD39DB3143}" sibTransId="{E4497C03-0D2E-420B-ADE9-9A8D331CCC08}"/>
    <dgm:cxn modelId="{0FD80B74-9A26-4807-850B-AD9B7F7DEACA}" type="presOf" srcId="{8E3DC159-AB50-455F-A7FF-4AC68AD41132}" destId="{01CAF280-0AE6-4CD7-BA54-7FA7BC7213B1}" srcOrd="0" destOrd="0" presId="urn:microsoft.com/office/officeart/2005/8/layout/process1"/>
    <dgm:cxn modelId="{D5D6068B-81BC-49CE-A800-4D0885FA0CE6}" srcId="{2794F8A8-900E-4E25-93E2-9D82773B9D36}" destId="{D71CC8A1-9CD4-4983-9D57-017CFA063087}" srcOrd="2" destOrd="0" parTransId="{52002BB9-2959-4731-8098-7DCB670CC089}" sibTransId="{055C7299-21E9-4407-AFDB-AE9C80E92FC7}"/>
    <dgm:cxn modelId="{B04C949B-1CF5-42CD-B128-7B11AC78E6CF}" srcId="{2794F8A8-900E-4E25-93E2-9D82773B9D36}" destId="{6AFA5053-1879-4B86-87A4-C9CE5FDE6BD4}" srcOrd="1" destOrd="0" parTransId="{66211EBC-F136-4A2C-9BD2-35BDEB04CF00}" sibTransId="{BADA195A-9548-438A-8865-402614CFDCAE}"/>
    <dgm:cxn modelId="{B8E0B09C-B8E8-459D-B456-6A71CDD5E7E8}" srcId="{8E3DC159-AB50-455F-A7FF-4AC68AD41132}" destId="{2794F8A8-900E-4E25-93E2-9D82773B9D36}" srcOrd="0" destOrd="0" parTransId="{A86C8A04-A00D-45F3-8858-219C99AB3BE0}" sibTransId="{ABB30D6B-6383-469B-B630-F3819D318BBD}"/>
    <dgm:cxn modelId="{E02845A0-8A8E-4B54-9505-43864DC0478B}" srcId="{2794F8A8-900E-4E25-93E2-9D82773B9D36}" destId="{5984BC4E-9BEB-4CBF-BEFD-3D90B3380839}" srcOrd="4" destOrd="0" parTransId="{B4539E3F-44E1-415B-8C19-9BA5DAC24912}" sibTransId="{687F9C4A-6748-44FC-BD3A-B188868E390A}"/>
    <dgm:cxn modelId="{2FB8C1AE-67D1-4805-B738-D28E9B6EE4ED}" type="presOf" srcId="{99B29695-8F3B-4D4A-8810-F71446F65569}" destId="{CF29C085-2ED3-401C-A244-33C162045E23}" srcOrd="0" destOrd="4" presId="urn:microsoft.com/office/officeart/2005/8/layout/process1"/>
    <dgm:cxn modelId="{15A03DBA-3E9D-4290-969A-1EAB2E1A9BE9}" type="presOf" srcId="{2794F8A8-900E-4E25-93E2-9D82773B9D36}" destId="{CF29C085-2ED3-401C-A244-33C162045E23}" srcOrd="0" destOrd="0" presId="urn:microsoft.com/office/officeart/2005/8/layout/process1"/>
    <dgm:cxn modelId="{C3E9DDF5-763A-4026-B08E-D92C1FC9D87C}" srcId="{2794F8A8-900E-4E25-93E2-9D82773B9D36}" destId="{99B29695-8F3B-4D4A-8810-F71446F65569}" srcOrd="3" destOrd="0" parTransId="{5304DD49-CC39-413D-81B5-FDEF60E2C38E}" sibTransId="{323D3AEF-B3A0-41EE-AF37-779EF4A9B34F}"/>
    <dgm:cxn modelId="{358ABAFE-FE01-4487-9F97-22ADD9144549}" type="presOf" srcId="{AA282678-D40E-4C5F-9EB1-EE9B0DDE2978}" destId="{CF29C085-2ED3-401C-A244-33C162045E23}" srcOrd="0" destOrd="1" presId="urn:microsoft.com/office/officeart/2005/8/layout/process1"/>
    <dgm:cxn modelId="{2EAB18E9-1234-4D28-9240-37B2430A87A2}" type="presParOf" srcId="{01CAF280-0AE6-4CD7-BA54-7FA7BC7213B1}" destId="{CF29C085-2ED3-401C-A244-33C162045E2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3FC440-76FF-426C-80E1-1CD0699222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83B5CE2-94B0-4CFC-BF22-F4692C50988C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pPr rtl="0"/>
          <a:r>
            <a:rPr lang="fr-CA" dirty="0"/>
            <a:t>La durée réelle de la compétence :  concordance entre l’aménagement des compétences, l’horaire groupe et la tâche enseignante</a:t>
          </a:r>
        </a:p>
      </dgm:t>
    </dgm:pt>
    <dgm:pt modelId="{37B7021F-4AEB-48FF-AE18-72934A65A7F2}" type="parTrans" cxnId="{0D8145E8-8F77-474E-ACBD-FA3C4F992458}">
      <dgm:prSet/>
      <dgm:spPr/>
      <dgm:t>
        <a:bodyPr/>
        <a:lstStyle/>
        <a:p>
          <a:endParaRPr lang="fr-FR"/>
        </a:p>
      </dgm:t>
    </dgm:pt>
    <dgm:pt modelId="{030293B1-3F6E-4F14-8ACD-404829F41A14}" type="sibTrans" cxnId="{0D8145E8-8F77-474E-ACBD-FA3C4F992458}">
      <dgm:prSet/>
      <dgm:spPr/>
      <dgm:t>
        <a:bodyPr/>
        <a:lstStyle/>
        <a:p>
          <a:endParaRPr lang="fr-FR"/>
        </a:p>
      </dgm:t>
    </dgm:pt>
    <dgm:pt modelId="{7153BC48-30BD-4F01-9159-4283189633E4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fr-CA" dirty="0"/>
            <a:t>Partage ou non de la compétence avec un collègue</a:t>
          </a:r>
        </a:p>
      </dgm:t>
    </dgm:pt>
    <dgm:pt modelId="{0B05CF59-EA79-45BF-B7DE-7B89DEE3791A}" type="parTrans" cxnId="{4B303907-3AED-4E2F-B92A-C95270CB2C2E}">
      <dgm:prSet/>
      <dgm:spPr/>
      <dgm:t>
        <a:bodyPr/>
        <a:lstStyle/>
        <a:p>
          <a:endParaRPr lang="fr-FR"/>
        </a:p>
      </dgm:t>
    </dgm:pt>
    <dgm:pt modelId="{3A94F5C0-D675-4CFB-923A-672DD5D2A791}" type="sibTrans" cxnId="{4B303907-3AED-4E2F-B92A-C95270CB2C2E}">
      <dgm:prSet/>
      <dgm:spPr/>
      <dgm:t>
        <a:bodyPr/>
        <a:lstStyle/>
        <a:p>
          <a:endParaRPr lang="fr-FR"/>
        </a:p>
      </dgm:t>
    </dgm:pt>
    <dgm:pt modelId="{12929B0C-CEC1-4FE1-B2BD-75511C1EBE1A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fr-CA" dirty="0">
              <a:solidFill>
                <a:srgbClr val="000000"/>
              </a:solidFill>
            </a:rPr>
            <a:t>Locaux, équipements et outillage :  aménagement, disponibilité, procédure d’emprunt, etc.</a:t>
          </a:r>
        </a:p>
      </dgm:t>
    </dgm:pt>
    <dgm:pt modelId="{5C2D5D00-B554-42BF-9DDD-2A93130B048A}" type="parTrans" cxnId="{9D33E27E-5FBF-4ABE-B538-8DABD80C209C}">
      <dgm:prSet/>
      <dgm:spPr/>
      <dgm:t>
        <a:bodyPr/>
        <a:lstStyle/>
        <a:p>
          <a:endParaRPr lang="fr-FR"/>
        </a:p>
      </dgm:t>
    </dgm:pt>
    <dgm:pt modelId="{EBB4D4CA-34FB-409F-A5D6-D1681DC8550A}" type="sibTrans" cxnId="{9D33E27E-5FBF-4ABE-B538-8DABD80C209C}">
      <dgm:prSet/>
      <dgm:spPr/>
      <dgm:t>
        <a:bodyPr/>
        <a:lstStyle/>
        <a:p>
          <a:endParaRPr lang="fr-FR"/>
        </a:p>
      </dgm:t>
    </dgm:pt>
    <dgm:pt modelId="{306472AD-7A30-4C3F-B252-7C5B0737FDB4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fr-CA" dirty="0">
              <a:solidFill>
                <a:srgbClr val="000000"/>
              </a:solidFill>
            </a:rPr>
            <a:t>Modalité de consultation et de commande des évaluations aux fins de la sanction</a:t>
          </a:r>
        </a:p>
      </dgm:t>
    </dgm:pt>
    <dgm:pt modelId="{4A1C825D-CB97-4255-A0F3-8BE48A9FB86B}" type="parTrans" cxnId="{E43C3724-760C-49F9-B6EA-4EF8A76BD04E}">
      <dgm:prSet/>
      <dgm:spPr/>
      <dgm:t>
        <a:bodyPr/>
        <a:lstStyle/>
        <a:p>
          <a:endParaRPr lang="fr-FR"/>
        </a:p>
      </dgm:t>
    </dgm:pt>
    <dgm:pt modelId="{5AB8086F-8D18-4D63-B71E-82F0830A4ADB}" type="sibTrans" cxnId="{E43C3724-760C-49F9-B6EA-4EF8A76BD04E}">
      <dgm:prSet/>
      <dgm:spPr/>
      <dgm:t>
        <a:bodyPr/>
        <a:lstStyle/>
        <a:p>
          <a:endParaRPr lang="fr-FR"/>
        </a:p>
      </dgm:t>
    </dgm:pt>
    <dgm:pt modelId="{48F7B57B-D0F8-4D4D-A847-E8DD4F40B4AF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CA" dirty="0">
              <a:solidFill>
                <a:srgbClr val="000000"/>
              </a:solidFill>
            </a:rPr>
            <a:t>Valider votre planification avec votre accompagnateur </a:t>
          </a:r>
        </a:p>
      </dgm:t>
    </dgm:pt>
    <dgm:pt modelId="{0282022B-37FC-4CBD-9ECC-88404B7A135E}" type="parTrans" cxnId="{99552722-6E78-41DE-9591-29E21097BAAE}">
      <dgm:prSet/>
      <dgm:spPr/>
      <dgm:t>
        <a:bodyPr/>
        <a:lstStyle/>
        <a:p>
          <a:endParaRPr lang="fr-FR"/>
        </a:p>
      </dgm:t>
    </dgm:pt>
    <dgm:pt modelId="{F7B1FB5A-D8FC-49A1-97EC-848AC7DB20F5}" type="sibTrans" cxnId="{99552722-6E78-41DE-9591-29E21097BAAE}">
      <dgm:prSet/>
      <dgm:spPr/>
      <dgm:t>
        <a:bodyPr/>
        <a:lstStyle/>
        <a:p>
          <a:endParaRPr lang="fr-FR"/>
        </a:p>
      </dgm:t>
    </dgm:pt>
    <dgm:pt modelId="{5147A4A7-220B-42B8-B965-F1F375E15DBB}" type="pres">
      <dgm:prSet presAssocID="{DB3FC440-76FF-426C-80E1-1CD069922280}" presName="linear" presStyleCnt="0">
        <dgm:presLayoutVars>
          <dgm:animLvl val="lvl"/>
          <dgm:resizeHandles val="exact"/>
        </dgm:presLayoutVars>
      </dgm:prSet>
      <dgm:spPr/>
    </dgm:pt>
    <dgm:pt modelId="{0B80A2A7-C079-45AA-B3D4-40FF1ACE003E}" type="pres">
      <dgm:prSet presAssocID="{583B5CE2-94B0-4CFC-BF22-F4692C50988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7723F88-5D69-474E-9D52-5C6EBD8222A7}" type="pres">
      <dgm:prSet presAssocID="{030293B1-3F6E-4F14-8ACD-404829F41A14}" presName="spacer" presStyleCnt="0"/>
      <dgm:spPr/>
    </dgm:pt>
    <dgm:pt modelId="{92436519-6742-479E-97D6-670EC01B868A}" type="pres">
      <dgm:prSet presAssocID="{7153BC48-30BD-4F01-9159-4283189633E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B675759-83EE-4D7C-8A0F-19E82E6CF009}" type="pres">
      <dgm:prSet presAssocID="{3A94F5C0-D675-4CFB-923A-672DD5D2A791}" presName="spacer" presStyleCnt="0"/>
      <dgm:spPr/>
    </dgm:pt>
    <dgm:pt modelId="{1E65875B-802A-426C-BDDA-CF1AA5850AE0}" type="pres">
      <dgm:prSet presAssocID="{12929B0C-CEC1-4FE1-B2BD-75511C1EBE1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AD1626D-EF84-4826-BE6B-70BAD010CC77}" type="pres">
      <dgm:prSet presAssocID="{EBB4D4CA-34FB-409F-A5D6-D1681DC8550A}" presName="spacer" presStyleCnt="0"/>
      <dgm:spPr/>
    </dgm:pt>
    <dgm:pt modelId="{6A6E7472-1941-4119-85A1-D5EA1A2F5EC9}" type="pres">
      <dgm:prSet presAssocID="{306472AD-7A30-4C3F-B252-7C5B0737FDB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CCA4ABD-242E-4EBB-9794-670A0857E218}" type="pres">
      <dgm:prSet presAssocID="{5AB8086F-8D18-4D63-B71E-82F0830A4ADB}" presName="spacer" presStyleCnt="0"/>
      <dgm:spPr/>
    </dgm:pt>
    <dgm:pt modelId="{7E5CE4EB-D4FE-4ACF-9F40-65E40E10CEEE}" type="pres">
      <dgm:prSet presAssocID="{48F7B57B-D0F8-4D4D-A847-E8DD4F40B4AF}" presName="parentText" presStyleLbl="node1" presStyleIdx="4" presStyleCnt="5" custLinFactNeighborY="-56426">
        <dgm:presLayoutVars>
          <dgm:chMax val="0"/>
          <dgm:bulletEnabled val="1"/>
        </dgm:presLayoutVars>
      </dgm:prSet>
      <dgm:spPr/>
    </dgm:pt>
  </dgm:ptLst>
  <dgm:cxnLst>
    <dgm:cxn modelId="{4B303907-3AED-4E2F-B92A-C95270CB2C2E}" srcId="{DB3FC440-76FF-426C-80E1-1CD069922280}" destId="{7153BC48-30BD-4F01-9159-4283189633E4}" srcOrd="1" destOrd="0" parTransId="{0B05CF59-EA79-45BF-B7DE-7B89DEE3791A}" sibTransId="{3A94F5C0-D675-4CFB-923A-672DD5D2A791}"/>
    <dgm:cxn modelId="{99552722-6E78-41DE-9591-29E21097BAAE}" srcId="{DB3FC440-76FF-426C-80E1-1CD069922280}" destId="{48F7B57B-D0F8-4D4D-A847-E8DD4F40B4AF}" srcOrd="4" destOrd="0" parTransId="{0282022B-37FC-4CBD-9ECC-88404B7A135E}" sibTransId="{F7B1FB5A-D8FC-49A1-97EC-848AC7DB20F5}"/>
    <dgm:cxn modelId="{E43C3724-760C-49F9-B6EA-4EF8A76BD04E}" srcId="{DB3FC440-76FF-426C-80E1-1CD069922280}" destId="{306472AD-7A30-4C3F-B252-7C5B0737FDB4}" srcOrd="3" destOrd="0" parTransId="{4A1C825D-CB97-4255-A0F3-8BE48A9FB86B}" sibTransId="{5AB8086F-8D18-4D63-B71E-82F0830A4ADB}"/>
    <dgm:cxn modelId="{670F6349-4D7D-4776-9FD5-DCAA2970DA14}" type="presOf" srcId="{7153BC48-30BD-4F01-9159-4283189633E4}" destId="{92436519-6742-479E-97D6-670EC01B868A}" srcOrd="0" destOrd="0" presId="urn:microsoft.com/office/officeart/2005/8/layout/vList2"/>
    <dgm:cxn modelId="{1182EF54-A213-4B44-97B1-98D82B546C5E}" type="presOf" srcId="{583B5CE2-94B0-4CFC-BF22-F4692C50988C}" destId="{0B80A2A7-C079-45AA-B3D4-40FF1ACE003E}" srcOrd="0" destOrd="0" presId="urn:microsoft.com/office/officeart/2005/8/layout/vList2"/>
    <dgm:cxn modelId="{9D33E27E-5FBF-4ABE-B538-8DABD80C209C}" srcId="{DB3FC440-76FF-426C-80E1-1CD069922280}" destId="{12929B0C-CEC1-4FE1-B2BD-75511C1EBE1A}" srcOrd="2" destOrd="0" parTransId="{5C2D5D00-B554-42BF-9DDD-2A93130B048A}" sibTransId="{EBB4D4CA-34FB-409F-A5D6-D1681DC8550A}"/>
    <dgm:cxn modelId="{5955A885-2756-4C89-AE9A-3A166C291F47}" type="presOf" srcId="{306472AD-7A30-4C3F-B252-7C5B0737FDB4}" destId="{6A6E7472-1941-4119-85A1-D5EA1A2F5EC9}" srcOrd="0" destOrd="0" presId="urn:microsoft.com/office/officeart/2005/8/layout/vList2"/>
    <dgm:cxn modelId="{01016F99-AE37-4894-81B6-27D70DDEDA3F}" type="presOf" srcId="{DB3FC440-76FF-426C-80E1-1CD069922280}" destId="{5147A4A7-220B-42B8-B965-F1F375E15DBB}" srcOrd="0" destOrd="0" presId="urn:microsoft.com/office/officeart/2005/8/layout/vList2"/>
    <dgm:cxn modelId="{30F541C1-6D04-4A4B-9EAA-B65B4E7D61D0}" type="presOf" srcId="{48F7B57B-D0F8-4D4D-A847-E8DD4F40B4AF}" destId="{7E5CE4EB-D4FE-4ACF-9F40-65E40E10CEEE}" srcOrd="0" destOrd="0" presId="urn:microsoft.com/office/officeart/2005/8/layout/vList2"/>
    <dgm:cxn modelId="{960662C7-0E5C-40F1-B1CC-C096CD614ECD}" type="presOf" srcId="{12929B0C-CEC1-4FE1-B2BD-75511C1EBE1A}" destId="{1E65875B-802A-426C-BDDA-CF1AA5850AE0}" srcOrd="0" destOrd="0" presId="urn:microsoft.com/office/officeart/2005/8/layout/vList2"/>
    <dgm:cxn modelId="{0D8145E8-8F77-474E-ACBD-FA3C4F992458}" srcId="{DB3FC440-76FF-426C-80E1-1CD069922280}" destId="{583B5CE2-94B0-4CFC-BF22-F4692C50988C}" srcOrd="0" destOrd="0" parTransId="{37B7021F-4AEB-48FF-AE18-72934A65A7F2}" sibTransId="{030293B1-3F6E-4F14-8ACD-404829F41A14}"/>
    <dgm:cxn modelId="{FE2C20A5-E994-4734-B4A7-6FEE9F75642A}" type="presParOf" srcId="{5147A4A7-220B-42B8-B965-F1F375E15DBB}" destId="{0B80A2A7-C079-45AA-B3D4-40FF1ACE003E}" srcOrd="0" destOrd="0" presId="urn:microsoft.com/office/officeart/2005/8/layout/vList2"/>
    <dgm:cxn modelId="{D4DCE937-0892-4D24-8DB8-8AD3708D8E08}" type="presParOf" srcId="{5147A4A7-220B-42B8-B965-F1F375E15DBB}" destId="{67723F88-5D69-474E-9D52-5C6EBD8222A7}" srcOrd="1" destOrd="0" presId="urn:microsoft.com/office/officeart/2005/8/layout/vList2"/>
    <dgm:cxn modelId="{CD70E057-667F-408F-BBB4-5EA161FDF595}" type="presParOf" srcId="{5147A4A7-220B-42B8-B965-F1F375E15DBB}" destId="{92436519-6742-479E-97D6-670EC01B868A}" srcOrd="2" destOrd="0" presId="urn:microsoft.com/office/officeart/2005/8/layout/vList2"/>
    <dgm:cxn modelId="{CC2A6FAA-C177-4B79-8FDD-B01465B17772}" type="presParOf" srcId="{5147A4A7-220B-42B8-B965-F1F375E15DBB}" destId="{9B675759-83EE-4D7C-8A0F-19E82E6CF009}" srcOrd="3" destOrd="0" presId="urn:microsoft.com/office/officeart/2005/8/layout/vList2"/>
    <dgm:cxn modelId="{0AD47EFE-D540-4D00-8AA1-CBC757C5692E}" type="presParOf" srcId="{5147A4A7-220B-42B8-B965-F1F375E15DBB}" destId="{1E65875B-802A-426C-BDDA-CF1AA5850AE0}" srcOrd="4" destOrd="0" presId="urn:microsoft.com/office/officeart/2005/8/layout/vList2"/>
    <dgm:cxn modelId="{E19EA9A4-6174-4962-B7FC-A83664D26CA5}" type="presParOf" srcId="{5147A4A7-220B-42B8-B965-F1F375E15DBB}" destId="{6AD1626D-EF84-4826-BE6B-70BAD010CC77}" srcOrd="5" destOrd="0" presId="urn:microsoft.com/office/officeart/2005/8/layout/vList2"/>
    <dgm:cxn modelId="{7DABAB76-DBB8-4EB7-AA3A-7C538C525C0D}" type="presParOf" srcId="{5147A4A7-220B-42B8-B965-F1F375E15DBB}" destId="{6A6E7472-1941-4119-85A1-D5EA1A2F5EC9}" srcOrd="6" destOrd="0" presId="urn:microsoft.com/office/officeart/2005/8/layout/vList2"/>
    <dgm:cxn modelId="{192F7549-C43A-4E59-B561-8EBED746AFE5}" type="presParOf" srcId="{5147A4A7-220B-42B8-B965-F1F375E15DBB}" destId="{DCCA4ABD-242E-4EBB-9794-670A0857E218}" srcOrd="7" destOrd="0" presId="urn:microsoft.com/office/officeart/2005/8/layout/vList2"/>
    <dgm:cxn modelId="{FD8A03F4-CDE2-40C9-82BC-1AE0BD3107DF}" type="presParOf" srcId="{5147A4A7-220B-42B8-B965-F1F375E15DBB}" destId="{7E5CE4EB-D4FE-4ACF-9F40-65E40E10CEE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C4964-9DB1-4164-ABDB-ED6DBB914A92}">
      <dsp:nvSpPr>
        <dsp:cNvPr id="0" name=""/>
        <dsp:cNvSpPr/>
      </dsp:nvSpPr>
      <dsp:spPr>
        <a:xfrm>
          <a:off x="2840940" y="18796"/>
          <a:ext cx="1590926" cy="159092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Planifier</a:t>
          </a:r>
        </a:p>
      </dsp:txBody>
      <dsp:txXfrm>
        <a:off x="3073926" y="251782"/>
        <a:ext cx="1124954" cy="1124954"/>
      </dsp:txXfrm>
    </dsp:sp>
    <dsp:sp modelId="{AFC17737-04A3-4BC2-9D19-AD5A6DF02F34}">
      <dsp:nvSpPr>
        <dsp:cNvPr id="0" name=""/>
        <dsp:cNvSpPr/>
      </dsp:nvSpPr>
      <dsp:spPr>
        <a:xfrm rot="2681614">
          <a:off x="4264391" y="1372532"/>
          <a:ext cx="415289" cy="53693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600" kern="1200"/>
        </a:p>
      </dsp:txBody>
      <dsp:txXfrm>
        <a:off x="4282401" y="1436107"/>
        <a:ext cx="290702" cy="322163"/>
      </dsp:txXfrm>
    </dsp:sp>
    <dsp:sp modelId="{72B95516-0138-4BDA-B9CD-4FA14FDB7C25}">
      <dsp:nvSpPr>
        <dsp:cNvPr id="0" name=""/>
        <dsp:cNvSpPr/>
      </dsp:nvSpPr>
      <dsp:spPr>
        <a:xfrm>
          <a:off x="4528916" y="1688812"/>
          <a:ext cx="1590926" cy="159092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Exécuter</a:t>
          </a:r>
        </a:p>
      </dsp:txBody>
      <dsp:txXfrm>
        <a:off x="4761902" y="1921798"/>
        <a:ext cx="1124954" cy="1124954"/>
      </dsp:txXfrm>
    </dsp:sp>
    <dsp:sp modelId="{8931C7B1-C02E-452C-81DA-804BC4279E38}">
      <dsp:nvSpPr>
        <dsp:cNvPr id="0" name=""/>
        <dsp:cNvSpPr/>
      </dsp:nvSpPr>
      <dsp:spPr>
        <a:xfrm rot="8100000">
          <a:off x="4277835" y="3051349"/>
          <a:ext cx="422002" cy="53693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600" kern="1200"/>
        </a:p>
      </dsp:txBody>
      <dsp:txXfrm rot="10800000">
        <a:off x="4385896" y="3113976"/>
        <a:ext cx="295401" cy="322163"/>
      </dsp:txXfrm>
    </dsp:sp>
    <dsp:sp modelId="{4246588A-9950-4375-8111-AD939FCF998B}">
      <dsp:nvSpPr>
        <dsp:cNvPr id="0" name=""/>
        <dsp:cNvSpPr/>
      </dsp:nvSpPr>
      <dsp:spPr>
        <a:xfrm>
          <a:off x="2840940" y="3376788"/>
          <a:ext cx="1590926" cy="159092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Vérifier</a:t>
          </a:r>
        </a:p>
      </dsp:txBody>
      <dsp:txXfrm>
        <a:off x="3073926" y="3609774"/>
        <a:ext cx="1124954" cy="1124954"/>
      </dsp:txXfrm>
    </dsp:sp>
    <dsp:sp modelId="{EEE633D9-4F8A-4F53-9D70-34DB451ACF86}">
      <dsp:nvSpPr>
        <dsp:cNvPr id="0" name=""/>
        <dsp:cNvSpPr/>
      </dsp:nvSpPr>
      <dsp:spPr>
        <a:xfrm rot="13500000">
          <a:off x="2589859" y="3068240"/>
          <a:ext cx="422002" cy="53693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600" kern="1200"/>
        </a:p>
      </dsp:txBody>
      <dsp:txXfrm rot="10800000">
        <a:off x="2697920" y="3220387"/>
        <a:ext cx="295401" cy="322163"/>
      </dsp:txXfrm>
    </dsp:sp>
    <dsp:sp modelId="{8297045A-AAC0-4F25-89C2-EB61D79D37CF}">
      <dsp:nvSpPr>
        <dsp:cNvPr id="0" name=""/>
        <dsp:cNvSpPr/>
      </dsp:nvSpPr>
      <dsp:spPr>
        <a:xfrm>
          <a:off x="1152964" y="1688812"/>
          <a:ext cx="1590926" cy="159092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Améliorer</a:t>
          </a:r>
        </a:p>
      </dsp:txBody>
      <dsp:txXfrm>
        <a:off x="1385950" y="1921798"/>
        <a:ext cx="1124954" cy="1124954"/>
      </dsp:txXfrm>
    </dsp:sp>
    <dsp:sp modelId="{A192A875-50BD-4402-95EC-E72DBD8AC35E}">
      <dsp:nvSpPr>
        <dsp:cNvPr id="0" name=""/>
        <dsp:cNvSpPr/>
      </dsp:nvSpPr>
      <dsp:spPr>
        <a:xfrm rot="18918386">
          <a:off x="2576415" y="1389065"/>
          <a:ext cx="415289" cy="53693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600" kern="1200"/>
        </a:p>
      </dsp:txBody>
      <dsp:txXfrm>
        <a:off x="2594425" y="1540264"/>
        <a:ext cx="290702" cy="322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9C085-2ED3-401C-A244-33C162045E23}">
      <dsp:nvSpPr>
        <dsp:cNvPr id="0" name=""/>
        <dsp:cNvSpPr/>
      </dsp:nvSpPr>
      <dsp:spPr>
        <a:xfrm>
          <a:off x="3153" y="2342"/>
          <a:ext cx="6451221" cy="479591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100" b="1" kern="1200" dirty="0">
              <a:solidFill>
                <a:schemeClr val="bg1"/>
              </a:solidFill>
            </a:rPr>
            <a:t>Permet de planifier</a:t>
          </a:r>
          <a:endParaRPr lang="fr-CA" sz="3100" kern="1200" dirty="0">
            <a:solidFill>
              <a:schemeClr val="bg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400" kern="1200" dirty="0"/>
            <a:t>La répartition du temps d’enseignement et du temps d’évaluation en fonction de la durée locale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400" kern="1200" dirty="0"/>
            <a:t>Les contenus en fonction du programme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400" kern="1200" dirty="0"/>
            <a:t>Les moments d’évaluation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400" kern="1200" dirty="0"/>
            <a:t>Les ressources humaines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400" kern="1200" dirty="0"/>
            <a:t>Le matériel nécessaire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400" kern="1200" dirty="0"/>
            <a:t>Les périodes de récupération (s’il y a lieu)</a:t>
          </a:r>
        </a:p>
      </dsp:txBody>
      <dsp:txXfrm>
        <a:off x="143621" y="142810"/>
        <a:ext cx="6170285" cy="45149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0A2A7-C079-45AA-B3D4-40FF1ACE003E}">
      <dsp:nvSpPr>
        <dsp:cNvPr id="0" name=""/>
        <dsp:cNvSpPr/>
      </dsp:nvSpPr>
      <dsp:spPr>
        <a:xfrm>
          <a:off x="0" y="751613"/>
          <a:ext cx="7200800" cy="75582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La durée réelle de la compétence :  concordance entre l’aménagement des compétences, l’horaire groupe et la tâche enseignante</a:t>
          </a:r>
        </a:p>
      </dsp:txBody>
      <dsp:txXfrm>
        <a:off x="36896" y="788509"/>
        <a:ext cx="7127008" cy="682028"/>
      </dsp:txXfrm>
    </dsp:sp>
    <dsp:sp modelId="{92436519-6742-479E-97D6-670EC01B868A}">
      <dsp:nvSpPr>
        <dsp:cNvPr id="0" name=""/>
        <dsp:cNvSpPr/>
      </dsp:nvSpPr>
      <dsp:spPr>
        <a:xfrm>
          <a:off x="0" y="1562153"/>
          <a:ext cx="7200800" cy="75582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Partage ou non de la compétence avec un collègue</a:t>
          </a:r>
        </a:p>
      </dsp:txBody>
      <dsp:txXfrm>
        <a:off x="36896" y="1599049"/>
        <a:ext cx="7127008" cy="682028"/>
      </dsp:txXfrm>
    </dsp:sp>
    <dsp:sp modelId="{1E65875B-802A-426C-BDDA-CF1AA5850AE0}">
      <dsp:nvSpPr>
        <dsp:cNvPr id="0" name=""/>
        <dsp:cNvSpPr/>
      </dsp:nvSpPr>
      <dsp:spPr>
        <a:xfrm>
          <a:off x="0" y="2372693"/>
          <a:ext cx="7200800" cy="75582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rgbClr val="000000"/>
              </a:solidFill>
            </a:rPr>
            <a:t>Locaux, équipements et outillage :  aménagement, disponibilité, procédure d’emprunt, etc.</a:t>
          </a:r>
        </a:p>
      </dsp:txBody>
      <dsp:txXfrm>
        <a:off x="36896" y="2409589"/>
        <a:ext cx="7127008" cy="682028"/>
      </dsp:txXfrm>
    </dsp:sp>
    <dsp:sp modelId="{6A6E7472-1941-4119-85A1-D5EA1A2F5EC9}">
      <dsp:nvSpPr>
        <dsp:cNvPr id="0" name=""/>
        <dsp:cNvSpPr/>
      </dsp:nvSpPr>
      <dsp:spPr>
        <a:xfrm>
          <a:off x="0" y="3183233"/>
          <a:ext cx="7200800" cy="75582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rgbClr val="000000"/>
              </a:solidFill>
            </a:rPr>
            <a:t>Modalité de consultation et de commande des évaluations aux fins de la sanction</a:t>
          </a:r>
        </a:p>
      </dsp:txBody>
      <dsp:txXfrm>
        <a:off x="36896" y="3220129"/>
        <a:ext cx="7127008" cy="682028"/>
      </dsp:txXfrm>
    </dsp:sp>
    <dsp:sp modelId="{7E5CE4EB-D4FE-4ACF-9F40-65E40E10CEEE}">
      <dsp:nvSpPr>
        <dsp:cNvPr id="0" name=""/>
        <dsp:cNvSpPr/>
      </dsp:nvSpPr>
      <dsp:spPr>
        <a:xfrm>
          <a:off x="0" y="3962897"/>
          <a:ext cx="7200800" cy="755820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rgbClr val="000000"/>
              </a:solidFill>
            </a:rPr>
            <a:t>Valider votre planification avec votre accompagnateur </a:t>
          </a:r>
        </a:p>
      </dsp:txBody>
      <dsp:txXfrm>
        <a:off x="36896" y="3999793"/>
        <a:ext cx="7127008" cy="682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823" cy="465877"/>
          </a:xfrm>
          <a:prstGeom prst="rect">
            <a:avLst/>
          </a:prstGeom>
        </p:spPr>
        <p:txBody>
          <a:bodyPr vert="horz" lIns="91553" tIns="45777" rIns="91553" bIns="45777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079" y="1"/>
            <a:ext cx="3043823" cy="465877"/>
          </a:xfrm>
          <a:prstGeom prst="rect">
            <a:avLst/>
          </a:prstGeom>
        </p:spPr>
        <p:txBody>
          <a:bodyPr vert="horz" lIns="91553" tIns="45777" rIns="91553" bIns="45777" rtlCol="0"/>
          <a:lstStyle>
            <a:lvl1pPr algn="r">
              <a:defRPr sz="1200"/>
            </a:lvl1pPr>
          </a:lstStyle>
          <a:p>
            <a:fld id="{D336B1A9-6484-453B-B33A-C94D47BE22E5}" type="datetimeFigureOut">
              <a:rPr lang="fr-CA" smtClean="0"/>
              <a:t>2024-05-24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8841116"/>
            <a:ext cx="3043823" cy="465877"/>
          </a:xfrm>
          <a:prstGeom prst="rect">
            <a:avLst/>
          </a:prstGeom>
        </p:spPr>
        <p:txBody>
          <a:bodyPr vert="horz" lIns="91553" tIns="45777" rIns="91553" bIns="45777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079" y="8841116"/>
            <a:ext cx="3043823" cy="465877"/>
          </a:xfrm>
          <a:prstGeom prst="rect">
            <a:avLst/>
          </a:prstGeom>
        </p:spPr>
        <p:txBody>
          <a:bodyPr vert="horz" lIns="91553" tIns="45777" rIns="91553" bIns="45777" rtlCol="0" anchor="b"/>
          <a:lstStyle>
            <a:lvl1pPr algn="r">
              <a:defRPr sz="1200"/>
            </a:lvl1pPr>
          </a:lstStyle>
          <a:p>
            <a:fld id="{0407E9A5-6921-4746-858E-2CE63FF23A7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11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292" tIns="46647" rIns="93292" bIns="46647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292" tIns="46647" rIns="93292" bIns="46647" rtlCol="0"/>
          <a:lstStyle>
            <a:lvl1pPr algn="r">
              <a:defRPr sz="1200"/>
            </a:lvl1pPr>
          </a:lstStyle>
          <a:p>
            <a:fld id="{CBBE91CC-3518-4A27-B5F4-55F365173333}" type="datetimeFigureOut">
              <a:rPr lang="fr-CA" smtClean="0"/>
              <a:t>2024-05-24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2" tIns="46647" rIns="93292" bIns="46647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292" tIns="46647" rIns="93292" bIns="4664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292" tIns="46647" rIns="93292" bIns="46647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292" tIns="46647" rIns="93292" bIns="46647" rtlCol="0" anchor="b"/>
          <a:lstStyle>
            <a:lvl1pPr algn="r">
              <a:defRPr sz="1200"/>
            </a:lvl1pPr>
          </a:lstStyle>
          <a:p>
            <a:fld id="{CF4F2DB5-77BF-4F23-99F6-C38C142B26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611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25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</a:t>
            </a:r>
          </a:p>
          <a:p>
            <a:r>
              <a:rPr lang="fr-CA" dirty="0"/>
              <a:t>Demander aux enseignants d’ajouter s’ils sont en stage ou en individualisé à leur nom sur Zoom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C1AB-9C0E-4E68-9F20-BF4F092A33B1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8067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7992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6007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</a:t>
            </a:r>
          </a:p>
          <a:p>
            <a:endParaRPr lang="fr-CA" dirty="0"/>
          </a:p>
          <a:p>
            <a:r>
              <a:rPr lang="fr-CA" b="1" dirty="0"/>
              <a:t>Vue d’ensemble </a:t>
            </a:r>
            <a:r>
              <a:rPr lang="fr-CA" dirty="0"/>
              <a:t>nécessite une analyse de la compétence pour identifier les contenus obligatoires à enseigner et les conditions de réalisation dans lesquels devront se faire les apprentissages (réalité milieu du travail)</a:t>
            </a:r>
          </a:p>
          <a:p>
            <a:r>
              <a:rPr lang="fr-CA" b="1" dirty="0"/>
              <a:t>Quand: </a:t>
            </a:r>
            <a:r>
              <a:rPr lang="fr-CA" dirty="0"/>
              <a:t>dès que possible pour orienter les contenus essentiels, avoir le temps suffisant pour intégrer les apprentissages, , pour pouvoir rétroagir sur ses pratiques et contenus à enseigner et apporter l’enseignement correctif au besoin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0950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0660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4455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Olivier</a:t>
            </a:r>
          </a:p>
          <a:p>
            <a:r>
              <a:rPr lang="fr-CA" dirty="0"/>
              <a:t>5 ÉQUIPES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402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Olivier</a:t>
            </a:r>
          </a:p>
          <a:p>
            <a:r>
              <a:rPr lang="fr-CA" dirty="0"/>
              <a:t>Correction rapide (5 minutes)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0894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1557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9963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</a:t>
            </a:r>
          </a:p>
          <a:p>
            <a:pPr defTabSz="920525">
              <a:defRPr/>
            </a:pPr>
            <a:r>
              <a:rPr lang="fr-CA" dirty="0"/>
              <a:t>BLOOM classe les objectifs d’apprentissages du domaine cognitif en </a:t>
            </a:r>
            <a:r>
              <a:rPr lang="fr-CA" b="1" dirty="0"/>
              <a:t>6 niveaux hiérarchiques</a:t>
            </a:r>
            <a:r>
              <a:rPr lang="fr-CA" dirty="0"/>
              <a:t>, allant du plus simple au plus complexe. </a:t>
            </a:r>
          </a:p>
          <a:p>
            <a:r>
              <a:rPr lang="fr-CA" b="1" dirty="0"/>
              <a:t>Faire lien avec les phases d’acquisition: exploration, apprentissage de base,</a:t>
            </a:r>
            <a:r>
              <a:rPr lang="fr-CA" b="1" baseline="0" dirty="0"/>
              <a:t> intégration-entraînement, transfert et enrichissement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1383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25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0" dirty="0"/>
              <a:t>Jacynthe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BEPGP</a:t>
            </a:r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CA"/>
              <a:t>IPE-01</a:t>
            </a:r>
          </a:p>
        </p:txBody>
      </p:sp>
    </p:spTree>
    <p:extLst>
      <p:ext uri="{BB962C8B-B14F-4D97-AF65-F5344CB8AC3E}">
        <p14:creationId xmlns:p14="http://schemas.microsoft.com/office/powerpoint/2010/main" val="118723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8365">
              <a:defRPr/>
            </a:pPr>
            <a:r>
              <a:rPr lang="fr-CA" dirty="0"/>
              <a:t>Jacynthe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6611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Olivier</a:t>
            </a:r>
          </a:p>
          <a:p>
            <a:r>
              <a:rPr lang="fr-CA" dirty="0"/>
              <a:t>Montrer l’élément 1 en exemple</a:t>
            </a:r>
          </a:p>
          <a:p>
            <a:r>
              <a:rPr lang="fr-CA" dirty="0"/>
              <a:t>Équipe 1-2-3 Travaillent sur l’élément de compétence 2-3</a:t>
            </a:r>
          </a:p>
          <a:p>
            <a:r>
              <a:rPr lang="fr-CA" dirty="0"/>
              <a:t>Équipe 4-5-6 Travaillent sur les éléments de compétence 4-5 </a:t>
            </a:r>
          </a:p>
          <a:p>
            <a:r>
              <a:rPr lang="fr-CA" dirty="0"/>
              <a:t>Téléchargement individuel, mais stratégie de co-construction (modelage)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8365">
              <a:defRPr/>
            </a:pPr>
            <a:fld id="{CF4F2DB5-77BF-4F23-99F6-C38C142B263D}" type="slidenum">
              <a:rPr lang="fr-CA">
                <a:solidFill>
                  <a:prstClr val="black"/>
                </a:solidFill>
                <a:latin typeface="Calibri"/>
              </a:rPr>
              <a:pPr defTabSz="908365">
                <a:defRPr/>
              </a:pPr>
              <a:t>22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275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25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15 min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365">
              <a:defRPr/>
            </a:pPr>
            <a:fld id="{CF4F2DB5-77BF-4F23-99F6-C38C142B263D}" type="slidenum">
              <a:rPr lang="fr-CA">
                <a:solidFill>
                  <a:prstClr val="black"/>
                </a:solidFill>
                <a:latin typeface="Calibri"/>
              </a:rPr>
              <a:pPr defTabSz="908365">
                <a:defRPr/>
              </a:pPr>
              <a:t>23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3374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10 minutes d’observation, en équipe, du corrigé et 5 minutes de questions en plénière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4079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Olivier et Jacynthe</a:t>
            </a:r>
          </a:p>
          <a:p>
            <a:r>
              <a:rPr lang="fr-CA" dirty="0"/>
              <a:t>On enseigne la macro magistrale et après dans les salles on enseigne les spécificités.</a:t>
            </a:r>
          </a:p>
          <a:p>
            <a:r>
              <a:rPr lang="fr-CA" dirty="0"/>
              <a:t>Chacun dans une salle selon le mode d’enseignement</a:t>
            </a:r>
          </a:p>
          <a:p>
            <a:r>
              <a:rPr lang="fr-CA" dirty="0"/>
              <a:t>Ajout d’une diapo de macro de stage et d’individualisé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54804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Olivier et Jacynthe</a:t>
            </a:r>
          </a:p>
          <a:p>
            <a:r>
              <a:rPr lang="fr-CA" dirty="0"/>
              <a:t>Chacun dans une salle</a:t>
            </a:r>
          </a:p>
          <a:p>
            <a:r>
              <a:rPr lang="fr-CA" dirty="0"/>
              <a:t>En parler en prévision de la T111 (exigence des directions) </a:t>
            </a:r>
          </a:p>
          <a:p>
            <a:r>
              <a:rPr lang="fr-CA" dirty="0"/>
              <a:t>Fournir la planification des enseignements (micro détaillée) lors des observations (accompagnateurs/CP pré-T111)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8365">
              <a:defRPr/>
            </a:pPr>
            <a:fld id="{CF4F2DB5-77BF-4F23-99F6-C38C142B263D}" type="slidenum">
              <a:rPr lang="fr-CA">
                <a:solidFill>
                  <a:prstClr val="black"/>
                </a:solidFill>
                <a:latin typeface="Calibri"/>
              </a:rPr>
              <a:pPr defTabSz="908365">
                <a:defRPr/>
              </a:pPr>
              <a:t>26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9444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459">
              <a:defRPr/>
            </a:pPr>
            <a:r>
              <a:rPr lang="fr-CA" b="1" dirty="0"/>
              <a:t>Jacynthe</a:t>
            </a:r>
          </a:p>
          <a:p>
            <a:pPr defTabSz="929459">
              <a:defRPr/>
            </a:pPr>
            <a:r>
              <a:rPr lang="fr-CA" b="1" dirty="0"/>
              <a:t>5 min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BEPGP</a:t>
            </a:r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CA"/>
              <a:t>IPE-01</a:t>
            </a:r>
          </a:p>
        </p:txBody>
      </p:sp>
    </p:spTree>
    <p:extLst>
      <p:ext uri="{BB962C8B-B14F-4D97-AF65-F5344CB8AC3E}">
        <p14:creationId xmlns:p14="http://schemas.microsoft.com/office/powerpoint/2010/main" val="4205586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 </a:t>
            </a:r>
          </a:p>
          <a:p>
            <a:r>
              <a:rPr lang="fr-CA" dirty="0"/>
              <a:t>30 minutes </a:t>
            </a:r>
          </a:p>
          <a:p>
            <a:r>
              <a:rPr lang="fr-CA" b="1" dirty="0"/>
              <a:t>Matériel requis pour la planification </a:t>
            </a:r>
            <a:endParaRPr lang="fr-CA" dirty="0"/>
          </a:p>
          <a:p>
            <a:pPr lvl="0"/>
            <a:r>
              <a:rPr lang="fr-CA" dirty="0"/>
              <a:t>Votre programme d’études</a:t>
            </a:r>
            <a:endParaRPr lang="fr-CA" dirty="0">
              <a:effectLst/>
            </a:endParaRPr>
          </a:p>
          <a:p>
            <a:pPr lvl="0"/>
            <a:r>
              <a:rPr lang="fr-CA" dirty="0"/>
              <a:t>Les spécifications aux fins de la sanction pour la compétence à planifier </a:t>
            </a:r>
            <a:endParaRPr lang="fr-CA" dirty="0">
              <a:effectLst/>
            </a:endParaRPr>
          </a:p>
          <a:p>
            <a:r>
              <a:rPr lang="fr-CA" dirty="0"/>
              <a:t>Autres documents servant à la planification de la compétence (cahier d’apprentissages de l’élève, fiches de travail, votre horaire)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50067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67695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Olivier + Jacynthe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8365">
              <a:defRPr/>
            </a:pPr>
            <a:fld id="{CF4F2DB5-77BF-4F23-99F6-C38C142B263D}" type="slidenum">
              <a:rPr lang="fr-CA">
                <a:solidFill>
                  <a:prstClr val="black"/>
                </a:solidFill>
                <a:latin typeface="Calibri"/>
              </a:rPr>
              <a:pPr defTabSz="908365">
                <a:defRPr/>
              </a:pPr>
              <a:t>30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4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25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0" dirty="0"/>
              <a:t>Jacynthe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BEPGP</a:t>
            </a:r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CA"/>
              <a:t>IPE-01</a:t>
            </a:r>
          </a:p>
        </p:txBody>
      </p:sp>
    </p:spTree>
    <p:extLst>
      <p:ext uri="{BB962C8B-B14F-4D97-AF65-F5344CB8AC3E}">
        <p14:creationId xmlns:p14="http://schemas.microsoft.com/office/powerpoint/2010/main" val="3088351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25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C1AB-9C0E-4E68-9F20-BF4F092A33B1}" type="slidenum">
              <a:rPr lang="fr-CA" smtClean="0"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5380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25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</a:t>
            </a:r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365">
              <a:defRPr/>
            </a:pPr>
            <a:fld id="{CF4F2DB5-77BF-4F23-99F6-C38C142B263D}" type="slidenum">
              <a:rPr lang="fr-CA">
                <a:solidFill>
                  <a:prstClr val="black"/>
                </a:solidFill>
                <a:latin typeface="Calibri"/>
              </a:rPr>
              <a:pPr defTabSz="908365">
                <a:defRPr/>
              </a:pPr>
              <a:t>32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8365">
              <a:defRPr/>
            </a:pPr>
            <a:r>
              <a:rPr lang="fr-CA">
                <a:solidFill>
                  <a:prstClr val="black"/>
                </a:solidFill>
                <a:latin typeface="Calibri"/>
              </a:rPr>
              <a:t>BEPGP</a:t>
            </a:r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08365">
              <a:defRPr/>
            </a:pPr>
            <a:r>
              <a:rPr lang="fr-CA">
                <a:solidFill>
                  <a:prstClr val="black"/>
                </a:solidFill>
                <a:latin typeface="Calibri"/>
              </a:rPr>
              <a:t>IPE-01</a:t>
            </a:r>
          </a:p>
        </p:txBody>
      </p:sp>
    </p:spTree>
    <p:extLst>
      <p:ext uri="{BB962C8B-B14F-4D97-AF65-F5344CB8AC3E}">
        <p14:creationId xmlns:p14="http://schemas.microsoft.com/office/powerpoint/2010/main" val="20949500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990">
              <a:defRPr/>
            </a:pPr>
            <a:r>
              <a:rPr lang="fr-CA" dirty="0"/>
              <a:t>Jacynthe</a:t>
            </a:r>
            <a:r>
              <a:rPr lang="fr-CA" b="1" u="sng" dirty="0"/>
              <a:t>15 min</a:t>
            </a:r>
          </a:p>
          <a:p>
            <a:pPr defTabSz="921990">
              <a:defRPr/>
            </a:pPr>
            <a:r>
              <a:rPr lang="fr-CA" b="1" u="sng" dirty="0"/>
              <a:t>Quels documents sont nécessaires à la planification d’une compétence</a:t>
            </a:r>
          </a:p>
          <a:p>
            <a:pPr marL="172873" indent="-172873">
              <a:buFont typeface="Arial" panose="020B0604020202020204" pitchFamily="34" charset="0"/>
              <a:buChar char="•"/>
            </a:pPr>
            <a:r>
              <a:rPr lang="fr-CA" dirty="0"/>
              <a:t>Programme d'études</a:t>
            </a:r>
          </a:p>
          <a:p>
            <a:pPr marL="172873" indent="-172873">
              <a:buFont typeface="Arial" panose="020B0604020202020204" pitchFamily="34" charset="0"/>
              <a:buChar char="•"/>
            </a:pPr>
            <a:r>
              <a:rPr lang="fr-CA" dirty="0"/>
              <a:t>TAS, TAP, Référentiel ou cadre d'évaluation </a:t>
            </a:r>
          </a:p>
          <a:p>
            <a:pPr marL="172873" indent="-172873">
              <a:buFont typeface="Arial" panose="020B0604020202020204" pitchFamily="34" charset="0"/>
              <a:buChar char="•"/>
            </a:pPr>
            <a:r>
              <a:rPr lang="fr-CA" dirty="0"/>
              <a:t>Guide d’apprentissage (CEMEQ ou autre, s'il y a lieu)</a:t>
            </a:r>
          </a:p>
          <a:p>
            <a:pPr marL="172873" indent="-172873">
              <a:buFont typeface="Arial" panose="020B0604020202020204" pitchFamily="34" charset="0"/>
              <a:buChar char="•"/>
            </a:pPr>
            <a:r>
              <a:rPr lang="fr-CA" dirty="0"/>
              <a:t>Préalables absolus (aménagement des compétences)</a:t>
            </a:r>
          </a:p>
          <a:p>
            <a:pPr marL="172873" indent="-172873">
              <a:buFont typeface="Arial" panose="020B0604020202020204" pitchFamily="34" charset="0"/>
              <a:buChar char="•"/>
            </a:pPr>
            <a:r>
              <a:rPr lang="fr-CA" dirty="0"/>
              <a:t>Matériel didactique produit par l'école </a:t>
            </a:r>
            <a:br>
              <a:rPr lang="fr-CA" dirty="0"/>
            </a:br>
            <a:r>
              <a:rPr lang="fr-CA" dirty="0"/>
              <a:t>(ex.: plan de cours, cahier d’apprentissage) </a:t>
            </a:r>
          </a:p>
          <a:p>
            <a:pPr marL="172873" indent="-172873">
              <a:buFont typeface="Arial" panose="020B0604020202020204" pitchFamily="34" charset="0"/>
              <a:buChar char="•"/>
            </a:pPr>
            <a:r>
              <a:rPr lang="fr-CA" dirty="0"/>
              <a:t>L'horaire des cours</a:t>
            </a:r>
          </a:p>
          <a:p>
            <a:pPr marL="172873" indent="-172873">
              <a:buFont typeface="Arial" panose="020B0604020202020204" pitchFamily="34" charset="0"/>
              <a:buChar char="•"/>
            </a:pPr>
            <a:r>
              <a:rPr lang="fr-CA" dirty="0"/>
              <a:t>Les canevas de planification (globale, macro/micro)</a:t>
            </a:r>
          </a:p>
          <a:p>
            <a:pPr marL="172873" indent="-172873">
              <a:buFont typeface="Arial" panose="020B0604020202020204" pitchFamily="34" charset="0"/>
              <a:buChar char="•"/>
            </a:pPr>
            <a:r>
              <a:rPr lang="fr-CA" dirty="0"/>
              <a:t>Les évaluations en aide à l’apprentissage ou autre</a:t>
            </a:r>
          </a:p>
          <a:p>
            <a:pPr marL="172873" indent="-172873">
              <a:buFont typeface="Arial" panose="020B0604020202020204" pitchFamily="34" charset="0"/>
              <a:buChar char="•"/>
            </a:pPr>
            <a:r>
              <a:rPr lang="fr-CA" dirty="0"/>
              <a:t>L’évaluation sommative</a:t>
            </a:r>
          </a:p>
          <a:p>
            <a:pPr defTabSz="921990">
              <a:defRPr/>
            </a:pPr>
            <a:endParaRPr lang="fr-CA" dirty="0">
              <a:solidFill>
                <a:schemeClr val="accent6">
                  <a:lumMod val="75000"/>
                </a:schemeClr>
              </a:solidFill>
            </a:endParaRPr>
          </a:p>
          <a:p>
            <a:pPr defTabSz="921990">
              <a:defRPr/>
            </a:pPr>
            <a:r>
              <a:rPr lang="fr-CA" b="1" u="sng" dirty="0"/>
              <a:t>Lors de l’élaboration d’une planification globale, que doit-on vérifier</a:t>
            </a:r>
          </a:p>
          <a:p>
            <a:pPr marL="172873" indent="-172873" defTabSz="921990">
              <a:buFont typeface="Arial" panose="020B0604020202020204" pitchFamily="34" charset="0"/>
              <a:buChar char="•"/>
              <a:defRPr/>
            </a:pPr>
            <a:r>
              <a:rPr lang="fr-CA" dirty="0"/>
              <a:t>La durée réelle de la compétence :  concordance entre l’aménagement des compétences (modules), l’horaire groupe et la tâche enseignante</a:t>
            </a:r>
            <a:endParaRPr lang="fr-CA" dirty="0">
              <a:effectLst/>
            </a:endParaRPr>
          </a:p>
          <a:p>
            <a:pPr marL="172873" indent="-172873" defTabSz="921990">
              <a:buFont typeface="Arial" panose="020B0604020202020204" pitchFamily="34" charset="0"/>
              <a:buChar char="•"/>
              <a:defRPr/>
            </a:pPr>
            <a:r>
              <a:rPr lang="fr-CA" dirty="0"/>
              <a:t>Partage ou non de la compétence avec un collègue</a:t>
            </a:r>
            <a:endParaRPr lang="fr-CA" dirty="0">
              <a:effectLst/>
            </a:endParaRPr>
          </a:p>
          <a:p>
            <a:pPr marL="172873" indent="-172873" defTabSz="921990">
              <a:buFont typeface="Arial" panose="020B0604020202020204" pitchFamily="34" charset="0"/>
              <a:buChar char="•"/>
              <a:defRPr/>
            </a:pPr>
            <a:r>
              <a:rPr lang="fr-CA" dirty="0"/>
              <a:t>Locaux, équipements et outillage :  aménagement, disponibilité, procédure d’emprunt, etc.</a:t>
            </a:r>
            <a:endParaRPr lang="fr-CA" dirty="0">
              <a:effectLst/>
            </a:endParaRPr>
          </a:p>
          <a:p>
            <a:pPr marL="172873" indent="-172873" defTabSz="921990">
              <a:buFont typeface="Arial" panose="020B0604020202020204" pitchFamily="34" charset="0"/>
              <a:buChar char="•"/>
              <a:defRPr/>
            </a:pPr>
            <a:r>
              <a:rPr lang="fr-CA" dirty="0"/>
              <a:t>Modalité de consultation et de commande des évaluations aux fins de la sanction</a:t>
            </a:r>
            <a:endParaRPr lang="fr-CA" dirty="0">
              <a:effectLst/>
            </a:endParaRPr>
          </a:p>
          <a:p>
            <a:endParaRPr lang="fr-CA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A"/>
              <a:t>IPE-01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BEPGP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35401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088">
              <a:defRPr/>
            </a:pPr>
            <a:r>
              <a:rPr lang="fr-CA" dirty="0"/>
              <a:t>Jacynthe</a:t>
            </a:r>
            <a:r>
              <a:rPr lang="fr-CA" sz="1000" b="1" dirty="0"/>
              <a:t>10 min</a:t>
            </a:r>
          </a:p>
          <a:p>
            <a:pPr defTabSz="947088">
              <a:defRPr/>
            </a:pPr>
            <a:r>
              <a:rPr lang="fr-CA" sz="1000" dirty="0"/>
              <a:t>Questions ou difficultés quant à la conception de la planification globale</a:t>
            </a:r>
          </a:p>
          <a:p>
            <a:pPr defTabSz="947088">
              <a:defRPr/>
            </a:pPr>
            <a:r>
              <a:rPr lang="fr-CA" sz="1000" b="1" u="sng" dirty="0"/>
              <a:t>Correction « live » de quelques unes des planifications globales. </a:t>
            </a:r>
            <a:br>
              <a:rPr lang="fr-CA" sz="1000" b="1" u="sng" dirty="0"/>
            </a:br>
            <a:r>
              <a:rPr lang="fr-CA" sz="1000" b="1" u="sng" dirty="0"/>
              <a:t>À prédéterminer d’avance.</a:t>
            </a:r>
          </a:p>
          <a:p>
            <a:pPr defTabSz="947088">
              <a:defRPr/>
            </a:pPr>
            <a:endParaRPr lang="fr-CA" sz="1000" dirty="0"/>
          </a:p>
          <a:p>
            <a:pPr defTabSz="947088">
              <a:defRPr/>
            </a:pPr>
            <a:endParaRPr lang="fr-CA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4CEB4-6328-47DA-B761-41FEDD672825}" type="slidenum">
              <a:rPr lang="fr-CA" smtClean="0"/>
              <a:t>35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BEPGP</a:t>
            </a:r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CA"/>
              <a:t>IPE-01</a:t>
            </a:r>
          </a:p>
        </p:txBody>
      </p:sp>
    </p:spTree>
    <p:extLst>
      <p:ext uri="{BB962C8B-B14F-4D97-AF65-F5344CB8AC3E}">
        <p14:creationId xmlns:p14="http://schemas.microsoft.com/office/powerpoint/2010/main" val="27163177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</a:t>
            </a:r>
            <a:br>
              <a:rPr lang="fr-CA" dirty="0"/>
            </a:br>
            <a:r>
              <a:rPr lang="fr-CA" dirty="0"/>
              <a:t>Demander ce que l’on se rappelle de la 1</a:t>
            </a:r>
            <a:r>
              <a:rPr lang="fr-CA" baseline="30000" dirty="0"/>
              <a:t>re</a:t>
            </a:r>
            <a:r>
              <a:rPr lang="fr-CA" dirty="0"/>
              <a:t> partie (8:30 min)</a:t>
            </a:r>
          </a:p>
          <a:p>
            <a:r>
              <a:rPr lang="fr-CA" dirty="0"/>
              <a:t>https://www.youtube.com/watch?v=pOkyR_NljMk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36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61827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38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54154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990">
              <a:defRPr/>
            </a:pPr>
            <a:r>
              <a:rPr lang="fr-CA" dirty="0"/>
              <a:t>Jacynthe </a:t>
            </a:r>
            <a:r>
              <a:rPr lang="fr-CA" b="1" dirty="0"/>
              <a:t>5 min</a:t>
            </a:r>
            <a:endParaRPr lang="fr-CA" dirty="0">
              <a:effectLst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39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0559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990">
              <a:defRPr/>
            </a:pPr>
            <a:r>
              <a:rPr lang="fr-CA" dirty="0"/>
              <a:t>Jacynthe </a:t>
            </a:r>
            <a:r>
              <a:rPr lang="fr-CA" b="1" dirty="0"/>
              <a:t>5 min</a:t>
            </a:r>
            <a:endParaRPr lang="fr-CA" dirty="0">
              <a:effectLst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40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43373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990">
              <a:defRPr/>
            </a:pPr>
            <a:r>
              <a:rPr lang="fr-CA" dirty="0"/>
              <a:t>Jacynthe </a:t>
            </a:r>
            <a:r>
              <a:rPr lang="fr-CA" b="1" dirty="0"/>
              <a:t>2 min</a:t>
            </a:r>
            <a:endParaRPr lang="fr-CA" dirty="0">
              <a:effectLst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41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88266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 10 minutes pour l’exercices et 10</a:t>
            </a:r>
            <a:r>
              <a:rPr lang="fr-CA" baseline="0" dirty="0"/>
              <a:t> min de plénière</a:t>
            </a:r>
          </a:p>
          <a:p>
            <a:r>
              <a:rPr lang="fr-CA" baseline="0" dirty="0"/>
              <a:t>Mieux organiser les équipes et les prédéterminer à l’avance (Fichier Excel de Folio)</a:t>
            </a:r>
          </a:p>
          <a:p>
            <a:r>
              <a:rPr lang="fr-CA" dirty="0"/>
              <a:t>Chaque équipe fait une partie, donc 5 ou 6 équipes (2 équipes peuvent faire le cœur)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42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004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25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0" dirty="0"/>
              <a:t>Jacynthe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365">
              <a:defRPr/>
            </a:pPr>
            <a:fld id="{CF4F2DB5-77BF-4F23-99F6-C38C142B263D}" type="slidenum">
              <a:rPr lang="fr-CA">
                <a:solidFill>
                  <a:prstClr val="black"/>
                </a:solidFill>
                <a:latin typeface="Calibri"/>
              </a:rPr>
              <a:pPr defTabSz="908365">
                <a:defRPr/>
              </a:pPr>
              <a:t>4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8365">
              <a:defRPr/>
            </a:pPr>
            <a:r>
              <a:rPr lang="fr-CA">
                <a:solidFill>
                  <a:prstClr val="black"/>
                </a:solidFill>
                <a:latin typeface="Calibri"/>
              </a:rPr>
              <a:t>BEPGP</a:t>
            </a:r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08365">
              <a:defRPr/>
            </a:pPr>
            <a:r>
              <a:rPr lang="fr-CA">
                <a:solidFill>
                  <a:prstClr val="black"/>
                </a:solidFill>
                <a:latin typeface="Calibri"/>
              </a:rPr>
              <a:t>IPE-01</a:t>
            </a:r>
          </a:p>
        </p:txBody>
      </p:sp>
    </p:spTree>
    <p:extLst>
      <p:ext uri="{BB962C8B-B14F-4D97-AF65-F5344CB8AC3E}">
        <p14:creationId xmlns:p14="http://schemas.microsoft.com/office/powerpoint/2010/main" val="33992800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 : Lien IU : Poser la question : en voyez-vous dans la liste</a:t>
            </a:r>
          </a:p>
          <a:p>
            <a:r>
              <a:rPr lang="fr-CA" dirty="0"/>
              <a:t>-&gt; 1.1 Accueil </a:t>
            </a:r>
          </a:p>
          <a:p>
            <a:r>
              <a:rPr lang="fr-CA" dirty="0"/>
              <a:t>-&gt; 1.2 Routine</a:t>
            </a:r>
          </a:p>
          <a:p>
            <a:r>
              <a:rPr lang="fr-CA" dirty="0"/>
              <a:t>-&gt; 2.2 Présentation des objectifs et les situer dans le temps</a:t>
            </a:r>
          </a:p>
          <a:p>
            <a:r>
              <a:rPr lang="fr-CA" dirty="0"/>
              <a:t>-&gt; 3.1 Routine </a:t>
            </a:r>
          </a:p>
          <a:p>
            <a:r>
              <a:rPr lang="fr-CA" dirty="0"/>
              <a:t>-&gt; 3.2 etc.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8365">
              <a:defRPr/>
            </a:pPr>
            <a:fld id="{CF4F2DB5-77BF-4F23-99F6-C38C142B263D}" type="slidenum">
              <a:rPr lang="fr-CA">
                <a:solidFill>
                  <a:prstClr val="black"/>
                </a:solidFill>
                <a:latin typeface="Calibri"/>
              </a:rPr>
              <a:pPr defTabSz="908365">
                <a:defRPr/>
              </a:pPr>
              <a:t>43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38434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44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15299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45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33788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990">
              <a:defRPr/>
            </a:pPr>
            <a:r>
              <a:rPr lang="fr-CA" dirty="0"/>
              <a:t>Olivier </a:t>
            </a:r>
            <a:r>
              <a:rPr lang="fr-CA" b="1" dirty="0"/>
              <a:t>Récapitulation avant l’activité</a:t>
            </a:r>
          </a:p>
          <a:p>
            <a:pPr defTabSz="921990">
              <a:defRPr/>
            </a:pPr>
            <a:r>
              <a:rPr lang="fr-CA" b="1" dirty="0"/>
              <a:t>2 min</a:t>
            </a:r>
            <a:endParaRPr lang="fr-CA" dirty="0">
              <a:effectLst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46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86248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990">
              <a:defRPr/>
            </a:pPr>
            <a:r>
              <a:rPr lang="fr-CA" dirty="0"/>
              <a:t>Olivier </a:t>
            </a:r>
            <a:r>
              <a:rPr lang="fr-CA" b="1" dirty="0"/>
              <a:t>Récapitulation avant l’activité</a:t>
            </a:r>
          </a:p>
          <a:p>
            <a:pPr defTabSz="921990">
              <a:defRPr/>
            </a:pPr>
            <a:r>
              <a:rPr lang="fr-CA" b="1" dirty="0"/>
              <a:t>2 min</a:t>
            </a:r>
            <a:endParaRPr lang="fr-CA" dirty="0">
              <a:effectLst/>
            </a:endParaRPr>
          </a:p>
          <a:p>
            <a:pPr marL="170318" indent="-170318"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C00000"/>
                </a:solidFill>
              </a:rPr>
              <a:t>Que devront faire les élèves pour apprendre ? </a:t>
            </a:r>
            <a:br>
              <a:rPr lang="fr-CA" dirty="0">
                <a:solidFill>
                  <a:srgbClr val="C00000"/>
                </a:solidFill>
              </a:rPr>
            </a:br>
            <a:r>
              <a:rPr lang="fr-CA" dirty="0"/>
              <a:t>Ex : Travaillent en équipe? Prennent des notes? Pratiquent en atelier? Etc.</a:t>
            </a:r>
          </a:p>
          <a:p>
            <a:pPr marL="170318" indent="-170318"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C00000"/>
                </a:solidFill>
              </a:rPr>
              <a:t>Quelles sont les ressources matérielles dont j’ai besoin? </a:t>
            </a:r>
            <a:br>
              <a:rPr lang="fr-CA" b="1" dirty="0"/>
            </a:br>
            <a:r>
              <a:rPr lang="fr-CA" dirty="0"/>
              <a:t>Ex. : Guides d’apprentissage, notes de cours manuscrites ou informatiques, outillage et équipement, moyens TIC (vidéo, logiciels spécialisés ou autres, etc.).</a:t>
            </a:r>
          </a:p>
          <a:p>
            <a:pPr marL="170318" indent="-170318"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C00000"/>
                </a:solidFill>
              </a:rPr>
              <a:t>Combien de temps dois-je accorder à chacune des </a:t>
            </a:r>
            <a:r>
              <a:rPr lang="fr-CA" b="1" dirty="0"/>
              <a:t>activités d’apprentissage prévues que je mets en place ?</a:t>
            </a:r>
            <a:br>
              <a:rPr lang="fr-CA" b="1" dirty="0"/>
            </a:br>
            <a:r>
              <a:rPr lang="fr-CA" dirty="0"/>
              <a:t>Ex. : Durée de l'exposé, du travail en équipe, d’une démonstration, etc.</a:t>
            </a:r>
          </a:p>
          <a:p>
            <a:pPr marL="170318" indent="-170318"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C00000"/>
                </a:solidFill>
              </a:rPr>
              <a:t>J'évalue quoi ? Comment ? Quand ? Durée ?</a:t>
            </a:r>
            <a:br>
              <a:rPr lang="fr-CA" b="1" dirty="0">
                <a:solidFill>
                  <a:srgbClr val="C00000"/>
                </a:solidFill>
              </a:rPr>
            </a:br>
            <a:r>
              <a:rPr lang="fr-CA" dirty="0"/>
              <a:t>Ex. : Test diagnostique, fiche d'autoévaluation, évaluations en aide à l'apprentissage, sanction.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47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86248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Olivier 5 min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59EC9-C444-472A-9FF1-BC3783F5CABD}" type="slidenum">
              <a:rPr lang="fr-CA" smtClean="0"/>
              <a:t>48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60852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990">
              <a:defRPr/>
            </a:pPr>
            <a:r>
              <a:rPr lang="fr-CA" b="1" dirty="0"/>
              <a:t>Jacynthe 10 min</a:t>
            </a:r>
            <a:endParaRPr lang="fr-CA" dirty="0">
              <a:effectLst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49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07826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Olivier </a:t>
            </a:r>
            <a:r>
              <a:rPr lang="fr-CA" b="1" dirty="0"/>
              <a:t>2 min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50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37916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Olivier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51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31992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Olivier </a:t>
            </a:r>
          </a:p>
          <a:p>
            <a:r>
              <a:rPr lang="fr-CA"/>
              <a:t>En </a:t>
            </a:r>
            <a:r>
              <a:rPr lang="fr-CA" dirty="0"/>
              <a:t>parler en prévision de la T111 (exigence des directions) </a:t>
            </a:r>
          </a:p>
          <a:p>
            <a:r>
              <a:rPr lang="fr-CA" dirty="0"/>
              <a:t>Fournir la planification des enseignements (micro détaillée) lors des observations (accompagnateurs/CP pré-T111)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8365">
              <a:defRPr/>
            </a:pPr>
            <a:fld id="{CF4F2DB5-77BF-4F23-99F6-C38C142B263D}" type="slidenum">
              <a:rPr lang="fr-CA">
                <a:solidFill>
                  <a:prstClr val="black"/>
                </a:solidFill>
                <a:latin typeface="Calibri"/>
              </a:rPr>
              <a:pPr defTabSz="908365">
                <a:defRPr/>
              </a:pPr>
              <a:t>52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8771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25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0"/>
              <a:t>Olivier</a:t>
            </a:r>
            <a:endParaRPr lang="fr-CA" b="0" dirty="0"/>
          </a:p>
          <a:p>
            <a:r>
              <a:rPr lang="fr-CA" b="0" dirty="0"/>
              <a:t>Si manque de réponse ou de participation, préciser en questionnant sur : types de planification, qu’est-ce qu’on doit planifier/prévoir dans un cours, les avantages de faire une planification de qualité.</a:t>
            </a:r>
          </a:p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BEPGP</a:t>
            </a:r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CA"/>
              <a:t>IPE-01</a:t>
            </a:r>
          </a:p>
        </p:txBody>
      </p:sp>
    </p:spTree>
    <p:extLst>
      <p:ext uri="{BB962C8B-B14F-4D97-AF65-F5344CB8AC3E}">
        <p14:creationId xmlns:p14="http://schemas.microsoft.com/office/powerpoint/2010/main" val="31519053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25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15 min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365">
              <a:defRPr/>
            </a:pPr>
            <a:fld id="{CF4F2DB5-77BF-4F23-99F6-C38C142B263D}" type="slidenum">
              <a:rPr lang="fr-CA">
                <a:solidFill>
                  <a:prstClr val="black"/>
                </a:solidFill>
                <a:latin typeface="Calibri"/>
              </a:rPr>
              <a:pPr defTabSz="908365">
                <a:defRPr/>
              </a:pPr>
              <a:t>53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16412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Olivier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54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41785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55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7005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 </a:t>
            </a:r>
            <a:r>
              <a:rPr lang="fr-CA" b="1" dirty="0"/>
              <a:t>5 min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56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58827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990">
              <a:defRPr/>
            </a:pPr>
            <a:r>
              <a:rPr lang="fr-CA" dirty="0"/>
              <a:t>Jacynthe </a:t>
            </a:r>
            <a:r>
              <a:rPr lang="fr-CA" b="1" dirty="0"/>
              <a:t>5 min</a:t>
            </a:r>
            <a:endParaRPr lang="fr-CA" dirty="0">
              <a:effectLst/>
            </a:endParaRPr>
          </a:p>
          <a:p>
            <a:pPr marL="170318" indent="-170318">
              <a:buFont typeface="Arial" panose="020B0604020202020204" pitchFamily="34" charset="0"/>
              <a:buChar char="•"/>
            </a:pPr>
            <a:r>
              <a:rPr lang="fr-CA" dirty="0"/>
              <a:t>Le titre et la durée de la compétence</a:t>
            </a:r>
          </a:p>
          <a:p>
            <a:pPr marL="170318" indent="-170318">
              <a:buFont typeface="Arial" panose="020B0604020202020204" pitchFamily="34" charset="0"/>
              <a:buChar char="•"/>
            </a:pPr>
            <a:r>
              <a:rPr lang="fr-CA" dirty="0"/>
              <a:t>Les contenus de la formation (éléments de compétences et critères de performance)</a:t>
            </a:r>
          </a:p>
          <a:p>
            <a:pPr marL="170318" indent="-170318">
              <a:buFont typeface="Arial" panose="020B0604020202020204" pitchFamily="34" charset="0"/>
              <a:buChar char="•"/>
            </a:pPr>
            <a:r>
              <a:rPr lang="fr-CA" dirty="0"/>
              <a:t>Les stratégies d’apprentissage prévues</a:t>
            </a:r>
          </a:p>
          <a:p>
            <a:pPr marL="170318" indent="-170318">
              <a:buFont typeface="Arial" panose="020B0604020202020204" pitchFamily="34" charset="0"/>
              <a:buChar char="•"/>
            </a:pPr>
            <a:r>
              <a:rPr lang="fr-CA" dirty="0"/>
              <a:t>Les moments, les conditions d’évaluation et le seuil de réussite</a:t>
            </a:r>
          </a:p>
          <a:p>
            <a:pPr marL="170318" indent="-170318">
              <a:buFont typeface="Arial" panose="020B0604020202020204" pitchFamily="34" charset="0"/>
              <a:buChar char="•"/>
            </a:pPr>
            <a:r>
              <a:rPr lang="fr-CA" dirty="0"/>
              <a:t>Les consignes et exigences particulières</a:t>
            </a:r>
          </a:p>
          <a:p>
            <a:pPr marL="170318" indent="-170318">
              <a:buFont typeface="Arial" panose="020B0604020202020204" pitchFamily="34" charset="0"/>
              <a:buChar char="•"/>
            </a:pPr>
            <a:r>
              <a:rPr lang="fr-CA" dirty="0"/>
              <a:t>Des liens, des références pertinentes (facultatives)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57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26704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990">
              <a:defRPr/>
            </a:pPr>
            <a:r>
              <a:rPr lang="fr-CA" dirty="0"/>
              <a:t>Jacynthe </a:t>
            </a:r>
            <a:r>
              <a:rPr lang="fr-CA" b="1" dirty="0"/>
              <a:t>2 min</a:t>
            </a:r>
            <a:endParaRPr lang="fr-CA" dirty="0">
              <a:effectLst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58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51260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990">
              <a:defRPr/>
            </a:pPr>
            <a:r>
              <a:rPr lang="fr-CA" dirty="0"/>
              <a:t>Jacynthe </a:t>
            </a:r>
            <a:r>
              <a:rPr lang="fr-CA" b="1" dirty="0"/>
              <a:t>10 min</a:t>
            </a:r>
            <a:endParaRPr lang="fr-CA" dirty="0">
              <a:effectLst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59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60538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8365">
              <a:defRPr/>
            </a:pPr>
            <a:fld id="{CF4F2DB5-77BF-4F23-99F6-C38C142B263D}" type="slidenum">
              <a:rPr lang="fr-CA">
                <a:solidFill>
                  <a:prstClr val="black"/>
                </a:solidFill>
                <a:latin typeface="Calibri"/>
              </a:rPr>
              <a:pPr defTabSz="908365">
                <a:defRPr/>
              </a:pPr>
              <a:t>60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5415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 Activité 15 min+ Plénière</a:t>
            </a:r>
            <a:r>
              <a:rPr lang="fr-CA" baseline="0" dirty="0"/>
              <a:t> </a:t>
            </a:r>
            <a:r>
              <a:rPr lang="fr-CA" dirty="0"/>
              <a:t>15 min = 30 minutes </a:t>
            </a:r>
          </a:p>
          <a:p>
            <a:r>
              <a:rPr lang="fr-CA" b="1" dirty="0"/>
              <a:t>Matériel requis pour la planification </a:t>
            </a:r>
            <a:endParaRPr lang="fr-CA" dirty="0"/>
          </a:p>
          <a:p>
            <a:pPr lvl="0"/>
            <a:r>
              <a:rPr lang="fr-CA" dirty="0"/>
              <a:t>Votre programme d’études</a:t>
            </a:r>
            <a:endParaRPr lang="fr-CA" dirty="0">
              <a:effectLst/>
            </a:endParaRPr>
          </a:p>
          <a:p>
            <a:pPr lvl="0"/>
            <a:r>
              <a:rPr lang="fr-CA" dirty="0"/>
              <a:t>Les spécifications aux fins de la sanction pour la compétence à planifier </a:t>
            </a:r>
            <a:endParaRPr lang="fr-CA" dirty="0">
              <a:effectLst/>
            </a:endParaRPr>
          </a:p>
          <a:p>
            <a:r>
              <a:rPr lang="fr-CA" dirty="0"/>
              <a:t>Autres documents servant à la planification de la compétence (cahier d’apprentissages de l’élève, fiches de travail, votre horaire)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61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614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 ET Olivier 10 min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62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2288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Olivier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/>
              <a:t>PLANIFIER avant d’enseigner (EXÉCUTER) </a:t>
            </a:r>
            <a:r>
              <a:rPr lang="fr-CA" dirty="0"/>
              <a:t> en vue de transmettre </a:t>
            </a:r>
            <a:r>
              <a:rPr lang="fr-CA" baseline="0" dirty="0"/>
              <a:t>les apprentissages visés – VÉRIFIER (rétroagir) que les apprentissages se font afin d’AMÉLIORER (planification, l’enseignement – stratégies, moyens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05394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63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60567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</a:t>
            </a:r>
            <a:br>
              <a:rPr lang="fr-CA" dirty="0"/>
            </a:br>
            <a:r>
              <a:rPr lang="fr-CA" b="1" u="sng" dirty="0"/>
              <a:t>ATTENTION</a:t>
            </a:r>
            <a:r>
              <a:rPr lang="fr-CA" baseline="0" dirty="0"/>
              <a:t> : Dans la micro ne pas écrire les stratégies avant d’avoir fait l’IPE - 03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64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BEPGP</a:t>
            </a:r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CA"/>
              <a:t>IPE-01</a:t>
            </a:r>
          </a:p>
        </p:txBody>
      </p:sp>
    </p:spTree>
    <p:extLst>
      <p:ext uri="{BB962C8B-B14F-4D97-AF65-F5344CB8AC3E}">
        <p14:creationId xmlns:p14="http://schemas.microsoft.com/office/powerpoint/2010/main" val="4181365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25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65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2472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8365">
              <a:defRPr/>
            </a:pPr>
            <a:r>
              <a:rPr lang="fr-CA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Olivier</a:t>
            </a:r>
          </a:p>
          <a:p>
            <a:pPr defTabSz="908365">
              <a:defRPr/>
            </a:pPr>
            <a:r>
              <a:rPr lang="fr-CA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[La planification pédagogique] englobe </a:t>
            </a:r>
            <a:r>
              <a:rPr lang="fr-CA" b="1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toute la préparation </a:t>
            </a:r>
            <a:r>
              <a:rPr lang="fr-CA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entre le moment où l’enseignant apprend </a:t>
            </a:r>
            <a:r>
              <a:rPr lang="fr-CA" b="1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qu’il devra enseigner,</a:t>
            </a:r>
            <a:r>
              <a:rPr lang="fr-CA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fr-CA" b="1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celui où il se trouve en présence des élèves</a:t>
            </a:r>
            <a:r>
              <a:rPr lang="fr-CA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, jusqu’à l’instant où il effectue </a:t>
            </a:r>
            <a:r>
              <a:rPr lang="fr-CA" b="1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un retour sur les résultats de l’évaluation </a:t>
            </a:r>
            <a:r>
              <a:rPr lang="fr-CA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et sur son enseignement. En fait, </a:t>
            </a:r>
            <a:r>
              <a:rPr lang="fr-CA" u="sng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la planification pédagogique s’ajuste tout au long des apprentissages</a:t>
            </a:r>
            <a:r>
              <a:rPr lang="fr-CA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 des élèves à partir des prévisions de départ et en fonction des situations vécues en cours de route.</a:t>
            </a:r>
            <a:endParaRPr lang="fr-CA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238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811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Jacynthe</a:t>
            </a:r>
          </a:p>
          <a:p>
            <a:r>
              <a:rPr lang="fr-CA" dirty="0"/>
              <a:t>https://www.youtube.com/watch?v=BHyqZQHXq_E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67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microsoft.com/office/2007/relationships/hdphoto" Target="../media/hdphoto2.wdp"/><Relationship Id="rId26" Type="http://schemas.openxmlformats.org/officeDocument/2006/relationships/image" Target="../media/image9.png"/><Relationship Id="rId3" Type="http://schemas.openxmlformats.org/officeDocument/2006/relationships/tags" Target="../tags/tag3.xml"/><Relationship Id="rId21" Type="http://schemas.openxmlformats.org/officeDocument/2006/relationships/image" Target="../media/image5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2.png"/><Relationship Id="rId25" Type="http://schemas.openxmlformats.org/officeDocument/2006/relationships/image" Target="../media/image8.png"/><Relationship Id="rId2" Type="http://schemas.openxmlformats.org/officeDocument/2006/relationships/tags" Target="../tags/tag2.xml"/><Relationship Id="rId16" Type="http://schemas.microsoft.com/office/2007/relationships/hdphoto" Target="../media/hdphoto1.wdp"/><Relationship Id="rId20" Type="http://schemas.openxmlformats.org/officeDocument/2006/relationships/image" Target="../media/image4.png"/><Relationship Id="rId29" Type="http://schemas.microsoft.com/office/2007/relationships/hdphoto" Target="../media/hdphoto5.wdp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microsoft.com/office/2007/relationships/hdphoto" Target="../media/hdphoto3.wdp"/><Relationship Id="rId5" Type="http://schemas.openxmlformats.org/officeDocument/2006/relationships/tags" Target="../tags/tag5.xml"/><Relationship Id="rId15" Type="http://schemas.openxmlformats.org/officeDocument/2006/relationships/image" Target="../media/image1.png"/><Relationship Id="rId23" Type="http://schemas.openxmlformats.org/officeDocument/2006/relationships/image" Target="../media/image7.png"/><Relationship Id="rId28" Type="http://schemas.openxmlformats.org/officeDocument/2006/relationships/image" Target="../media/image10.png"/><Relationship Id="rId10" Type="http://schemas.openxmlformats.org/officeDocument/2006/relationships/tags" Target="../tags/tag10.xml"/><Relationship Id="rId19" Type="http://schemas.openxmlformats.org/officeDocument/2006/relationships/image" Target="../media/image3.png"/><Relationship Id="rId31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Master" Target="../slideMasters/slideMaster1.xml"/><Relationship Id="rId22" Type="http://schemas.openxmlformats.org/officeDocument/2006/relationships/image" Target="../media/image6.png"/><Relationship Id="rId27" Type="http://schemas.microsoft.com/office/2007/relationships/hdphoto" Target="../media/hdphoto4.wdp"/><Relationship Id="rId30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image" Target="../media/image15.png"/><Relationship Id="rId26" Type="http://schemas.openxmlformats.org/officeDocument/2006/relationships/image" Target="../media/image21.png"/><Relationship Id="rId3" Type="http://schemas.openxmlformats.org/officeDocument/2006/relationships/tags" Target="../tags/tag16.xml"/><Relationship Id="rId21" Type="http://schemas.openxmlformats.org/officeDocument/2006/relationships/image" Target="../media/image17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tags" Target="../tags/tag15.xml"/><Relationship Id="rId16" Type="http://schemas.openxmlformats.org/officeDocument/2006/relationships/image" Target="../media/image13.png"/><Relationship Id="rId20" Type="http://schemas.openxmlformats.org/officeDocument/2006/relationships/image" Target="../media/image3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image" Target="../media/image12.png"/><Relationship Id="rId5" Type="http://schemas.openxmlformats.org/officeDocument/2006/relationships/tags" Target="../tags/tag18.xml"/><Relationship Id="rId15" Type="http://schemas.openxmlformats.org/officeDocument/2006/relationships/slideMaster" Target="../slideMasters/slideMaster1.xml"/><Relationship Id="rId23" Type="http://schemas.openxmlformats.org/officeDocument/2006/relationships/image" Target="../media/image19.png"/><Relationship Id="rId10" Type="http://schemas.openxmlformats.org/officeDocument/2006/relationships/tags" Target="../tags/tag23.xml"/><Relationship Id="rId19" Type="http://schemas.openxmlformats.org/officeDocument/2006/relationships/image" Target="../media/image16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image" Target="../media/image18.png"/><Relationship Id="rId27" Type="http://schemas.openxmlformats.org/officeDocument/2006/relationships/image" Target="../media/image2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903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800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4448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1905002"/>
            <a:ext cx="617788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2740" y="4608242"/>
            <a:ext cx="509584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t>24/05/2024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457528" cy="1143000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600200"/>
            <a:ext cx="6457528" cy="48006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5486401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3852865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t>24/05/2024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t>24/05/2024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t>24/05/2024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t>24/05/2024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t>24/05/2024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t>24/05/2024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0764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t>24/05/2024</a:t>
            </a:fld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t>24/05/2024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752600" cy="58515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t>24/05/2024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0" y="-171400"/>
            <a:ext cx="9144002" cy="2563968"/>
            <a:chOff x="-2" y="-47192"/>
            <a:chExt cx="12192003" cy="2611160"/>
          </a:xfrm>
        </p:grpSpPr>
        <p:sp>
          <p:nvSpPr>
            <p:cNvPr id="8" name="Rectangle 7"/>
            <p:cNvSpPr/>
            <p:nvPr>
              <p:custDataLst>
                <p:tags r:id="rId1"/>
              </p:custDataLst>
            </p:nvPr>
          </p:nvSpPr>
          <p:spPr>
            <a:xfrm rot="16200000">
              <a:off x="5064808" y="-4982687"/>
              <a:ext cx="2062383" cy="12192003"/>
            </a:xfrm>
            <a:prstGeom prst="rect">
              <a:avLst/>
            </a:prstGeom>
            <a:gradFill>
              <a:gsLst>
                <a:gs pos="0">
                  <a:srgbClr val="FF5050"/>
                </a:gs>
                <a:gs pos="74000">
                  <a:srgbClr val="CC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9" name="Image 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683" y="308841"/>
              <a:ext cx="1281782" cy="124973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7640" y="1052591"/>
              <a:ext cx="1647421" cy="1036581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28616">
              <a:off x="283812" y="94439"/>
              <a:ext cx="1388152" cy="545686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78485">
              <a:off x="8473" y="1149250"/>
              <a:ext cx="1868952" cy="1414718"/>
            </a:xfrm>
            <a:prstGeom prst="rect">
              <a:avLst/>
            </a:prstGeom>
          </p:spPr>
        </p:pic>
        <p:pic>
          <p:nvPicPr>
            <p:cNvPr id="13" name="Picture 6" descr="Couverts, Argenterie, Arts De La Table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11613" y="251150"/>
              <a:ext cx="1044484" cy="956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 1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6656" y="-47192"/>
              <a:ext cx="1880724" cy="1903801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01414">
              <a:off x="11035776" y="138792"/>
              <a:ext cx="1175864" cy="1065420"/>
            </a:xfrm>
            <a:prstGeom prst="rect">
              <a:avLst/>
            </a:prstGeom>
          </p:spPr>
        </p:pic>
        <p:pic>
          <p:nvPicPr>
            <p:cNvPr id="16" name="Picture 6" descr="RÃ©sultats de recherche d'images pour Â«Â pixabay vector bobineÂ Â»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134428" y="1321335"/>
              <a:ext cx="786129" cy="750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 1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916" y="731239"/>
              <a:ext cx="1108125" cy="1197109"/>
            </a:xfrm>
            <a:prstGeom prst="rect">
              <a:avLst/>
            </a:prstGeom>
          </p:spPr>
        </p:pic>
        <p:pic>
          <p:nvPicPr>
            <p:cNvPr id="18" name="Picture 2" descr="Orthodontiste Pinces, Orthodontiste, Dentiste, Pinces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20663">
              <a:off x="9728098" y="91237"/>
              <a:ext cx="561121" cy="11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 18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5280" flipH="1">
              <a:off x="10435382" y="972412"/>
              <a:ext cx="1190341" cy="1073259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92" y="466718"/>
              <a:ext cx="2121195" cy="10611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281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24/05/2024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695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24/05/2024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813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0977" y="2495237"/>
            <a:ext cx="5722046" cy="11430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24/05/2024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grpSp>
        <p:nvGrpSpPr>
          <p:cNvPr id="6" name="Groupe 5"/>
          <p:cNvGrpSpPr/>
          <p:nvPr userDrawn="1"/>
        </p:nvGrpSpPr>
        <p:grpSpPr>
          <a:xfrm>
            <a:off x="5867916" y="-315416"/>
            <a:ext cx="3504168" cy="3118460"/>
            <a:chOff x="5811447" y="-253074"/>
            <a:chExt cx="3504168" cy="3118460"/>
          </a:xfrm>
        </p:grpSpPr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id="{1540CB64-8E6E-4994-83B9-9D3EC920C8C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0800000">
              <a:off x="5811447" y="86124"/>
              <a:ext cx="3306072" cy="2779262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rgbClr val="7F7F7F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502482">
              <a:off x="8561761" y="1554740"/>
              <a:ext cx="277856" cy="1229852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90933">
              <a:off x="6170156" y="191185"/>
              <a:ext cx="938553" cy="569286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6282" y="-253074"/>
              <a:ext cx="1311182" cy="1315293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363" y="103232"/>
              <a:ext cx="1078122" cy="1091351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8536">
              <a:off x="7219135" y="1032511"/>
              <a:ext cx="1041114" cy="409265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1561">
              <a:off x="7703380" y="948490"/>
              <a:ext cx="1401714" cy="1061039"/>
            </a:xfrm>
            <a:prstGeom prst="rect">
              <a:avLst/>
            </a:prstGeom>
          </p:spPr>
        </p:pic>
      </p:grpSp>
      <p:grpSp>
        <p:nvGrpSpPr>
          <p:cNvPr id="14" name="Groupe 13"/>
          <p:cNvGrpSpPr/>
          <p:nvPr userDrawn="1"/>
        </p:nvGrpSpPr>
        <p:grpSpPr>
          <a:xfrm>
            <a:off x="-108520" y="4095527"/>
            <a:ext cx="3415026" cy="2883016"/>
            <a:chOff x="-108954" y="3221488"/>
            <a:chExt cx="3415026" cy="2883016"/>
          </a:xfrm>
        </p:grpSpPr>
        <p:sp>
          <p:nvSpPr>
            <p:cNvPr id="15" name="Triangle rectangle 14">
              <a:extLst>
                <a:ext uri="{FF2B5EF4-FFF2-40B4-BE49-F238E27FC236}">
                  <a16:creationId xmlns:a16="http://schemas.microsoft.com/office/drawing/2014/main" id="{1540CB64-8E6E-4994-83B9-9D3EC920C8C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0" y="3221488"/>
              <a:ext cx="3306072" cy="2779262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rgbClr val="7F7F7F"/>
                </a:solidFill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25958">
              <a:off x="42957" y="4559568"/>
              <a:ext cx="1471151" cy="735576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5" y="3862875"/>
              <a:ext cx="858335" cy="92726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954" y="5251283"/>
              <a:ext cx="1590896" cy="795887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07" y="4925094"/>
              <a:ext cx="1235566" cy="777436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33466">
              <a:off x="1949985" y="5405561"/>
              <a:ext cx="771397" cy="698943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04" y="3458034"/>
              <a:ext cx="331625" cy="508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362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24/05/2024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635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24/05/2024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39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24/05/2024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467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image" Target="../media/image26.png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36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32.xml"/><Relationship Id="rId25" Type="http://schemas.openxmlformats.org/officeDocument/2006/relationships/image" Target="../media/image25.png"/><Relationship Id="rId3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24.png"/><Relationship Id="rId32" Type="http://schemas.openxmlformats.org/officeDocument/2006/relationships/image" Target="../media/image15.png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28" Type="http://schemas.openxmlformats.org/officeDocument/2006/relationships/image" Target="../media/image14.png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34.xml"/><Relationship Id="rId31" Type="http://schemas.openxmlformats.org/officeDocument/2006/relationships/image" Target="../media/image1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image" Target="../media/image27.png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24/05/2024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598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3587" y="354313"/>
            <a:ext cx="6934499" cy="1143000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86" y="2087393"/>
            <a:ext cx="6836493" cy="4339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9143994" y="0"/>
            <a:ext cx="609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-306737" y="26545"/>
            <a:ext cx="1895101" cy="6858000"/>
            <a:chOff x="-182929" y="0"/>
            <a:chExt cx="1895101" cy="6858000"/>
          </a:xfrm>
        </p:grpSpPr>
        <p:sp>
          <p:nvSpPr>
            <p:cNvPr id="9" name="Rectangle 8"/>
            <p:cNvSpPr/>
            <p:nvPr>
              <p:custDataLst>
                <p:tags r:id="rId13"/>
              </p:custDataLst>
            </p:nvPr>
          </p:nvSpPr>
          <p:spPr>
            <a:xfrm>
              <a:off x="-22980" y="0"/>
              <a:ext cx="1546787" cy="6858000"/>
            </a:xfrm>
            <a:prstGeom prst="rect">
              <a:avLst/>
            </a:prstGeom>
            <a:gradFill>
              <a:gsLst>
                <a:gs pos="0">
                  <a:srgbClr val="FF5050"/>
                </a:gs>
                <a:gs pos="74000">
                  <a:srgbClr val="CC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8516">
              <a:off x="-20153" y="206986"/>
              <a:ext cx="1471151" cy="980768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4235">
              <a:off x="187113" y="3580098"/>
              <a:ext cx="1295527" cy="889857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08137">
              <a:off x="279337" y="4501988"/>
              <a:ext cx="502947" cy="986293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69581">
              <a:off x="246760" y="4720188"/>
              <a:ext cx="370474" cy="1229852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47712">
              <a:off x="-383259" y="2841167"/>
              <a:ext cx="1251404" cy="569286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" y="1243980"/>
              <a:ext cx="847394" cy="1220587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6478">
              <a:off x="569025" y="1042045"/>
              <a:ext cx="1388152" cy="409265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397" y="5703036"/>
              <a:ext cx="1590896" cy="1061183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990" y="1902379"/>
              <a:ext cx="1311182" cy="1753724"/>
            </a:xfrm>
            <a:prstGeom prst="rect">
              <a:avLst/>
            </a:prstGeom>
          </p:spPr>
        </p:pic>
        <p:pic>
          <p:nvPicPr>
            <p:cNvPr id="19" name="Picture 4" descr="Pinces, Outil, Ustensile, Salade, Grip, Forme De Griffe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clrChange>
                <a:clrFrom>
                  <a:srgbClr val="DCDDDE"/>
                </a:clrFrom>
                <a:clrTo>
                  <a:srgbClr val="DCDDDE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45423">
              <a:off x="970216" y="4583653"/>
              <a:ext cx="456917" cy="1218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600" b="1" kern="1200" cap="none" spc="-100" baseline="0">
          <a:ln>
            <a:noFill/>
          </a:ln>
          <a:solidFill>
            <a:srgbClr val="C00000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notesSlide" Target="../notesSlides/notesSlide1.xml"/><Relationship Id="rId3" Type="http://schemas.openxmlformats.org/officeDocument/2006/relationships/tags" Target="../tags/tag41.xml"/><Relationship Id="rId21" Type="http://schemas.openxmlformats.org/officeDocument/2006/relationships/tags" Target="../tags/tag59.xml"/><Relationship Id="rId34" Type="http://schemas.openxmlformats.org/officeDocument/2006/relationships/image" Target="../media/image33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15.png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29" Type="http://schemas.openxmlformats.org/officeDocument/2006/relationships/image" Target="../media/image31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tags" Target="../tags/tag62.xml"/><Relationship Id="rId32" Type="http://schemas.openxmlformats.org/officeDocument/2006/relationships/image" Target="../media/image12.png"/><Relationship Id="rId37" Type="http://schemas.openxmlformats.org/officeDocument/2006/relationships/image" Target="../media/image34.png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image" Target="../media/image30.png"/><Relationship Id="rId36" Type="http://schemas.openxmlformats.org/officeDocument/2006/relationships/image" Target="../media/image19.png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31" Type="http://schemas.openxmlformats.org/officeDocument/2006/relationships/image" Target="../media/image14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40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41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13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notesSlide" Target="../notesSlides/notesSlide13.xml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13.xml"/><Relationship Id="rId7" Type="http://schemas.openxmlformats.org/officeDocument/2006/relationships/diagramQuickStyle" Target="../diagrams/quickStyle3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notesSlide" Target="../notesSlides/notesSlide14.xml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4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120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hyperlink" Target="https://www.inforoutefpt.org/publications/securite" TargetMode="External"/><Relationship Id="rId5" Type="http://schemas.openxmlformats.org/officeDocument/2006/relationships/tags" Target="../tags/tag122.xml"/><Relationship Id="rId10" Type="http://schemas.openxmlformats.org/officeDocument/2006/relationships/image" Target="../media/image44.png"/><Relationship Id="rId4" Type="http://schemas.openxmlformats.org/officeDocument/2006/relationships/tags" Target="../tags/tag121.xml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43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43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0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47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137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9.xml"/><Relationship Id="rId10" Type="http://schemas.openxmlformats.org/officeDocument/2006/relationships/image" Target="../media/image42.png"/><Relationship Id="rId4" Type="http://schemas.openxmlformats.org/officeDocument/2006/relationships/tags" Target="../tags/tag138.xml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50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hyperlink" Target="https://vclock.com/timer/#countdown=00:15:00&amp;enabled=0&amp;seconds=900&amp;title=Prenons+un+temps+de+repos+pour+se+rafra%C3%AEchir+les+neuronnes!&amp;sound=school&amp;loop=0" TargetMode="Externa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3" Type="http://schemas.openxmlformats.org/officeDocument/2006/relationships/tags" Target="../tags/tag152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42.png"/><Relationship Id="rId5" Type="http://schemas.openxmlformats.org/officeDocument/2006/relationships/tags" Target="../tags/tag154.xml"/><Relationship Id="rId10" Type="http://schemas.openxmlformats.org/officeDocument/2006/relationships/image" Target="../media/image49.png"/><Relationship Id="rId4" Type="http://schemas.openxmlformats.org/officeDocument/2006/relationships/tags" Target="../tags/tag153.xml"/><Relationship Id="rId9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6.xml"/><Relationship Id="rId4" Type="http://schemas.openxmlformats.org/officeDocument/2006/relationships/image" Target="../media/image51.jf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hyperlink" Target="https://www.youtube.com/watch?v=iS1tQyNSoPE" TargetMode="Externa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3" Type="http://schemas.openxmlformats.org/officeDocument/2006/relationships/tags" Target="../tags/tag67.xml"/><Relationship Id="rId21" Type="http://schemas.openxmlformats.org/officeDocument/2006/relationships/image" Target="../media/image36.png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notesSlide" Target="../notesSlides/notesSlide3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10" Type="http://schemas.openxmlformats.org/officeDocument/2006/relationships/tags" Target="../tags/tag74.xml"/><Relationship Id="rId19" Type="http://schemas.openxmlformats.org/officeDocument/2006/relationships/slideLayout" Target="../slideLayouts/slideLayout13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26" Type="http://schemas.openxmlformats.org/officeDocument/2006/relationships/notesSlide" Target="../notesSlides/notesSlide30.xml"/><Relationship Id="rId3" Type="http://schemas.openxmlformats.org/officeDocument/2006/relationships/tags" Target="../tags/tag164.xml"/><Relationship Id="rId21" Type="http://schemas.openxmlformats.org/officeDocument/2006/relationships/tags" Target="../tags/tag182.xml"/><Relationship Id="rId34" Type="http://schemas.openxmlformats.org/officeDocument/2006/relationships/image" Target="../media/image33.png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15.png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tags" Target="../tags/tag181.xml"/><Relationship Id="rId29" Type="http://schemas.openxmlformats.org/officeDocument/2006/relationships/image" Target="../media/image31.png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tags" Target="../tags/tag185.xml"/><Relationship Id="rId32" Type="http://schemas.openxmlformats.org/officeDocument/2006/relationships/image" Target="../media/image12.png"/><Relationship Id="rId37" Type="http://schemas.openxmlformats.org/officeDocument/2006/relationships/image" Target="../media/image34.png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tags" Target="../tags/tag184.xml"/><Relationship Id="rId28" Type="http://schemas.openxmlformats.org/officeDocument/2006/relationships/image" Target="../media/image30.png"/><Relationship Id="rId36" Type="http://schemas.openxmlformats.org/officeDocument/2006/relationships/image" Target="../media/image19.png"/><Relationship Id="rId10" Type="http://schemas.openxmlformats.org/officeDocument/2006/relationships/tags" Target="../tags/tag171.xml"/><Relationship Id="rId19" Type="http://schemas.openxmlformats.org/officeDocument/2006/relationships/tags" Target="../tags/tag180.xml"/><Relationship Id="rId31" Type="http://schemas.openxmlformats.org/officeDocument/2006/relationships/image" Target="../media/image14.png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tags" Target="../tags/tag183.xml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image" Target="../media/image37.pn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2.xml"/><Relationship Id="rId3" Type="http://schemas.openxmlformats.org/officeDocument/2006/relationships/tags" Target="../tags/tag193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tags" Target="../tags/tag209.xml"/><Relationship Id="rId18" Type="http://schemas.openxmlformats.org/officeDocument/2006/relationships/slideLayout" Target="../slideLayouts/slideLayout1.xml"/><Relationship Id="rId26" Type="http://schemas.openxmlformats.org/officeDocument/2006/relationships/image" Target="../media/image19.png"/><Relationship Id="rId3" Type="http://schemas.openxmlformats.org/officeDocument/2006/relationships/tags" Target="../tags/tag199.xml"/><Relationship Id="rId21" Type="http://schemas.openxmlformats.org/officeDocument/2006/relationships/image" Target="../media/image24.png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17" Type="http://schemas.openxmlformats.org/officeDocument/2006/relationships/tags" Target="../tags/tag213.xml"/><Relationship Id="rId25" Type="http://schemas.openxmlformats.org/officeDocument/2006/relationships/image" Target="../media/image14.png"/><Relationship Id="rId2" Type="http://schemas.openxmlformats.org/officeDocument/2006/relationships/tags" Target="../tags/tag198.xml"/><Relationship Id="rId16" Type="http://schemas.openxmlformats.org/officeDocument/2006/relationships/tags" Target="../tags/tag212.xml"/><Relationship Id="rId20" Type="http://schemas.openxmlformats.org/officeDocument/2006/relationships/image" Target="../media/image3.png"/><Relationship Id="rId29" Type="http://schemas.openxmlformats.org/officeDocument/2006/relationships/image" Target="../media/image28.png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24" Type="http://schemas.openxmlformats.org/officeDocument/2006/relationships/image" Target="../media/image27.png"/><Relationship Id="rId5" Type="http://schemas.openxmlformats.org/officeDocument/2006/relationships/tags" Target="../tags/tag201.xml"/><Relationship Id="rId15" Type="http://schemas.openxmlformats.org/officeDocument/2006/relationships/tags" Target="../tags/tag211.xml"/><Relationship Id="rId23" Type="http://schemas.openxmlformats.org/officeDocument/2006/relationships/image" Target="../media/image26.png"/><Relationship Id="rId28" Type="http://schemas.openxmlformats.org/officeDocument/2006/relationships/image" Target="../media/image15.png"/><Relationship Id="rId10" Type="http://schemas.openxmlformats.org/officeDocument/2006/relationships/tags" Target="../tags/tag206.xml"/><Relationship Id="rId19" Type="http://schemas.openxmlformats.org/officeDocument/2006/relationships/notesSlide" Target="../notesSlides/notesSlide33.xml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tags" Target="../tags/tag210.xml"/><Relationship Id="rId22" Type="http://schemas.openxmlformats.org/officeDocument/2006/relationships/image" Target="../media/image25.png"/><Relationship Id="rId27" Type="http://schemas.openxmlformats.org/officeDocument/2006/relationships/image" Target="../media/image12.png"/><Relationship Id="rId30" Type="http://schemas.openxmlformats.org/officeDocument/2006/relationships/image" Target="../media/image5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image" Target="../media/image53.png"/><Relationship Id="rId5" Type="http://schemas.openxmlformats.org/officeDocument/2006/relationships/hyperlink" Target="https://www.youtube.com/watch?v=pOkyR_NljMk" TargetMode="External"/><Relationship Id="rId4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221.xml"/><Relationship Id="rId7" Type="http://schemas.openxmlformats.org/officeDocument/2006/relationships/image" Target="../media/image43.png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2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notesSlide" Target="../notesSlides/notesSlide36.xml"/><Relationship Id="rId5" Type="http://schemas.openxmlformats.org/officeDocument/2006/relationships/tags" Target="../tags/tag227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226.xml"/><Relationship Id="rId9" Type="http://schemas.openxmlformats.org/officeDocument/2006/relationships/tags" Target="../tags/tag2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37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4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tags" Target="../tags/tag239.xml"/><Relationship Id="rId7" Type="http://schemas.openxmlformats.org/officeDocument/2006/relationships/image" Target="../media/image42.pn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4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tags" Target="../tags/tag253.xml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tags" Target="../tags/tag243.xml"/><Relationship Id="rId21" Type="http://schemas.openxmlformats.org/officeDocument/2006/relationships/image" Target="../media/image60.png"/><Relationship Id="rId7" Type="http://schemas.openxmlformats.org/officeDocument/2006/relationships/tags" Target="../tags/tag247.xml"/><Relationship Id="rId12" Type="http://schemas.openxmlformats.org/officeDocument/2006/relationships/tags" Target="../tags/tag252.xml"/><Relationship Id="rId17" Type="http://schemas.openxmlformats.org/officeDocument/2006/relationships/image" Target="../media/image54.png"/><Relationship Id="rId25" Type="http://schemas.openxmlformats.org/officeDocument/2006/relationships/image" Target="../media/image64.png"/><Relationship Id="rId2" Type="http://schemas.openxmlformats.org/officeDocument/2006/relationships/tags" Target="../tags/tag242.xml"/><Relationship Id="rId16" Type="http://schemas.openxmlformats.org/officeDocument/2006/relationships/notesSlide" Target="../notesSlides/notesSlide40.xml"/><Relationship Id="rId20" Type="http://schemas.openxmlformats.org/officeDocument/2006/relationships/image" Target="../media/image59.png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24" Type="http://schemas.openxmlformats.org/officeDocument/2006/relationships/image" Target="../media/image63.png"/><Relationship Id="rId5" Type="http://schemas.openxmlformats.org/officeDocument/2006/relationships/tags" Target="../tags/tag245.xml"/><Relationship Id="rId15" Type="http://schemas.openxmlformats.org/officeDocument/2006/relationships/slideLayout" Target="../slideLayouts/slideLayout13.xml"/><Relationship Id="rId23" Type="http://schemas.openxmlformats.org/officeDocument/2006/relationships/image" Target="../media/image62.png"/><Relationship Id="rId10" Type="http://schemas.openxmlformats.org/officeDocument/2006/relationships/tags" Target="../tags/tag250.xml"/><Relationship Id="rId19" Type="http://schemas.openxmlformats.org/officeDocument/2006/relationships/image" Target="../media/image58.png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tags" Target="../tags/tag254.xml"/><Relationship Id="rId22" Type="http://schemas.openxmlformats.org/officeDocument/2006/relationships/image" Target="../media/image61.png"/><Relationship Id="rId27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5.xml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6.xml"/><Relationship Id="rId4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4" Type="http://schemas.openxmlformats.org/officeDocument/2006/relationships/notesSlide" Target="../notesSlides/notesSlide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4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26" Type="http://schemas.openxmlformats.org/officeDocument/2006/relationships/tags" Target="../tags/tag286.xml"/><Relationship Id="rId39" Type="http://schemas.openxmlformats.org/officeDocument/2006/relationships/tags" Target="../tags/tag299.xml"/><Relationship Id="rId21" Type="http://schemas.openxmlformats.org/officeDocument/2006/relationships/tags" Target="../tags/tag281.xml"/><Relationship Id="rId34" Type="http://schemas.openxmlformats.org/officeDocument/2006/relationships/tags" Target="../tags/tag294.xml"/><Relationship Id="rId42" Type="http://schemas.openxmlformats.org/officeDocument/2006/relationships/tags" Target="../tags/tag302.xml"/><Relationship Id="rId47" Type="http://schemas.openxmlformats.org/officeDocument/2006/relationships/slideLayout" Target="../slideLayouts/slideLayout7.xml"/><Relationship Id="rId50" Type="http://schemas.openxmlformats.org/officeDocument/2006/relationships/image" Target="../media/image70.png"/><Relationship Id="rId55" Type="http://schemas.openxmlformats.org/officeDocument/2006/relationships/image" Target="../media/image75.png"/><Relationship Id="rId63" Type="http://schemas.openxmlformats.org/officeDocument/2006/relationships/image" Target="../media/image83.png"/><Relationship Id="rId68" Type="http://schemas.openxmlformats.org/officeDocument/2006/relationships/image" Target="../media/image88.png"/><Relationship Id="rId7" Type="http://schemas.openxmlformats.org/officeDocument/2006/relationships/tags" Target="../tags/tag267.xml"/><Relationship Id="rId71" Type="http://schemas.openxmlformats.org/officeDocument/2006/relationships/image" Target="../media/image91.png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29" Type="http://schemas.openxmlformats.org/officeDocument/2006/relationships/tags" Target="../tags/tag289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24" Type="http://schemas.openxmlformats.org/officeDocument/2006/relationships/tags" Target="../tags/tag284.xml"/><Relationship Id="rId32" Type="http://schemas.openxmlformats.org/officeDocument/2006/relationships/tags" Target="../tags/tag292.xml"/><Relationship Id="rId37" Type="http://schemas.openxmlformats.org/officeDocument/2006/relationships/tags" Target="../tags/tag297.xml"/><Relationship Id="rId40" Type="http://schemas.openxmlformats.org/officeDocument/2006/relationships/tags" Target="../tags/tag300.xml"/><Relationship Id="rId45" Type="http://schemas.openxmlformats.org/officeDocument/2006/relationships/tags" Target="../tags/tag305.xml"/><Relationship Id="rId53" Type="http://schemas.openxmlformats.org/officeDocument/2006/relationships/image" Target="../media/image73.png"/><Relationship Id="rId58" Type="http://schemas.openxmlformats.org/officeDocument/2006/relationships/image" Target="../media/image78.png"/><Relationship Id="rId66" Type="http://schemas.openxmlformats.org/officeDocument/2006/relationships/image" Target="../media/image86.png"/><Relationship Id="rId5" Type="http://schemas.openxmlformats.org/officeDocument/2006/relationships/tags" Target="../tags/tag265.xml"/><Relationship Id="rId15" Type="http://schemas.openxmlformats.org/officeDocument/2006/relationships/tags" Target="../tags/tag275.xml"/><Relationship Id="rId23" Type="http://schemas.openxmlformats.org/officeDocument/2006/relationships/tags" Target="../tags/tag283.xml"/><Relationship Id="rId28" Type="http://schemas.openxmlformats.org/officeDocument/2006/relationships/tags" Target="../tags/tag288.xml"/><Relationship Id="rId36" Type="http://schemas.openxmlformats.org/officeDocument/2006/relationships/tags" Target="../tags/tag296.xml"/><Relationship Id="rId49" Type="http://schemas.openxmlformats.org/officeDocument/2006/relationships/image" Target="../media/image69.png"/><Relationship Id="rId57" Type="http://schemas.openxmlformats.org/officeDocument/2006/relationships/image" Target="../media/image77.png"/><Relationship Id="rId61" Type="http://schemas.openxmlformats.org/officeDocument/2006/relationships/image" Target="../media/image81.png"/><Relationship Id="rId10" Type="http://schemas.openxmlformats.org/officeDocument/2006/relationships/tags" Target="../tags/tag270.xml"/><Relationship Id="rId19" Type="http://schemas.openxmlformats.org/officeDocument/2006/relationships/tags" Target="../tags/tag279.xml"/><Relationship Id="rId31" Type="http://schemas.openxmlformats.org/officeDocument/2006/relationships/tags" Target="../tags/tag291.xml"/><Relationship Id="rId44" Type="http://schemas.openxmlformats.org/officeDocument/2006/relationships/tags" Target="../tags/tag304.xml"/><Relationship Id="rId52" Type="http://schemas.openxmlformats.org/officeDocument/2006/relationships/image" Target="../media/image72.png"/><Relationship Id="rId60" Type="http://schemas.openxmlformats.org/officeDocument/2006/relationships/image" Target="../media/image80.png"/><Relationship Id="rId65" Type="http://schemas.openxmlformats.org/officeDocument/2006/relationships/image" Target="../media/image85.png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Relationship Id="rId22" Type="http://schemas.openxmlformats.org/officeDocument/2006/relationships/tags" Target="../tags/tag282.xml"/><Relationship Id="rId27" Type="http://schemas.openxmlformats.org/officeDocument/2006/relationships/tags" Target="../tags/tag287.xml"/><Relationship Id="rId30" Type="http://schemas.openxmlformats.org/officeDocument/2006/relationships/tags" Target="../tags/tag290.xml"/><Relationship Id="rId35" Type="http://schemas.openxmlformats.org/officeDocument/2006/relationships/tags" Target="../tags/tag295.xml"/><Relationship Id="rId43" Type="http://schemas.openxmlformats.org/officeDocument/2006/relationships/tags" Target="../tags/tag303.xml"/><Relationship Id="rId48" Type="http://schemas.openxmlformats.org/officeDocument/2006/relationships/notesSlide" Target="../notesSlides/notesSlide45.xml"/><Relationship Id="rId56" Type="http://schemas.openxmlformats.org/officeDocument/2006/relationships/image" Target="../media/image76.png"/><Relationship Id="rId64" Type="http://schemas.openxmlformats.org/officeDocument/2006/relationships/image" Target="../media/image84.png"/><Relationship Id="rId69" Type="http://schemas.openxmlformats.org/officeDocument/2006/relationships/image" Target="../media/image89.png"/><Relationship Id="rId8" Type="http://schemas.openxmlformats.org/officeDocument/2006/relationships/tags" Target="../tags/tag268.xml"/><Relationship Id="rId51" Type="http://schemas.openxmlformats.org/officeDocument/2006/relationships/image" Target="../media/image71.png"/><Relationship Id="rId72" Type="http://schemas.openxmlformats.org/officeDocument/2006/relationships/image" Target="../media/image92.png"/><Relationship Id="rId3" Type="http://schemas.openxmlformats.org/officeDocument/2006/relationships/tags" Target="../tags/tag263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5" Type="http://schemas.openxmlformats.org/officeDocument/2006/relationships/tags" Target="../tags/tag285.xml"/><Relationship Id="rId33" Type="http://schemas.openxmlformats.org/officeDocument/2006/relationships/tags" Target="../tags/tag293.xml"/><Relationship Id="rId38" Type="http://schemas.openxmlformats.org/officeDocument/2006/relationships/tags" Target="../tags/tag298.xml"/><Relationship Id="rId46" Type="http://schemas.openxmlformats.org/officeDocument/2006/relationships/tags" Target="../tags/tag306.xml"/><Relationship Id="rId59" Type="http://schemas.openxmlformats.org/officeDocument/2006/relationships/image" Target="../media/image79.png"/><Relationship Id="rId67" Type="http://schemas.openxmlformats.org/officeDocument/2006/relationships/image" Target="../media/image87.png"/><Relationship Id="rId20" Type="http://schemas.openxmlformats.org/officeDocument/2006/relationships/tags" Target="../tags/tag280.xml"/><Relationship Id="rId41" Type="http://schemas.openxmlformats.org/officeDocument/2006/relationships/tags" Target="../tags/tag301.xml"/><Relationship Id="rId54" Type="http://schemas.openxmlformats.org/officeDocument/2006/relationships/image" Target="../media/image74.png"/><Relationship Id="rId62" Type="http://schemas.openxmlformats.org/officeDocument/2006/relationships/image" Target="../media/image82.png"/><Relationship Id="rId70" Type="http://schemas.openxmlformats.org/officeDocument/2006/relationships/image" Target="../media/image9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7.xml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9.xml"/><Relationship Id="rId3" Type="http://schemas.openxmlformats.org/officeDocument/2006/relationships/tags" Target="../tags/tag310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image" Target="../media/image42.png"/><Relationship Id="rId5" Type="http://schemas.openxmlformats.org/officeDocument/2006/relationships/tags" Target="../tags/tag312.xml"/><Relationship Id="rId10" Type="http://schemas.openxmlformats.org/officeDocument/2006/relationships/image" Target="../media/image49.png"/><Relationship Id="rId4" Type="http://schemas.openxmlformats.org/officeDocument/2006/relationships/tags" Target="../tags/tag311.xml"/><Relationship Id="rId9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vclock.com/timer/#countdown=00:15:00&amp;enabled=0&amp;seconds=900&amp;title=Prenons+un+temps+de+repos+pour+se+rafra%C3%AEchir+les+neuronnes!&amp;sound=school&amp;loop=0" TargetMode="External"/><Relationship Id="rId3" Type="http://schemas.openxmlformats.org/officeDocument/2006/relationships/tags" Target="../tags/tag316.xml"/><Relationship Id="rId7" Type="http://schemas.openxmlformats.org/officeDocument/2006/relationships/image" Target="../media/image96.gif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8.xml"/><Relationship Id="rId4" Type="http://schemas.openxmlformats.org/officeDocument/2006/relationships/image" Target="../media/image9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9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3" Type="http://schemas.openxmlformats.org/officeDocument/2006/relationships/tags" Target="../tags/tag322.xml"/><Relationship Id="rId7" Type="http://schemas.openxmlformats.org/officeDocument/2006/relationships/tags" Target="../tags/tag326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5" Type="http://schemas.openxmlformats.org/officeDocument/2006/relationships/tags" Target="../tags/tag324.xml"/><Relationship Id="rId10" Type="http://schemas.openxmlformats.org/officeDocument/2006/relationships/notesSlide" Target="../notesSlides/notesSlide53.xml"/><Relationship Id="rId4" Type="http://schemas.openxmlformats.org/officeDocument/2006/relationships/tags" Target="../tags/tag323.xml"/><Relationship Id="rId9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4" Type="http://schemas.openxmlformats.org/officeDocument/2006/relationships/notesSlide" Target="../notesSlides/notesSlide5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5" Type="http://schemas.openxmlformats.org/officeDocument/2006/relationships/image" Target="../media/image98.png"/><Relationship Id="rId4" Type="http://schemas.openxmlformats.org/officeDocument/2006/relationships/notesSlide" Target="../notesSlides/notesSlide5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image" Target="../media/image98.png"/><Relationship Id="rId4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63.png"/><Relationship Id="rId3" Type="http://schemas.openxmlformats.org/officeDocument/2006/relationships/tags" Target="../tags/tag336.xml"/><Relationship Id="rId21" Type="http://schemas.openxmlformats.org/officeDocument/2006/relationships/image" Target="../media/image104.png"/><Relationship Id="rId7" Type="http://schemas.openxmlformats.org/officeDocument/2006/relationships/tags" Target="../tags/tag340.xml"/><Relationship Id="rId12" Type="http://schemas.openxmlformats.org/officeDocument/2006/relationships/tags" Target="../tags/tag345.xml"/><Relationship Id="rId17" Type="http://schemas.openxmlformats.org/officeDocument/2006/relationships/image" Target="../media/image101.png"/><Relationship Id="rId25" Type="http://schemas.openxmlformats.org/officeDocument/2006/relationships/image" Target="../media/image108.png"/><Relationship Id="rId2" Type="http://schemas.openxmlformats.org/officeDocument/2006/relationships/tags" Target="../tags/tag335.xml"/><Relationship Id="rId16" Type="http://schemas.openxmlformats.org/officeDocument/2006/relationships/image" Target="../media/image100.png"/><Relationship Id="rId20" Type="http://schemas.openxmlformats.org/officeDocument/2006/relationships/image" Target="../media/image103.png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11" Type="http://schemas.openxmlformats.org/officeDocument/2006/relationships/tags" Target="../tags/tag344.xml"/><Relationship Id="rId24" Type="http://schemas.openxmlformats.org/officeDocument/2006/relationships/image" Target="../media/image107.png"/><Relationship Id="rId5" Type="http://schemas.openxmlformats.org/officeDocument/2006/relationships/tags" Target="../tags/tag338.xml"/><Relationship Id="rId15" Type="http://schemas.openxmlformats.org/officeDocument/2006/relationships/image" Target="../media/image99.png"/><Relationship Id="rId23" Type="http://schemas.openxmlformats.org/officeDocument/2006/relationships/image" Target="../media/image106.png"/><Relationship Id="rId10" Type="http://schemas.openxmlformats.org/officeDocument/2006/relationships/tags" Target="../tags/tag343.xml"/><Relationship Id="rId19" Type="http://schemas.openxmlformats.org/officeDocument/2006/relationships/image" Target="../media/image102.png"/><Relationship Id="rId4" Type="http://schemas.openxmlformats.org/officeDocument/2006/relationships/tags" Target="../tags/tag337.xml"/><Relationship Id="rId9" Type="http://schemas.openxmlformats.org/officeDocument/2006/relationships/tags" Target="../tags/tag342.xml"/><Relationship Id="rId14" Type="http://schemas.openxmlformats.org/officeDocument/2006/relationships/notesSlide" Target="../notesSlides/notesSlide57.xml"/><Relationship Id="rId22" Type="http://schemas.openxmlformats.org/officeDocument/2006/relationships/image" Target="../media/image10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348.xml"/><Relationship Id="rId7" Type="http://schemas.openxmlformats.org/officeDocument/2006/relationships/image" Target="../media/image42.png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notesSlide" Target="../notesSlides/notesSlide58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4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5" Type="http://schemas.openxmlformats.org/officeDocument/2006/relationships/image" Target="../media/image109.png"/><Relationship Id="rId4" Type="http://schemas.openxmlformats.org/officeDocument/2006/relationships/notesSlide" Target="../notesSlides/notesSlide5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5" Type="http://schemas.openxmlformats.org/officeDocument/2006/relationships/image" Target="../media/image110.png"/><Relationship Id="rId4" Type="http://schemas.openxmlformats.org/officeDocument/2006/relationships/notesSlide" Target="../notesSlides/notesSlide60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356.xml"/><Relationship Id="rId7" Type="http://schemas.openxmlformats.org/officeDocument/2006/relationships/tags" Target="../tags/tag360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5" Type="http://schemas.openxmlformats.org/officeDocument/2006/relationships/tags" Target="../tags/tag358.xml"/><Relationship Id="rId10" Type="http://schemas.openxmlformats.org/officeDocument/2006/relationships/image" Target="../media/image111.PNG"/><Relationship Id="rId4" Type="http://schemas.openxmlformats.org/officeDocument/2006/relationships/tags" Target="../tags/tag357.xml"/><Relationship Id="rId9" Type="http://schemas.openxmlformats.org/officeDocument/2006/relationships/notesSlide" Target="../notesSlides/notesSlide6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hyperlink" Target="https://www.youtube.com/watch?v=MsfUUZvS2v0" TargetMode="Externa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hyperlink" Target="https://cdn-contenu.quebec.ca/cdn-contenu/adm/min/education/publications-adm/devenir-enseignant/referentiel_competences_professionnelles_profession_enseignante.pdf" TargetMode="External"/><Relationship Id="rId5" Type="http://schemas.openxmlformats.org/officeDocument/2006/relationships/hyperlink" Target="https://www.youtube.com/watch?v=pOkyR_NljMk" TargetMode="External"/><Relationship Id="rId4" Type="http://schemas.openxmlformats.org/officeDocument/2006/relationships/notesSlide" Target="../notesSlides/notesSlide6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92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39.png"/><Relationship Id="rId5" Type="http://schemas.openxmlformats.org/officeDocument/2006/relationships/hyperlink" Target="https://www.youtube.com/watch?v=BHyqZQHXq_E" TargetMode="Externa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27EA85-0E82-4AEF-A64E-880A278A8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857250"/>
            <a:ext cx="401128" cy="5218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13">
              <a:solidFill>
                <a:srgbClr val="D8D8D8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1570866" y="874860"/>
            <a:ext cx="6482722" cy="20890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fr-CA" b="1" dirty="0">
              <a:cs typeface="Calibri" panose="020F0502020204030204"/>
            </a:endParaRPr>
          </a:p>
          <a:p>
            <a:pPr algn="ctr"/>
            <a:r>
              <a:rPr lang="fr-CA" sz="2400" b="1" dirty="0">
                <a:solidFill>
                  <a:srgbClr val="DE0000"/>
                </a:solidFill>
              </a:rPr>
              <a:t>Planification de l’enseignement</a:t>
            </a:r>
            <a:br>
              <a:rPr lang="fr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IPEFP-02</a:t>
            </a:r>
            <a:endParaRPr lang="fr-CA" b="1" dirty="0">
              <a:cs typeface="Calibri" panose="020F0502020204030204"/>
            </a:endParaRPr>
          </a:p>
          <a:p>
            <a:pPr algn="ctr"/>
            <a:endParaRPr lang="fr-CA" sz="1575" b="1" dirty="0">
              <a:cs typeface="Calibri"/>
            </a:endParaRPr>
          </a:p>
          <a:p>
            <a:pPr algn="ctr"/>
            <a:r>
              <a:rPr lang="fr-CA" dirty="0">
                <a:solidFill>
                  <a:srgbClr val="C00000"/>
                </a:solidFill>
              </a:rPr>
              <a:t>Programme d’insertion professionnelle des enseignants en formation professionnelle</a:t>
            </a:r>
            <a:endParaRPr lang="fr-FR" dirty="0"/>
          </a:p>
          <a:p>
            <a:endParaRPr lang="fr-CA" b="1" dirty="0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B13EF-DD76-4B93-A088-74B0363DCC7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646778" y="1497764"/>
            <a:ext cx="352605" cy="3805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13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D169635-DC94-E902-4DFE-6B82CDC2594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62469" y="2934363"/>
            <a:ext cx="8946486" cy="3607136"/>
            <a:chOff x="534837" y="2132857"/>
            <a:chExt cx="11449782" cy="4750333"/>
          </a:xfrm>
        </p:grpSpPr>
        <p:sp>
          <p:nvSpPr>
            <p:cNvPr id="8" name="Rectangle 7"/>
            <p:cNvSpPr/>
            <p:nvPr>
              <p:custDataLst>
                <p:tags r:id="rId7"/>
              </p:custDataLst>
            </p:nvPr>
          </p:nvSpPr>
          <p:spPr>
            <a:xfrm rot="4620000" flipH="1">
              <a:off x="5654016" y="-655270"/>
              <a:ext cx="2619206" cy="100420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013"/>
            </a:p>
          </p:txBody>
        </p:sp>
        <p:sp>
          <p:nvSpPr>
            <p:cNvPr id="9" name="Triangle rectangle 8">
              <a:extLst>
                <a:ext uri="{FF2B5EF4-FFF2-40B4-BE49-F238E27FC236}">
                  <a16:creationId xmlns:a16="http://schemas.microsoft.com/office/drawing/2014/main" id="{1540CB64-8E6E-4994-83B9-9D3EC920C8C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68866" y="3261186"/>
              <a:ext cx="4197651" cy="3617155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13">
                <a:solidFill>
                  <a:srgbClr val="7F7F7F"/>
                </a:solidFill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8516">
              <a:off x="6728871" y="4160351"/>
              <a:ext cx="2374456" cy="1238015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4235">
              <a:off x="2282298" y="4190159"/>
              <a:ext cx="1987177" cy="1107174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08137">
              <a:off x="5035271" y="3485139"/>
              <a:ext cx="476898" cy="1485022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69581">
              <a:off x="4739356" y="3697779"/>
              <a:ext cx="417759" cy="1575208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47712">
              <a:off x="10053001" y="2480443"/>
              <a:ext cx="1417983" cy="722811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029" y="2775785"/>
              <a:ext cx="2622330" cy="1316509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9029" y="3430463"/>
              <a:ext cx="1664781" cy="1711828"/>
            </a:xfrm>
            <a:prstGeom prst="rect">
              <a:avLst/>
            </a:prstGeom>
          </p:spPr>
        </p:pic>
        <p:pic>
          <p:nvPicPr>
            <p:cNvPr id="17" name="Picture 4" descr="Pinces, Outil, Ustensile, Salade, Grip, Forme De Griffe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clrChange>
                <a:clrFrom>
                  <a:srgbClr val="DCDDDE"/>
                </a:clrFrom>
                <a:clrTo>
                  <a:srgbClr val="DCDDDE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45423">
              <a:off x="9329089" y="2383792"/>
              <a:ext cx="689665" cy="121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Sous-titre 2"/>
            <p:cNvSpPr txBox="1">
              <a:spLocks/>
            </p:cNvSpPr>
            <p:nvPr>
              <p:custDataLst>
                <p:tags r:id="rId17"/>
              </p:custDataLst>
            </p:nvPr>
          </p:nvSpPr>
          <p:spPr>
            <a:xfrm>
              <a:off x="3156560" y="5637463"/>
              <a:ext cx="1898517" cy="554339"/>
            </a:xfrm>
            <a:prstGeom prst="rect">
              <a:avLst/>
            </a:prstGeom>
          </p:spPr>
          <p:txBody>
            <a:bodyPr vert="horz" lIns="51435" tIns="25718" rIns="51435" bIns="25718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CA" sz="1013"/>
            </a:p>
          </p:txBody>
        </p:sp>
        <p:sp>
          <p:nvSpPr>
            <p:cNvPr id="19" name="Sous-titre 2"/>
            <p:cNvSpPr txBox="1">
              <a:spLocks/>
            </p:cNvSpPr>
            <p:nvPr>
              <p:custDataLst>
                <p:tags r:id="rId18"/>
              </p:custDataLst>
            </p:nvPr>
          </p:nvSpPr>
          <p:spPr>
            <a:xfrm>
              <a:off x="3049115" y="5572043"/>
              <a:ext cx="1898517" cy="554339"/>
            </a:xfrm>
            <a:prstGeom prst="rect">
              <a:avLst/>
            </a:prstGeom>
          </p:spPr>
          <p:txBody>
            <a:bodyPr vert="horz" lIns="51435" tIns="25718" rIns="51435" bIns="25718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CA" sz="1013"/>
            </a:p>
          </p:txBody>
        </p:sp>
        <p:sp>
          <p:nvSpPr>
            <p:cNvPr id="20" name="Sous-titre 2"/>
            <p:cNvSpPr txBox="1">
              <a:spLocks/>
            </p:cNvSpPr>
            <p:nvPr>
              <p:custDataLst>
                <p:tags r:id="rId19"/>
              </p:custDataLst>
            </p:nvPr>
          </p:nvSpPr>
          <p:spPr>
            <a:xfrm>
              <a:off x="3156559" y="5423284"/>
              <a:ext cx="1898517" cy="554339"/>
            </a:xfrm>
            <a:prstGeom prst="rect">
              <a:avLst/>
            </a:prstGeom>
          </p:spPr>
          <p:txBody>
            <a:bodyPr vert="horz" lIns="51435" tIns="25718" rIns="51435" bIns="25718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CA" sz="1013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012EDA5-AD75-482B-AB03-376129437F8D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1375462" y="6255237"/>
              <a:ext cx="2612239" cy="29639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25" dirty="0">
                  <a:solidFill>
                    <a:srgbClr val="FFFFFF"/>
                  </a:solidFill>
                </a:rPr>
                <a:t>#</a:t>
              </a:r>
              <a:r>
                <a:rPr lang="en-US" sz="1125" dirty="0" err="1">
                  <a:solidFill>
                    <a:srgbClr val="FFFFFF"/>
                  </a:solidFill>
                </a:rPr>
                <a:t>MonmétierMaliberté</a:t>
              </a:r>
              <a:endParaRPr lang="en-US" sz="1125" dirty="0">
                <a:solidFill>
                  <a:srgbClr val="FFFFFF"/>
                </a:solidFill>
                <a:cs typeface="Calibri"/>
              </a:endParaRPr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C9DDE9CF-C53C-4CA8-BEC0-B8D22711E1B9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6478">
              <a:off x="5428021" y="4112433"/>
              <a:ext cx="1944413" cy="73869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D43F9D13-6140-4811-B0A1-CACF6F2C8F8F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275" y="5012837"/>
              <a:ext cx="1075918" cy="119142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90A64E0-85B8-458D-89F2-E80C6DFCD97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41832" y="3261186"/>
              <a:ext cx="679072" cy="36220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13"/>
            </a:p>
          </p:txBody>
        </p:sp>
        <p:sp>
          <p:nvSpPr>
            <p:cNvPr id="25" name="Triangle isocèle 24">
              <a:extLst>
                <a:ext uri="{FF2B5EF4-FFF2-40B4-BE49-F238E27FC236}">
                  <a16:creationId xmlns:a16="http://schemas.microsoft.com/office/drawing/2014/main" id="{8B57E6B4-E9D9-4F7B-8DC7-CF6352BDE89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 rot="16200000">
              <a:off x="423341" y="2948450"/>
              <a:ext cx="909063" cy="686071"/>
            </a:xfrm>
            <a:prstGeom prst="triangle">
              <a:avLst>
                <a:gd name="adj" fmla="val 5396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13"/>
            </a:p>
          </p:txBody>
        </p:sp>
      </p:grpSp>
      <p:sp>
        <p:nvSpPr>
          <p:cNvPr id="27" name="Sous-titre 2">
            <a:extLst>
              <a:ext uri="{FF2B5EF4-FFF2-40B4-BE49-F238E27FC236}">
                <a16:creationId xmlns:a16="http://schemas.microsoft.com/office/drawing/2014/main" id="{4E8C4DEE-4D72-47BD-872B-7F658B816F30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3884051" y="6165377"/>
            <a:ext cx="4489787" cy="453475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l"/>
            <a:r>
              <a:rPr lang="fr-CA" sz="1350" b="1" dirty="0">
                <a:solidFill>
                  <a:srgbClr val="000000"/>
                </a:solidFill>
              </a:rPr>
              <a:t>Services éducatifs</a:t>
            </a:r>
            <a:endParaRPr lang="fr-CA" sz="1350" b="1" dirty="0">
              <a:solidFill>
                <a:srgbClr val="000000"/>
              </a:solidFill>
              <a:cs typeface="Calibri"/>
            </a:endParaRPr>
          </a:p>
          <a:p>
            <a:endParaRPr lang="fr-FR" dirty="0"/>
          </a:p>
        </p:txBody>
      </p:sp>
      <p:pic>
        <p:nvPicPr>
          <p:cNvPr id="28" name="Image 27" descr="Une image contenant texte&#10;&#10;Description générée automatiquement">
            <a:extLst>
              <a:ext uri="{FF2B5EF4-FFF2-40B4-BE49-F238E27FC236}">
                <a16:creationId xmlns:a16="http://schemas.microsoft.com/office/drawing/2014/main" id="{3F19E7CE-7680-27A7-CEA7-A32B95D1498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80" y="6147364"/>
            <a:ext cx="1285875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 rot="16200000">
            <a:off x="-1847009" y="3038999"/>
            <a:ext cx="5054310" cy="857250"/>
          </a:xfrm>
        </p:spPr>
        <p:txBody>
          <a:bodyPr/>
          <a:lstStyle/>
          <a:p>
            <a:r>
              <a:rPr lang="fr-CA" sz="2700" dirty="0"/>
              <a:t>Les niveaux de la planification pédagogique</a:t>
            </a:r>
            <a:endParaRPr lang="fr-CA" dirty="0">
              <a:highlight>
                <a:srgbClr val="FFFF00"/>
              </a:highlight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F2F549-CB68-8DE1-22D7-C6FC2493367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31" y="548679"/>
            <a:ext cx="7665369" cy="601460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ECF08C6-B195-49DA-0E46-0468C15E510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738200" y="6563289"/>
            <a:ext cx="3405800" cy="25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056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</a:pPr>
            <a:r>
              <a:rPr lang="fr-CA" sz="9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Schéma de la planification pédagogique en FP, (Plamondon, 2022)</a:t>
            </a:r>
          </a:p>
        </p:txBody>
      </p:sp>
    </p:spTree>
    <p:extLst>
      <p:ext uri="{BB962C8B-B14F-4D97-AF65-F5344CB8AC3E}">
        <p14:creationId xmlns:p14="http://schemas.microsoft.com/office/powerpoint/2010/main" val="571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4F9511B-21B2-924E-0A6C-98A31FB2347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10976" y="2495237"/>
            <a:ext cx="5885359" cy="573723"/>
          </a:xfrm>
        </p:spPr>
        <p:txBody>
          <a:bodyPr>
            <a:normAutofit fontScale="90000"/>
          </a:bodyPr>
          <a:lstStyle/>
          <a:p>
            <a:r>
              <a:rPr lang="fr-CA" dirty="0"/>
              <a:t>La planification globale (macro)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9F5018-8655-74BE-5B1A-FBB75C18B80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11760" y="3304399"/>
            <a:ext cx="6912768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056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</a:pPr>
            <a:r>
              <a:rPr lang="fr-CA" sz="15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voir la forêt, il ne faut pas avoir le nez collé sur l’arbre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60A459-9BE0-78D2-5124-40C5D7D0975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41307" y="3253505"/>
            <a:ext cx="770453" cy="76946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95DC062-892A-4513-9FA0-361FAFFF831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253946" y="551723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C00000"/>
                </a:solidFill>
                <a:ea typeface="+mj-ea"/>
                <a:cs typeface="+mj-cs"/>
              </a:rPr>
              <a:t>Préparer sa planification est une étape essentielle </a:t>
            </a:r>
            <a:br>
              <a:rPr lang="fr-CA" sz="2400" b="1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fr-CA" sz="2400" b="1" dirty="0">
                <a:solidFill>
                  <a:srgbClr val="C00000"/>
                </a:solidFill>
                <a:ea typeface="+mj-ea"/>
                <a:cs typeface="+mj-cs"/>
              </a:rPr>
              <a:t>et intuitive</a:t>
            </a:r>
            <a:endParaRPr lang="fr-CA" sz="1050" dirty="0"/>
          </a:p>
        </p:txBody>
      </p:sp>
    </p:spTree>
    <p:extLst>
      <p:ext uri="{BB962C8B-B14F-4D97-AF65-F5344CB8AC3E}">
        <p14:creationId xmlns:p14="http://schemas.microsoft.com/office/powerpoint/2010/main" val="1022843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9672" y="274638"/>
            <a:ext cx="7272808" cy="1143000"/>
          </a:xfrm>
        </p:spPr>
        <p:txBody>
          <a:bodyPr/>
          <a:lstStyle/>
          <a:p>
            <a:r>
              <a:rPr lang="fr-CA" dirty="0"/>
              <a:t>La planification globale</a:t>
            </a:r>
          </a:p>
        </p:txBody>
      </p:sp>
      <p:sp>
        <p:nvSpPr>
          <p:cNvPr id="10" name="Forme libre 9"/>
          <p:cNvSpPr/>
          <p:nvPr>
            <p:custDataLst>
              <p:tags r:id="rId2"/>
            </p:custDataLst>
          </p:nvPr>
        </p:nvSpPr>
        <p:spPr>
          <a:xfrm>
            <a:off x="1783310" y="2248623"/>
            <a:ext cx="4036408" cy="4036408"/>
          </a:xfrm>
          <a:custGeom>
            <a:avLst/>
            <a:gdLst>
              <a:gd name="connsiteX0" fmla="*/ 0 w 4036408"/>
              <a:gd name="connsiteY0" fmla="*/ 2018204 h 4036408"/>
              <a:gd name="connsiteX1" fmla="*/ 2018204 w 4036408"/>
              <a:gd name="connsiteY1" fmla="*/ 0 h 4036408"/>
              <a:gd name="connsiteX2" fmla="*/ 4036408 w 4036408"/>
              <a:gd name="connsiteY2" fmla="*/ 2018204 h 4036408"/>
              <a:gd name="connsiteX3" fmla="*/ 2018204 w 4036408"/>
              <a:gd name="connsiteY3" fmla="*/ 4036408 h 4036408"/>
              <a:gd name="connsiteX4" fmla="*/ 0 w 4036408"/>
              <a:gd name="connsiteY4" fmla="*/ 2018204 h 403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6408" h="4036408">
                <a:moveTo>
                  <a:pt x="0" y="2018204"/>
                </a:moveTo>
                <a:cubicBezTo>
                  <a:pt x="0" y="903581"/>
                  <a:pt x="903581" y="0"/>
                  <a:pt x="2018204" y="0"/>
                </a:cubicBezTo>
                <a:cubicBezTo>
                  <a:pt x="3132827" y="0"/>
                  <a:pt x="4036408" y="903581"/>
                  <a:pt x="4036408" y="2018204"/>
                </a:cubicBezTo>
                <a:cubicBezTo>
                  <a:pt x="4036408" y="3132827"/>
                  <a:pt x="3132827" y="4036408"/>
                  <a:pt x="2018204" y="4036408"/>
                </a:cubicBezTo>
                <a:cubicBezTo>
                  <a:pt x="903581" y="4036408"/>
                  <a:pt x="0" y="3132827"/>
                  <a:pt x="0" y="2018204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63642" tIns="475980" rIns="1145468" bIns="475979" numCol="1" spcCol="1270" anchor="ctr" anchorCtr="0">
            <a:noAutofit/>
          </a:bodyPr>
          <a:lstStyle/>
          <a:p>
            <a:pPr lvl="0" algn="ctr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600" b="1" kern="1200" dirty="0"/>
              <a:t>Pour avoir une vue d’ensemble de l’enseignement et de l’évaluation</a:t>
            </a:r>
            <a:endParaRPr lang="fr-CA" sz="2600" kern="1200" dirty="0"/>
          </a:p>
        </p:txBody>
      </p:sp>
      <p:sp>
        <p:nvSpPr>
          <p:cNvPr id="11" name="Forme libre 10"/>
          <p:cNvSpPr/>
          <p:nvPr>
            <p:custDataLst>
              <p:tags r:id="rId3"/>
            </p:custDataLst>
          </p:nvPr>
        </p:nvSpPr>
        <p:spPr>
          <a:xfrm>
            <a:off x="4856071" y="2228885"/>
            <a:ext cx="4036408" cy="4036408"/>
          </a:xfrm>
          <a:custGeom>
            <a:avLst/>
            <a:gdLst>
              <a:gd name="connsiteX0" fmla="*/ 0 w 4036408"/>
              <a:gd name="connsiteY0" fmla="*/ 2018204 h 4036408"/>
              <a:gd name="connsiteX1" fmla="*/ 2018204 w 4036408"/>
              <a:gd name="connsiteY1" fmla="*/ 0 h 4036408"/>
              <a:gd name="connsiteX2" fmla="*/ 4036408 w 4036408"/>
              <a:gd name="connsiteY2" fmla="*/ 2018204 h 4036408"/>
              <a:gd name="connsiteX3" fmla="*/ 2018204 w 4036408"/>
              <a:gd name="connsiteY3" fmla="*/ 4036408 h 4036408"/>
              <a:gd name="connsiteX4" fmla="*/ 0 w 4036408"/>
              <a:gd name="connsiteY4" fmla="*/ 2018204 h 403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6408" h="4036408">
                <a:moveTo>
                  <a:pt x="0" y="2018204"/>
                </a:moveTo>
                <a:cubicBezTo>
                  <a:pt x="0" y="903581"/>
                  <a:pt x="903581" y="0"/>
                  <a:pt x="2018204" y="0"/>
                </a:cubicBezTo>
                <a:cubicBezTo>
                  <a:pt x="3132827" y="0"/>
                  <a:pt x="4036408" y="903581"/>
                  <a:pt x="4036408" y="2018204"/>
                </a:cubicBezTo>
                <a:cubicBezTo>
                  <a:pt x="4036408" y="3132827"/>
                  <a:pt x="3132827" y="4036408"/>
                  <a:pt x="2018204" y="4036408"/>
                </a:cubicBezTo>
                <a:cubicBezTo>
                  <a:pt x="903581" y="4036408"/>
                  <a:pt x="0" y="3132827"/>
                  <a:pt x="0" y="2018204"/>
                </a:cubicBez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145467" tIns="475980" rIns="563643" bIns="475979" numCol="1" spcCol="1270" anchor="ctr" anchorCtr="0">
            <a:noAutofit/>
          </a:bodyPr>
          <a:lstStyle/>
          <a:p>
            <a:pPr lvl="0" algn="ctr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600" b="1" kern="1200" dirty="0"/>
              <a:t>Dès que la tâche et l’horaire sont attribués</a:t>
            </a:r>
            <a:endParaRPr lang="fr-CA" sz="2600" kern="1200" dirty="0"/>
          </a:p>
        </p:txBody>
      </p:sp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1601912" y="1657653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rgbClr val="C00000"/>
                </a:solidFill>
              </a:rPr>
              <a:t>Pourquoi</a:t>
            </a:r>
            <a:endParaRPr lang="fr-CA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7164288" y="1705670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chemeClr val="bg1">
                    <a:lumMod val="50000"/>
                  </a:schemeClr>
                </a:solidFill>
              </a:rPr>
              <a:t>Quand</a:t>
            </a:r>
            <a:endParaRPr lang="fr-CA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La planification globale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0572725"/>
              </p:ext>
            </p:extLst>
          </p:nvPr>
        </p:nvGraphicFramePr>
        <p:xfrm>
          <a:off x="1619672" y="1600200"/>
          <a:ext cx="645752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57515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9672" y="274638"/>
            <a:ext cx="7200800" cy="1143000"/>
          </a:xfrm>
        </p:spPr>
        <p:txBody>
          <a:bodyPr/>
          <a:lstStyle/>
          <a:p>
            <a:r>
              <a:rPr lang="fr-CA" dirty="0"/>
              <a:t>Éléments à vérifier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7555252"/>
              </p:ext>
            </p:extLst>
          </p:nvPr>
        </p:nvGraphicFramePr>
        <p:xfrm>
          <a:off x="1619672" y="1600200"/>
          <a:ext cx="7200800" cy="55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02346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A8F09-97A7-42D1-BA68-C672D5CCADC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869317" y="295182"/>
            <a:ext cx="6457528" cy="1143000"/>
          </a:xfrm>
        </p:spPr>
        <p:txBody>
          <a:bodyPr/>
          <a:lstStyle/>
          <a:p>
            <a:r>
              <a:rPr lang="fr-CA" sz="4000" dirty="0"/>
              <a:t>Activité 1</a:t>
            </a:r>
            <a:br>
              <a:rPr lang="fr-CA" sz="4000" dirty="0"/>
            </a:br>
            <a:r>
              <a:rPr lang="fr-CA" sz="4000" dirty="0"/>
              <a:t>Documents nécessaires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997B33A-9BBE-4108-BEA2-D28CBA57E42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869317" y="1762218"/>
            <a:ext cx="6474846" cy="4593504"/>
          </a:xfrm>
        </p:spPr>
        <p:txBody>
          <a:bodyPr/>
          <a:lstStyle/>
          <a:p>
            <a:pPr marL="114300" indent="0">
              <a:buNone/>
            </a:pPr>
            <a:r>
              <a:rPr lang="fr-CA" b="1" dirty="0"/>
              <a:t>En équipe, dans Moodle, dans le cahier collaboratif, déterminez les documents nécessaires à la réalisation de la planification globale (macro).</a:t>
            </a:r>
          </a:p>
          <a:p>
            <a:pPr marL="114300" indent="0">
              <a:buNone/>
            </a:pPr>
            <a:endParaRPr lang="fr-CA" dirty="0"/>
          </a:p>
          <a:p>
            <a:pPr>
              <a:spcAft>
                <a:spcPts val="1200"/>
              </a:spcAft>
            </a:pPr>
            <a:r>
              <a:rPr lang="fr-CA" dirty="0"/>
              <a:t>Selon vous quels documents ministériels, didactiques ou autres seraient nécessaires pour créer votre planification globale (macro)</a:t>
            </a:r>
          </a:p>
          <a:p>
            <a:r>
              <a:rPr lang="fr-CA" dirty="0"/>
              <a:t>Par un surlignement, déterminez quels sont les documents essentiels, parmi vos choix.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2F86482-48EC-495C-82D2-7EF6AE3B4216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804248" y="5301208"/>
            <a:ext cx="1774062" cy="790012"/>
            <a:chOff x="6804248" y="5301208"/>
            <a:chExt cx="1774062" cy="790012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87F17874-15E8-4F79-9381-844246529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5301208"/>
              <a:ext cx="1774062" cy="790012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D27D859-A652-496C-95B0-E55B92D30C1A}"/>
                </a:ext>
              </a:extLst>
            </p:cNvPr>
            <p:cNvSpPr txBox="1"/>
            <p:nvPr/>
          </p:nvSpPr>
          <p:spPr>
            <a:xfrm>
              <a:off x="7587364" y="5625244"/>
              <a:ext cx="7560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fr-CA" sz="900" dirty="0">
                  <a:solidFill>
                    <a:srgbClr val="FFFFFF"/>
                  </a:solidFill>
                  <a:latin typeface="Calibri"/>
                </a:rPr>
                <a:t>5 minutes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5890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884D3C26-C9C4-66F4-A6AB-5BA83F6E372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9672" y="274638"/>
            <a:ext cx="7272808" cy="1143000"/>
          </a:xfrm>
        </p:spPr>
        <p:txBody>
          <a:bodyPr/>
          <a:lstStyle/>
          <a:p>
            <a:r>
              <a:rPr lang="fr-CA" sz="3000" dirty="0"/>
              <a:t>Documents nécessaires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19672" y="1600200"/>
            <a:ext cx="7272808" cy="4800600"/>
          </a:xfrm>
        </p:spPr>
        <p:txBody>
          <a:bodyPr>
            <a:normAutofit fontScale="92500" lnSpcReduction="20000"/>
          </a:bodyPr>
          <a:lstStyle/>
          <a:p>
            <a:pPr marL="361950" indent="0">
              <a:buNone/>
            </a:pPr>
            <a:r>
              <a:rPr lang="fr-C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Quelques documents pouvant vous aider dans votre analyse</a:t>
            </a:r>
          </a:p>
          <a:p>
            <a:pPr lvl="0">
              <a:spcAft>
                <a:spcPts val="600"/>
              </a:spcAft>
            </a:pPr>
            <a:r>
              <a:rPr lang="fr-CA" dirty="0"/>
              <a:t>Programme d'études </a:t>
            </a:r>
            <a:r>
              <a:rPr lang="fr-CA" b="1" dirty="0">
                <a:solidFill>
                  <a:srgbClr val="C00000"/>
                </a:solidFill>
              </a:rPr>
              <a:t>(essentiel)</a:t>
            </a:r>
          </a:p>
          <a:p>
            <a:pPr lvl="0">
              <a:spcAft>
                <a:spcPts val="600"/>
              </a:spcAft>
            </a:pPr>
            <a:r>
              <a:rPr lang="fr-CA" dirty="0"/>
              <a:t>Logigramme (séquence de cours) du programme </a:t>
            </a:r>
            <a:r>
              <a:rPr lang="fr-CA" b="1" dirty="0">
                <a:solidFill>
                  <a:srgbClr val="C00000"/>
                </a:solidFill>
              </a:rPr>
              <a:t>(essentiel)</a:t>
            </a:r>
          </a:p>
          <a:p>
            <a:pPr lvl="0">
              <a:spcAft>
                <a:spcPts val="600"/>
              </a:spcAft>
            </a:pPr>
            <a:r>
              <a:rPr lang="fr-CA" dirty="0"/>
              <a:t>Cadre d’évaluation locale ou fiche d’évaluation </a:t>
            </a:r>
            <a:r>
              <a:rPr lang="fr-CA" b="1" dirty="0">
                <a:solidFill>
                  <a:srgbClr val="C00000"/>
                </a:solidFill>
              </a:rPr>
              <a:t>(essentiel)</a:t>
            </a:r>
          </a:p>
          <a:p>
            <a:pPr>
              <a:spcAft>
                <a:spcPts val="600"/>
              </a:spcAft>
            </a:pPr>
            <a:r>
              <a:rPr lang="fr-CA" dirty="0"/>
              <a:t>Horaire des cours </a:t>
            </a:r>
            <a:r>
              <a:rPr lang="fr-CA" b="1" dirty="0">
                <a:solidFill>
                  <a:srgbClr val="C00000"/>
                </a:solidFill>
              </a:rPr>
              <a:t>(essentiel)</a:t>
            </a:r>
          </a:p>
          <a:p>
            <a:pPr>
              <a:spcAft>
                <a:spcPts val="600"/>
              </a:spcAft>
            </a:pPr>
            <a:r>
              <a:rPr lang="fr-CA" dirty="0"/>
              <a:t>Évaluation aux fins de la sanction locale ou ministérielle </a:t>
            </a:r>
            <a:r>
              <a:rPr lang="fr-CA" b="1" dirty="0">
                <a:solidFill>
                  <a:srgbClr val="C00000"/>
                </a:solidFill>
              </a:rPr>
              <a:t>(essentiel)</a:t>
            </a:r>
          </a:p>
          <a:p>
            <a:pPr>
              <a:spcAft>
                <a:spcPts val="600"/>
              </a:spcAft>
            </a:pPr>
            <a:r>
              <a:rPr lang="fr-CA" dirty="0"/>
              <a:t>Gabarit de planification </a:t>
            </a:r>
          </a:p>
          <a:p>
            <a:pPr>
              <a:spcAft>
                <a:spcPts val="600"/>
              </a:spcAft>
            </a:pPr>
            <a:r>
              <a:rPr lang="fr-CA" dirty="0"/>
              <a:t>Matériel didactique produit par l'école </a:t>
            </a:r>
            <a:br>
              <a:rPr lang="fr-CA" dirty="0"/>
            </a:br>
            <a:r>
              <a:rPr lang="fr-CA" dirty="0"/>
              <a:t>(ex.: cahier d’apprentissage, exercice, cours Moodle) </a:t>
            </a:r>
          </a:p>
          <a:p>
            <a:pPr lvl="0">
              <a:spcAft>
                <a:spcPts val="600"/>
              </a:spcAft>
            </a:pPr>
            <a:r>
              <a:rPr lang="fr-CA" dirty="0"/>
              <a:t>Guide d’apprentissage (CEMEQ ou autre, s'il y a lieu)</a:t>
            </a:r>
          </a:p>
          <a:p>
            <a:pPr lvl="0">
              <a:spcAft>
                <a:spcPts val="600"/>
              </a:spcAft>
            </a:pPr>
            <a:r>
              <a:rPr lang="fr-CA" dirty="0"/>
              <a:t>Évaluation en aide à l’apprentissage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0F17471-A1CD-7638-0CB1-98F246714FF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19672" y="1700808"/>
            <a:ext cx="360040" cy="360040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AA47AFFA-BB71-4F33-A62D-2C8E57CD8CEE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970358" y="5733256"/>
            <a:ext cx="3107940" cy="731204"/>
            <a:chOff x="3791744" y="4797152"/>
            <a:chExt cx="5760640" cy="1728192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89E004BF-56F6-4C48-A546-B04FC0754680}"/>
                </a:ext>
              </a:extLst>
            </p:cNvPr>
            <p:cNvGrpSpPr/>
            <p:nvPr>
              <p:custDataLst>
                <p:tags r:id="rId6"/>
              </p:custDataLst>
            </p:nvPr>
          </p:nvGrpSpPr>
          <p:grpSpPr>
            <a:xfrm>
              <a:off x="4020190" y="4941168"/>
              <a:ext cx="5145892" cy="1447994"/>
              <a:chOff x="2159563" y="4509120"/>
              <a:chExt cx="5145892" cy="1447994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C6F63AEA-0586-4D83-BDB5-CA0284B86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9563" y="4509120"/>
                <a:ext cx="1329468" cy="1329468"/>
              </a:xfrm>
              <a:prstGeom prst="rect">
                <a:avLst/>
              </a:prstGeom>
            </p:spPr>
          </p:pic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75A4E2F-7618-40BC-9D31-B73B0D004249}"/>
                  </a:ext>
                </a:extLst>
              </p:cNvPr>
              <p:cNvSpPr txBox="1"/>
              <p:nvPr/>
            </p:nvSpPr>
            <p:spPr>
              <a:xfrm>
                <a:off x="3489032" y="4604467"/>
                <a:ext cx="3816423" cy="1352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fr-CA" sz="1350" b="1" dirty="0">
                    <a:solidFill>
                      <a:srgbClr val="000000"/>
                    </a:solidFill>
                    <a:latin typeface="Calibri"/>
                  </a:rPr>
                  <a:t>Rappel IPE - 00</a:t>
                </a:r>
              </a:p>
              <a:p>
                <a:pPr defTabSz="685800">
                  <a:defRPr/>
                </a:pPr>
                <a:r>
                  <a:rPr lang="fr-CA" sz="1350" dirty="0">
                    <a:solidFill>
                      <a:srgbClr val="000000"/>
                    </a:solidFill>
                    <a:latin typeface="Calibri"/>
                    <a:hlinkClick r:id="rId11"/>
                  </a:rPr>
                  <a:t>Où trouver son programme d’études?</a:t>
                </a:r>
                <a:endParaRPr lang="fr-CA" sz="1350" dirty="0">
                  <a:solidFill>
                    <a:srgbClr val="000000"/>
                  </a:solidFill>
                  <a:latin typeface="Calibri"/>
                </a:endParaRPr>
              </a:p>
              <a:p>
                <a:pPr defTabSz="685800">
                  <a:defRPr/>
                </a:pPr>
                <a:r>
                  <a:rPr lang="fr-CA" sz="1350" dirty="0">
                    <a:solidFill>
                      <a:srgbClr val="000000"/>
                    </a:solidFill>
                    <a:latin typeface="Calibri"/>
                  </a:rPr>
                  <a:t>(inforouteFPT.org)</a:t>
                </a:r>
              </a:p>
            </p:txBody>
          </p:sp>
        </p:grpSp>
        <p:sp>
          <p:nvSpPr>
            <p:cNvPr id="9" name="Rectangle : avec coins arrondis en diagonale 8">
              <a:extLst>
                <a:ext uri="{FF2B5EF4-FFF2-40B4-BE49-F238E27FC236}">
                  <a16:creationId xmlns:a16="http://schemas.microsoft.com/office/drawing/2014/main" id="{E60C900E-C8E1-4B08-9132-EF437B7B63DC}"/>
                </a:ext>
              </a:extLst>
            </p:cNvPr>
            <p:cNvSpPr/>
            <p:nvPr/>
          </p:nvSpPr>
          <p:spPr>
            <a:xfrm>
              <a:off x="3791744" y="4797152"/>
              <a:ext cx="5760640" cy="1728192"/>
            </a:xfrm>
            <a:prstGeom prst="round2Diag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fr-CA" sz="135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F1A0F65-9D8B-43EF-9C5F-5A148BF77474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0" y="84568"/>
            <a:ext cx="1924050" cy="1908124"/>
            <a:chOff x="0" y="255640"/>
            <a:chExt cx="2231923" cy="1927122"/>
          </a:xfrm>
        </p:grpSpPr>
        <p:sp>
          <p:nvSpPr>
            <p:cNvPr id="13" name="Flèche droite 53">
              <a:extLst>
                <a:ext uri="{FF2B5EF4-FFF2-40B4-BE49-F238E27FC236}">
                  <a16:creationId xmlns:a16="http://schemas.microsoft.com/office/drawing/2014/main" id="{3ABDB077-5B44-474B-89E6-33C02557425E}"/>
                </a:ext>
              </a:extLst>
            </p:cNvPr>
            <p:cNvSpPr/>
            <p:nvPr/>
          </p:nvSpPr>
          <p:spPr>
            <a:xfrm>
              <a:off x="0" y="255640"/>
              <a:ext cx="2231923" cy="192712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DFD4D0-A09B-4604-BEBE-F2C735B459D9}"/>
                </a:ext>
              </a:extLst>
            </p:cNvPr>
            <p:cNvSpPr/>
            <p:nvPr/>
          </p:nvSpPr>
          <p:spPr>
            <a:xfrm>
              <a:off x="0" y="772925"/>
              <a:ext cx="1968365" cy="901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2600" b="1" dirty="0">
                  <a:solidFill>
                    <a:schemeClr val="bg1"/>
                  </a:solidFill>
                </a:rPr>
                <a:t>Corrigé Activité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4984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717400A-8851-7905-86C4-DB8A3FDEE74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1291693" y="3584989"/>
            <a:ext cx="1021556" cy="1021556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A4F9511B-21B2-924E-0A6C-98A31FB2347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55776" y="2903951"/>
            <a:ext cx="6408712" cy="1362075"/>
          </a:xfrm>
        </p:spPr>
        <p:txBody>
          <a:bodyPr/>
          <a:lstStyle/>
          <a:p>
            <a:r>
              <a:rPr lang="fr-CA" dirty="0"/>
              <a:t>Analyser la compétence à enseigner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9F5018-8655-74BE-5B1A-FBB75C18B80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635896" y="4548927"/>
            <a:ext cx="3564396" cy="34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056" defTabSz="685800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fr-CA" sz="15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Seul c’est bien, mais à deux c’est mieux !</a:t>
            </a:r>
          </a:p>
        </p:txBody>
      </p:sp>
    </p:spTree>
    <p:extLst>
      <p:ext uri="{BB962C8B-B14F-4D97-AF65-F5344CB8AC3E}">
        <p14:creationId xmlns:p14="http://schemas.microsoft.com/office/powerpoint/2010/main" val="1848122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7508E6-F86A-BCFA-A483-684A1576948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36536" y="317929"/>
            <a:ext cx="7155000" cy="857250"/>
          </a:xfrm>
        </p:spPr>
        <p:txBody>
          <a:bodyPr/>
          <a:lstStyle/>
          <a:p>
            <a:r>
              <a:rPr lang="fr-CA" sz="3000" dirty="0"/>
              <a:t>Comprendre et analyser la compétence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DD76BB-8D8E-5A13-FD1D-63966024286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882028" y="1658174"/>
            <a:ext cx="6779957" cy="4856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defTabSz="685800">
              <a:lnSpc>
                <a:spcPct val="114000"/>
              </a:lnSpc>
              <a:spcBef>
                <a:spcPts val="450"/>
              </a:spcBef>
              <a:spcAft>
                <a:spcPts val="1200"/>
              </a:spcAft>
              <a:defRPr/>
            </a:pPr>
            <a:r>
              <a:rPr lang="fr-C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Processus d’analyse de compétence</a:t>
            </a:r>
          </a:p>
          <a:p>
            <a:pPr marL="326231" indent="-257175" defTabSz="685800">
              <a:lnSpc>
                <a:spcPct val="114000"/>
              </a:lnSpc>
              <a:spcBef>
                <a:spcPts val="45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fr-CA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Situez la compétence à enseigner 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 programme d’études</a:t>
            </a:r>
          </a:p>
          <a:p>
            <a:pPr marL="626269" lvl="1" indent="-214313" defTabSz="685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Quels acquis provenant d’autres compétences (matrice)</a:t>
            </a:r>
          </a:p>
          <a:p>
            <a:pPr marL="326231" indent="-257175" defTabSz="685800">
              <a:lnSpc>
                <a:spcPct val="114000"/>
              </a:lnSpc>
              <a:spcBef>
                <a:spcPts val="45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fr-CA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Déterminez comment 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(tâche), </a:t>
            </a:r>
            <a:r>
              <a:rPr lang="fr-CA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où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(contexte physique) et </a:t>
            </a:r>
            <a:r>
              <a:rPr lang="fr-CA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quoi 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(outillage/technologie/etc.) la compétence se manifeste-t-elle</a:t>
            </a:r>
          </a:p>
          <a:p>
            <a:pPr marL="326231" indent="-257175" defTabSz="685800">
              <a:lnSpc>
                <a:spcPct val="114000"/>
              </a:lnSpc>
              <a:spcBef>
                <a:spcPts val="45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fr-CA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Déterminez les savoirs préalables 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pour chaque élément de compétence</a:t>
            </a:r>
          </a:p>
          <a:p>
            <a:pPr marL="326231" indent="-257175" defTabSz="685800">
              <a:lnSpc>
                <a:spcPct val="114000"/>
              </a:lnSpc>
              <a:spcBef>
                <a:spcPts val="45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fr-CA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Déterminez la charge cognitive 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d’un élève pour maîtriser l’élément de compétence, à l’aide de la taxonomie de Bloom</a:t>
            </a:r>
          </a:p>
          <a:p>
            <a:pPr marL="326231" indent="-257175" defTabSz="685800">
              <a:lnSpc>
                <a:spcPct val="114000"/>
              </a:lnSpc>
              <a:spcBef>
                <a:spcPts val="45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fr-CA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Estimez le temps alloué 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pour enseigner chaque élément de compétence</a:t>
            </a:r>
          </a:p>
          <a:p>
            <a:pPr marL="326231" indent="-257175" defTabSz="685800">
              <a:lnSpc>
                <a:spcPct val="114000"/>
              </a:lnSpc>
              <a:spcBef>
                <a:spcPts val="45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fr-CA" sz="135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00BC60F-7C31-42DE-549C-1491B370CEC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95673" y="1658174"/>
            <a:ext cx="382452" cy="3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15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1AEF35C-1ECC-41F5-ABD0-D8FB99B337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752" y="-21713"/>
            <a:ext cx="9036496" cy="687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3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870909" y="1060703"/>
            <a:ext cx="7155000" cy="857250"/>
          </a:xfrm>
          <a:ln>
            <a:noFill/>
          </a:ln>
        </p:spPr>
        <p:txBody>
          <a:bodyPr/>
          <a:lstStyle/>
          <a:p>
            <a:br>
              <a:rPr lang="fr-CA" sz="2700" dirty="0">
                <a:latin typeface="+mn-lt"/>
              </a:rPr>
            </a:br>
            <a:r>
              <a:rPr lang="fr-CA" sz="2700" dirty="0">
                <a:latin typeface="+mn-lt"/>
              </a:rPr>
              <a:t>Sondage de jour/soir/suppléance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624CB2-BCC1-422C-B18B-3D006949AD9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79712" y="2924944"/>
            <a:ext cx="6457528" cy="259228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9414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F0734DE-351A-44B2-A812-93429B871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2043112"/>
            <a:ext cx="9124950" cy="2771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06A354C9-D4BF-43EB-B1F1-7EFE5EAD59B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94500" y="476672"/>
            <a:ext cx="7155000" cy="85725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C89F5D"/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b="1" kern="1200" cap="none" spc="-100" baseline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000" dirty="0">
                <a:latin typeface="Cambria"/>
              </a:rPr>
              <a:t>Exemple d’</a:t>
            </a:r>
            <a:r>
              <a:rPr kumimoji="0" lang="fr-CA" sz="3000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analyse de compétence</a:t>
            </a:r>
          </a:p>
        </p:txBody>
      </p:sp>
    </p:spTree>
    <p:extLst>
      <p:ext uri="{BB962C8B-B14F-4D97-AF65-F5344CB8AC3E}">
        <p14:creationId xmlns:p14="http://schemas.microsoft.com/office/powerpoint/2010/main" val="113823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806C0-5D4F-404B-96CB-7B693B22570A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71600" y="4406900"/>
            <a:ext cx="7772400" cy="1362075"/>
          </a:xfrm>
        </p:spPr>
        <p:txBody>
          <a:bodyPr/>
          <a:lstStyle/>
          <a:p>
            <a:r>
              <a:rPr lang="fr-CA" sz="3600" dirty="0"/>
              <a:t>Exemple d’analyse </a:t>
            </a:r>
            <a:br>
              <a:rPr lang="fr-CA" sz="3600" dirty="0"/>
            </a:br>
            <a:r>
              <a:rPr lang="fr-CA" sz="3600" dirty="0"/>
              <a:t>d’une compétence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4F5112-7ABC-4A30-BAEF-A0709441320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400" y="692696"/>
            <a:ext cx="9144000" cy="588842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AAD52DA-114A-4E1C-B554-2E55D371E86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9512" y="18864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Exemple d’une analyse de la compétence </a:t>
            </a:r>
          </a:p>
        </p:txBody>
      </p:sp>
    </p:spTree>
    <p:extLst>
      <p:ext uri="{BB962C8B-B14F-4D97-AF65-F5344CB8AC3E}">
        <p14:creationId xmlns:p14="http://schemas.microsoft.com/office/powerpoint/2010/main" val="3066389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9672" y="274638"/>
            <a:ext cx="7281410" cy="1143000"/>
          </a:xfrm>
        </p:spPr>
        <p:txBody>
          <a:bodyPr/>
          <a:lstStyle/>
          <a:p>
            <a:r>
              <a:rPr lang="fr-CA" sz="3000" b="1" spc="-75" dirty="0">
                <a:solidFill>
                  <a:srgbClr val="C00000"/>
                </a:solidFill>
                <a:latin typeface="Cambria"/>
              </a:rPr>
              <a:t>Comprendre et analyser la compétence</a:t>
            </a:r>
            <a:endParaRPr lang="fr-CA" sz="3000" dirty="0"/>
          </a:p>
        </p:txBody>
      </p:sp>
      <p:sp>
        <p:nvSpPr>
          <p:cNvPr id="482" name="ZoneTexte 481">
            <a:extLst>
              <a:ext uri="{FF2B5EF4-FFF2-40B4-BE49-F238E27FC236}">
                <a16:creationId xmlns:a16="http://schemas.microsoft.com/office/drawing/2014/main" id="{771AEA4B-F8FE-27E8-8543-E4B74578AF5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39401" y="1562003"/>
            <a:ext cx="6861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CA" sz="1500" b="1" dirty="0">
                <a:solidFill>
                  <a:srgbClr val="000000"/>
                </a:solidFill>
              </a:rPr>
              <a:t>Activité 2</a:t>
            </a:r>
            <a:br>
              <a:rPr lang="fr-CA" sz="1500" b="1" dirty="0">
                <a:solidFill>
                  <a:srgbClr val="000000"/>
                </a:solidFill>
              </a:rPr>
            </a:br>
            <a:r>
              <a:rPr lang="fr-CA" sz="1500" dirty="0">
                <a:solidFill>
                  <a:srgbClr val="000000"/>
                </a:solidFill>
              </a:rPr>
              <a:t>Dans le but de bien planifier, l’analyse de la compétence est essentielle pour déterminer la séquence des notions, la capacité d’absorption des élèves, tout en respectant notre temps. </a:t>
            </a:r>
            <a:endParaRPr lang="fr-CA" sz="15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3" name="ZoneTexte 482">
            <a:extLst>
              <a:ext uri="{FF2B5EF4-FFF2-40B4-BE49-F238E27FC236}">
                <a16:creationId xmlns:a16="http://schemas.microsoft.com/office/drawing/2014/main" id="{71ACB41B-C1BF-DFC1-D13B-55C354923DF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63358" y="2476475"/>
            <a:ext cx="739403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600"/>
              </a:spcAft>
              <a:defRPr/>
            </a:pPr>
            <a:r>
              <a:rPr lang="fr-CA" b="1" u="sng" dirty="0">
                <a:solidFill>
                  <a:srgbClr val="C00000"/>
                </a:solidFill>
              </a:rPr>
              <a:t>Consignes</a:t>
            </a:r>
            <a:r>
              <a:rPr lang="fr-CA" sz="1500" b="1" dirty="0">
                <a:solidFill>
                  <a:srgbClr val="000000"/>
                </a:solidFill>
              </a:rPr>
              <a:t> </a:t>
            </a:r>
          </a:p>
          <a:p>
            <a:pPr defTabSz="685800">
              <a:defRPr/>
            </a:pPr>
            <a:r>
              <a:rPr lang="fr-CA" sz="1500" dirty="0">
                <a:solidFill>
                  <a:srgbClr val="000000"/>
                </a:solidFill>
              </a:rPr>
              <a:t>En équipe, dans Moodle, vous devrez :</a:t>
            </a:r>
          </a:p>
          <a:p>
            <a:pPr marL="625475" lvl="1" indent="-285750" defTabSz="685800">
              <a:buFont typeface="Arial" panose="020B0604020202020204" pitchFamily="34" charset="0"/>
              <a:buChar char="•"/>
              <a:defRPr/>
            </a:pPr>
            <a:r>
              <a:rPr lang="fr-CA" sz="1500" b="1" dirty="0">
                <a:solidFill>
                  <a:srgbClr val="000000"/>
                </a:solidFill>
              </a:rPr>
              <a:t>Analyser la compétence 7 – Concevoir un sandwich rôti à la salade de poulet</a:t>
            </a:r>
          </a:p>
          <a:p>
            <a:pPr marL="625475" lvl="1" indent="-285750" defTabSz="685800">
              <a:buFont typeface="Arial" panose="020B0604020202020204" pitchFamily="34" charset="0"/>
              <a:buChar char="•"/>
              <a:defRPr/>
            </a:pPr>
            <a:r>
              <a:rPr lang="fr-CA" sz="1500" b="1" dirty="0">
                <a:solidFill>
                  <a:srgbClr val="000000"/>
                </a:solidFill>
              </a:rPr>
              <a:t>Compléter le gabarit d’analyse de compétence</a:t>
            </a:r>
          </a:p>
          <a:p>
            <a:pPr defTabSz="685800">
              <a:defRPr/>
            </a:pPr>
            <a:r>
              <a:rPr lang="fr-CA" sz="1500" b="1" dirty="0">
                <a:solidFill>
                  <a:srgbClr val="000000"/>
                </a:solidFill>
              </a:rPr>
              <a:t> </a:t>
            </a:r>
          </a:p>
          <a:p>
            <a:pPr marL="342900" indent="-342900" defTabSz="6858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CA" sz="1500" dirty="0">
                <a:solidFill>
                  <a:srgbClr val="000000"/>
                </a:solidFill>
              </a:rPr>
              <a:t>Comparez la compétence 7, au gabarit d’analyse de la compétence.</a:t>
            </a:r>
          </a:p>
          <a:p>
            <a:pPr marL="342900" indent="-342900" defTabSz="6858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CA" sz="1500" dirty="0">
                <a:solidFill>
                  <a:srgbClr val="000000"/>
                </a:solidFill>
              </a:rPr>
              <a:t>Déterminez le contexte organisationnel (lieu, ressources humaines, outillage, technologie, etc.) de la compétence en fonction du contexte de réalisation.</a:t>
            </a:r>
          </a:p>
          <a:p>
            <a:pPr marL="342900" indent="-342900" defTabSz="6858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CA" sz="1500" dirty="0">
                <a:solidFill>
                  <a:srgbClr val="000000"/>
                </a:solidFill>
              </a:rPr>
              <a:t>Déterminez la charge cognitive d’un élève pour maîtriser l’élément de compétence, à l’aide de la </a:t>
            </a:r>
            <a:r>
              <a:rPr lang="fr-CA" sz="1500" b="1" i="1" dirty="0">
                <a:solidFill>
                  <a:srgbClr val="000000"/>
                </a:solidFill>
              </a:rPr>
              <a:t>taxonomie de Bloom</a:t>
            </a:r>
            <a:r>
              <a:rPr lang="fr-CA" sz="1500" dirty="0">
                <a:solidFill>
                  <a:srgbClr val="000000"/>
                </a:solidFill>
              </a:rPr>
              <a:t>.</a:t>
            </a:r>
          </a:p>
          <a:p>
            <a:pPr marL="342900" indent="-342900" defTabSz="6858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CA" sz="1500" dirty="0">
                <a:solidFill>
                  <a:srgbClr val="000000"/>
                </a:solidFill>
              </a:rPr>
              <a:t>Estimez le temps alloué pour enseigner chaque élément de compétence.</a:t>
            </a:r>
          </a:p>
          <a:p>
            <a:pPr marL="357188" lvl="1" defTabSz="685800">
              <a:defRPr/>
            </a:pPr>
            <a:r>
              <a:rPr lang="fr-CA" sz="1500" b="1" dirty="0">
                <a:solidFill>
                  <a:srgbClr val="000000"/>
                </a:solidFill>
                <a:latin typeface="Calibri"/>
              </a:rPr>
              <a:t>N. B. Puisqu’il s’agit d’une compétence fictive, pour cette activité, vous n’avez pas à déterminer les savoirs préalables.</a:t>
            </a:r>
          </a:p>
        </p:txBody>
      </p:sp>
      <p:grpSp>
        <p:nvGrpSpPr>
          <p:cNvPr id="493" name="Groupe 492">
            <a:extLst>
              <a:ext uri="{FF2B5EF4-FFF2-40B4-BE49-F238E27FC236}">
                <a16:creationId xmlns:a16="http://schemas.microsoft.com/office/drawing/2014/main" id="{4F03C06C-7C59-89BF-C54A-C162DFC1A6F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596212" y="1595570"/>
            <a:ext cx="434795" cy="451514"/>
            <a:chOff x="5117727" y="4388131"/>
            <a:chExt cx="579727" cy="602018"/>
          </a:xfrm>
        </p:grpSpPr>
        <p:pic>
          <p:nvPicPr>
            <p:cNvPr id="486" name="Image 485">
              <a:extLst>
                <a:ext uri="{FF2B5EF4-FFF2-40B4-BE49-F238E27FC236}">
                  <a16:creationId xmlns:a16="http://schemas.microsoft.com/office/drawing/2014/main" id="{1568849B-248F-F61C-5336-3305D3793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727" y="4410422"/>
              <a:ext cx="579727" cy="579727"/>
            </a:xfrm>
            <a:prstGeom prst="rect">
              <a:avLst/>
            </a:prstGeom>
          </p:spPr>
        </p:pic>
        <p:pic>
          <p:nvPicPr>
            <p:cNvPr id="488" name="Image 487">
              <a:extLst>
                <a:ext uri="{FF2B5EF4-FFF2-40B4-BE49-F238E27FC236}">
                  <a16:creationId xmlns:a16="http://schemas.microsoft.com/office/drawing/2014/main" id="{0B440C7A-06A8-4BD2-6313-C9DF91D12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095" y="4869160"/>
              <a:ext cx="120989" cy="120989"/>
            </a:xfrm>
            <a:prstGeom prst="rect">
              <a:avLst/>
            </a:prstGeom>
          </p:spPr>
        </p:pic>
        <p:pic>
          <p:nvPicPr>
            <p:cNvPr id="491" name="Image 490">
              <a:extLst>
                <a:ext uri="{FF2B5EF4-FFF2-40B4-BE49-F238E27FC236}">
                  <a16:creationId xmlns:a16="http://schemas.microsoft.com/office/drawing/2014/main" id="{6F49A185-C80B-A8B2-F236-4BBC4D911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094" y="4388131"/>
              <a:ext cx="120989" cy="120989"/>
            </a:xfrm>
            <a:prstGeom prst="rect">
              <a:avLst/>
            </a:prstGeom>
          </p:spPr>
        </p:pic>
        <p:pic>
          <p:nvPicPr>
            <p:cNvPr id="492" name="Image 491">
              <a:extLst>
                <a:ext uri="{FF2B5EF4-FFF2-40B4-BE49-F238E27FC236}">
                  <a16:creationId xmlns:a16="http://schemas.microsoft.com/office/drawing/2014/main" id="{047060AA-C983-9ED9-8D31-8F63B93A4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278" y="4713767"/>
              <a:ext cx="120989" cy="120989"/>
            </a:xfrm>
            <a:prstGeom prst="rect">
              <a:avLst/>
            </a:prstGeom>
          </p:spPr>
        </p:pic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DBCAD71C-D363-CFAE-1559-4B5533D497F4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7369938" y="1199140"/>
            <a:ext cx="1774062" cy="790012"/>
            <a:chOff x="6768206" y="5877272"/>
            <a:chExt cx="2365416" cy="1053349"/>
          </a:xfrm>
        </p:grpSpPr>
        <p:pic>
          <p:nvPicPr>
            <p:cNvPr id="495" name="Image 494">
              <a:extLst>
                <a:ext uri="{FF2B5EF4-FFF2-40B4-BE49-F238E27FC236}">
                  <a16:creationId xmlns:a16="http://schemas.microsoft.com/office/drawing/2014/main" id="{1EE0EBDB-1080-EB0A-237D-B2749B57F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206" y="5877272"/>
              <a:ext cx="2365416" cy="1053349"/>
            </a:xfrm>
            <a:prstGeom prst="rect">
              <a:avLst/>
            </a:prstGeom>
          </p:spPr>
        </p:pic>
        <p:sp>
          <p:nvSpPr>
            <p:cNvPr id="496" name="ZoneTexte 495">
              <a:extLst>
                <a:ext uri="{FF2B5EF4-FFF2-40B4-BE49-F238E27FC236}">
                  <a16:creationId xmlns:a16="http://schemas.microsoft.com/office/drawing/2014/main" id="{1A4F5D9D-1F5C-744F-FC4A-396B8C479777}"/>
                </a:ext>
              </a:extLst>
            </p:cNvPr>
            <p:cNvSpPr txBox="1"/>
            <p:nvPr/>
          </p:nvSpPr>
          <p:spPr>
            <a:xfrm>
              <a:off x="7812361" y="6309320"/>
              <a:ext cx="10081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fr-CA" sz="900" dirty="0">
                  <a:solidFill>
                    <a:srgbClr val="FFFFFF"/>
                  </a:solidFill>
                  <a:latin typeface="Calibri"/>
                </a:rPr>
                <a:t>20 minutes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2803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>
                <a:latin typeface="+mn-lt"/>
              </a:rPr>
              <a:t>Pause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9D870C3-CAF0-C43E-3368-B23E6ED5ECA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97814" y="2759681"/>
            <a:ext cx="480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CA" b="1" dirty="0">
                <a:solidFill>
                  <a:srgbClr val="000000"/>
                </a:solidFill>
                <a:latin typeface="Calibri"/>
              </a:rPr>
              <a:t>15 minutes pour se rafraîchir les neurones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8484DAD-A825-A492-7FF2-DE6AD1DAD09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897815" y="3036679"/>
            <a:ext cx="33857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fr-CA" dirty="0">
                <a:solidFill>
                  <a:srgbClr val="000000"/>
                </a:solidFill>
                <a:latin typeface="Calibri"/>
                <a:hlinkClick r:id="rId6"/>
              </a:rPr>
              <a:t>Lien chrono-rappel </a:t>
            </a:r>
            <a:br>
              <a:rPr lang="fr-CA" dirty="0">
                <a:solidFill>
                  <a:srgbClr val="000000"/>
                </a:solidFill>
                <a:latin typeface="Calibri"/>
              </a:rPr>
            </a:br>
            <a:r>
              <a:rPr lang="fr-CA" sz="1200" dirty="0">
                <a:solidFill>
                  <a:srgbClr val="000000"/>
                </a:solidFill>
                <a:latin typeface="Calibri"/>
              </a:rPr>
              <a:t>(cliquer pour un lancer un minuteur de 15 minutes)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686A656-7638-404B-91F4-9328F1BE76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48956"/>
            <a:ext cx="994119" cy="1360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47474E-AC5F-46C4-8B80-0D1319B8AB97}"/>
              </a:ext>
            </a:extLst>
          </p:cNvPr>
          <p:cNvSpPr/>
          <p:nvPr/>
        </p:nvSpPr>
        <p:spPr>
          <a:xfrm>
            <a:off x="6138049" y="6444862"/>
            <a:ext cx="3005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CA" sz="1200" kern="0" dirty="0">
                <a:solidFill>
                  <a:prstClr val="black"/>
                </a:solidFill>
              </a:rPr>
              <a:t>Image : Généré par IA, Optimisé par DALL·E 3</a:t>
            </a:r>
          </a:p>
        </p:txBody>
      </p:sp>
    </p:spTree>
    <p:extLst>
      <p:ext uri="{BB962C8B-B14F-4D97-AF65-F5344CB8AC3E}">
        <p14:creationId xmlns:p14="http://schemas.microsoft.com/office/powerpoint/2010/main" val="19890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08FFAA-E4E4-486F-B06F-09644F598D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Corrigé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4405CE-9E6D-484E-98C3-CA5A658CFD1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6903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04CFB16F-1B6A-4D82-9D17-0AB2DE5FD50E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9871730"/>
              </p:ext>
            </p:extLst>
          </p:nvPr>
        </p:nvGraphicFramePr>
        <p:xfrm>
          <a:off x="1611231" y="1227701"/>
          <a:ext cx="7348322" cy="50508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468558">
                  <a:extLst>
                    <a:ext uri="{9D8B030D-6E8A-4147-A177-3AD203B41FA5}">
                      <a16:colId xmlns:a16="http://schemas.microsoft.com/office/drawing/2014/main" val="3721293028"/>
                    </a:ext>
                  </a:extLst>
                </a:gridCol>
                <a:gridCol w="1613609">
                  <a:extLst>
                    <a:ext uri="{9D8B030D-6E8A-4147-A177-3AD203B41FA5}">
                      <a16:colId xmlns:a16="http://schemas.microsoft.com/office/drawing/2014/main" val="1998575381"/>
                    </a:ext>
                  </a:extLst>
                </a:gridCol>
                <a:gridCol w="1326061">
                  <a:extLst>
                    <a:ext uri="{9D8B030D-6E8A-4147-A177-3AD203B41FA5}">
                      <a16:colId xmlns:a16="http://schemas.microsoft.com/office/drawing/2014/main" val="2146873836"/>
                    </a:ext>
                  </a:extLst>
                </a:gridCol>
                <a:gridCol w="1605938">
                  <a:extLst>
                    <a:ext uri="{9D8B030D-6E8A-4147-A177-3AD203B41FA5}">
                      <a16:colId xmlns:a16="http://schemas.microsoft.com/office/drawing/2014/main" val="3768480612"/>
                    </a:ext>
                  </a:extLst>
                </a:gridCol>
                <a:gridCol w="1334156">
                  <a:extLst>
                    <a:ext uri="{9D8B030D-6E8A-4147-A177-3AD203B41FA5}">
                      <a16:colId xmlns:a16="http://schemas.microsoft.com/office/drawing/2014/main" val="3720134955"/>
                    </a:ext>
                  </a:extLst>
                </a:gridCol>
              </a:tblGrid>
              <a:tr h="182077"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fr-CA" sz="900" b="1" dirty="0">
                          <a:effectLst/>
                        </a:rPr>
                        <a:t>Lundi	--</a:t>
                      </a:r>
                      <a:endParaRPr lang="fr-CA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163638">
                        <a:tabLst/>
                      </a:pPr>
                      <a:r>
                        <a:rPr lang="fr-CA" sz="900" b="1" dirty="0">
                          <a:effectLst/>
                        </a:rPr>
                        <a:t>Mardi	01</a:t>
                      </a:r>
                      <a:endParaRPr lang="fr-CA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fr-CA" sz="900" b="1" dirty="0">
                          <a:effectLst/>
                        </a:rPr>
                        <a:t>Mercredi	02</a:t>
                      </a:r>
                      <a:endParaRPr lang="fr-CA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43660" algn="l"/>
                        </a:tabLst>
                      </a:pPr>
                      <a:r>
                        <a:rPr lang="fr-CA" sz="900" b="1" dirty="0">
                          <a:effectLst/>
                        </a:rPr>
                        <a:t>Jeudi 	03</a:t>
                      </a:r>
                      <a:endParaRPr lang="fr-CA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fr-CA" sz="900" b="1" dirty="0">
                          <a:effectLst/>
                        </a:rPr>
                        <a:t>Vendredi 	04</a:t>
                      </a:r>
                      <a:endParaRPr lang="fr-CA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868375"/>
                  </a:ext>
                </a:extLst>
              </a:tr>
              <a:tr h="617903">
                <a:tc>
                  <a:txBody>
                    <a:bodyPr/>
                    <a:lstStyle/>
                    <a:p>
                      <a:pPr>
                        <a:tabLst>
                          <a:tab pos="1457325" algn="l"/>
                        </a:tabLst>
                      </a:pPr>
                      <a:r>
                        <a:rPr lang="fr-CA" sz="10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fr-CA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435100" algn="r"/>
                        </a:tabLst>
                      </a:pPr>
                      <a:r>
                        <a:rPr lang="fr-CA" sz="900" b="1" dirty="0">
                          <a:solidFill>
                            <a:srgbClr val="000000"/>
                          </a:solidFill>
                          <a:effectLst/>
                        </a:rPr>
                        <a:t>14:00 Cours (L110)	6h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  <a:tabLst>
                          <a:tab pos="1410335" algn="l"/>
                        </a:tabLst>
                      </a:pPr>
                      <a:r>
                        <a:rPr lang="fr-CA" sz="900" b="1" dirty="0">
                          <a:solidFill>
                            <a:srgbClr val="000000"/>
                          </a:solidFill>
                          <a:effectLst/>
                        </a:rPr>
                        <a:t>Préparer le matériel et l’emplacement</a:t>
                      </a:r>
                    </a:p>
                    <a:p>
                      <a:pPr marL="442913" lvl="1" indent="-171450" algn="l">
                        <a:buFont typeface="Arial" panose="020B0604020202020204" pitchFamily="34" charset="0"/>
                        <a:buChar char="•"/>
                        <a:tabLst>
                          <a:tab pos="1410335" algn="l"/>
                        </a:tabLst>
                      </a:pPr>
                      <a:r>
                        <a:rPr lang="fr-CA" sz="900" dirty="0">
                          <a:solidFill>
                            <a:srgbClr val="000000"/>
                          </a:solidFill>
                          <a:effectLst/>
                        </a:rPr>
                        <a:t>Choix judicieux du mortier et des outils</a:t>
                      </a:r>
                    </a:p>
                    <a:p>
                      <a:pPr marL="442913" lvl="1" indent="-171450" algn="l">
                        <a:buFont typeface="Arial" panose="020B0604020202020204" pitchFamily="34" charset="0"/>
                        <a:buChar char="•"/>
                        <a:tabLst>
                          <a:tab pos="1410335" algn="l"/>
                        </a:tabLst>
                      </a:pPr>
                      <a:r>
                        <a:rPr lang="fr-CA" sz="900" dirty="0">
                          <a:solidFill>
                            <a:srgbClr val="000000"/>
                          </a:solidFill>
                          <a:effectLst/>
                        </a:rPr>
                        <a:t>Gâchage adapté aux éléments posé.</a:t>
                      </a:r>
                      <a:r>
                        <a:rPr lang="fr-CA" sz="9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 2" panose="05020102010507070707" pitchFamily="18" charset="2"/>
                        </a:rPr>
                        <a:t></a:t>
                      </a:r>
                      <a:endParaRPr lang="fr-CA" sz="9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400810" algn="l"/>
                        </a:tabLst>
                      </a:pPr>
                      <a:r>
                        <a:rPr lang="fr-CA" sz="900" b="1" dirty="0">
                          <a:solidFill>
                            <a:srgbClr val="C00000"/>
                          </a:solidFill>
                          <a:effectLst/>
                          <a:sym typeface="Wingdings 2" panose="05020102010507070707" pitchFamily="18" charset="2"/>
                        </a:rPr>
                        <a:t> </a:t>
                      </a:r>
                      <a:r>
                        <a:rPr lang="fr-CA" sz="900" b="1" dirty="0">
                          <a:solidFill>
                            <a:srgbClr val="C00000"/>
                          </a:solidFill>
                          <a:effectLst/>
                        </a:rPr>
                        <a:t>12:00 Récup. (A220)</a:t>
                      </a:r>
                      <a:endParaRPr lang="fr-CA" sz="9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44613" algn="r"/>
                        </a:tabLst>
                      </a:pPr>
                      <a:r>
                        <a:rPr lang="fr-CA" sz="900" b="1" dirty="0">
                          <a:solidFill>
                            <a:srgbClr val="000000"/>
                          </a:solidFill>
                          <a:effectLst/>
                        </a:rPr>
                        <a:t>14:00 Cours (L110)	6h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  <a:tabLst>
                          <a:tab pos="1410335" algn="l"/>
                        </a:tabLst>
                      </a:pPr>
                      <a:r>
                        <a:rPr lang="fr-CA" sz="900" b="1" dirty="0">
                          <a:solidFill>
                            <a:srgbClr val="000000"/>
                          </a:solidFill>
                          <a:effectLst/>
                        </a:rPr>
                        <a:t>Préparer le matériel et l’emplacement</a:t>
                      </a:r>
                    </a:p>
                    <a:p>
                      <a:pPr marL="442913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343660" algn="l"/>
                        </a:tabLst>
                        <a:defRPr/>
                      </a:pPr>
                      <a:r>
                        <a:rPr lang="fr-CA" sz="900" b="0" dirty="0">
                          <a:solidFill>
                            <a:srgbClr val="000000"/>
                          </a:solidFill>
                          <a:effectLst/>
                        </a:rPr>
                        <a:t>Disposition sécuritaire de l’aire de travail</a:t>
                      </a:r>
                      <a:endParaRPr lang="fr-CA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1343660" algn="l"/>
                        </a:tabLst>
                      </a:pPr>
                      <a:endParaRPr lang="fr-CA" sz="9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ebdings" panose="05030102010509060703" pitchFamily="18" charset="2"/>
                        <a:buChar char="¿"/>
                        <a:tabLst>
                          <a:tab pos="1165225" algn="r"/>
                          <a:tab pos="1352550" algn="l"/>
                        </a:tabLst>
                      </a:pPr>
                      <a:r>
                        <a:rPr lang="fr-CA" sz="900" b="1" dirty="0">
                          <a:solidFill>
                            <a:srgbClr val="000000"/>
                          </a:solidFill>
                          <a:effectLst/>
                        </a:rPr>
                        <a:t>8:00 Cours (</a:t>
                      </a:r>
                      <a:r>
                        <a:rPr lang="fr-CA" sz="9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FAD</a:t>
                      </a:r>
                      <a:r>
                        <a:rPr lang="fr-CA" sz="900" b="1" dirty="0">
                          <a:solidFill>
                            <a:srgbClr val="000000"/>
                          </a:solidFill>
                          <a:effectLst/>
                        </a:rPr>
                        <a:t>)	3h</a:t>
                      </a:r>
                    </a:p>
                    <a:p>
                      <a:pPr marL="228600" indent="-228600">
                        <a:buFont typeface="+mj-lt"/>
                        <a:buAutoNum type="arabicPeriod" startAt="2"/>
                        <a:tabLst>
                          <a:tab pos="1353185" algn="l"/>
                        </a:tabLst>
                      </a:pPr>
                      <a:r>
                        <a:rPr lang="fr-CA" sz="900" dirty="0">
                          <a:solidFill>
                            <a:srgbClr val="000000"/>
                          </a:solidFill>
                          <a:effectLst/>
                        </a:rPr>
                        <a:t>Planifier la surface</a:t>
                      </a:r>
                      <a:endParaRPr lang="fr-CA" sz="9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42913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409700" algn="l"/>
                        </a:tabLst>
                        <a:defRPr/>
                      </a:pPr>
                      <a:r>
                        <a:rPr lang="fr-CA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Planification </a:t>
                      </a:r>
                      <a:r>
                        <a:rPr lang="fr-CA" sz="9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 2" panose="05020102010507070707" pitchFamily="18" charset="2"/>
                        </a:rPr>
                        <a:t></a:t>
                      </a:r>
                      <a:endParaRPr lang="fr-CA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42913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409700" algn="l"/>
                        </a:tabLst>
                        <a:defRPr/>
                      </a:pPr>
                      <a:r>
                        <a:rPr lang="fr-CA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Compaction</a:t>
                      </a:r>
                    </a:p>
                    <a:p>
                      <a:pPr marL="442913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409700" algn="l"/>
                        </a:tabLst>
                        <a:defRPr/>
                      </a:pPr>
                      <a:r>
                        <a:rPr lang="fr-CA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Dimension</a:t>
                      </a: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17716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fr-CA" sz="900" b="1" dirty="0">
                          <a:solidFill>
                            <a:schemeClr val="bg1"/>
                          </a:solidFill>
                          <a:effectLst/>
                        </a:rPr>
                        <a:t>Lundi 	07</a:t>
                      </a:r>
                      <a:endParaRPr lang="fr-CA" sz="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163638">
                        <a:tabLst/>
                      </a:pPr>
                      <a:r>
                        <a:rPr lang="fr-CA" sz="900" b="1" dirty="0">
                          <a:solidFill>
                            <a:schemeClr val="bg1"/>
                          </a:solidFill>
                          <a:effectLst/>
                        </a:rPr>
                        <a:t>Mardi 	08</a:t>
                      </a:r>
                      <a:endParaRPr lang="fr-CA" sz="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fr-CA" sz="900" b="1" dirty="0">
                          <a:solidFill>
                            <a:schemeClr val="bg1"/>
                          </a:solidFill>
                          <a:effectLst/>
                        </a:rPr>
                        <a:t>Mercredi 	09</a:t>
                      </a:r>
                      <a:endParaRPr lang="fr-CA" sz="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43660" algn="l"/>
                        </a:tabLst>
                      </a:pPr>
                      <a:r>
                        <a:rPr lang="fr-CA" sz="900" b="1" dirty="0">
                          <a:solidFill>
                            <a:schemeClr val="bg1"/>
                          </a:solidFill>
                          <a:effectLst/>
                        </a:rPr>
                        <a:t>Jeudi 	10</a:t>
                      </a:r>
                      <a:endParaRPr lang="fr-CA" sz="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fr-CA" sz="900" b="1" dirty="0">
                          <a:solidFill>
                            <a:schemeClr val="bg1"/>
                          </a:solidFill>
                          <a:effectLst/>
                        </a:rPr>
                        <a:t>Vendredi 	11</a:t>
                      </a:r>
                      <a:endParaRPr lang="fr-CA" sz="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483404"/>
                  </a:ext>
                </a:extLst>
              </a:tr>
              <a:tr h="617903">
                <a:tc>
                  <a:txBody>
                    <a:bodyPr/>
                    <a:lstStyle/>
                    <a:p>
                      <a:pPr>
                        <a:tabLst>
                          <a:tab pos="1255713" algn="r"/>
                          <a:tab pos="1457325" algn="l"/>
                        </a:tabLst>
                      </a:pPr>
                      <a:r>
                        <a:rPr lang="fr-CA" sz="900" b="1" dirty="0">
                          <a:solidFill>
                            <a:srgbClr val="000000"/>
                          </a:solidFill>
                          <a:effectLst/>
                        </a:rPr>
                        <a:t>8:00 Cours (L110)	6h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>
                          <a:tab pos="1457325" algn="l"/>
                        </a:tabLst>
                        <a:defRPr/>
                      </a:pPr>
                      <a:r>
                        <a:rPr lang="fr-CA" sz="900" dirty="0">
                          <a:solidFill>
                            <a:srgbClr val="000000"/>
                          </a:solidFill>
                          <a:effectLst/>
                        </a:rPr>
                        <a:t>Planifier la surface</a:t>
                      </a:r>
                      <a:endParaRPr lang="fr-CA" sz="9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1457325" algn="l"/>
                        </a:tabLst>
                      </a:pPr>
                      <a:endParaRPr lang="fr-CA" sz="9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435100" algn="r"/>
                        </a:tabLst>
                      </a:pPr>
                      <a:r>
                        <a:rPr lang="fr-CA" sz="900" b="1" dirty="0">
                          <a:solidFill>
                            <a:srgbClr val="000000"/>
                          </a:solidFill>
                          <a:effectLst/>
                        </a:rPr>
                        <a:t>14:00 Cours (L110)	6h</a:t>
                      </a:r>
                    </a:p>
                    <a:p>
                      <a:pPr marL="171450" indent="-171450" algn="l">
                        <a:buFont typeface="Wingdings 2" panose="05020102010507070707" pitchFamily="18" charset="2"/>
                        <a:buChar char="R"/>
                        <a:tabLst>
                          <a:tab pos="1410335" algn="l"/>
                        </a:tabLst>
                      </a:pPr>
                      <a:r>
                        <a:rPr lang="fr-CA" sz="9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Éval. Aide apprentissage</a:t>
                      </a:r>
                      <a:r>
                        <a:rPr lang="fr-CA" sz="900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</a:t>
                      </a:r>
                      <a:r>
                        <a:rPr lang="fr-CA" sz="9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l">
                        <a:buFont typeface="Wingdings 2" panose="05020102010507070707" pitchFamily="18" charset="2"/>
                        <a:buNone/>
                        <a:tabLst>
                          <a:tab pos="1410335" algn="l"/>
                        </a:tabLst>
                      </a:pPr>
                      <a:r>
                        <a:rPr lang="fr-CA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Élément 3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410335" algn="l"/>
                        </a:tabLst>
                        <a:defRPr/>
                      </a:pPr>
                      <a:r>
                        <a:rPr lang="fr-CA" sz="900" b="0" dirty="0">
                          <a:solidFill>
                            <a:srgbClr val="000000"/>
                          </a:solidFill>
                          <a:effectLst/>
                        </a:rPr>
                        <a:t>Critères 1 à</a:t>
                      </a:r>
                      <a:r>
                        <a:rPr lang="fr-CA" sz="900" b="0" baseline="0" dirty="0">
                          <a:solidFill>
                            <a:srgbClr val="000000"/>
                          </a:solidFill>
                          <a:effectLst/>
                        </a:rPr>
                        <a:t> 2</a:t>
                      </a:r>
                      <a:endParaRPr lang="fr-CA" sz="9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400810" algn="l"/>
                        </a:tabLst>
                      </a:pPr>
                      <a:r>
                        <a:rPr lang="fr-CA" sz="900" b="1" dirty="0">
                          <a:solidFill>
                            <a:srgbClr val="C00000"/>
                          </a:solidFill>
                          <a:effectLst/>
                          <a:sym typeface="Wingdings 2" panose="05020102010507070707" pitchFamily="18" charset="2"/>
                        </a:rPr>
                        <a:t> </a:t>
                      </a:r>
                      <a:r>
                        <a:rPr lang="fr-CA" sz="9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12:00 Récup. (A220)</a:t>
                      </a: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43660" algn="l"/>
                        </a:tabLst>
                      </a:pPr>
                      <a:endParaRPr lang="fr-CA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ebdings" panose="05030102010509060703" pitchFamily="18" charset="2"/>
                        <a:buChar char="¿"/>
                        <a:tabLst>
                          <a:tab pos="1076325" algn="r"/>
                          <a:tab pos="1352550" algn="l"/>
                        </a:tabLst>
                      </a:pPr>
                      <a:r>
                        <a:rPr lang="fr-CA" sz="900" b="1" dirty="0">
                          <a:solidFill>
                            <a:srgbClr val="000000"/>
                          </a:solidFill>
                          <a:effectLst/>
                        </a:rPr>
                        <a:t>8:00 Cours </a:t>
                      </a:r>
                      <a:r>
                        <a:rPr lang="fr-CA" sz="9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(FAD) 	</a:t>
                      </a:r>
                      <a:r>
                        <a:rPr lang="fr-CA" sz="9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None/>
                        <a:tabLst>
                          <a:tab pos="1353185" algn="l"/>
                        </a:tabLst>
                        <a:defRPr/>
                      </a:pPr>
                      <a:r>
                        <a:rPr lang="fr-CA" sz="9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Wingdings 2" panose="05020102010507070707" pitchFamily="18" charset="2"/>
                        </a:rPr>
                        <a:t>Correction</a:t>
                      </a:r>
                      <a:r>
                        <a:rPr lang="fr-CA" sz="900" b="0" dirty="0">
                          <a:solidFill>
                            <a:srgbClr val="C07B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CA" sz="9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Éval. Aide apprentissage 1</a:t>
                      </a:r>
                    </a:p>
                    <a:p>
                      <a:pPr marL="0" indent="0">
                        <a:buFont typeface="Webdings" panose="05030102010509060703" pitchFamily="18" charset="2"/>
                        <a:buNone/>
                        <a:tabLst>
                          <a:tab pos="1353185" algn="l"/>
                        </a:tabLst>
                      </a:pPr>
                      <a:r>
                        <a:rPr lang="fr-CA" sz="900">
                          <a:solidFill>
                            <a:srgbClr val="000000"/>
                          </a:solidFill>
                          <a:effectLst/>
                        </a:rPr>
                        <a:t>Élément</a:t>
                      </a:r>
                      <a:r>
                        <a:rPr lang="fr-CA" sz="9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</a:t>
                      </a:r>
                      <a:endParaRPr lang="fr-CA" sz="9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353185" algn="l"/>
                        </a:tabLst>
                        <a:defRPr/>
                      </a:pPr>
                      <a:r>
                        <a:rPr lang="fr-CA" sz="900" b="0" dirty="0">
                          <a:solidFill>
                            <a:srgbClr val="000000"/>
                          </a:solidFill>
                          <a:effectLst/>
                        </a:rPr>
                        <a:t>Critères 3 à</a:t>
                      </a:r>
                      <a:r>
                        <a:rPr lang="fr-CA" sz="900" b="0" baseline="0" dirty="0">
                          <a:solidFill>
                            <a:srgbClr val="000000"/>
                          </a:solidFill>
                          <a:effectLst/>
                        </a:rPr>
                        <a:t> 4</a:t>
                      </a:r>
                      <a:endParaRPr lang="fr-CA" sz="9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486971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fr-CA" sz="900" b="1" dirty="0">
                          <a:solidFill>
                            <a:schemeClr val="bg1"/>
                          </a:solidFill>
                          <a:effectLst/>
                        </a:rPr>
                        <a:t>Lundi 	14</a:t>
                      </a:r>
                      <a:endParaRPr lang="fr-CA" sz="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163638">
                        <a:tabLst/>
                      </a:pPr>
                      <a:r>
                        <a:rPr lang="fr-CA" sz="900" b="1" dirty="0">
                          <a:solidFill>
                            <a:schemeClr val="bg1"/>
                          </a:solidFill>
                          <a:effectLst/>
                        </a:rPr>
                        <a:t>Mardi 	15</a:t>
                      </a:r>
                      <a:endParaRPr lang="fr-CA" sz="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fr-CA" sz="900" b="1" dirty="0">
                          <a:solidFill>
                            <a:schemeClr val="bg1"/>
                          </a:solidFill>
                          <a:effectLst/>
                        </a:rPr>
                        <a:t>Mercredi 	16</a:t>
                      </a:r>
                      <a:endParaRPr lang="fr-CA" sz="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43660" algn="l"/>
                        </a:tabLst>
                      </a:pPr>
                      <a:r>
                        <a:rPr lang="fr-CA" sz="900" b="1" dirty="0">
                          <a:solidFill>
                            <a:schemeClr val="bg1"/>
                          </a:solidFill>
                          <a:effectLst/>
                        </a:rPr>
                        <a:t>Jeudi 	17</a:t>
                      </a:r>
                      <a:endParaRPr lang="fr-CA" sz="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fr-CA" sz="900" b="1" dirty="0">
                          <a:solidFill>
                            <a:schemeClr val="bg1"/>
                          </a:solidFill>
                          <a:effectLst/>
                        </a:rPr>
                        <a:t>Vendredi 	18</a:t>
                      </a:r>
                      <a:endParaRPr lang="fr-CA" sz="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242481"/>
                  </a:ext>
                </a:extLst>
              </a:tr>
              <a:tr h="1081330">
                <a:tc>
                  <a:txBody>
                    <a:bodyPr/>
                    <a:lstStyle/>
                    <a:p>
                      <a:pPr>
                        <a:tabLst>
                          <a:tab pos="1255713" algn="r"/>
                          <a:tab pos="1457325" algn="l"/>
                        </a:tabLst>
                      </a:pPr>
                      <a:r>
                        <a:rPr lang="fr-CA" sz="900" b="1" dirty="0">
                          <a:solidFill>
                            <a:srgbClr val="000000"/>
                          </a:solidFill>
                          <a:effectLst/>
                        </a:rPr>
                        <a:t>8:00 Cours (L110)	6h</a:t>
                      </a:r>
                    </a:p>
                    <a:p>
                      <a:pPr>
                        <a:tabLst>
                          <a:tab pos="1457325" algn="l"/>
                        </a:tabLst>
                      </a:pPr>
                      <a:r>
                        <a:rPr lang="fr-CA" sz="900" dirty="0">
                          <a:solidFill>
                            <a:srgbClr val="000000"/>
                          </a:solidFill>
                          <a:effectLst/>
                        </a:rPr>
                        <a:t>Effectuer la taille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457325" algn="l"/>
                        </a:tabLst>
                        <a:defRPr/>
                      </a:pPr>
                      <a:r>
                        <a:rPr lang="fr-CA" sz="900" b="0" dirty="0">
                          <a:solidFill>
                            <a:srgbClr val="000000"/>
                          </a:solidFill>
                          <a:effectLst/>
                        </a:rPr>
                        <a:t>Taille appropriée : </a:t>
                      </a:r>
                    </a:p>
                    <a:p>
                      <a:pPr marL="442913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457325" algn="l"/>
                        </a:tabLst>
                        <a:defRPr/>
                      </a:pPr>
                      <a:r>
                        <a:rPr lang="fr-CA" sz="900" b="0" dirty="0">
                          <a:solidFill>
                            <a:srgbClr val="000000"/>
                          </a:solidFill>
                          <a:effectLst/>
                        </a:rPr>
                        <a:t>au type d’appareil;</a:t>
                      </a:r>
                    </a:p>
                    <a:p>
                      <a:pPr marL="442913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457325" algn="l"/>
                        </a:tabLst>
                        <a:defRPr/>
                      </a:pPr>
                      <a:r>
                        <a:rPr lang="fr-CA" sz="900" b="0" dirty="0">
                          <a:solidFill>
                            <a:srgbClr val="000000"/>
                          </a:solidFill>
                          <a:effectLst/>
                        </a:rPr>
                        <a:t>à l’aspect recherché;</a:t>
                      </a:r>
                    </a:p>
                    <a:p>
                      <a:pPr marL="442913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457325" algn="l"/>
                        </a:tabLst>
                        <a:defRPr/>
                      </a:pPr>
                      <a:r>
                        <a:rPr lang="fr-CA" sz="900" b="0" dirty="0">
                          <a:solidFill>
                            <a:srgbClr val="000000"/>
                          </a:solidFill>
                          <a:effectLst/>
                        </a:rPr>
                        <a:t>au fini désiré</a:t>
                      </a:r>
                    </a:p>
                    <a:p>
                      <a:pPr>
                        <a:tabLst>
                          <a:tab pos="1457325" algn="l"/>
                        </a:tabLst>
                      </a:pPr>
                      <a:endParaRPr lang="fr-CA" sz="9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435100" algn="r"/>
                        </a:tabLst>
                      </a:pPr>
                      <a:r>
                        <a:rPr lang="fr-CA" sz="900" b="1" dirty="0">
                          <a:solidFill>
                            <a:srgbClr val="000000"/>
                          </a:solidFill>
                          <a:effectLst/>
                        </a:rPr>
                        <a:t>8:00 Cours (L110)	6h</a:t>
                      </a:r>
                    </a:p>
                    <a:p>
                      <a:pPr algn="l">
                        <a:tabLst>
                          <a:tab pos="1410335" algn="l"/>
                        </a:tabLst>
                      </a:pPr>
                      <a:r>
                        <a:rPr lang="fr-CA" sz="900" dirty="0">
                          <a:solidFill>
                            <a:srgbClr val="000000"/>
                          </a:solidFill>
                          <a:effectLst/>
                        </a:rPr>
                        <a:t>Élément</a:t>
                      </a:r>
                      <a:r>
                        <a:rPr lang="fr-CA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5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410335" algn="l"/>
                        </a:tabLst>
                        <a:defRPr/>
                      </a:pPr>
                      <a:r>
                        <a:rPr lang="fr-CA" sz="900" b="0" dirty="0">
                          <a:solidFill>
                            <a:srgbClr val="000000"/>
                          </a:solidFill>
                          <a:effectLst/>
                        </a:rPr>
                        <a:t>Critères  2 à</a:t>
                      </a:r>
                      <a:r>
                        <a:rPr lang="fr-CA" sz="900" b="0" baseline="0" dirty="0">
                          <a:solidFill>
                            <a:srgbClr val="000000"/>
                          </a:solidFill>
                          <a:effectLst/>
                        </a:rPr>
                        <a:t> 3</a:t>
                      </a:r>
                      <a:endParaRPr lang="fr-CA" sz="900" b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>
                        <a:tabLst>
                          <a:tab pos="1410335" algn="l"/>
                        </a:tabLst>
                      </a:pPr>
                      <a:endParaRPr lang="fr-CA" sz="9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076325" algn="r"/>
                          <a:tab pos="1400175" algn="l"/>
                        </a:tabLst>
                      </a:pPr>
                      <a:r>
                        <a:rPr lang="fr-CA" sz="900" b="1" dirty="0">
                          <a:solidFill>
                            <a:srgbClr val="000000"/>
                          </a:solidFill>
                          <a:effectLst/>
                        </a:rPr>
                        <a:t>8:00 Cours (L110)	4h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Char char="R"/>
                        <a:tabLst>
                          <a:tab pos="1400810" algn="l"/>
                        </a:tabLst>
                        <a:defRPr/>
                      </a:pPr>
                      <a:r>
                        <a:rPr lang="fr-CA" sz="9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Éval. Aide apprentissage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>
                          <a:tab pos="1400810" algn="l"/>
                        </a:tabLst>
                        <a:defRPr/>
                      </a:pPr>
                      <a:r>
                        <a:rPr lang="fr-CA" sz="900" dirty="0">
                          <a:solidFill>
                            <a:srgbClr val="000000"/>
                          </a:solidFill>
                          <a:effectLst/>
                        </a:rPr>
                        <a:t>Élément</a:t>
                      </a:r>
                      <a:r>
                        <a:rPr lang="fr-CA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6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400810" algn="l"/>
                        </a:tabLst>
                        <a:defRPr/>
                      </a:pPr>
                      <a:r>
                        <a:rPr lang="fr-CA" sz="900" b="0" dirty="0">
                          <a:solidFill>
                            <a:srgbClr val="000000"/>
                          </a:solidFill>
                          <a:effectLst/>
                        </a:rPr>
                        <a:t>Critères 1  </a:t>
                      </a:r>
                      <a:r>
                        <a:rPr lang="fr-CA" sz="9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 2" panose="05020102010507070707" pitchFamily="18" charset="2"/>
                        </a:rPr>
                        <a:t></a:t>
                      </a:r>
                      <a:endParaRPr lang="fr-CA" sz="900" b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00810" algn="l"/>
                        </a:tabLst>
                        <a:defRPr/>
                      </a:pPr>
                      <a:endParaRPr lang="fr-CA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1400810" algn="l"/>
                        </a:tabLst>
                      </a:pPr>
                      <a:r>
                        <a:rPr lang="fr-CA" sz="900" b="1" dirty="0">
                          <a:solidFill>
                            <a:srgbClr val="C00000"/>
                          </a:solidFill>
                          <a:effectLst/>
                          <a:sym typeface="Wingdings 2" panose="05020102010507070707" pitchFamily="18" charset="2"/>
                        </a:rPr>
                        <a:t> </a:t>
                      </a:r>
                      <a:r>
                        <a:rPr lang="fr-CA" sz="9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12:00 Récup. (A220)</a:t>
                      </a: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43660" algn="l"/>
                        </a:tabLst>
                      </a:pPr>
                      <a:r>
                        <a:rPr lang="fr-CA" sz="9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fr-CA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ebdings" panose="05030102010509060703" pitchFamily="18" charset="2"/>
                        <a:buChar char="¿"/>
                        <a:tabLst>
                          <a:tab pos="1165225" algn="r"/>
                          <a:tab pos="1352550" algn="l"/>
                        </a:tabLst>
                      </a:pPr>
                      <a:r>
                        <a:rPr lang="fr-CA" sz="900" b="1" dirty="0">
                          <a:solidFill>
                            <a:srgbClr val="000000"/>
                          </a:solidFill>
                          <a:effectLst/>
                        </a:rPr>
                        <a:t>8:00 Cours </a:t>
                      </a:r>
                      <a:r>
                        <a:rPr lang="fr-CA" sz="9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(FAD)	3h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None/>
                        <a:tabLst>
                          <a:tab pos="1353185" algn="l"/>
                        </a:tabLst>
                        <a:defRPr/>
                      </a:pPr>
                      <a:r>
                        <a:rPr lang="fr-CA" sz="9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Wingdings 2" panose="05020102010507070707" pitchFamily="18" charset="2"/>
                        </a:rPr>
                        <a:t>Correction</a:t>
                      </a:r>
                      <a:r>
                        <a:rPr lang="fr-CA" sz="900" b="0" dirty="0">
                          <a:solidFill>
                            <a:srgbClr val="C07B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CA" sz="9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Éval. Aide apprentissage 2</a:t>
                      </a:r>
                    </a:p>
                    <a:p>
                      <a:pPr marL="0" indent="0">
                        <a:buFont typeface="Webdings" panose="05030102010509060703" pitchFamily="18" charset="2"/>
                        <a:buNone/>
                        <a:tabLst>
                          <a:tab pos="1353185" algn="l"/>
                        </a:tabLst>
                      </a:pPr>
                      <a:endParaRPr lang="fr-CA" sz="9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indent="0">
                        <a:buFont typeface="Webdings" panose="05030102010509060703" pitchFamily="18" charset="2"/>
                        <a:buNone/>
                        <a:tabLst>
                          <a:tab pos="1353185" algn="l"/>
                        </a:tabLst>
                      </a:pPr>
                      <a:r>
                        <a:rPr lang="fr-CA" sz="900" dirty="0">
                          <a:solidFill>
                            <a:srgbClr val="000000"/>
                          </a:solidFill>
                          <a:effectLst/>
                        </a:rPr>
                        <a:t>Élément</a:t>
                      </a:r>
                      <a:r>
                        <a:rPr lang="fr-CA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6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353185" algn="l"/>
                        </a:tabLst>
                        <a:defRPr/>
                      </a:pPr>
                      <a:r>
                        <a:rPr lang="fr-CA" sz="900" b="0" dirty="0">
                          <a:solidFill>
                            <a:srgbClr val="000000"/>
                          </a:solidFill>
                          <a:effectLst/>
                        </a:rPr>
                        <a:t>Critères 2 à</a:t>
                      </a:r>
                      <a:r>
                        <a:rPr lang="fr-CA" sz="900" b="0" baseline="0" dirty="0">
                          <a:solidFill>
                            <a:srgbClr val="000000"/>
                          </a:solidFill>
                          <a:effectLst/>
                        </a:rPr>
                        <a:t> 3 </a:t>
                      </a:r>
                      <a:r>
                        <a:rPr lang="fr-CA" sz="9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 2" panose="05020102010507070707" pitchFamily="18" charset="2"/>
                        </a:rPr>
                        <a:t></a:t>
                      </a:r>
                      <a:endParaRPr lang="fr-CA" sz="900" b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indent="0">
                        <a:buFont typeface="Webdings" panose="05030102010509060703" pitchFamily="18" charset="2"/>
                        <a:buNone/>
                        <a:tabLst>
                          <a:tab pos="1353185" algn="l"/>
                        </a:tabLst>
                      </a:pPr>
                      <a:endParaRPr lang="fr-CA" sz="9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996440"/>
                  </a:ext>
                </a:extLst>
              </a:tr>
              <a:tr h="194902"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fr-CA" sz="900" b="1" dirty="0">
                          <a:solidFill>
                            <a:schemeClr val="bg1"/>
                          </a:solidFill>
                          <a:effectLst/>
                        </a:rPr>
                        <a:t>Lundi 	21</a:t>
                      </a:r>
                      <a:endParaRPr lang="fr-CA" sz="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163638">
                        <a:tabLst/>
                      </a:pPr>
                      <a:r>
                        <a:rPr lang="fr-CA" sz="900" b="1" dirty="0">
                          <a:solidFill>
                            <a:schemeClr val="bg1"/>
                          </a:solidFill>
                          <a:effectLst/>
                        </a:rPr>
                        <a:t>Mardi 	22</a:t>
                      </a:r>
                      <a:endParaRPr lang="fr-CA" sz="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fr-CA" sz="900" b="1" dirty="0">
                          <a:solidFill>
                            <a:schemeClr val="bg1"/>
                          </a:solidFill>
                          <a:effectLst/>
                        </a:rPr>
                        <a:t>Mercredi 	23</a:t>
                      </a:r>
                      <a:endParaRPr lang="fr-CA" sz="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43660" algn="l"/>
                        </a:tabLst>
                      </a:pPr>
                      <a:r>
                        <a:rPr lang="fr-CA" sz="900" b="1" dirty="0">
                          <a:solidFill>
                            <a:schemeClr val="bg1"/>
                          </a:solidFill>
                          <a:effectLst/>
                        </a:rPr>
                        <a:t>Jeudi 	24</a:t>
                      </a:r>
                      <a:endParaRPr lang="fr-CA" sz="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fr-CA" sz="900" b="1" dirty="0">
                          <a:solidFill>
                            <a:schemeClr val="bg1"/>
                          </a:solidFill>
                          <a:effectLst/>
                        </a:rPr>
                        <a:t>Vendredi 	25</a:t>
                      </a:r>
                      <a:endParaRPr lang="fr-CA" sz="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9382"/>
                  </a:ext>
                </a:extLst>
              </a:tr>
              <a:tr h="649672">
                <a:tc>
                  <a:txBody>
                    <a:bodyPr/>
                    <a:lstStyle/>
                    <a:p>
                      <a:pPr>
                        <a:tabLst>
                          <a:tab pos="1457325" algn="l"/>
                        </a:tabLst>
                      </a:pPr>
                      <a:endParaRPr lang="fr-CA" sz="9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1457325" algn="l"/>
                        </a:tabLst>
                      </a:pPr>
                      <a:r>
                        <a:rPr lang="fr-CA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JOURNÉE </a:t>
                      </a:r>
                    </a:p>
                    <a:p>
                      <a:pPr algn="ctr">
                        <a:tabLst>
                          <a:tab pos="1457325" algn="l"/>
                        </a:tabLst>
                      </a:pPr>
                      <a:r>
                        <a:rPr lang="fr-CA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PÉDAGOGIQUE</a:t>
                      </a: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435100" algn="r"/>
                        </a:tabLst>
                      </a:pPr>
                      <a:r>
                        <a:rPr lang="fr-CA" sz="900" b="1" dirty="0">
                          <a:solidFill>
                            <a:srgbClr val="000000"/>
                          </a:solidFill>
                          <a:effectLst/>
                        </a:rPr>
                        <a:t>8:00 Cours (L110)	6h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0335" algn="l"/>
                        </a:tabLst>
                        <a:defRPr/>
                      </a:pPr>
                      <a:r>
                        <a:rPr lang="fr-CA" sz="900" dirty="0">
                          <a:solidFill>
                            <a:srgbClr val="000000"/>
                          </a:solidFill>
                          <a:effectLst/>
                        </a:rPr>
                        <a:t>Élément</a:t>
                      </a:r>
                      <a:r>
                        <a:rPr lang="fr-CA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6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410335" algn="l"/>
                        </a:tabLst>
                        <a:defRPr/>
                      </a:pPr>
                      <a:r>
                        <a:rPr lang="fr-CA" sz="900" b="0" dirty="0">
                          <a:solidFill>
                            <a:srgbClr val="000000"/>
                          </a:solidFill>
                          <a:effectLst/>
                        </a:rPr>
                        <a:t>Critères 3 à</a:t>
                      </a:r>
                      <a:r>
                        <a:rPr lang="fr-CA" sz="900" b="0" baseline="0" dirty="0">
                          <a:solidFill>
                            <a:srgbClr val="000000"/>
                          </a:solidFill>
                          <a:effectLst/>
                        </a:rPr>
                        <a:t> 6</a:t>
                      </a:r>
                      <a:endParaRPr lang="fr-CA" sz="900" b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>
                        <a:tabLst>
                          <a:tab pos="1410335" algn="l"/>
                        </a:tabLst>
                      </a:pPr>
                      <a:endParaRPr lang="fr-CA" sz="9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400810" algn="l"/>
                        </a:tabLst>
                      </a:pPr>
                      <a:r>
                        <a:rPr lang="fr-CA" sz="900" b="1" dirty="0">
                          <a:solidFill>
                            <a:srgbClr val="C00000"/>
                          </a:solidFill>
                          <a:effectLst/>
                          <a:sym typeface="Wingdings 2" panose="05020102010507070707" pitchFamily="18" charset="2"/>
                        </a:rPr>
                        <a:t> </a:t>
                      </a:r>
                      <a:r>
                        <a:rPr lang="fr-CA" sz="9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12:00 Récup. (A220)</a:t>
                      </a:r>
                      <a:endParaRPr lang="fr-CA" sz="9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435100" algn="r"/>
                        </a:tabLst>
                      </a:pPr>
                      <a:r>
                        <a:rPr lang="fr-CA" sz="900" b="1" dirty="0">
                          <a:solidFill>
                            <a:srgbClr val="000000"/>
                          </a:solidFill>
                          <a:effectLst/>
                        </a:rPr>
                        <a:t>8:00 Cours (L110)	6h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Char char="R"/>
                        <a:tabLst>
                          <a:tab pos="1343660" algn="l"/>
                        </a:tabLst>
                        <a:defRPr/>
                      </a:pPr>
                      <a:r>
                        <a:rPr lang="fr-CA" sz="9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Éval. Aide apprentissage 3</a:t>
                      </a:r>
                    </a:p>
                    <a:p>
                      <a:pPr>
                        <a:tabLst>
                          <a:tab pos="1343660" algn="l"/>
                        </a:tabLst>
                      </a:pPr>
                      <a:endParaRPr lang="fr-CA" sz="9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1343660" algn="l"/>
                        </a:tabLst>
                      </a:pPr>
                      <a:r>
                        <a:rPr lang="fr-CA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Révision synthèse</a:t>
                      </a: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ebdings" panose="05030102010509060703" pitchFamily="18" charset="2"/>
                        <a:buNone/>
                        <a:tabLst>
                          <a:tab pos="1076325" algn="r"/>
                          <a:tab pos="1352550" algn="l"/>
                        </a:tabLst>
                      </a:pPr>
                      <a:r>
                        <a:rPr lang="fr-CA" sz="900" b="1" dirty="0">
                          <a:solidFill>
                            <a:srgbClr val="000000"/>
                          </a:solidFill>
                          <a:effectLst/>
                        </a:rPr>
                        <a:t>8:00 Cours (L110)	3h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57325" algn="l"/>
                        </a:tabLst>
                        <a:defRPr/>
                      </a:pPr>
                      <a:r>
                        <a:rPr lang="fr-CA" sz="9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Wingdings 2" panose="05020102010507070707" pitchFamily="18" charset="2"/>
                        </a:rPr>
                        <a:t>Correction</a:t>
                      </a:r>
                      <a:r>
                        <a:rPr lang="fr-CA" sz="900" b="0" dirty="0">
                          <a:solidFill>
                            <a:srgbClr val="C07B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CA" sz="9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Éval. Aide apprentissage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57325" algn="l"/>
                        </a:tabLst>
                        <a:defRPr/>
                      </a:pPr>
                      <a:endParaRPr lang="fr-CA" sz="900" b="0" dirty="0">
                        <a:solidFill>
                          <a:srgbClr val="C07B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57325" algn="l"/>
                        </a:tabLst>
                        <a:defRPr/>
                      </a:pPr>
                      <a:r>
                        <a:rPr lang="fr-CA" sz="900" b="0" dirty="0">
                          <a:solidFill>
                            <a:srgbClr val="C07B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 2" panose="05020102010507070707" pitchFamily="18" charset="2"/>
                        </a:rPr>
                        <a:t> </a:t>
                      </a:r>
                      <a:r>
                        <a:rPr lang="fr-CA" sz="900" b="0" dirty="0">
                          <a:solidFill>
                            <a:srgbClr val="C07B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Éval. synthèse</a:t>
                      </a: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633130"/>
                  </a:ext>
                </a:extLst>
              </a:tr>
              <a:tr h="194902"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fr-CA" sz="900" b="1" dirty="0">
                          <a:solidFill>
                            <a:schemeClr val="bg1"/>
                          </a:solidFill>
                          <a:effectLst/>
                        </a:rPr>
                        <a:t>Lundi 	28</a:t>
                      </a:r>
                      <a:endParaRPr lang="fr-CA" sz="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163638">
                        <a:tabLst/>
                      </a:pPr>
                      <a:r>
                        <a:rPr lang="fr-CA" sz="900" b="1" dirty="0">
                          <a:solidFill>
                            <a:schemeClr val="bg1"/>
                          </a:solidFill>
                          <a:effectLst/>
                        </a:rPr>
                        <a:t>Mardi 	29</a:t>
                      </a:r>
                      <a:endParaRPr lang="fr-CA" sz="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fr-CA" sz="900" b="1" dirty="0">
                          <a:solidFill>
                            <a:schemeClr val="bg1"/>
                          </a:solidFill>
                          <a:effectLst/>
                        </a:rPr>
                        <a:t>Mercredi 	30</a:t>
                      </a:r>
                      <a:endParaRPr lang="fr-CA" sz="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43660" algn="l"/>
                        </a:tabLst>
                      </a:pPr>
                      <a:r>
                        <a:rPr lang="fr-CA" sz="900" b="1" dirty="0">
                          <a:solidFill>
                            <a:schemeClr val="bg1"/>
                          </a:solidFill>
                          <a:effectLst/>
                        </a:rPr>
                        <a:t>Jeudi 	31</a:t>
                      </a:r>
                      <a:endParaRPr lang="fr-CA" sz="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fr-CA" sz="900" b="1" dirty="0">
                          <a:solidFill>
                            <a:schemeClr val="bg1"/>
                          </a:solidFill>
                          <a:effectLst/>
                        </a:rPr>
                        <a:t>Vendredi 	--</a:t>
                      </a:r>
                      <a:endParaRPr lang="fr-CA" sz="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311558"/>
                  </a:ext>
                </a:extLst>
              </a:tr>
              <a:tr h="631704">
                <a:tc>
                  <a:txBody>
                    <a:bodyPr/>
                    <a:lstStyle/>
                    <a:p>
                      <a:pPr>
                        <a:tabLst>
                          <a:tab pos="1255713" algn="r"/>
                          <a:tab pos="1457325" algn="l"/>
                        </a:tabLst>
                      </a:pPr>
                      <a:r>
                        <a:rPr lang="fr-CA" sz="900" b="1" dirty="0">
                          <a:solidFill>
                            <a:srgbClr val="000000"/>
                          </a:solidFill>
                          <a:effectLst/>
                        </a:rPr>
                        <a:t>8:00 Cours (L110)	6h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57325" algn="l"/>
                        </a:tabLst>
                        <a:defRPr/>
                      </a:pPr>
                      <a:r>
                        <a:rPr lang="fr-CA" sz="900" b="0" dirty="0">
                          <a:solidFill>
                            <a:srgbClr val="C07B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 2" panose="05020102010507070707" pitchFamily="18" charset="2"/>
                        </a:rPr>
                        <a:t>Correction  </a:t>
                      </a:r>
                      <a:r>
                        <a:rPr lang="fr-CA" sz="900" b="0" dirty="0">
                          <a:solidFill>
                            <a:srgbClr val="C07B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Éval. synthèse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57325" algn="l"/>
                        </a:tabLst>
                        <a:defRPr/>
                      </a:pPr>
                      <a:r>
                        <a:rPr lang="fr-CA" sz="900" b="1" dirty="0">
                          <a:solidFill>
                            <a:srgbClr val="C00000"/>
                          </a:solidFill>
                          <a:effectLst/>
                          <a:sym typeface="Wingdings 2" panose="05020102010507070707" pitchFamily="18" charset="2"/>
                        </a:rPr>
                        <a:t> </a:t>
                      </a:r>
                      <a:r>
                        <a:rPr lang="fr-CA" sz="9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Récupération pré-évaluation de sanction </a:t>
                      </a:r>
                      <a:endParaRPr lang="fr-CA" sz="9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1457325" algn="l"/>
                        </a:tabLst>
                      </a:pPr>
                      <a:endParaRPr lang="fr-CA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410335" algn="l"/>
                        </a:tabLst>
                      </a:pPr>
                      <a:endParaRPr lang="fr-CA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400810" algn="l"/>
                        </a:tabLst>
                      </a:pPr>
                      <a:endParaRPr lang="fr-CA" sz="900" b="1" dirty="0">
                        <a:solidFill>
                          <a:srgbClr val="CE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1400810" algn="l"/>
                        </a:tabLst>
                      </a:pPr>
                      <a:r>
                        <a:rPr lang="fr-CA" sz="900" b="1" dirty="0">
                          <a:solidFill>
                            <a:srgbClr val="CE0303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Préparation du matériel pour l’évaluation sanction</a:t>
                      </a: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44613" algn="r"/>
                        </a:tabLst>
                      </a:pPr>
                      <a:r>
                        <a:rPr lang="fr-CA" sz="900" b="1" dirty="0">
                          <a:solidFill>
                            <a:srgbClr val="000000"/>
                          </a:solidFill>
                          <a:effectLst/>
                        </a:rPr>
                        <a:t>8:00 Cours (L110)	6h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43660" algn="l"/>
                        </a:tabLst>
                        <a:defRPr/>
                      </a:pPr>
                      <a:r>
                        <a:rPr lang="fr-CA" sz="9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 2" panose="05020102010507070707" pitchFamily="18" charset="2"/>
                        </a:rPr>
                        <a:t> </a:t>
                      </a:r>
                      <a:r>
                        <a:rPr lang="fr-CA" sz="9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Éval. Sanction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43660" algn="l"/>
                        </a:tabLst>
                        <a:defRPr/>
                      </a:pPr>
                      <a:endParaRPr lang="fr-CA" sz="9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3185" algn="l"/>
                        </a:tabLst>
                      </a:pPr>
                      <a:endParaRPr lang="fr-CA" sz="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46" marR="42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197570"/>
                  </a:ext>
                </a:extLst>
              </a:tr>
            </a:tbl>
          </a:graphicData>
        </a:graphic>
      </p:graphicFrame>
      <p:sp>
        <p:nvSpPr>
          <p:cNvPr id="6" name="Bulle ronde 5"/>
          <p:cNvSpPr/>
          <p:nvPr>
            <p:custDataLst>
              <p:tags r:id="rId2"/>
            </p:custDataLst>
          </p:nvPr>
        </p:nvSpPr>
        <p:spPr>
          <a:xfrm>
            <a:off x="6156176" y="44624"/>
            <a:ext cx="2376264" cy="836712"/>
          </a:xfrm>
          <a:prstGeom prst="wedgeEllipseCallout">
            <a:avLst>
              <a:gd name="adj1" fmla="val -41960"/>
              <a:gd name="adj2" fmla="val 775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rgbClr val="C00000"/>
                </a:solidFill>
              </a:rPr>
              <a:t>MACRO</a:t>
            </a:r>
          </a:p>
        </p:txBody>
      </p:sp>
      <p:sp>
        <p:nvSpPr>
          <p:cNvPr id="9" name="ZoneTexte 8"/>
          <p:cNvSpPr txBox="1"/>
          <p:nvPr>
            <p:custDataLst>
              <p:tags r:id="rId3"/>
            </p:custDataLst>
          </p:nvPr>
        </p:nvSpPr>
        <p:spPr>
          <a:xfrm>
            <a:off x="1616166" y="92248"/>
            <a:ext cx="4323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rgbClr val="000000"/>
                </a:solidFill>
              </a:rPr>
              <a:t>La planification globale de l’enseignement</a:t>
            </a:r>
          </a:p>
          <a:p>
            <a:r>
              <a:rPr lang="fr-CA" sz="1400" b="1" u="sng" dirty="0">
                <a:solidFill>
                  <a:srgbClr val="000000"/>
                </a:solidFill>
              </a:rPr>
              <a:t>N</a:t>
            </a:r>
            <a:r>
              <a:rPr lang="fr-CA" sz="1400" b="1" u="sng" baseline="30000" dirty="0">
                <a:solidFill>
                  <a:srgbClr val="000000"/>
                </a:solidFill>
              </a:rPr>
              <a:t>o</a:t>
            </a:r>
            <a:r>
              <a:rPr lang="fr-CA" sz="1400" b="1" u="sng" dirty="0">
                <a:solidFill>
                  <a:srgbClr val="000000"/>
                </a:solidFill>
              </a:rPr>
              <a:t> et titre de la compétence </a:t>
            </a:r>
            <a:r>
              <a:rPr lang="fr-CA" sz="1400" b="1" dirty="0">
                <a:solidFill>
                  <a:srgbClr val="000000"/>
                </a:solidFill>
              </a:rPr>
              <a:t>: </a:t>
            </a:r>
            <a:r>
              <a:rPr lang="fr-CA" sz="1400" b="1" dirty="0">
                <a:solidFill>
                  <a:srgbClr val="C00000"/>
                </a:solidFill>
              </a:rPr>
              <a:t>12 – Ouvrage de béton</a:t>
            </a:r>
          </a:p>
          <a:p>
            <a:pPr>
              <a:tabLst>
                <a:tab pos="4124325" algn="r"/>
              </a:tabLst>
            </a:pPr>
            <a:r>
              <a:rPr lang="fr-CA" sz="1200" dirty="0">
                <a:solidFill>
                  <a:srgbClr val="000000"/>
                </a:solidFill>
              </a:rPr>
              <a:t>Durée totale de la compétence à l’horaire :	</a:t>
            </a:r>
            <a:r>
              <a:rPr lang="fr-CA" sz="1200" b="1" dirty="0">
                <a:solidFill>
                  <a:srgbClr val="C00000"/>
                </a:solidFill>
              </a:rPr>
              <a:t>76 h</a:t>
            </a:r>
          </a:p>
          <a:p>
            <a:pPr>
              <a:tabLst>
                <a:tab pos="4124325" algn="r"/>
              </a:tabLst>
            </a:pPr>
            <a:r>
              <a:rPr lang="fr-CA" sz="1200" dirty="0">
                <a:solidFill>
                  <a:srgbClr val="000000"/>
                </a:solidFill>
              </a:rPr>
              <a:t>Temps prévu pour évaluation aux fins de sanction :	</a:t>
            </a:r>
            <a:r>
              <a:rPr lang="fr-CA" sz="1200" b="1" dirty="0">
                <a:solidFill>
                  <a:srgbClr val="C00000"/>
                </a:solidFill>
              </a:rPr>
              <a:t>6 h</a:t>
            </a:r>
          </a:p>
          <a:p>
            <a:pPr>
              <a:tabLst>
                <a:tab pos="4124325" algn="r"/>
              </a:tabLst>
            </a:pPr>
            <a:r>
              <a:rPr lang="fr-CA" sz="1200" dirty="0">
                <a:solidFill>
                  <a:srgbClr val="000000"/>
                </a:solidFill>
              </a:rPr>
              <a:t>Temps alloué pour l’enseignement :</a:t>
            </a:r>
            <a:r>
              <a:rPr lang="fr-CA" sz="1200" b="1" dirty="0">
                <a:solidFill>
                  <a:srgbClr val="000000"/>
                </a:solidFill>
              </a:rPr>
              <a:t>	</a:t>
            </a:r>
            <a:r>
              <a:rPr lang="fr-CA" sz="1200" b="1" dirty="0">
                <a:solidFill>
                  <a:srgbClr val="C00000"/>
                </a:solidFill>
              </a:rPr>
              <a:t>70 h</a:t>
            </a:r>
          </a:p>
        </p:txBody>
      </p:sp>
      <p:sp>
        <p:nvSpPr>
          <p:cNvPr id="2" name="ZoneTexte 1"/>
          <p:cNvSpPr txBox="1"/>
          <p:nvPr>
            <p:custDataLst>
              <p:tags r:id="rId4"/>
            </p:custDataLst>
          </p:nvPr>
        </p:nvSpPr>
        <p:spPr>
          <a:xfrm>
            <a:off x="1568047" y="6262586"/>
            <a:ext cx="3747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 2" panose="05020102010507070707" pitchFamily="18" charset="2"/>
              <a:buChar char="³"/>
            </a:pPr>
            <a:r>
              <a:rPr lang="fr-CA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Évalué en évaluation de fin de sanction</a:t>
            </a:r>
          </a:p>
          <a:p>
            <a:r>
              <a:rPr lang="fr-CA" sz="1400" b="1" dirty="0">
                <a:solidFill>
                  <a:srgbClr val="C00000"/>
                </a:solidFill>
                <a:sym typeface="Wingdings 2" panose="05020102010507070707" pitchFamily="18" charset="2"/>
              </a:rPr>
              <a:t>  </a:t>
            </a:r>
            <a:r>
              <a:rPr lang="fr-CA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Récupération préventive</a:t>
            </a:r>
            <a:endParaRPr lang="fr-CA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031C0A8-76AD-4EB8-BC48-2B9B35EDF91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66433" y="6216419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(FAD) </a:t>
            </a:r>
            <a:r>
              <a:rPr lang="fr-CA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Formation à distance</a:t>
            </a:r>
          </a:p>
        </p:txBody>
      </p:sp>
    </p:spTree>
    <p:extLst>
      <p:ext uri="{BB962C8B-B14F-4D97-AF65-F5344CB8AC3E}">
        <p14:creationId xmlns:p14="http://schemas.microsoft.com/office/powerpoint/2010/main" val="93833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ZoneTexte 481">
            <a:extLst>
              <a:ext uri="{FF2B5EF4-FFF2-40B4-BE49-F238E27FC236}">
                <a16:creationId xmlns:a16="http://schemas.microsoft.com/office/drawing/2014/main" id="{771AEA4B-F8FE-27E8-8543-E4B74578AF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95507" y="1086188"/>
            <a:ext cx="9357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fr-CA" sz="1500" b="1" dirty="0">
                <a:solidFill>
                  <a:srgbClr val="000000"/>
                </a:solidFill>
              </a:rPr>
              <a:t>Activité 3</a:t>
            </a:r>
          </a:p>
          <a:p>
            <a:pPr defTabSz="685800">
              <a:defRPr/>
            </a:pPr>
            <a:r>
              <a:rPr lang="fr-CA" sz="1500" b="1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484" name="ZoneTexte 483">
            <a:extLst>
              <a:ext uri="{FF2B5EF4-FFF2-40B4-BE49-F238E27FC236}">
                <a16:creationId xmlns:a16="http://schemas.microsoft.com/office/drawing/2014/main" id="{CD109A13-6702-176B-3296-987F1369562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850136" y="1199984"/>
            <a:ext cx="7155000" cy="39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056" defTabSz="685800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fr-C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Complétez la planification globale « </a:t>
            </a:r>
            <a:r>
              <a:rPr lang="fr-CA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Activité 3 - Modelage : La planification globale</a:t>
            </a:r>
            <a:r>
              <a:rPr lang="fr-CA" b="1" dirty="0">
                <a:solidFill>
                  <a:srgbClr val="000000"/>
                </a:solidFill>
              </a:rPr>
              <a:t> »</a:t>
            </a:r>
            <a:r>
              <a:rPr lang="fr-C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346F08F-5AFE-488B-A739-781ABDA2169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483352" y="1129071"/>
            <a:ext cx="434795" cy="451514"/>
            <a:chOff x="1483352" y="1129071"/>
            <a:chExt cx="434795" cy="451514"/>
          </a:xfrm>
        </p:grpSpPr>
        <p:pic>
          <p:nvPicPr>
            <p:cNvPr id="486" name="Image 485">
              <a:extLst>
                <a:ext uri="{FF2B5EF4-FFF2-40B4-BE49-F238E27FC236}">
                  <a16:creationId xmlns:a16="http://schemas.microsoft.com/office/drawing/2014/main" id="{1568849B-248F-F61C-5336-3305D3793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352" y="1145789"/>
              <a:ext cx="434795" cy="434796"/>
            </a:xfrm>
            <a:prstGeom prst="rect">
              <a:avLst/>
            </a:prstGeom>
          </p:spPr>
        </p:pic>
        <p:pic>
          <p:nvPicPr>
            <p:cNvPr id="488" name="Image 487">
              <a:extLst>
                <a:ext uri="{FF2B5EF4-FFF2-40B4-BE49-F238E27FC236}">
                  <a16:creationId xmlns:a16="http://schemas.microsoft.com/office/drawing/2014/main" id="{0B440C7A-06A8-4BD2-6313-C9DF91D12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378" y="1489843"/>
              <a:ext cx="90742" cy="90742"/>
            </a:xfrm>
            <a:prstGeom prst="rect">
              <a:avLst/>
            </a:prstGeom>
          </p:spPr>
        </p:pic>
        <p:pic>
          <p:nvPicPr>
            <p:cNvPr id="491" name="Image 490">
              <a:extLst>
                <a:ext uri="{FF2B5EF4-FFF2-40B4-BE49-F238E27FC236}">
                  <a16:creationId xmlns:a16="http://schemas.microsoft.com/office/drawing/2014/main" id="{6F49A185-C80B-A8B2-F236-4BBC4D911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377" y="1129071"/>
              <a:ext cx="90742" cy="90742"/>
            </a:xfrm>
            <a:prstGeom prst="rect">
              <a:avLst/>
            </a:prstGeom>
          </p:spPr>
        </p:pic>
        <p:pic>
          <p:nvPicPr>
            <p:cNvPr id="492" name="Image 491">
              <a:extLst>
                <a:ext uri="{FF2B5EF4-FFF2-40B4-BE49-F238E27FC236}">
                  <a16:creationId xmlns:a16="http://schemas.microsoft.com/office/drawing/2014/main" id="{047060AA-C983-9ED9-8D31-8F63B93A4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765" y="1373298"/>
              <a:ext cx="90742" cy="90742"/>
            </a:xfrm>
            <a:prstGeom prst="rect">
              <a:avLst/>
            </a:prstGeom>
          </p:spPr>
        </p:pic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DBCAD71C-D363-CFAE-1559-4B5533D497F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231074" y="5909325"/>
            <a:ext cx="1774062" cy="790012"/>
            <a:chOff x="6768206" y="5877272"/>
            <a:chExt cx="2365416" cy="1053349"/>
          </a:xfrm>
        </p:grpSpPr>
        <p:pic>
          <p:nvPicPr>
            <p:cNvPr id="495" name="Image 494">
              <a:extLst>
                <a:ext uri="{FF2B5EF4-FFF2-40B4-BE49-F238E27FC236}">
                  <a16:creationId xmlns:a16="http://schemas.microsoft.com/office/drawing/2014/main" id="{1EE0EBDB-1080-EB0A-237D-B2749B57F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206" y="5877272"/>
              <a:ext cx="2365416" cy="1053349"/>
            </a:xfrm>
            <a:prstGeom prst="rect">
              <a:avLst/>
            </a:prstGeom>
          </p:spPr>
        </p:pic>
        <p:sp>
          <p:nvSpPr>
            <p:cNvPr id="496" name="ZoneTexte 495">
              <a:extLst>
                <a:ext uri="{FF2B5EF4-FFF2-40B4-BE49-F238E27FC236}">
                  <a16:creationId xmlns:a16="http://schemas.microsoft.com/office/drawing/2014/main" id="{1A4F5D9D-1F5C-744F-FC4A-396B8C479777}"/>
                </a:ext>
              </a:extLst>
            </p:cNvPr>
            <p:cNvSpPr txBox="1"/>
            <p:nvPr/>
          </p:nvSpPr>
          <p:spPr>
            <a:xfrm>
              <a:off x="7812361" y="6309320"/>
              <a:ext cx="10081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fr-CA" sz="900" dirty="0">
                  <a:solidFill>
                    <a:srgbClr val="FFFFFF"/>
                  </a:solidFill>
                  <a:latin typeface="Calibri"/>
                </a:rPr>
                <a:t>30 minutes</a:t>
              </a:r>
            </a:p>
          </p:txBody>
        </p:sp>
      </p:grpSp>
      <p:sp>
        <p:nvSpPr>
          <p:cNvPr id="497" name="ZoneTexte 496">
            <a:extLst>
              <a:ext uri="{FF2B5EF4-FFF2-40B4-BE49-F238E27FC236}">
                <a16:creationId xmlns:a16="http://schemas.microsoft.com/office/drawing/2014/main" id="{F7899B96-7D4C-0DA6-1B4E-E549B62A79B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655377" y="1984240"/>
            <a:ext cx="7033420" cy="192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A" sz="1350" b="1" u="sng" dirty="0">
                <a:solidFill>
                  <a:srgbClr val="C00000"/>
                </a:solidFill>
              </a:rPr>
              <a:t>Consigne</a:t>
            </a:r>
            <a:r>
              <a:rPr lang="fr-CA" sz="1350" dirty="0">
                <a:solidFill>
                  <a:srgbClr val="000000"/>
                </a:solidFill>
              </a:rPr>
              <a:t> :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fr-CA" sz="1350" dirty="0">
                <a:solidFill>
                  <a:srgbClr val="000000"/>
                </a:solidFill>
              </a:rPr>
              <a:t>Individuellement, modélisez la planification globale (macro) à faire à l’aide du 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350" b="1" i="1" dirty="0">
                <a:solidFill>
                  <a:srgbClr val="000000"/>
                </a:solidFill>
              </a:rPr>
              <a:t>Gabarit - La planification globale (Macro) correspondant à votre mode d’enseignement (magistral, individualisé ou stages SASI – APED)</a:t>
            </a:r>
          </a:p>
          <a:p>
            <a:pPr marL="808038" lvl="1">
              <a:lnSpc>
                <a:spcPct val="150000"/>
              </a:lnSpc>
            </a:pPr>
            <a:r>
              <a:rPr lang="fr-CA" sz="1350" i="1" dirty="0">
                <a:solidFill>
                  <a:srgbClr val="000000"/>
                </a:solidFill>
              </a:rPr>
              <a:t>Veuillez noter que les symboles peuvent être copiés ex. </a:t>
            </a:r>
            <a:r>
              <a:rPr lang="fr-CA" sz="1200" dirty="0">
                <a:solidFill>
                  <a:srgbClr val="C00000"/>
                </a:solidFill>
                <a:sym typeface="Wingdings 2" panose="05020102010507070707" pitchFamily="18" charset="2"/>
              </a:rPr>
              <a:t> </a:t>
            </a:r>
          </a:p>
          <a:p>
            <a:pPr marL="808038" lvl="1">
              <a:lnSpc>
                <a:spcPct val="150000"/>
              </a:lnSpc>
            </a:pPr>
            <a:endParaRPr lang="fr-CA" sz="1350" i="1" dirty="0">
              <a:solidFill>
                <a:srgbClr val="000000"/>
              </a:solidFill>
              <a:sym typeface="Wingdings 2" panose="05020102010507070707" pitchFamily="18" charset="2"/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5137DF83-3B6E-754F-B9C4-B08162BCDB27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699070" y="158663"/>
            <a:ext cx="7155000" cy="857250"/>
          </a:xfrm>
        </p:spPr>
        <p:txBody>
          <a:bodyPr/>
          <a:lstStyle/>
          <a:p>
            <a:r>
              <a:rPr lang="fr-CA" sz="2700" dirty="0"/>
              <a:t>Modélisation de la planification globale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3D9AF1D-33B6-4E8E-8416-9A1FB18FD4A3}"/>
              </a:ext>
            </a:extLst>
          </p:cNvPr>
          <p:cNvSpPr txBox="1"/>
          <p:nvPr/>
        </p:nvSpPr>
        <p:spPr>
          <a:xfrm>
            <a:off x="1674072" y="3645024"/>
            <a:ext cx="635427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sz="1350" dirty="0">
                <a:solidFill>
                  <a:srgbClr val="000000"/>
                </a:solidFill>
              </a:rPr>
              <a:t>2.  En fonction de votre programme d'études et votre horaire d’enseignement, inscrire les éléments suivants 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350" b="1" dirty="0">
                <a:solidFill>
                  <a:srgbClr val="000000"/>
                </a:solidFill>
              </a:rPr>
              <a:t>Titre de la compétence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350" b="1" dirty="0">
                <a:solidFill>
                  <a:srgbClr val="000000"/>
                </a:solidFill>
              </a:rPr>
              <a:t>Temps prévu pour l’évaluation aux fins de la sanction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350" b="1" dirty="0">
                <a:solidFill>
                  <a:srgbClr val="000000"/>
                </a:solidFill>
              </a:rPr>
              <a:t>Temps réel alloué à l’enseignement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350" b="1" dirty="0">
                <a:solidFill>
                  <a:srgbClr val="000000"/>
                </a:solidFill>
              </a:rPr>
              <a:t>Groupe, local, etc.</a:t>
            </a:r>
          </a:p>
          <a:p>
            <a:pPr>
              <a:spcAft>
                <a:spcPts val="600"/>
              </a:spcAft>
            </a:pPr>
            <a:r>
              <a:rPr lang="fr-CA" sz="1350" dirty="0">
                <a:solidFill>
                  <a:srgbClr val="000000"/>
                </a:solidFill>
              </a:rPr>
              <a:t>3.  Répartissez et inscrivez les </a:t>
            </a:r>
            <a:r>
              <a:rPr lang="fr-CA" sz="1350" b="1" dirty="0">
                <a:solidFill>
                  <a:srgbClr val="000000"/>
                </a:solidFill>
              </a:rPr>
              <a:t>heures d’enseignement </a:t>
            </a:r>
            <a:r>
              <a:rPr lang="fr-CA" sz="1350" dirty="0">
                <a:solidFill>
                  <a:srgbClr val="000000"/>
                </a:solidFill>
              </a:rPr>
              <a:t>pour chacun des </a:t>
            </a:r>
            <a:r>
              <a:rPr lang="fr-CA" sz="1350" b="1" dirty="0">
                <a:solidFill>
                  <a:srgbClr val="000000"/>
                </a:solidFill>
              </a:rPr>
              <a:t>éléments  de compétence et critères de performance</a:t>
            </a:r>
            <a:r>
              <a:rPr lang="fr-CA" sz="1350" dirty="0">
                <a:solidFill>
                  <a:srgbClr val="000000"/>
                </a:solidFill>
              </a:rPr>
              <a:t>, incluant les </a:t>
            </a:r>
            <a:r>
              <a:rPr lang="fr-CA" sz="1350" b="1" dirty="0">
                <a:solidFill>
                  <a:srgbClr val="000000"/>
                </a:solidFill>
              </a:rPr>
              <a:t>évaluations</a:t>
            </a:r>
            <a:r>
              <a:rPr lang="fr-CA" sz="1350" dirty="0">
                <a:solidFill>
                  <a:srgbClr val="000000"/>
                </a:solidFill>
              </a:rPr>
              <a:t> (d’aide à l’apprentissage et de sanction) et les </a:t>
            </a:r>
            <a:r>
              <a:rPr lang="fr-CA" sz="1350" b="1" dirty="0">
                <a:solidFill>
                  <a:srgbClr val="000000"/>
                </a:solidFill>
              </a:rPr>
              <a:t>récupérations</a:t>
            </a:r>
          </a:p>
          <a:p>
            <a:pPr>
              <a:spcAft>
                <a:spcPts val="600"/>
              </a:spcAft>
            </a:pPr>
            <a:r>
              <a:rPr lang="fr-CA" sz="1350" b="1" dirty="0">
                <a:solidFill>
                  <a:srgbClr val="C00000"/>
                </a:solidFill>
              </a:rPr>
              <a:t>Vous pouvez vous référer aux exemples dans Moodle.</a:t>
            </a:r>
          </a:p>
        </p:txBody>
      </p:sp>
    </p:spTree>
    <p:extLst>
      <p:ext uri="{BB962C8B-B14F-4D97-AF65-F5344CB8AC3E}">
        <p14:creationId xmlns:p14="http://schemas.microsoft.com/office/powerpoint/2010/main" val="78023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fr-CA" sz="3600" dirty="0">
                <a:solidFill>
                  <a:srgbClr val="5F5F5F"/>
                </a:solidFill>
              </a:rPr>
              <a:t>Devoir – </a:t>
            </a:r>
            <a:r>
              <a:rPr lang="fr-CA" sz="3600" dirty="0">
                <a:solidFill>
                  <a:srgbClr val="C00000"/>
                </a:solidFill>
              </a:rPr>
              <a:t>Jour 1</a:t>
            </a:r>
            <a:br>
              <a:rPr lang="fr-CA" sz="2800" b="1" dirty="0">
                <a:solidFill>
                  <a:srgbClr val="5F5F5F"/>
                </a:solidFill>
                <a:latin typeface="+mn-lt"/>
              </a:rPr>
            </a:br>
            <a:r>
              <a:rPr lang="fr-CA" sz="2800" b="1" dirty="0">
                <a:solidFill>
                  <a:srgbClr val="5F5F5F"/>
                </a:solidFill>
                <a:latin typeface="+mn-lt"/>
              </a:rPr>
              <a:t>Planification globale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41152859-E2B9-4AD0-8EA5-83141B122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5" y="1600200"/>
            <a:ext cx="4800600" cy="4800600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490090-C888-447D-8125-F9C077805C6E}"/>
              </a:ext>
            </a:extLst>
          </p:cNvPr>
          <p:cNvSpPr/>
          <p:nvPr/>
        </p:nvSpPr>
        <p:spPr>
          <a:xfrm>
            <a:off x="6012160" y="6581001"/>
            <a:ext cx="3005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CA" sz="1200" kern="0" dirty="0">
                <a:solidFill>
                  <a:prstClr val="black"/>
                </a:solidFill>
              </a:rPr>
              <a:t>Image : Généré par IA, Optimisé par DALL·E 3</a:t>
            </a:r>
          </a:p>
        </p:txBody>
      </p:sp>
    </p:spTree>
    <p:extLst>
      <p:ext uri="{BB962C8B-B14F-4D97-AF65-F5344CB8AC3E}">
        <p14:creationId xmlns:p14="http://schemas.microsoft.com/office/powerpoint/2010/main" val="2970650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9672" y="274638"/>
            <a:ext cx="7056784" cy="1143000"/>
          </a:xfrm>
        </p:spPr>
        <p:txBody>
          <a:bodyPr/>
          <a:lstStyle/>
          <a:p>
            <a:r>
              <a:rPr lang="fr-CA" sz="3200" dirty="0"/>
              <a:t>Devoir</a:t>
            </a:r>
            <a:br>
              <a:rPr lang="fr-CA" sz="3200" dirty="0"/>
            </a:br>
            <a:r>
              <a:rPr lang="fr-CA" sz="3200" dirty="0"/>
              <a:t>Initiation à votre planification globale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63688" y="1556792"/>
            <a:ext cx="6768752" cy="48006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fr-CA" sz="2800" b="1" u="sng" dirty="0">
                <a:solidFill>
                  <a:srgbClr val="C00000"/>
                </a:solidFill>
              </a:rPr>
              <a:t>Consigne</a:t>
            </a:r>
            <a:r>
              <a:rPr lang="fr-CA" sz="2600" b="1" dirty="0">
                <a:solidFill>
                  <a:srgbClr val="C00000"/>
                </a:solidFill>
              </a:rPr>
              <a:t> </a:t>
            </a:r>
            <a:endParaRPr lang="fr-CA" sz="2600" dirty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fr-CA" sz="2000" dirty="0">
              <a:solidFill>
                <a:srgbClr val="C00000"/>
              </a:solidFill>
            </a:endParaRPr>
          </a:p>
          <a:p>
            <a:pPr marL="114300" lvl="0" indent="0">
              <a:buNone/>
            </a:pPr>
            <a:r>
              <a:rPr lang="fr-CA" sz="2100" b="1" dirty="0"/>
              <a:t>Créez votre planification globale d’une compétence d’au moins 30 heures, en utilisant le gabarit de votre forme d’enseignement</a:t>
            </a:r>
          </a:p>
          <a:p>
            <a:pPr marL="114300" lvl="0" indent="0">
              <a:buNone/>
            </a:pPr>
            <a:endParaRPr lang="fr-CA" sz="2100" dirty="0"/>
          </a:p>
          <a:p>
            <a:pPr lvl="1"/>
            <a:r>
              <a:rPr lang="fr-CA" sz="2100" dirty="0">
                <a:solidFill>
                  <a:schemeClr val="accent1">
                    <a:lumMod val="50000"/>
                  </a:schemeClr>
                </a:solidFill>
              </a:rPr>
              <a:t>En fonction de votre programme d'études et votre horaire d’enseignement, inscrire les éléments </a:t>
            </a:r>
            <a:r>
              <a:rPr lang="fr-CA" sz="2100" dirty="0"/>
              <a:t>suivants :</a:t>
            </a:r>
          </a:p>
          <a:p>
            <a:pPr lvl="2"/>
            <a:r>
              <a:rPr lang="fr-CA" sz="2100" dirty="0">
                <a:solidFill>
                  <a:schemeClr val="accent1">
                    <a:lumMod val="50000"/>
                  </a:schemeClr>
                </a:solidFill>
              </a:rPr>
              <a:t>Titre de la compétence</a:t>
            </a:r>
          </a:p>
          <a:p>
            <a:pPr lvl="2"/>
            <a:r>
              <a:rPr lang="fr-CA" sz="2100" dirty="0">
                <a:solidFill>
                  <a:schemeClr val="accent1">
                    <a:lumMod val="50000"/>
                  </a:schemeClr>
                </a:solidFill>
              </a:rPr>
              <a:t>Temps prévu pour l’évaluation aux fins de la sanction</a:t>
            </a:r>
          </a:p>
          <a:p>
            <a:pPr lvl="2"/>
            <a:r>
              <a:rPr lang="fr-CA" sz="2100" dirty="0">
                <a:solidFill>
                  <a:schemeClr val="accent1">
                    <a:lumMod val="50000"/>
                  </a:schemeClr>
                </a:solidFill>
              </a:rPr>
              <a:t>Temps réel alloué à l’enseignement</a:t>
            </a:r>
          </a:p>
          <a:p>
            <a:pPr lvl="2"/>
            <a:r>
              <a:rPr lang="fr-CA" sz="2100" dirty="0">
                <a:solidFill>
                  <a:schemeClr val="accent1">
                    <a:lumMod val="50000"/>
                  </a:schemeClr>
                </a:solidFill>
              </a:rPr>
              <a:t>Groupe, local, etc.</a:t>
            </a:r>
          </a:p>
          <a:p>
            <a:pPr>
              <a:spcBef>
                <a:spcPts val="1200"/>
              </a:spcBef>
            </a:pPr>
            <a:r>
              <a:rPr lang="fr-CA" sz="2100" dirty="0"/>
              <a:t>Répartissez et inscrivez les heures d’enseignement pour chacun des éléments  de compétence et critères de performance, incluant les évaluations (d’aide à l’apprentissage et de sanction)</a:t>
            </a:r>
          </a:p>
          <a:p>
            <a:pPr>
              <a:spcBef>
                <a:spcPts val="1200"/>
              </a:spcBef>
            </a:pPr>
            <a:r>
              <a:rPr lang="fr-CA" sz="2100" dirty="0"/>
              <a:t>Vous pouvez vous référer aux exemples dans Moodle</a:t>
            </a:r>
          </a:p>
        </p:txBody>
      </p:sp>
    </p:spTree>
    <p:extLst>
      <p:ext uri="{BB962C8B-B14F-4D97-AF65-F5344CB8AC3E}">
        <p14:creationId xmlns:p14="http://schemas.microsoft.com/office/powerpoint/2010/main" val="2518129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03D668-C6A9-46B9-BC89-471752A0F93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Devoir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BDF966-2E61-4E32-A8B7-B12FA916D52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19672" y="2708920"/>
            <a:ext cx="6457528" cy="3691880"/>
          </a:xfrm>
        </p:spPr>
        <p:txBody>
          <a:bodyPr/>
          <a:lstStyle/>
          <a:p>
            <a:r>
              <a:rPr lang="fr-CA" dirty="0"/>
              <a:t>Pour le prochain cours, apportez le plan de cours de votre prochaine compétence à enseigner</a:t>
            </a:r>
          </a:p>
          <a:p>
            <a:endParaRPr lang="fr-CA" dirty="0"/>
          </a:p>
          <a:p>
            <a:r>
              <a:rPr lang="fr-CA" dirty="0"/>
              <a:t>Visualisez la capsule d’autoformation de l’IPE-00 concernant le plan de cours</a:t>
            </a:r>
            <a:br>
              <a:rPr lang="fr-CA" dirty="0"/>
            </a:br>
            <a:r>
              <a:rPr lang="fr-CA" dirty="0">
                <a:hlinkClick r:id="rId5"/>
              </a:rPr>
              <a:t>https://www.youtube.com/watch?v=iS1tQyNSoPE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516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870909" y="1060703"/>
            <a:ext cx="7155000" cy="857250"/>
          </a:xfrm>
          <a:ln>
            <a:noFill/>
          </a:ln>
        </p:spPr>
        <p:txBody>
          <a:bodyPr/>
          <a:lstStyle/>
          <a:p>
            <a:pPr algn="ctr"/>
            <a:r>
              <a:rPr lang="fr-CA" sz="2700" dirty="0">
                <a:latin typeface="+mn-lt"/>
              </a:rPr>
              <a:t>Intention de la formation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FD411EB-870A-9804-BCD1-F8A93AEE90B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510912" y="2486482"/>
            <a:ext cx="5595179" cy="715581"/>
          </a:xfrm>
          <a:prstGeom prst="rect">
            <a:avLst/>
          </a:prstGeom>
          <a:noFill/>
          <a:ln w="19050" cap="rnd">
            <a:solidFill>
              <a:srgbClr val="C00000"/>
            </a:solidFill>
            <a:extLst>
              <a:ext uri="{C807C97D-BFC1-408E-A445-0C87EB9F89A2}">
                <ask:lineSketchStyleProps xmlns="" xmlns:ask="http://schemas.microsoft.com/office/drawing/2018/sketchyshapes" sd="2650216993">
                  <a:custGeom>
                    <a:avLst/>
                    <a:gdLst>
                      <a:gd name="connsiteX0" fmla="*/ 0 w 6395888"/>
                      <a:gd name="connsiteY0" fmla="*/ 0 h 1754326"/>
                      <a:gd name="connsiteX1" fmla="*/ 389568 w 6395888"/>
                      <a:gd name="connsiteY1" fmla="*/ 0 h 1754326"/>
                      <a:gd name="connsiteX2" fmla="*/ 843094 w 6395888"/>
                      <a:gd name="connsiteY2" fmla="*/ 0 h 1754326"/>
                      <a:gd name="connsiteX3" fmla="*/ 1552456 w 6395888"/>
                      <a:gd name="connsiteY3" fmla="*/ 0 h 1754326"/>
                      <a:gd name="connsiteX4" fmla="*/ 2133901 w 6395888"/>
                      <a:gd name="connsiteY4" fmla="*/ 0 h 1754326"/>
                      <a:gd name="connsiteX5" fmla="*/ 2715345 w 6395888"/>
                      <a:gd name="connsiteY5" fmla="*/ 0 h 1754326"/>
                      <a:gd name="connsiteX6" fmla="*/ 3168872 w 6395888"/>
                      <a:gd name="connsiteY6" fmla="*/ 0 h 1754326"/>
                      <a:gd name="connsiteX7" fmla="*/ 3558440 w 6395888"/>
                      <a:gd name="connsiteY7" fmla="*/ 0 h 1754326"/>
                      <a:gd name="connsiteX8" fmla="*/ 4011966 w 6395888"/>
                      <a:gd name="connsiteY8" fmla="*/ 0 h 1754326"/>
                      <a:gd name="connsiteX9" fmla="*/ 4465493 w 6395888"/>
                      <a:gd name="connsiteY9" fmla="*/ 0 h 1754326"/>
                      <a:gd name="connsiteX10" fmla="*/ 4982978 w 6395888"/>
                      <a:gd name="connsiteY10" fmla="*/ 0 h 1754326"/>
                      <a:gd name="connsiteX11" fmla="*/ 5564423 w 6395888"/>
                      <a:gd name="connsiteY11" fmla="*/ 0 h 1754326"/>
                      <a:gd name="connsiteX12" fmla="*/ 6395888 w 6395888"/>
                      <a:gd name="connsiteY12" fmla="*/ 0 h 1754326"/>
                      <a:gd name="connsiteX13" fmla="*/ 6395888 w 6395888"/>
                      <a:gd name="connsiteY13" fmla="*/ 619862 h 1754326"/>
                      <a:gd name="connsiteX14" fmla="*/ 6395888 w 6395888"/>
                      <a:gd name="connsiteY14" fmla="*/ 1239724 h 1754326"/>
                      <a:gd name="connsiteX15" fmla="*/ 6395888 w 6395888"/>
                      <a:gd name="connsiteY15" fmla="*/ 1754326 h 1754326"/>
                      <a:gd name="connsiteX16" fmla="*/ 5686526 w 6395888"/>
                      <a:gd name="connsiteY16" fmla="*/ 1754326 h 1754326"/>
                      <a:gd name="connsiteX17" fmla="*/ 5105082 w 6395888"/>
                      <a:gd name="connsiteY17" fmla="*/ 1754326 h 1754326"/>
                      <a:gd name="connsiteX18" fmla="*/ 4587596 w 6395888"/>
                      <a:gd name="connsiteY18" fmla="*/ 1754326 h 1754326"/>
                      <a:gd name="connsiteX19" fmla="*/ 4070111 w 6395888"/>
                      <a:gd name="connsiteY19" fmla="*/ 1754326 h 1754326"/>
                      <a:gd name="connsiteX20" fmla="*/ 3552625 w 6395888"/>
                      <a:gd name="connsiteY20" fmla="*/ 1754326 h 1754326"/>
                      <a:gd name="connsiteX21" fmla="*/ 2907222 w 6395888"/>
                      <a:gd name="connsiteY21" fmla="*/ 1754326 h 1754326"/>
                      <a:gd name="connsiteX22" fmla="*/ 2261819 w 6395888"/>
                      <a:gd name="connsiteY22" fmla="*/ 1754326 h 1754326"/>
                      <a:gd name="connsiteX23" fmla="*/ 1744333 w 6395888"/>
                      <a:gd name="connsiteY23" fmla="*/ 1754326 h 1754326"/>
                      <a:gd name="connsiteX24" fmla="*/ 1226848 w 6395888"/>
                      <a:gd name="connsiteY24" fmla="*/ 1754326 h 1754326"/>
                      <a:gd name="connsiteX25" fmla="*/ 709362 w 6395888"/>
                      <a:gd name="connsiteY25" fmla="*/ 1754326 h 1754326"/>
                      <a:gd name="connsiteX26" fmla="*/ 0 w 6395888"/>
                      <a:gd name="connsiteY26" fmla="*/ 1754326 h 1754326"/>
                      <a:gd name="connsiteX27" fmla="*/ 0 w 6395888"/>
                      <a:gd name="connsiteY27" fmla="*/ 1134464 h 1754326"/>
                      <a:gd name="connsiteX28" fmla="*/ 0 w 6395888"/>
                      <a:gd name="connsiteY28" fmla="*/ 584775 h 1754326"/>
                      <a:gd name="connsiteX29" fmla="*/ 0 w 6395888"/>
                      <a:gd name="connsiteY29" fmla="*/ 0 h 1754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6395888" h="1754326" extrusionOk="0">
                        <a:moveTo>
                          <a:pt x="0" y="0"/>
                        </a:moveTo>
                        <a:cubicBezTo>
                          <a:pt x="139591" y="-20393"/>
                          <a:pt x="265437" y="39297"/>
                          <a:pt x="389568" y="0"/>
                        </a:cubicBezTo>
                        <a:cubicBezTo>
                          <a:pt x="513699" y="-39297"/>
                          <a:pt x="638014" y="22853"/>
                          <a:pt x="843094" y="0"/>
                        </a:cubicBezTo>
                        <a:cubicBezTo>
                          <a:pt x="1048174" y="-22853"/>
                          <a:pt x="1255865" y="75678"/>
                          <a:pt x="1552456" y="0"/>
                        </a:cubicBezTo>
                        <a:cubicBezTo>
                          <a:pt x="1849047" y="-75678"/>
                          <a:pt x="1953464" y="63806"/>
                          <a:pt x="2133901" y="0"/>
                        </a:cubicBezTo>
                        <a:cubicBezTo>
                          <a:pt x="2314339" y="-63806"/>
                          <a:pt x="2485736" y="2459"/>
                          <a:pt x="2715345" y="0"/>
                        </a:cubicBezTo>
                        <a:cubicBezTo>
                          <a:pt x="2944954" y="-2459"/>
                          <a:pt x="2984177" y="43100"/>
                          <a:pt x="3168872" y="0"/>
                        </a:cubicBezTo>
                        <a:cubicBezTo>
                          <a:pt x="3353567" y="-43100"/>
                          <a:pt x="3462700" y="45803"/>
                          <a:pt x="3558440" y="0"/>
                        </a:cubicBezTo>
                        <a:cubicBezTo>
                          <a:pt x="3654180" y="-45803"/>
                          <a:pt x="3825599" y="26572"/>
                          <a:pt x="4011966" y="0"/>
                        </a:cubicBezTo>
                        <a:cubicBezTo>
                          <a:pt x="4198333" y="-26572"/>
                          <a:pt x="4374724" y="45618"/>
                          <a:pt x="4465493" y="0"/>
                        </a:cubicBezTo>
                        <a:cubicBezTo>
                          <a:pt x="4556262" y="-45618"/>
                          <a:pt x="4755056" y="23231"/>
                          <a:pt x="4982978" y="0"/>
                        </a:cubicBezTo>
                        <a:cubicBezTo>
                          <a:pt x="5210900" y="-23231"/>
                          <a:pt x="5381975" y="44669"/>
                          <a:pt x="5564423" y="0"/>
                        </a:cubicBezTo>
                        <a:cubicBezTo>
                          <a:pt x="5746871" y="-44669"/>
                          <a:pt x="6079306" y="16912"/>
                          <a:pt x="6395888" y="0"/>
                        </a:cubicBezTo>
                        <a:cubicBezTo>
                          <a:pt x="6434536" y="282087"/>
                          <a:pt x="6372822" y="344709"/>
                          <a:pt x="6395888" y="619862"/>
                        </a:cubicBezTo>
                        <a:cubicBezTo>
                          <a:pt x="6418954" y="895015"/>
                          <a:pt x="6345865" y="988494"/>
                          <a:pt x="6395888" y="1239724"/>
                        </a:cubicBezTo>
                        <a:cubicBezTo>
                          <a:pt x="6445911" y="1490954"/>
                          <a:pt x="6365668" y="1548941"/>
                          <a:pt x="6395888" y="1754326"/>
                        </a:cubicBezTo>
                        <a:cubicBezTo>
                          <a:pt x="6055000" y="1791408"/>
                          <a:pt x="5906676" y="1671424"/>
                          <a:pt x="5686526" y="1754326"/>
                        </a:cubicBezTo>
                        <a:cubicBezTo>
                          <a:pt x="5466376" y="1837228"/>
                          <a:pt x="5246223" y="1737195"/>
                          <a:pt x="5105082" y="1754326"/>
                        </a:cubicBezTo>
                        <a:cubicBezTo>
                          <a:pt x="4963941" y="1771457"/>
                          <a:pt x="4788870" y="1728488"/>
                          <a:pt x="4587596" y="1754326"/>
                        </a:cubicBezTo>
                        <a:cubicBezTo>
                          <a:pt x="4386322" y="1780164"/>
                          <a:pt x="4233216" y="1746688"/>
                          <a:pt x="4070111" y="1754326"/>
                        </a:cubicBezTo>
                        <a:cubicBezTo>
                          <a:pt x="3907006" y="1761964"/>
                          <a:pt x="3671322" y="1692523"/>
                          <a:pt x="3552625" y="1754326"/>
                        </a:cubicBezTo>
                        <a:cubicBezTo>
                          <a:pt x="3433928" y="1816129"/>
                          <a:pt x="3175811" y="1729524"/>
                          <a:pt x="2907222" y="1754326"/>
                        </a:cubicBezTo>
                        <a:cubicBezTo>
                          <a:pt x="2638633" y="1779128"/>
                          <a:pt x="2573432" y="1718839"/>
                          <a:pt x="2261819" y="1754326"/>
                        </a:cubicBezTo>
                        <a:cubicBezTo>
                          <a:pt x="1950206" y="1789813"/>
                          <a:pt x="1849670" y="1709445"/>
                          <a:pt x="1744333" y="1754326"/>
                        </a:cubicBezTo>
                        <a:cubicBezTo>
                          <a:pt x="1638996" y="1799207"/>
                          <a:pt x="1477236" y="1744740"/>
                          <a:pt x="1226848" y="1754326"/>
                        </a:cubicBezTo>
                        <a:cubicBezTo>
                          <a:pt x="976461" y="1763912"/>
                          <a:pt x="965125" y="1727108"/>
                          <a:pt x="709362" y="1754326"/>
                        </a:cubicBezTo>
                        <a:cubicBezTo>
                          <a:pt x="453599" y="1781544"/>
                          <a:pt x="290196" y="1712106"/>
                          <a:pt x="0" y="1754326"/>
                        </a:cubicBezTo>
                        <a:cubicBezTo>
                          <a:pt x="-59564" y="1509082"/>
                          <a:pt x="26307" y="1395407"/>
                          <a:pt x="0" y="1134464"/>
                        </a:cubicBezTo>
                        <a:cubicBezTo>
                          <a:pt x="-26307" y="873521"/>
                          <a:pt x="65927" y="832391"/>
                          <a:pt x="0" y="584775"/>
                        </a:cubicBezTo>
                        <a:cubicBezTo>
                          <a:pt x="-65927" y="337159"/>
                          <a:pt x="46304" y="2415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fr-FR" sz="1350" dirty="0">
                <a:solidFill>
                  <a:srgbClr val="000000"/>
                </a:solidFill>
                <a:latin typeface="Calibri Light" panose="020F0302020204030204" pitchFamily="34" charset="0"/>
                <a:ea typeface="Arial Unicode MS"/>
                <a:cs typeface="Arial Unicode MS"/>
              </a:rPr>
              <a:t>« Ce cours vise à développer </a:t>
            </a:r>
            <a:r>
              <a:rPr lang="fr-FR" sz="1350" b="1" dirty="0">
                <a:solidFill>
                  <a:srgbClr val="000000"/>
                </a:solidFill>
                <a:latin typeface="Calibri Light" panose="020F0302020204030204" pitchFamily="34" charset="0"/>
                <a:ea typeface="Arial Unicode MS"/>
                <a:cs typeface="Arial Unicode MS"/>
              </a:rPr>
              <a:t>les habiletés et connaissances nécessaires</a:t>
            </a:r>
            <a:r>
              <a:rPr lang="fr-FR" sz="1350" dirty="0">
                <a:solidFill>
                  <a:srgbClr val="000000"/>
                </a:solidFill>
                <a:latin typeface="Calibri Light" panose="020F0302020204030204" pitchFamily="34" charset="0"/>
                <a:ea typeface="Arial Unicode MS"/>
                <a:cs typeface="Arial Unicode MS"/>
              </a:rPr>
              <a:t> à la planification pédagogique intégrant l’inclusion des élèves ayant des besoins particuliers. »</a:t>
            </a:r>
            <a:endParaRPr lang="fr-CA" sz="1350" dirty="0">
              <a:solidFill>
                <a:srgbClr val="00000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0B328E-CF63-4D2F-17D5-5A72638E5C3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19772" y="3687324"/>
            <a:ext cx="8225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350" b="1" dirty="0">
                <a:solidFill>
                  <a:srgbClr val="000000"/>
                </a:solidFill>
              </a:rPr>
              <a:t>Objectifs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DF831B0-C2C6-7909-C819-16C259DA63E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87212" y="3907705"/>
            <a:ext cx="5487166" cy="300082"/>
          </a:xfrm>
          <a:custGeom>
            <a:avLst/>
            <a:gdLst>
              <a:gd name="connsiteX0" fmla="*/ 0 w 7316221"/>
              <a:gd name="connsiteY0" fmla="*/ 0 h 369332"/>
              <a:gd name="connsiteX1" fmla="*/ 343300 w 7316221"/>
              <a:gd name="connsiteY1" fmla="*/ 0 h 369332"/>
              <a:gd name="connsiteX2" fmla="*/ 979248 w 7316221"/>
              <a:gd name="connsiteY2" fmla="*/ 0 h 369332"/>
              <a:gd name="connsiteX3" fmla="*/ 1468872 w 7316221"/>
              <a:gd name="connsiteY3" fmla="*/ 0 h 369332"/>
              <a:gd name="connsiteX4" fmla="*/ 2104821 w 7316221"/>
              <a:gd name="connsiteY4" fmla="*/ 0 h 369332"/>
              <a:gd name="connsiteX5" fmla="*/ 2667607 w 7316221"/>
              <a:gd name="connsiteY5" fmla="*/ 0 h 369332"/>
              <a:gd name="connsiteX6" fmla="*/ 3303555 w 7316221"/>
              <a:gd name="connsiteY6" fmla="*/ 0 h 369332"/>
              <a:gd name="connsiteX7" fmla="*/ 3720017 w 7316221"/>
              <a:gd name="connsiteY7" fmla="*/ 0 h 369332"/>
              <a:gd name="connsiteX8" fmla="*/ 4429128 w 7316221"/>
              <a:gd name="connsiteY8" fmla="*/ 0 h 369332"/>
              <a:gd name="connsiteX9" fmla="*/ 4991914 w 7316221"/>
              <a:gd name="connsiteY9" fmla="*/ 0 h 369332"/>
              <a:gd name="connsiteX10" fmla="*/ 5335213 w 7316221"/>
              <a:gd name="connsiteY10" fmla="*/ 0 h 369332"/>
              <a:gd name="connsiteX11" fmla="*/ 6044324 w 7316221"/>
              <a:gd name="connsiteY11" fmla="*/ 0 h 369332"/>
              <a:gd name="connsiteX12" fmla="*/ 6533948 w 7316221"/>
              <a:gd name="connsiteY12" fmla="*/ 0 h 369332"/>
              <a:gd name="connsiteX13" fmla="*/ 7316221 w 7316221"/>
              <a:gd name="connsiteY13" fmla="*/ 0 h 369332"/>
              <a:gd name="connsiteX14" fmla="*/ 7316221 w 7316221"/>
              <a:gd name="connsiteY14" fmla="*/ 369332 h 369332"/>
              <a:gd name="connsiteX15" fmla="*/ 6899759 w 7316221"/>
              <a:gd name="connsiteY15" fmla="*/ 369332 h 369332"/>
              <a:gd name="connsiteX16" fmla="*/ 6556460 w 7316221"/>
              <a:gd name="connsiteY16" fmla="*/ 369332 h 369332"/>
              <a:gd name="connsiteX17" fmla="*/ 6213160 w 7316221"/>
              <a:gd name="connsiteY17" fmla="*/ 369332 h 369332"/>
              <a:gd name="connsiteX18" fmla="*/ 5869860 w 7316221"/>
              <a:gd name="connsiteY18" fmla="*/ 369332 h 369332"/>
              <a:gd name="connsiteX19" fmla="*/ 5526561 w 7316221"/>
              <a:gd name="connsiteY19" fmla="*/ 369332 h 369332"/>
              <a:gd name="connsiteX20" fmla="*/ 5183261 w 7316221"/>
              <a:gd name="connsiteY20" fmla="*/ 369332 h 369332"/>
              <a:gd name="connsiteX21" fmla="*/ 4839962 w 7316221"/>
              <a:gd name="connsiteY21" fmla="*/ 369332 h 369332"/>
              <a:gd name="connsiteX22" fmla="*/ 4496662 w 7316221"/>
              <a:gd name="connsiteY22" fmla="*/ 369332 h 369332"/>
              <a:gd name="connsiteX23" fmla="*/ 4080200 w 7316221"/>
              <a:gd name="connsiteY23" fmla="*/ 369332 h 369332"/>
              <a:gd name="connsiteX24" fmla="*/ 3663738 w 7316221"/>
              <a:gd name="connsiteY24" fmla="*/ 369332 h 369332"/>
              <a:gd name="connsiteX25" fmla="*/ 3174114 w 7316221"/>
              <a:gd name="connsiteY25" fmla="*/ 369332 h 369332"/>
              <a:gd name="connsiteX26" fmla="*/ 2611328 w 7316221"/>
              <a:gd name="connsiteY26" fmla="*/ 369332 h 369332"/>
              <a:gd name="connsiteX27" fmla="*/ 1975380 w 7316221"/>
              <a:gd name="connsiteY27" fmla="*/ 369332 h 369332"/>
              <a:gd name="connsiteX28" fmla="*/ 1339431 w 7316221"/>
              <a:gd name="connsiteY28" fmla="*/ 369332 h 369332"/>
              <a:gd name="connsiteX29" fmla="*/ 776645 w 7316221"/>
              <a:gd name="connsiteY29" fmla="*/ 369332 h 369332"/>
              <a:gd name="connsiteX30" fmla="*/ 0 w 7316221"/>
              <a:gd name="connsiteY30" fmla="*/ 369332 h 369332"/>
              <a:gd name="connsiteX31" fmla="*/ 0 w 7316221"/>
              <a:gd name="connsiteY31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316221" h="369332" extrusionOk="0">
                <a:moveTo>
                  <a:pt x="0" y="0"/>
                </a:moveTo>
                <a:cubicBezTo>
                  <a:pt x="79210" y="-23320"/>
                  <a:pt x="247177" y="2113"/>
                  <a:pt x="343300" y="0"/>
                </a:cubicBezTo>
                <a:cubicBezTo>
                  <a:pt x="439423" y="-2113"/>
                  <a:pt x="851942" y="21709"/>
                  <a:pt x="979248" y="0"/>
                </a:cubicBezTo>
                <a:cubicBezTo>
                  <a:pt x="1106554" y="-21709"/>
                  <a:pt x="1327427" y="8860"/>
                  <a:pt x="1468872" y="0"/>
                </a:cubicBezTo>
                <a:cubicBezTo>
                  <a:pt x="1610317" y="-8860"/>
                  <a:pt x="1820768" y="15058"/>
                  <a:pt x="2104821" y="0"/>
                </a:cubicBezTo>
                <a:cubicBezTo>
                  <a:pt x="2388874" y="-15058"/>
                  <a:pt x="2545687" y="51894"/>
                  <a:pt x="2667607" y="0"/>
                </a:cubicBezTo>
                <a:cubicBezTo>
                  <a:pt x="2789527" y="-51894"/>
                  <a:pt x="3003783" y="40172"/>
                  <a:pt x="3303555" y="0"/>
                </a:cubicBezTo>
                <a:cubicBezTo>
                  <a:pt x="3603327" y="-40172"/>
                  <a:pt x="3539308" y="14998"/>
                  <a:pt x="3720017" y="0"/>
                </a:cubicBezTo>
                <a:cubicBezTo>
                  <a:pt x="3900726" y="-14998"/>
                  <a:pt x="4241531" y="16520"/>
                  <a:pt x="4429128" y="0"/>
                </a:cubicBezTo>
                <a:cubicBezTo>
                  <a:pt x="4616725" y="-16520"/>
                  <a:pt x="4851289" y="13608"/>
                  <a:pt x="4991914" y="0"/>
                </a:cubicBezTo>
                <a:cubicBezTo>
                  <a:pt x="5132539" y="-13608"/>
                  <a:pt x="5230753" y="17290"/>
                  <a:pt x="5335213" y="0"/>
                </a:cubicBezTo>
                <a:cubicBezTo>
                  <a:pt x="5439673" y="-17290"/>
                  <a:pt x="5822025" y="69371"/>
                  <a:pt x="6044324" y="0"/>
                </a:cubicBezTo>
                <a:cubicBezTo>
                  <a:pt x="6266623" y="-69371"/>
                  <a:pt x="6420062" y="7515"/>
                  <a:pt x="6533948" y="0"/>
                </a:cubicBezTo>
                <a:cubicBezTo>
                  <a:pt x="6647834" y="-7515"/>
                  <a:pt x="7124413" y="88646"/>
                  <a:pt x="7316221" y="0"/>
                </a:cubicBezTo>
                <a:cubicBezTo>
                  <a:pt x="7354922" y="152646"/>
                  <a:pt x="7279716" y="237760"/>
                  <a:pt x="7316221" y="369332"/>
                </a:cubicBezTo>
                <a:cubicBezTo>
                  <a:pt x="7124400" y="405844"/>
                  <a:pt x="7035965" y="367973"/>
                  <a:pt x="6899759" y="369332"/>
                </a:cubicBezTo>
                <a:cubicBezTo>
                  <a:pt x="6763553" y="370691"/>
                  <a:pt x="6700250" y="338351"/>
                  <a:pt x="6556460" y="369332"/>
                </a:cubicBezTo>
                <a:cubicBezTo>
                  <a:pt x="6412670" y="400313"/>
                  <a:pt x="6376924" y="341542"/>
                  <a:pt x="6213160" y="369332"/>
                </a:cubicBezTo>
                <a:cubicBezTo>
                  <a:pt x="6049396" y="397122"/>
                  <a:pt x="5982318" y="355095"/>
                  <a:pt x="5869860" y="369332"/>
                </a:cubicBezTo>
                <a:cubicBezTo>
                  <a:pt x="5757402" y="383569"/>
                  <a:pt x="5640538" y="341374"/>
                  <a:pt x="5526561" y="369332"/>
                </a:cubicBezTo>
                <a:cubicBezTo>
                  <a:pt x="5412584" y="397290"/>
                  <a:pt x="5263610" y="367270"/>
                  <a:pt x="5183261" y="369332"/>
                </a:cubicBezTo>
                <a:cubicBezTo>
                  <a:pt x="5102912" y="371394"/>
                  <a:pt x="4958282" y="351267"/>
                  <a:pt x="4839962" y="369332"/>
                </a:cubicBezTo>
                <a:cubicBezTo>
                  <a:pt x="4721642" y="387397"/>
                  <a:pt x="4609816" y="364337"/>
                  <a:pt x="4496662" y="369332"/>
                </a:cubicBezTo>
                <a:cubicBezTo>
                  <a:pt x="4383508" y="374327"/>
                  <a:pt x="4250638" y="333382"/>
                  <a:pt x="4080200" y="369332"/>
                </a:cubicBezTo>
                <a:cubicBezTo>
                  <a:pt x="3909762" y="405282"/>
                  <a:pt x="3866912" y="357417"/>
                  <a:pt x="3663738" y="369332"/>
                </a:cubicBezTo>
                <a:cubicBezTo>
                  <a:pt x="3460564" y="381247"/>
                  <a:pt x="3303280" y="318440"/>
                  <a:pt x="3174114" y="369332"/>
                </a:cubicBezTo>
                <a:cubicBezTo>
                  <a:pt x="3044948" y="420224"/>
                  <a:pt x="2794806" y="347610"/>
                  <a:pt x="2611328" y="369332"/>
                </a:cubicBezTo>
                <a:cubicBezTo>
                  <a:pt x="2427850" y="391054"/>
                  <a:pt x="2281503" y="367605"/>
                  <a:pt x="1975380" y="369332"/>
                </a:cubicBezTo>
                <a:cubicBezTo>
                  <a:pt x="1669257" y="371059"/>
                  <a:pt x="1577572" y="296616"/>
                  <a:pt x="1339431" y="369332"/>
                </a:cubicBezTo>
                <a:cubicBezTo>
                  <a:pt x="1101290" y="442048"/>
                  <a:pt x="1005403" y="360137"/>
                  <a:pt x="776645" y="369332"/>
                </a:cubicBezTo>
                <a:cubicBezTo>
                  <a:pt x="547887" y="378527"/>
                  <a:pt x="228998" y="325896"/>
                  <a:pt x="0" y="369332"/>
                </a:cubicBezTo>
                <a:cubicBezTo>
                  <a:pt x="-35470" y="255470"/>
                  <a:pt x="10841" y="10603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2153227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fr-FR" sz="1350" dirty="0">
                <a:solidFill>
                  <a:srgbClr val="000000"/>
                </a:solidFill>
                <a:latin typeface="Calibri Light" panose="020F0302020204030204" pitchFamily="34" charset="0"/>
                <a:ea typeface="Arial Unicode MS"/>
                <a:cs typeface="Arial Unicode MS"/>
              </a:rPr>
              <a:t>À la fin de cette formation vous serez en mesure de : </a:t>
            </a:r>
            <a:endParaRPr lang="fr-CA" sz="1350" dirty="0">
              <a:solidFill>
                <a:srgbClr val="000000"/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8EA8C18-5508-2E70-2B2B-5988930C560F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7199690" y="4293096"/>
            <a:ext cx="1735664" cy="1034669"/>
            <a:chOff x="9764679" y="4581128"/>
            <a:chExt cx="2314219" cy="1379558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6B8D46BB-525A-47F5-5299-C3D486CC8B43}"/>
                </a:ext>
              </a:extLst>
            </p:cNvPr>
            <p:cNvGrpSpPr/>
            <p:nvPr>
              <p:custDataLst>
                <p:tags r:id="rId17"/>
              </p:custDataLst>
            </p:nvPr>
          </p:nvGrpSpPr>
          <p:grpSpPr>
            <a:xfrm>
              <a:off x="9764679" y="4808686"/>
              <a:ext cx="2160000" cy="1152000"/>
              <a:chOff x="3821705" y="2723225"/>
              <a:chExt cx="3059997" cy="1979999"/>
            </a:xfrm>
          </p:grpSpPr>
          <p:sp>
            <p:nvSpPr>
              <p:cNvPr id="25" name="Rectangle : coins arrondis 24">
                <a:extLst>
                  <a:ext uri="{FF2B5EF4-FFF2-40B4-BE49-F238E27FC236}">
                    <a16:creationId xmlns:a16="http://schemas.microsoft.com/office/drawing/2014/main" id="{8E7331A3-004C-C583-9B72-8F3D2B3C5DCD}"/>
                  </a:ext>
                </a:extLst>
              </p:cNvPr>
              <p:cNvSpPr/>
              <p:nvPr/>
            </p:nvSpPr>
            <p:spPr>
              <a:xfrm>
                <a:off x="3821705" y="2723225"/>
                <a:ext cx="3059997" cy="1979999"/>
              </a:xfrm>
              <a:prstGeom prst="roundRect">
                <a:avLst/>
              </a:prstGeom>
              <a:solidFill>
                <a:srgbClr val="7F7F7F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ectangle : coins arrondis 4">
                <a:extLst>
                  <a:ext uri="{FF2B5EF4-FFF2-40B4-BE49-F238E27FC236}">
                    <a16:creationId xmlns:a16="http://schemas.microsoft.com/office/drawing/2014/main" id="{518FDA82-D423-1936-987E-4C5DF0BEBB27}"/>
                  </a:ext>
                </a:extLst>
              </p:cNvPr>
              <p:cNvSpPr txBox="1"/>
              <p:nvPr/>
            </p:nvSpPr>
            <p:spPr>
              <a:xfrm>
                <a:off x="3918361" y="2819881"/>
                <a:ext cx="2866685" cy="1786687"/>
              </a:xfrm>
              <a:prstGeom prst="rect">
                <a:avLst/>
              </a:prstGeom>
              <a:ln>
                <a:solidFill>
                  <a:srgbClr val="7F7F7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2865" tIns="62865" rIns="62865" bIns="62865" numCol="1" spcCol="1270" anchor="ctr" anchorCtr="0">
                <a:noAutofit/>
              </a:bodyPr>
              <a:lstStyle/>
              <a:p>
                <a:pPr algn="ctr" defTabSz="7334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A" sz="1200" dirty="0"/>
                  <a:t>Planifier le déroulement d’une leçon (micro)</a:t>
                </a:r>
              </a:p>
            </p:txBody>
          </p:sp>
        </p:grp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70BBADE-F807-A58D-BCDA-2E1264D4B8DE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11494994" y="4581128"/>
              <a:ext cx="583904" cy="583904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6FD8BECF-CA6A-5B8C-8AB8-40758EE19588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747089" y="4293096"/>
            <a:ext cx="1707560" cy="1034765"/>
            <a:chOff x="2494545" y="4581128"/>
            <a:chExt cx="2276746" cy="1379686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17CDFEE1-DAE1-C612-1CE2-FCBDAECF0C1B}"/>
                </a:ext>
              </a:extLst>
            </p:cNvPr>
            <p:cNvGrpSpPr/>
            <p:nvPr>
              <p:custDataLst>
                <p:tags r:id="rId15"/>
              </p:custDataLst>
            </p:nvPr>
          </p:nvGrpSpPr>
          <p:grpSpPr>
            <a:xfrm>
              <a:off x="2494545" y="4808686"/>
              <a:ext cx="2160000" cy="1152128"/>
              <a:chOff x="3821705" y="97374"/>
              <a:chExt cx="3059997" cy="1979999"/>
            </a:xfrm>
            <a:solidFill>
              <a:schemeClr val="tx1">
                <a:lumMod val="50000"/>
              </a:schemeClr>
            </a:solidFill>
          </p:grpSpPr>
          <p:sp>
            <p:nvSpPr>
              <p:cNvPr id="18" name="Rectangle : coins arrondis 17">
                <a:extLst>
                  <a:ext uri="{FF2B5EF4-FFF2-40B4-BE49-F238E27FC236}">
                    <a16:creationId xmlns:a16="http://schemas.microsoft.com/office/drawing/2014/main" id="{538743E0-2616-A421-CDE7-33BD9F902A6C}"/>
                  </a:ext>
                </a:extLst>
              </p:cNvPr>
              <p:cNvSpPr/>
              <p:nvPr/>
            </p:nvSpPr>
            <p:spPr>
              <a:xfrm>
                <a:off x="3821705" y="97374"/>
                <a:ext cx="3059997" cy="1979999"/>
              </a:xfrm>
              <a:prstGeom prst="roundRect">
                <a:avLst/>
              </a:prstGeom>
              <a:solidFill>
                <a:srgbClr val="DE0000"/>
              </a:solidFill>
              <a:ln>
                <a:solidFill>
                  <a:srgbClr val="DE00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ectangle : coins arrondis 4">
                <a:extLst>
                  <a:ext uri="{FF2B5EF4-FFF2-40B4-BE49-F238E27FC236}">
                    <a16:creationId xmlns:a16="http://schemas.microsoft.com/office/drawing/2014/main" id="{56FBD019-8962-8518-4054-E5C153B7DBB2}"/>
                  </a:ext>
                </a:extLst>
              </p:cNvPr>
              <p:cNvSpPr txBox="1"/>
              <p:nvPr/>
            </p:nvSpPr>
            <p:spPr>
              <a:xfrm>
                <a:off x="3918361" y="194030"/>
                <a:ext cx="2866685" cy="1786687"/>
              </a:xfrm>
              <a:prstGeom prst="rect">
                <a:avLst/>
              </a:prstGeom>
              <a:solidFill>
                <a:srgbClr val="DE00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2865" tIns="62865" rIns="62865" bIns="62865" numCol="1" spcCol="1270" anchor="ctr" anchorCtr="0">
                <a:noAutofit/>
              </a:bodyPr>
              <a:lstStyle/>
              <a:p>
                <a:pPr algn="ctr" defTabSz="7334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A" sz="1200" dirty="0"/>
                  <a:t>Distinguer les différents niveaux de planification pédagogique</a:t>
                </a:r>
              </a:p>
            </p:txBody>
          </p:sp>
        </p:grp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489A36B4-B32D-A33D-F8A1-BFD18C502C70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4187387" y="4581128"/>
              <a:ext cx="583904" cy="583904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AFF21A10-6E00-FAEC-87D7-B1CAB8CB180A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3624370" y="4293000"/>
            <a:ext cx="1735664" cy="1034765"/>
            <a:chOff x="7262020" y="4581128"/>
            <a:chExt cx="2314219" cy="1379686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2D18F12F-613D-7C71-02D1-BFE0877314FE}"/>
                </a:ext>
              </a:extLst>
            </p:cNvPr>
            <p:cNvGrpSpPr/>
            <p:nvPr>
              <p:custDataLst>
                <p:tags r:id="rId13"/>
              </p:custDataLst>
            </p:nvPr>
          </p:nvGrpSpPr>
          <p:grpSpPr>
            <a:xfrm>
              <a:off x="7262020" y="4808686"/>
              <a:ext cx="2160000" cy="1152128"/>
              <a:chOff x="0" y="2780385"/>
              <a:chExt cx="3059997" cy="1979999"/>
            </a:xfrm>
          </p:grpSpPr>
          <p:sp>
            <p:nvSpPr>
              <p:cNvPr id="22" name="Rectangle : coins arrondis 21">
                <a:extLst>
                  <a:ext uri="{FF2B5EF4-FFF2-40B4-BE49-F238E27FC236}">
                    <a16:creationId xmlns:a16="http://schemas.microsoft.com/office/drawing/2014/main" id="{D2006E2D-101F-D162-F91E-604411F21C89}"/>
                  </a:ext>
                </a:extLst>
              </p:cNvPr>
              <p:cNvSpPr/>
              <p:nvPr/>
            </p:nvSpPr>
            <p:spPr>
              <a:xfrm>
                <a:off x="0" y="2780385"/>
                <a:ext cx="3059997" cy="1979999"/>
              </a:xfrm>
              <a:prstGeom prst="roundRect">
                <a:avLst/>
              </a:prstGeom>
              <a:solidFill>
                <a:srgbClr val="7F7F7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ectangle : coins arrondis 4">
                <a:extLst>
                  <a:ext uri="{FF2B5EF4-FFF2-40B4-BE49-F238E27FC236}">
                    <a16:creationId xmlns:a16="http://schemas.microsoft.com/office/drawing/2014/main" id="{B54DE758-D9F9-1331-992E-3743F8E98AE9}"/>
                  </a:ext>
                </a:extLst>
              </p:cNvPr>
              <p:cNvSpPr txBox="1"/>
              <p:nvPr/>
            </p:nvSpPr>
            <p:spPr>
              <a:xfrm>
                <a:off x="96656" y="2877041"/>
                <a:ext cx="2866685" cy="1786687"/>
              </a:xfrm>
              <a:prstGeom prst="rect">
                <a:avLst/>
              </a:prstGeom>
              <a:solidFill>
                <a:srgbClr val="7F7F7F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2865" tIns="62865" rIns="62865" bIns="62865" numCol="1" spcCol="1270" anchor="ctr" anchorCtr="0">
                <a:noAutofit/>
              </a:bodyPr>
              <a:lstStyle/>
              <a:p>
                <a:pPr algn="ctr" defTabSz="7334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A" sz="1200" dirty="0"/>
                  <a:t>Élaborer la planification globale de l’enseignement d’une compétence </a:t>
                </a:r>
              </a:p>
            </p:txBody>
          </p:sp>
        </p:grp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09060809-39E4-CC21-8BCC-55CB1B3D4162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8992335" y="4581128"/>
              <a:ext cx="583904" cy="583904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390D91FE-49D8-3FDE-E09F-3C9B6AB6FB30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5385619" y="4293000"/>
            <a:ext cx="1735664" cy="1034765"/>
            <a:chOff x="4881264" y="4579680"/>
            <a:chExt cx="2314219" cy="1379686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9E0A4B36-D901-2D5E-67BB-842D22C77D90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4881264" y="4807238"/>
              <a:ext cx="2160000" cy="1152128"/>
              <a:chOff x="0" y="2780385"/>
              <a:chExt cx="3059997" cy="1979999"/>
            </a:xfrm>
            <a:solidFill>
              <a:schemeClr val="tx1">
                <a:lumMod val="50000"/>
              </a:schemeClr>
            </a:solidFill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916A5BDC-2D0B-2B9E-DDDC-C4D27039D1C7}"/>
                  </a:ext>
                </a:extLst>
              </p:cNvPr>
              <p:cNvSpPr/>
              <p:nvPr/>
            </p:nvSpPr>
            <p:spPr>
              <a:xfrm>
                <a:off x="0" y="2780385"/>
                <a:ext cx="3059997" cy="1979999"/>
              </a:xfrm>
              <a:prstGeom prst="roundRect">
                <a:avLst/>
              </a:prstGeom>
              <a:solidFill>
                <a:srgbClr val="DE0000"/>
              </a:solidFill>
              <a:ln>
                <a:solidFill>
                  <a:srgbClr val="DE00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ectangle : coins arrondis 4">
                <a:extLst>
                  <a:ext uri="{FF2B5EF4-FFF2-40B4-BE49-F238E27FC236}">
                    <a16:creationId xmlns:a16="http://schemas.microsoft.com/office/drawing/2014/main" id="{A3FD6242-EA79-ACB2-0773-E88D23B1AB89}"/>
                  </a:ext>
                </a:extLst>
              </p:cNvPr>
              <p:cNvSpPr txBox="1"/>
              <p:nvPr/>
            </p:nvSpPr>
            <p:spPr>
              <a:xfrm>
                <a:off x="96656" y="2877041"/>
                <a:ext cx="2866685" cy="1786687"/>
              </a:xfrm>
              <a:prstGeom prst="rect">
                <a:avLst/>
              </a:prstGeom>
              <a:solidFill>
                <a:srgbClr val="DE00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2865" tIns="62865" rIns="62865" bIns="62865" numCol="1" spcCol="1270" anchor="ctr" anchorCtr="0">
                <a:noAutofit/>
              </a:bodyPr>
              <a:lstStyle/>
              <a:p>
                <a:pPr algn="ctr" defTabSz="7334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A" sz="1200" dirty="0"/>
                  <a:t>Comprendre les concepts importants de la planification pédagogique</a:t>
                </a:r>
              </a:p>
            </p:txBody>
          </p:sp>
        </p:grp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99EEE4DC-A3A1-4C49-5F50-3B413C91C894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6611579" y="4579680"/>
              <a:ext cx="583904" cy="583904"/>
            </a:xfrm>
            <a:prstGeom prst="rect">
              <a:avLst/>
            </a:prstGeom>
          </p:spPr>
        </p:pic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B8CDABC1-F741-F578-91C0-1FF45539DD9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698565" y="5498529"/>
            <a:ext cx="15121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350" dirty="0">
                <a:solidFill>
                  <a:srgbClr val="FF0000"/>
                </a:solidFill>
              </a:rPr>
              <a:t>Première journée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0EB645F-0211-B05F-2E34-8D0478B8FD9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352368" y="5498433"/>
            <a:ext cx="15121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350" dirty="0">
                <a:solidFill>
                  <a:schemeClr val="bg1">
                    <a:lumMod val="50000"/>
                  </a:schemeClr>
                </a:solidFill>
              </a:rPr>
              <a:t>Deuxième journée </a:t>
            </a:r>
          </a:p>
        </p:txBody>
      </p:sp>
    </p:spTree>
    <p:extLst>
      <p:ext uri="{BB962C8B-B14F-4D97-AF65-F5344CB8AC3E}">
        <p14:creationId xmlns:p14="http://schemas.microsoft.com/office/powerpoint/2010/main" val="346235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3A5E5F-8A2B-CAB0-6255-14B33F2E44A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10976" y="2495236"/>
            <a:ext cx="6605439" cy="1509827"/>
          </a:xfrm>
        </p:spPr>
        <p:txBody>
          <a:bodyPr>
            <a:normAutofit fontScale="90000"/>
          </a:bodyPr>
          <a:lstStyle/>
          <a:p>
            <a:r>
              <a:rPr lang="fr-CA" dirty="0"/>
              <a:t>Retour</a:t>
            </a:r>
            <a:br>
              <a:rPr lang="fr-CA" dirty="0"/>
            </a:br>
            <a:r>
              <a:rPr lang="fr-CA" dirty="0"/>
              <a:t>Aujourd’hui, j’ai appris que … </a:t>
            </a:r>
          </a:p>
        </p:txBody>
      </p:sp>
    </p:spTree>
    <p:extLst>
      <p:ext uri="{BB962C8B-B14F-4D97-AF65-F5344CB8AC3E}">
        <p14:creationId xmlns:p14="http://schemas.microsoft.com/office/powerpoint/2010/main" val="335741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27EA85-0E82-4AEF-A64E-880A278A8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857250"/>
            <a:ext cx="401128" cy="5218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13">
              <a:solidFill>
                <a:srgbClr val="D8D8D8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1494777" y="1029496"/>
            <a:ext cx="6482722" cy="20890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fr-CA" b="1" dirty="0">
              <a:cs typeface="Calibri" panose="020F0502020204030204"/>
            </a:endParaRPr>
          </a:p>
          <a:p>
            <a:pPr algn="ctr"/>
            <a:r>
              <a:rPr lang="fr-CA" sz="2400" b="1" dirty="0">
                <a:solidFill>
                  <a:srgbClr val="DE0000"/>
                </a:solidFill>
              </a:rPr>
              <a:t>Planification de l’enseignement</a:t>
            </a:r>
            <a:br>
              <a:rPr lang="fr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IPEFP-02</a:t>
            </a:r>
            <a:endParaRPr lang="fr-CA" b="1" dirty="0">
              <a:cs typeface="Calibri" panose="020F0502020204030204"/>
            </a:endParaRPr>
          </a:p>
          <a:p>
            <a:pPr algn="ctr"/>
            <a:endParaRPr lang="fr-CA" sz="1575" b="1" dirty="0">
              <a:cs typeface="Calibri"/>
            </a:endParaRPr>
          </a:p>
          <a:p>
            <a:pPr algn="ctr"/>
            <a:r>
              <a:rPr lang="fr-CA" dirty="0">
                <a:solidFill>
                  <a:srgbClr val="C00000"/>
                </a:solidFill>
              </a:rPr>
              <a:t>Programme d’insertion professionnelle des enseignants en formation professionnelle</a:t>
            </a:r>
            <a:endParaRPr lang="fr-FR" dirty="0"/>
          </a:p>
          <a:p>
            <a:endParaRPr lang="fr-CA" b="1" dirty="0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B13EF-DD76-4B93-A088-74B0363DCC7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646778" y="1497764"/>
            <a:ext cx="352605" cy="3805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13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D169635-DC94-E902-4DFE-6B82CDC2594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6992" y="3125532"/>
            <a:ext cx="8946486" cy="3607136"/>
            <a:chOff x="534837" y="2132857"/>
            <a:chExt cx="11449782" cy="4750333"/>
          </a:xfrm>
        </p:grpSpPr>
        <p:sp>
          <p:nvSpPr>
            <p:cNvPr id="8" name="Rectangle 7"/>
            <p:cNvSpPr/>
            <p:nvPr>
              <p:custDataLst>
                <p:tags r:id="rId7"/>
              </p:custDataLst>
            </p:nvPr>
          </p:nvSpPr>
          <p:spPr>
            <a:xfrm rot="4620000" flipH="1">
              <a:off x="5654016" y="-655270"/>
              <a:ext cx="2619206" cy="100420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013"/>
            </a:p>
          </p:txBody>
        </p:sp>
        <p:sp>
          <p:nvSpPr>
            <p:cNvPr id="9" name="Triangle rectangle 8">
              <a:extLst>
                <a:ext uri="{FF2B5EF4-FFF2-40B4-BE49-F238E27FC236}">
                  <a16:creationId xmlns:a16="http://schemas.microsoft.com/office/drawing/2014/main" id="{1540CB64-8E6E-4994-83B9-9D3EC920C8C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68866" y="3261186"/>
              <a:ext cx="4197651" cy="3617155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13">
                <a:solidFill>
                  <a:srgbClr val="7F7F7F"/>
                </a:solidFill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8516">
              <a:off x="6728871" y="4160351"/>
              <a:ext cx="2374456" cy="1238015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4235">
              <a:off x="2282298" y="4190159"/>
              <a:ext cx="1987177" cy="1107174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08137">
              <a:off x="5035271" y="3485139"/>
              <a:ext cx="476898" cy="1485022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69581">
              <a:off x="4739356" y="3697779"/>
              <a:ext cx="417759" cy="1575208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47712">
              <a:off x="10053001" y="2480443"/>
              <a:ext cx="1417983" cy="722811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029" y="2775785"/>
              <a:ext cx="2622330" cy="1316509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9029" y="3430463"/>
              <a:ext cx="1664781" cy="1711828"/>
            </a:xfrm>
            <a:prstGeom prst="rect">
              <a:avLst/>
            </a:prstGeom>
          </p:spPr>
        </p:pic>
        <p:pic>
          <p:nvPicPr>
            <p:cNvPr id="17" name="Picture 4" descr="Pinces, Outil, Ustensile, Salade, Grip, Forme De Griffe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clrChange>
                <a:clrFrom>
                  <a:srgbClr val="DCDDDE"/>
                </a:clrFrom>
                <a:clrTo>
                  <a:srgbClr val="DCDDDE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45423">
              <a:off x="9329089" y="2383792"/>
              <a:ext cx="689665" cy="121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Sous-titre 2"/>
            <p:cNvSpPr txBox="1">
              <a:spLocks/>
            </p:cNvSpPr>
            <p:nvPr>
              <p:custDataLst>
                <p:tags r:id="rId17"/>
              </p:custDataLst>
            </p:nvPr>
          </p:nvSpPr>
          <p:spPr>
            <a:xfrm>
              <a:off x="3156560" y="5637463"/>
              <a:ext cx="1898517" cy="554339"/>
            </a:xfrm>
            <a:prstGeom prst="rect">
              <a:avLst/>
            </a:prstGeom>
          </p:spPr>
          <p:txBody>
            <a:bodyPr vert="horz" lIns="51435" tIns="25718" rIns="51435" bIns="25718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CA" sz="1013"/>
            </a:p>
          </p:txBody>
        </p:sp>
        <p:sp>
          <p:nvSpPr>
            <p:cNvPr id="19" name="Sous-titre 2"/>
            <p:cNvSpPr txBox="1">
              <a:spLocks/>
            </p:cNvSpPr>
            <p:nvPr>
              <p:custDataLst>
                <p:tags r:id="rId18"/>
              </p:custDataLst>
            </p:nvPr>
          </p:nvSpPr>
          <p:spPr>
            <a:xfrm>
              <a:off x="3049115" y="5572043"/>
              <a:ext cx="1898517" cy="554339"/>
            </a:xfrm>
            <a:prstGeom prst="rect">
              <a:avLst/>
            </a:prstGeom>
          </p:spPr>
          <p:txBody>
            <a:bodyPr vert="horz" lIns="51435" tIns="25718" rIns="51435" bIns="25718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CA" sz="1013"/>
            </a:p>
          </p:txBody>
        </p:sp>
        <p:sp>
          <p:nvSpPr>
            <p:cNvPr id="20" name="Sous-titre 2"/>
            <p:cNvSpPr txBox="1">
              <a:spLocks/>
            </p:cNvSpPr>
            <p:nvPr>
              <p:custDataLst>
                <p:tags r:id="rId19"/>
              </p:custDataLst>
            </p:nvPr>
          </p:nvSpPr>
          <p:spPr>
            <a:xfrm>
              <a:off x="3156559" y="5423284"/>
              <a:ext cx="1898517" cy="554339"/>
            </a:xfrm>
            <a:prstGeom prst="rect">
              <a:avLst/>
            </a:prstGeom>
          </p:spPr>
          <p:txBody>
            <a:bodyPr vert="horz" lIns="51435" tIns="25718" rIns="51435" bIns="25718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CA" sz="1013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012EDA5-AD75-482B-AB03-376129437F8D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1375462" y="6255237"/>
              <a:ext cx="2612239" cy="29639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25" dirty="0">
                  <a:solidFill>
                    <a:srgbClr val="FFFFFF"/>
                  </a:solidFill>
                </a:rPr>
                <a:t>#</a:t>
              </a:r>
              <a:r>
                <a:rPr lang="en-US" sz="1125" dirty="0" err="1">
                  <a:solidFill>
                    <a:srgbClr val="FFFFFF"/>
                  </a:solidFill>
                </a:rPr>
                <a:t>MonmétierMaliberté</a:t>
              </a:r>
              <a:endParaRPr lang="en-US" sz="1125" dirty="0">
                <a:solidFill>
                  <a:srgbClr val="FFFFFF"/>
                </a:solidFill>
                <a:cs typeface="Calibri"/>
              </a:endParaRPr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C9DDE9CF-C53C-4CA8-BEC0-B8D22711E1B9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6478">
              <a:off x="5428021" y="4112433"/>
              <a:ext cx="1944413" cy="73869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D43F9D13-6140-4811-B0A1-CACF6F2C8F8F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275" y="5012837"/>
              <a:ext cx="1075918" cy="119142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90A64E0-85B8-458D-89F2-E80C6DFCD97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41832" y="3261186"/>
              <a:ext cx="679072" cy="36220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13"/>
            </a:p>
          </p:txBody>
        </p:sp>
        <p:sp>
          <p:nvSpPr>
            <p:cNvPr id="25" name="Triangle isocèle 24">
              <a:extLst>
                <a:ext uri="{FF2B5EF4-FFF2-40B4-BE49-F238E27FC236}">
                  <a16:creationId xmlns:a16="http://schemas.microsoft.com/office/drawing/2014/main" id="{8B57E6B4-E9D9-4F7B-8DC7-CF6352BDE89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 rot="16200000">
              <a:off x="423341" y="2948450"/>
              <a:ext cx="909063" cy="686071"/>
            </a:xfrm>
            <a:prstGeom prst="triangle">
              <a:avLst>
                <a:gd name="adj" fmla="val 5396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13"/>
            </a:p>
          </p:txBody>
        </p:sp>
      </p:grpSp>
      <p:sp>
        <p:nvSpPr>
          <p:cNvPr id="27" name="Sous-titre 2">
            <a:extLst>
              <a:ext uri="{FF2B5EF4-FFF2-40B4-BE49-F238E27FC236}">
                <a16:creationId xmlns:a16="http://schemas.microsoft.com/office/drawing/2014/main" id="{4E8C4DEE-4D72-47BD-872B-7F658B816F30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3799801" y="6268966"/>
            <a:ext cx="4489787" cy="453475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 algn="l"/>
            <a:r>
              <a:rPr lang="fr-CA" sz="1350" b="1" dirty="0">
                <a:solidFill>
                  <a:srgbClr val="000000"/>
                </a:solidFill>
              </a:rPr>
              <a:t>Bureau 2 de la formation professionnelle</a:t>
            </a:r>
            <a:br>
              <a:rPr lang="fr-CA" sz="1350" b="1" dirty="0">
                <a:solidFill>
                  <a:srgbClr val="000000"/>
                </a:solidFill>
              </a:rPr>
            </a:br>
            <a:r>
              <a:rPr lang="fr-CA" sz="1350" b="1" dirty="0">
                <a:solidFill>
                  <a:srgbClr val="000000"/>
                </a:solidFill>
              </a:rPr>
              <a:t>du Services éducatifs</a:t>
            </a:r>
            <a:endParaRPr lang="fr-CA" sz="1350" b="1" dirty="0">
              <a:solidFill>
                <a:srgbClr val="000000"/>
              </a:solidFill>
              <a:cs typeface="Calibri"/>
            </a:endParaRPr>
          </a:p>
          <a:p>
            <a:endParaRPr lang="fr-FR" dirty="0"/>
          </a:p>
        </p:txBody>
      </p:sp>
      <p:pic>
        <p:nvPicPr>
          <p:cNvPr id="28" name="Image 27" descr="Une image contenant texte&#10;&#10;Description générée automatiquement">
            <a:extLst>
              <a:ext uri="{FF2B5EF4-FFF2-40B4-BE49-F238E27FC236}">
                <a16:creationId xmlns:a16="http://schemas.microsoft.com/office/drawing/2014/main" id="{3F19E7CE-7680-27A7-CEA7-A32B95D1498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3" y="6229276"/>
            <a:ext cx="1285875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4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62170" y="279918"/>
            <a:ext cx="7155000" cy="857250"/>
          </a:xfrm>
          <a:ln>
            <a:noFill/>
          </a:ln>
        </p:spPr>
        <p:txBody>
          <a:bodyPr/>
          <a:lstStyle/>
          <a:p>
            <a:pPr algn="ctr"/>
            <a:r>
              <a:rPr lang="fr-CA" sz="2700" dirty="0">
                <a:latin typeface="+mn-lt"/>
              </a:rPr>
              <a:t>Plan de la formation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187AACE-BF19-789C-D8C4-6F89875DF302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0699443"/>
              </p:ext>
            </p:extLst>
          </p:nvPr>
        </p:nvGraphicFramePr>
        <p:xfrm>
          <a:off x="1762170" y="1628800"/>
          <a:ext cx="7155000" cy="4773299"/>
        </p:xfrm>
        <a:graphic>
          <a:graphicData uri="http://schemas.openxmlformats.org/drawingml/2006/table">
            <a:tbl>
              <a:tblPr firstRow="1" firstCol="1" bandRow="1"/>
              <a:tblGrid>
                <a:gridCol w="1952128">
                  <a:extLst>
                    <a:ext uri="{9D8B030D-6E8A-4147-A177-3AD203B41FA5}">
                      <a16:colId xmlns:a16="http://schemas.microsoft.com/office/drawing/2014/main" val="3658346702"/>
                    </a:ext>
                  </a:extLst>
                </a:gridCol>
                <a:gridCol w="5202872">
                  <a:extLst>
                    <a:ext uri="{9D8B030D-6E8A-4147-A177-3AD203B41FA5}">
                      <a16:colId xmlns:a16="http://schemas.microsoft.com/office/drawing/2014/main" val="1146268295"/>
                    </a:ext>
                  </a:extLst>
                </a:gridCol>
              </a:tblGrid>
              <a:tr h="368939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900" b="1" cap="all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</a:t>
                      </a:r>
                      <a:endParaRPr lang="fr-CA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900" b="1" cap="all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Activités</a:t>
                      </a:r>
                      <a:endParaRPr lang="fr-CA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430100"/>
                  </a:ext>
                </a:extLst>
              </a:tr>
              <a:tr h="3735517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/>
                      </a:pPr>
                      <a:endParaRPr lang="fr-CA" sz="14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2075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/>
                      </a:pPr>
                      <a:r>
                        <a:rPr lang="fr-CA" sz="2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 2</a:t>
                      </a:r>
                    </a:p>
                    <a:p>
                      <a:pPr marL="2159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25475" indent="0" algn="l" defTabSz="12573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 à distance</a:t>
                      </a:r>
                      <a:br>
                        <a:rPr lang="fr-FR" sz="12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2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 Zoom</a:t>
                      </a:r>
                      <a:endParaRPr lang="fr-CA" sz="12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buFont typeface="Symbol" panose="05050102010706020507" pitchFamily="18" charset="2"/>
                        <a:buChar char=""/>
                      </a:pPr>
                      <a:endParaRPr lang="fr-CA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Retour sur le cours 1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Retour sur le devoir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planification détaillée Micro</a:t>
                      </a:r>
                    </a:p>
                    <a:p>
                      <a:pPr marL="800100" lvl="1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planification de l’enseignement</a:t>
                      </a:r>
                    </a:p>
                    <a:p>
                      <a:pPr marL="800100" lvl="1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conception universelle des apprentissages (CUA)</a:t>
                      </a:r>
                    </a:p>
                    <a:p>
                      <a:pPr marL="800100" lvl="1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Liste d’interventions universelles</a:t>
                      </a:r>
                    </a:p>
                    <a:p>
                      <a:pPr marL="800100" lvl="1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Modélisation de la micro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plan de cours</a:t>
                      </a:r>
                    </a:p>
                    <a:p>
                      <a:pPr marL="800100" lvl="1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Vos attentes et vos consignes particulières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Présentation des travaux 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buFont typeface="Symbol" panose="05050102010706020507" pitchFamily="18" charset="2"/>
                        <a:buChar char=""/>
                      </a:pPr>
                      <a:endParaRPr lang="fr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581236"/>
                  </a:ext>
                </a:extLst>
              </a:tr>
            </a:tbl>
          </a:graphicData>
        </a:graphic>
      </p:graphicFrame>
      <p:pic>
        <p:nvPicPr>
          <p:cNvPr id="2052" name="Image 6">
            <a:extLst>
              <a:ext uri="{FF2B5EF4-FFF2-40B4-BE49-F238E27FC236}">
                <a16:creationId xmlns:a16="http://schemas.microsoft.com/office/drawing/2014/main" id="{F8F4F88D-581C-2ADA-3CC7-519AE316C3E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315934" cy="31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8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C5F15-4CFD-49E5-BB3B-7E33F828B79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Folio IPEFP-02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6BD02C3-3C20-475D-B33D-4E1CA815765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19672" y="2636912"/>
            <a:ext cx="6457528" cy="259228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480797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63583" y="136814"/>
            <a:ext cx="6934499" cy="1143000"/>
          </a:xfrm>
        </p:spPr>
        <p:txBody>
          <a:bodyPr/>
          <a:lstStyle/>
          <a:p>
            <a:pPr algn="ctr"/>
            <a:r>
              <a:rPr lang="fr-CA" dirty="0"/>
              <a:t>Retour sur le jour 1</a:t>
            </a:r>
          </a:p>
        </p:txBody>
      </p:sp>
      <p:sp>
        <p:nvSpPr>
          <p:cNvPr id="16" name="Forme libre 15"/>
          <p:cNvSpPr/>
          <p:nvPr>
            <p:custDataLst>
              <p:tags r:id="rId2"/>
            </p:custDataLst>
          </p:nvPr>
        </p:nvSpPr>
        <p:spPr>
          <a:xfrm flipH="1">
            <a:off x="1696790" y="1405222"/>
            <a:ext cx="6934498" cy="619917"/>
          </a:xfrm>
          <a:custGeom>
            <a:avLst/>
            <a:gdLst>
              <a:gd name="connsiteX0" fmla="*/ 0 w 4576332"/>
              <a:gd name="connsiteY0" fmla="*/ 0 h 640505"/>
              <a:gd name="connsiteX1" fmla="*/ 4256080 w 4576332"/>
              <a:gd name="connsiteY1" fmla="*/ 0 h 640505"/>
              <a:gd name="connsiteX2" fmla="*/ 4576332 w 4576332"/>
              <a:gd name="connsiteY2" fmla="*/ 320253 h 640505"/>
              <a:gd name="connsiteX3" fmla="*/ 4256080 w 4576332"/>
              <a:gd name="connsiteY3" fmla="*/ 640505 h 640505"/>
              <a:gd name="connsiteX4" fmla="*/ 0 w 4576332"/>
              <a:gd name="connsiteY4" fmla="*/ 640505 h 640505"/>
              <a:gd name="connsiteX5" fmla="*/ 0 w 4576332"/>
              <a:gd name="connsiteY5" fmla="*/ 0 h 64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6332" h="640505">
                <a:moveTo>
                  <a:pt x="4576332" y="640504"/>
                </a:moveTo>
                <a:lnTo>
                  <a:pt x="320252" y="640504"/>
                </a:lnTo>
                <a:lnTo>
                  <a:pt x="0" y="320252"/>
                </a:lnTo>
                <a:lnTo>
                  <a:pt x="320252" y="1"/>
                </a:lnTo>
                <a:lnTo>
                  <a:pt x="4576332" y="1"/>
                </a:lnTo>
                <a:lnTo>
                  <a:pt x="4576332" y="64050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2571" tIns="76201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000" dirty="0"/>
              <a:t>Quels documents est nécessaires à la  </a:t>
            </a:r>
            <a:br>
              <a:rPr lang="fr-CA" sz="2000" dirty="0"/>
            </a:br>
            <a:r>
              <a:rPr lang="fr-CA" sz="2000" dirty="0"/>
              <a:t>planification d’une compétence</a:t>
            </a:r>
            <a:endParaRPr lang="fr-CA" sz="2000" kern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Forme libre 17"/>
          <p:cNvSpPr/>
          <p:nvPr>
            <p:custDataLst>
              <p:tags r:id="rId3"/>
            </p:custDataLst>
          </p:nvPr>
        </p:nvSpPr>
        <p:spPr>
          <a:xfrm flipH="1">
            <a:off x="1643474" y="4653136"/>
            <a:ext cx="6974715" cy="619917"/>
          </a:xfrm>
          <a:custGeom>
            <a:avLst/>
            <a:gdLst>
              <a:gd name="connsiteX0" fmla="*/ 0 w 4576332"/>
              <a:gd name="connsiteY0" fmla="*/ 0 h 640505"/>
              <a:gd name="connsiteX1" fmla="*/ 4256080 w 4576332"/>
              <a:gd name="connsiteY1" fmla="*/ 0 h 640505"/>
              <a:gd name="connsiteX2" fmla="*/ 4576332 w 4576332"/>
              <a:gd name="connsiteY2" fmla="*/ 320253 h 640505"/>
              <a:gd name="connsiteX3" fmla="*/ 4256080 w 4576332"/>
              <a:gd name="connsiteY3" fmla="*/ 640505 h 640505"/>
              <a:gd name="connsiteX4" fmla="*/ 0 w 4576332"/>
              <a:gd name="connsiteY4" fmla="*/ 640505 h 640505"/>
              <a:gd name="connsiteX5" fmla="*/ 0 w 4576332"/>
              <a:gd name="connsiteY5" fmla="*/ 0 h 64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6332" h="640505">
                <a:moveTo>
                  <a:pt x="4576332" y="640504"/>
                </a:moveTo>
                <a:lnTo>
                  <a:pt x="320252" y="640504"/>
                </a:lnTo>
                <a:lnTo>
                  <a:pt x="0" y="320252"/>
                </a:lnTo>
                <a:lnTo>
                  <a:pt x="320252" y="1"/>
                </a:lnTo>
                <a:lnTo>
                  <a:pt x="4576332" y="1"/>
                </a:lnTo>
                <a:lnTo>
                  <a:pt x="4576332" y="64050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2571" tIns="76201" rIns="142241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000" kern="1200" dirty="0">
                <a:solidFill>
                  <a:srgbClr val="5C0000"/>
                </a:solidFill>
              </a:rPr>
              <a:t>Lors de l’élaboration d’une planification globale, </a:t>
            </a:r>
            <a:br>
              <a:rPr lang="fr-CA" sz="2000" kern="1200" dirty="0">
                <a:solidFill>
                  <a:srgbClr val="5C0000"/>
                </a:solidFill>
              </a:rPr>
            </a:br>
            <a:r>
              <a:rPr lang="fr-CA" sz="2000" kern="1200" dirty="0">
                <a:solidFill>
                  <a:srgbClr val="5C0000"/>
                </a:solidFill>
              </a:rPr>
              <a:t>que doit-on vérifier</a:t>
            </a:r>
          </a:p>
        </p:txBody>
      </p:sp>
      <p:sp>
        <p:nvSpPr>
          <p:cNvPr id="4" name="ZoneTexte 3"/>
          <p:cNvSpPr txBox="1"/>
          <p:nvPr>
            <p:custDataLst>
              <p:tags r:id="rId4"/>
            </p:custDataLst>
          </p:nvPr>
        </p:nvSpPr>
        <p:spPr>
          <a:xfrm>
            <a:off x="2230857" y="2025139"/>
            <a:ext cx="63554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SzPts val="1200"/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Programme d'études (</a:t>
            </a:r>
            <a:r>
              <a:rPr lang="fr-CA" b="1" dirty="0">
                <a:solidFill>
                  <a:srgbClr val="FF0000"/>
                </a:solidFill>
                <a:latin typeface="Calibri" panose="020F0502020204030204" pitchFamily="34" charset="0"/>
              </a:rPr>
              <a:t>essentiel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buClr>
                <a:srgbClr val="C00000"/>
              </a:buClr>
              <a:buSzPts val="1200"/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Logigramme du programme (</a:t>
            </a:r>
            <a:r>
              <a:rPr lang="fr-CA" b="1" dirty="0">
                <a:solidFill>
                  <a:srgbClr val="FF0000"/>
                </a:solidFill>
                <a:latin typeface="Calibri" panose="020F0502020204030204" pitchFamily="34" charset="0"/>
              </a:rPr>
              <a:t>essentiel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buClr>
                <a:srgbClr val="C00000"/>
              </a:buClr>
              <a:buSzPts val="1200"/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Cadre d’évaluation locale (</a:t>
            </a:r>
            <a:r>
              <a:rPr lang="fr-CA" b="1" dirty="0">
                <a:solidFill>
                  <a:srgbClr val="FF0000"/>
                </a:solidFill>
                <a:latin typeface="Calibri" panose="020F0502020204030204" pitchFamily="34" charset="0"/>
              </a:rPr>
              <a:t>essentiel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buClr>
                <a:srgbClr val="C00000"/>
              </a:buClr>
              <a:buSzPts val="1200"/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Horaire des cours (</a:t>
            </a:r>
            <a:r>
              <a:rPr lang="fr-CA" b="1" dirty="0">
                <a:solidFill>
                  <a:srgbClr val="FF0000"/>
                </a:solidFill>
                <a:latin typeface="Calibri" panose="020F0502020204030204" pitchFamily="34" charset="0"/>
              </a:rPr>
              <a:t>essentiel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buClr>
                <a:srgbClr val="C00000"/>
              </a:buClr>
              <a:buSzPts val="1200"/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Évaluation (</a:t>
            </a:r>
            <a:r>
              <a:rPr lang="fr-CA" b="1" dirty="0">
                <a:solidFill>
                  <a:srgbClr val="FF0000"/>
                </a:solidFill>
                <a:latin typeface="Calibri" panose="020F0502020204030204" pitchFamily="34" charset="0"/>
              </a:rPr>
              <a:t>essentiel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buClr>
                <a:srgbClr val="C00000"/>
              </a:buClr>
              <a:buSzPts val="1200"/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Gabarit de planification </a:t>
            </a:r>
          </a:p>
          <a:p>
            <a:pPr marL="285750" indent="-285750">
              <a:buClr>
                <a:srgbClr val="C00000"/>
              </a:buClr>
              <a:buSzPts val="1200"/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Matériel didactique (ex.: cahier, exercice, cours Moodle) </a:t>
            </a:r>
          </a:p>
          <a:p>
            <a:pPr marL="285750" indent="-285750">
              <a:buClr>
                <a:srgbClr val="C00000"/>
              </a:buClr>
              <a:buSzPts val="1200"/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Guide d’apprentissage (CEMEQ ou autre, s'il y a lieu)</a:t>
            </a:r>
          </a:p>
          <a:p>
            <a:pPr marL="285750" indent="-285750">
              <a:buClr>
                <a:srgbClr val="C00000"/>
              </a:buClr>
              <a:buSzPts val="1200"/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Évaluation en aide à l’apprentissage</a:t>
            </a:r>
          </a:p>
          <a:p>
            <a:endParaRPr lang="fr-CA" dirty="0"/>
          </a:p>
        </p:txBody>
      </p:sp>
      <p:sp>
        <p:nvSpPr>
          <p:cNvPr id="5" name="ZoneTexte 4"/>
          <p:cNvSpPr txBox="1"/>
          <p:nvPr>
            <p:custDataLst>
              <p:tags r:id="rId5"/>
            </p:custDataLst>
          </p:nvPr>
        </p:nvSpPr>
        <p:spPr>
          <a:xfrm>
            <a:off x="2275815" y="5380672"/>
            <a:ext cx="6355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C00000"/>
              </a:buClr>
              <a:buSzPts val="1200"/>
              <a:buFont typeface="Wingdings" panose="05000000000000000000" pitchFamily="2" charset="2"/>
              <a:buChar char="ü"/>
              <a:defRPr/>
            </a:pP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La durée réelle de la compétence </a:t>
            </a:r>
          </a:p>
          <a:p>
            <a:pPr marL="285750" lvl="0" indent="-285750">
              <a:buClr>
                <a:srgbClr val="C00000"/>
              </a:buClr>
              <a:buSzPts val="1200"/>
              <a:buFont typeface="Wingdings" panose="05000000000000000000" pitchFamily="2" charset="2"/>
              <a:buChar char="ü"/>
              <a:defRPr/>
            </a:pP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Partage ou non de la compétence avec un collègue</a:t>
            </a:r>
          </a:p>
          <a:p>
            <a:pPr marL="285750" lvl="0" indent="-285750">
              <a:buClr>
                <a:srgbClr val="C00000"/>
              </a:buClr>
              <a:buSzPts val="1200"/>
              <a:buFont typeface="Wingdings" panose="05000000000000000000" pitchFamily="2" charset="2"/>
              <a:buChar char="ü"/>
              <a:defRPr/>
            </a:pP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Locaux, équipements et outillage</a:t>
            </a:r>
          </a:p>
          <a:p>
            <a:pPr marL="285750" lvl="0" indent="-285750">
              <a:buClr>
                <a:srgbClr val="C00000"/>
              </a:buClr>
              <a:buSzPts val="1200"/>
              <a:buFont typeface="Wingdings" panose="05000000000000000000" pitchFamily="2" charset="2"/>
              <a:buChar char="ü"/>
              <a:defRPr/>
            </a:pP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Évaluations (formatifs et fin de la sanction)</a:t>
            </a:r>
          </a:p>
          <a:p>
            <a:endParaRPr lang="fr-CA" dirty="0"/>
          </a:p>
        </p:txBody>
      </p:sp>
      <p:grpSp>
        <p:nvGrpSpPr>
          <p:cNvPr id="15" name="Groupe 14"/>
          <p:cNvGrpSpPr/>
          <p:nvPr>
            <p:custDataLst>
              <p:tags r:id="rId6"/>
            </p:custDataLst>
          </p:nvPr>
        </p:nvGrpSpPr>
        <p:grpSpPr>
          <a:xfrm>
            <a:off x="0" y="84568"/>
            <a:ext cx="1924050" cy="1908124"/>
            <a:chOff x="0" y="255640"/>
            <a:chExt cx="2231923" cy="1927122"/>
          </a:xfrm>
        </p:grpSpPr>
        <p:sp>
          <p:nvSpPr>
            <p:cNvPr id="17" name="Flèche droite 16"/>
            <p:cNvSpPr/>
            <p:nvPr/>
          </p:nvSpPr>
          <p:spPr>
            <a:xfrm>
              <a:off x="0" y="255640"/>
              <a:ext cx="2231923" cy="192712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950626"/>
              <a:ext cx="1968365" cy="497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2600" b="1" dirty="0">
                  <a:solidFill>
                    <a:schemeClr val="bg1"/>
                  </a:solidFill>
                </a:rPr>
                <a:t>Corrigé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19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65" y="3342132"/>
            <a:ext cx="331471" cy="173736"/>
          </a:xfrm>
          <a:prstGeom prst="rect">
            <a:avLst/>
          </a:prstGeom>
        </p:spPr>
      </p:pic>
      <p:grpSp>
        <p:nvGrpSpPr>
          <p:cNvPr id="2" name="Groupe 1"/>
          <p:cNvGrpSpPr/>
          <p:nvPr>
            <p:custDataLst>
              <p:tags r:id="rId2"/>
            </p:custDataLst>
          </p:nvPr>
        </p:nvGrpSpPr>
        <p:grpSpPr>
          <a:xfrm>
            <a:off x="-182929" y="0"/>
            <a:ext cx="1895101" cy="6858000"/>
            <a:chOff x="-182929" y="0"/>
            <a:chExt cx="1895101" cy="6858000"/>
          </a:xfrm>
        </p:grpSpPr>
        <p:sp>
          <p:nvSpPr>
            <p:cNvPr id="4" name="Rectangle 3"/>
            <p:cNvSpPr/>
            <p:nvPr>
              <p:custDataLst>
                <p:tags r:id="rId7"/>
              </p:custDataLst>
            </p:nvPr>
          </p:nvSpPr>
          <p:spPr>
            <a:xfrm>
              <a:off x="-22980" y="0"/>
              <a:ext cx="1546787" cy="6858000"/>
            </a:xfrm>
            <a:prstGeom prst="rect">
              <a:avLst/>
            </a:prstGeom>
            <a:gradFill>
              <a:gsLst>
                <a:gs pos="0">
                  <a:srgbClr val="FF5050"/>
                </a:gs>
                <a:gs pos="74000">
                  <a:srgbClr val="CC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5" name="Image 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8516">
              <a:off x="-20153" y="206986"/>
              <a:ext cx="1471151" cy="980768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4235">
              <a:off x="187113" y="3580098"/>
              <a:ext cx="1295527" cy="88985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08137">
              <a:off x="279337" y="4501988"/>
              <a:ext cx="502947" cy="986293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69581">
              <a:off x="246760" y="4720188"/>
              <a:ext cx="370474" cy="122985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47712">
              <a:off x="-383259" y="2841167"/>
              <a:ext cx="1251404" cy="569286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" y="1243980"/>
              <a:ext cx="847394" cy="1220587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6478">
              <a:off x="569025" y="1042045"/>
              <a:ext cx="1388152" cy="409265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397" y="5703036"/>
              <a:ext cx="1590896" cy="1061183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990" y="1902379"/>
              <a:ext cx="1311182" cy="1753724"/>
            </a:xfrm>
            <a:prstGeom prst="rect">
              <a:avLst/>
            </a:prstGeom>
          </p:spPr>
        </p:pic>
        <p:pic>
          <p:nvPicPr>
            <p:cNvPr id="1028" name="Picture 4" descr="Pinces, Outil, Ustensile, Salade, Grip, Forme De Griffe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clrChange>
                <a:clrFrom>
                  <a:srgbClr val="DCDDDE"/>
                </a:clrFrom>
                <a:clrTo>
                  <a:srgbClr val="DCDDDE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45423">
              <a:off x="970216" y="4583653"/>
              <a:ext cx="456917" cy="1218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Sous-titr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34679" y="5586752"/>
            <a:ext cx="1495273" cy="567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1800"/>
          </a:p>
        </p:txBody>
      </p:sp>
      <p:sp>
        <p:nvSpPr>
          <p:cNvPr id="30" name="Sous-titr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50056" y="5519731"/>
            <a:ext cx="1495273" cy="567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1800"/>
          </a:p>
        </p:txBody>
      </p:sp>
      <p:sp>
        <p:nvSpPr>
          <p:cNvPr id="31" name="Sous-titre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034678" y="5367331"/>
            <a:ext cx="1495273" cy="567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1800"/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1727005" y="702050"/>
            <a:ext cx="7017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600" b="1">
                <a:solidFill>
                  <a:srgbClr val="5F5F5F"/>
                </a:solidFill>
              </a:rPr>
              <a:t>Retour sur le devoir – </a:t>
            </a:r>
            <a:r>
              <a:rPr lang="fr-CA" sz="3600" b="1">
                <a:solidFill>
                  <a:srgbClr val="C00000"/>
                </a:solidFill>
              </a:rPr>
              <a:t>Jour 1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165D62F-BEFD-4948-ABA0-8ED6DD255B4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50" y="1626450"/>
            <a:ext cx="4797152" cy="47971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13944B8-A13C-4D69-9569-814B46286400}"/>
              </a:ext>
            </a:extLst>
          </p:cNvPr>
          <p:cNvSpPr/>
          <p:nvPr/>
        </p:nvSpPr>
        <p:spPr>
          <a:xfrm>
            <a:off x="6012160" y="6581001"/>
            <a:ext cx="3005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CA" sz="1200" kern="0" dirty="0">
                <a:solidFill>
                  <a:prstClr val="black"/>
                </a:solidFill>
              </a:rPr>
              <a:t>Image : Généré par IA, Optimisé par DALL·E 3</a:t>
            </a:r>
          </a:p>
        </p:txBody>
      </p:sp>
    </p:spTree>
    <p:extLst>
      <p:ext uri="{BB962C8B-B14F-4D97-AF65-F5344CB8AC3E}">
        <p14:creationId xmlns:p14="http://schemas.microsoft.com/office/powerpoint/2010/main" val="347711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9672" y="260648"/>
            <a:ext cx="6961584" cy="1642194"/>
          </a:xfrm>
        </p:spPr>
        <p:txBody>
          <a:bodyPr/>
          <a:lstStyle/>
          <a:p>
            <a:r>
              <a:rPr lang="fr-CA" dirty="0"/>
              <a:t>La conception universelle</a:t>
            </a:r>
            <a:br>
              <a:rPr lang="fr-CA" dirty="0"/>
            </a:br>
            <a:r>
              <a:rPr lang="fr-CA" dirty="0"/>
              <a:t>de l'apprentissage  (CUA)</a:t>
            </a:r>
          </a:p>
        </p:txBody>
      </p:sp>
      <p:pic>
        <p:nvPicPr>
          <p:cNvPr id="5" name="Image 4">
            <a:hlinkClick r:id="rId5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32157" y="2492896"/>
            <a:ext cx="6336613" cy="38417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5950F8-F039-4891-9E09-D9E93B5D4418}"/>
              </a:ext>
            </a:extLst>
          </p:cNvPr>
          <p:cNvSpPr/>
          <p:nvPr/>
        </p:nvSpPr>
        <p:spPr>
          <a:xfrm>
            <a:off x="7452320" y="6355312"/>
            <a:ext cx="12314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CA" sz="1200" kern="0" dirty="0">
                <a:solidFill>
                  <a:prstClr val="black"/>
                </a:solidFill>
              </a:rPr>
              <a:t>Image : YouTube</a:t>
            </a:r>
          </a:p>
        </p:txBody>
      </p:sp>
    </p:spTree>
    <p:extLst>
      <p:ext uri="{BB962C8B-B14F-4D97-AF65-F5344CB8AC3E}">
        <p14:creationId xmlns:p14="http://schemas.microsoft.com/office/powerpoint/2010/main" val="3656057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4F9511B-21B2-924E-0A6C-98A31FB2347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11760" y="2475874"/>
            <a:ext cx="5309295" cy="1143000"/>
          </a:xfrm>
        </p:spPr>
        <p:txBody>
          <a:bodyPr>
            <a:normAutofit/>
          </a:bodyPr>
          <a:lstStyle/>
          <a:p>
            <a:r>
              <a:rPr lang="fr-CA" dirty="0"/>
              <a:t>La micro planification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9F5018-8655-74BE-5B1A-FBB75C18B80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171651" y="3705495"/>
            <a:ext cx="6912768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056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</a:pPr>
            <a:r>
              <a:rPr lang="fr-CA" sz="15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Rendre explicite son enseignement, un premier pas vers la pratique réflexive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9342BC-7F37-872D-D925-7796360F4ED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1693001" y="3638237"/>
            <a:ext cx="478650" cy="4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42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7508E6-F86A-BCFA-A483-684A1576948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40017" y="295141"/>
            <a:ext cx="7031997" cy="1143000"/>
          </a:xfrm>
        </p:spPr>
        <p:txBody>
          <a:bodyPr/>
          <a:lstStyle/>
          <a:p>
            <a:r>
              <a:rPr lang="fr-CA" dirty="0"/>
              <a:t>Préparer sa planification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06B2D-4D33-4FBC-956E-1FE73C59F1D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19672" y="1762259"/>
            <a:ext cx="6457528" cy="4800600"/>
          </a:xfrm>
        </p:spPr>
        <p:txBody>
          <a:bodyPr>
            <a:normAutofit/>
          </a:bodyPr>
          <a:lstStyle/>
          <a:p>
            <a:pPr marL="0" indent="0" defTabSz="685800">
              <a:lnSpc>
                <a:spcPct val="114000"/>
              </a:lnSpc>
              <a:spcBef>
                <a:spcPts val="450"/>
              </a:spcBef>
              <a:spcAft>
                <a:spcPts val="600"/>
              </a:spcAft>
              <a:buNone/>
              <a:defRPr/>
            </a:pPr>
            <a:r>
              <a:rPr lang="fr-C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Deux grandes sources d’information pour bien préparer sa planification pédagogique</a:t>
            </a:r>
          </a:p>
          <a:p>
            <a:pPr marL="326231" indent="-257175" defTabSz="685800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defRPr/>
            </a:pPr>
            <a:r>
              <a:rPr lang="fr-CA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Comprendre et analyser la compétence</a:t>
            </a:r>
            <a:r>
              <a:rPr lang="fr-CA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enseigner dans le programme d’études</a:t>
            </a:r>
          </a:p>
          <a:p>
            <a:pPr marL="326231" indent="-257175" defTabSz="685800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defRPr/>
            </a:pPr>
            <a:r>
              <a:rPr lang="fr-CA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Faire le portrait de sa classe </a:t>
            </a:r>
            <a:r>
              <a:rPr lang="fr-CA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afin de :</a:t>
            </a:r>
          </a:p>
          <a:p>
            <a:pPr marL="669131" lvl="1" indent="-257175" defTabSz="685800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lphaLcParenR"/>
              <a:defRPr/>
            </a:pPr>
            <a:r>
              <a:rPr lang="fr-CA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Tenir compte de l’adulte en formation</a:t>
            </a:r>
            <a:r>
              <a:rPr lang="fr-CA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ce qui le motive et comment il apprend, dans la planification des situations d’apprentissage et d’évaluation</a:t>
            </a:r>
          </a:p>
          <a:p>
            <a:pPr marL="669131" lvl="1" indent="-257175" defTabSz="685800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lphaLcParenR"/>
              <a:defRPr/>
            </a:pPr>
            <a:r>
              <a:rPr lang="fr-CA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Tenir compte de la conception universelle des apprentissages </a:t>
            </a:r>
            <a:r>
              <a:rPr lang="fr-CA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afin de soutenir les besoins particuliers identifiés </a:t>
            </a:r>
            <a:r>
              <a:rPr lang="fr-CA" sz="18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probables </a:t>
            </a:r>
            <a:r>
              <a:rPr lang="fr-CA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élèves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6A9513-3389-B416-BE2E-DFFED3A230A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175648" y="2712547"/>
            <a:ext cx="596367" cy="5963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B88109B-5022-E940-A056-AC8A3CD0330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175648" y="3633032"/>
            <a:ext cx="596367" cy="59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157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9672" y="274637"/>
            <a:ext cx="7344816" cy="1363277"/>
          </a:xfrm>
        </p:spPr>
        <p:txBody>
          <a:bodyPr/>
          <a:lstStyle/>
          <a:p>
            <a:r>
              <a:rPr lang="fr-CA" dirty="0"/>
              <a:t>La micro planification</a:t>
            </a:r>
          </a:p>
        </p:txBody>
      </p:sp>
      <p:sp>
        <p:nvSpPr>
          <p:cNvPr id="7" name="ZoneTexte 6"/>
          <p:cNvSpPr txBox="1"/>
          <p:nvPr>
            <p:custDataLst>
              <p:tags r:id="rId2"/>
            </p:custDataLst>
          </p:nvPr>
        </p:nvSpPr>
        <p:spPr>
          <a:xfrm>
            <a:off x="6688052" y="1802743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rgbClr val="C00000"/>
                </a:solidFill>
              </a:rPr>
              <a:t>Pourquoi</a:t>
            </a:r>
            <a:endParaRPr lang="fr-CA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>
            <p:custDataLst>
              <p:tags r:id="rId3"/>
            </p:custDataLst>
          </p:nvPr>
        </p:nvSpPr>
        <p:spPr>
          <a:xfrm>
            <a:off x="1619672" y="177281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chemeClr val="bg1">
                    <a:lumMod val="50000"/>
                  </a:schemeClr>
                </a:solidFill>
              </a:rPr>
              <a:t>Quand</a:t>
            </a:r>
            <a:endParaRPr lang="fr-CA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Forme libre 8"/>
          <p:cNvSpPr/>
          <p:nvPr>
            <p:custDataLst>
              <p:tags r:id="rId4"/>
            </p:custDataLst>
          </p:nvPr>
        </p:nvSpPr>
        <p:spPr>
          <a:xfrm flipH="1">
            <a:off x="3779911" y="2564904"/>
            <a:ext cx="4896543" cy="763934"/>
          </a:xfrm>
          <a:custGeom>
            <a:avLst/>
            <a:gdLst>
              <a:gd name="connsiteX0" fmla="*/ 0 w 4576332"/>
              <a:gd name="connsiteY0" fmla="*/ 0 h 640505"/>
              <a:gd name="connsiteX1" fmla="*/ 4256080 w 4576332"/>
              <a:gd name="connsiteY1" fmla="*/ 0 h 640505"/>
              <a:gd name="connsiteX2" fmla="*/ 4576332 w 4576332"/>
              <a:gd name="connsiteY2" fmla="*/ 320253 h 640505"/>
              <a:gd name="connsiteX3" fmla="*/ 4256080 w 4576332"/>
              <a:gd name="connsiteY3" fmla="*/ 640505 h 640505"/>
              <a:gd name="connsiteX4" fmla="*/ 0 w 4576332"/>
              <a:gd name="connsiteY4" fmla="*/ 640505 h 640505"/>
              <a:gd name="connsiteX5" fmla="*/ 0 w 4576332"/>
              <a:gd name="connsiteY5" fmla="*/ 0 h 64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6332" h="640505">
                <a:moveTo>
                  <a:pt x="4576332" y="640504"/>
                </a:moveTo>
                <a:lnTo>
                  <a:pt x="320252" y="640504"/>
                </a:lnTo>
                <a:lnTo>
                  <a:pt x="0" y="320252"/>
                </a:lnTo>
                <a:lnTo>
                  <a:pt x="320252" y="1"/>
                </a:lnTo>
                <a:lnTo>
                  <a:pt x="4576332" y="1"/>
                </a:lnTo>
                <a:lnTo>
                  <a:pt x="4576332" y="640504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2571" tIns="76201" rIns="142240" bIns="76201" numCol="1" spcCol="1270" anchor="ctr" anchorCtr="0">
            <a:noAutofit/>
          </a:bodyPr>
          <a:lstStyle/>
          <a:p>
            <a:pPr marL="354013"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dirty="0"/>
              <a:t>Pour respecter le programme d’études dans la planification des apprentissages</a:t>
            </a:r>
            <a:endParaRPr lang="fr-CA" sz="1800" kern="1200" dirty="0"/>
          </a:p>
        </p:txBody>
      </p:sp>
      <p:sp>
        <p:nvSpPr>
          <p:cNvPr id="12" name="Forme libre 11"/>
          <p:cNvSpPr/>
          <p:nvPr>
            <p:custDataLst>
              <p:tags r:id="rId5"/>
            </p:custDataLst>
          </p:nvPr>
        </p:nvSpPr>
        <p:spPr>
          <a:xfrm flipH="1">
            <a:off x="3923928" y="3536151"/>
            <a:ext cx="4896543" cy="763934"/>
          </a:xfrm>
          <a:custGeom>
            <a:avLst/>
            <a:gdLst>
              <a:gd name="connsiteX0" fmla="*/ 0 w 4576332"/>
              <a:gd name="connsiteY0" fmla="*/ 0 h 640505"/>
              <a:gd name="connsiteX1" fmla="*/ 4256080 w 4576332"/>
              <a:gd name="connsiteY1" fmla="*/ 0 h 640505"/>
              <a:gd name="connsiteX2" fmla="*/ 4576332 w 4576332"/>
              <a:gd name="connsiteY2" fmla="*/ 320253 h 640505"/>
              <a:gd name="connsiteX3" fmla="*/ 4256080 w 4576332"/>
              <a:gd name="connsiteY3" fmla="*/ 640505 h 640505"/>
              <a:gd name="connsiteX4" fmla="*/ 0 w 4576332"/>
              <a:gd name="connsiteY4" fmla="*/ 640505 h 640505"/>
              <a:gd name="connsiteX5" fmla="*/ 0 w 4576332"/>
              <a:gd name="connsiteY5" fmla="*/ 0 h 64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6332" h="640505">
                <a:moveTo>
                  <a:pt x="4576332" y="640504"/>
                </a:moveTo>
                <a:lnTo>
                  <a:pt x="320252" y="640504"/>
                </a:lnTo>
                <a:lnTo>
                  <a:pt x="0" y="320252"/>
                </a:lnTo>
                <a:lnTo>
                  <a:pt x="320252" y="1"/>
                </a:lnTo>
                <a:lnTo>
                  <a:pt x="4576332" y="1"/>
                </a:lnTo>
                <a:lnTo>
                  <a:pt x="4576332" y="640504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2571" tIns="76201" rIns="142240" bIns="76201" numCol="1" spcCol="1270" anchor="ctr" anchorCtr="0">
            <a:noAutofit/>
          </a:bodyPr>
          <a:lstStyle/>
          <a:p>
            <a:pPr marL="265113"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dirty="0"/>
              <a:t>Pour mieux comprendre l’intention pédagogique de la compétence</a:t>
            </a:r>
            <a:endParaRPr lang="fr-CA" sz="1800" kern="1200" dirty="0"/>
          </a:p>
        </p:txBody>
      </p:sp>
      <p:sp>
        <p:nvSpPr>
          <p:cNvPr id="13" name="Forme libre 12"/>
          <p:cNvSpPr/>
          <p:nvPr>
            <p:custDataLst>
              <p:tags r:id="rId6"/>
            </p:custDataLst>
          </p:nvPr>
        </p:nvSpPr>
        <p:spPr>
          <a:xfrm flipH="1">
            <a:off x="3923928" y="4477471"/>
            <a:ext cx="4896543" cy="763934"/>
          </a:xfrm>
          <a:custGeom>
            <a:avLst/>
            <a:gdLst>
              <a:gd name="connsiteX0" fmla="*/ 0 w 4576332"/>
              <a:gd name="connsiteY0" fmla="*/ 0 h 640505"/>
              <a:gd name="connsiteX1" fmla="*/ 4256080 w 4576332"/>
              <a:gd name="connsiteY1" fmla="*/ 0 h 640505"/>
              <a:gd name="connsiteX2" fmla="*/ 4576332 w 4576332"/>
              <a:gd name="connsiteY2" fmla="*/ 320253 h 640505"/>
              <a:gd name="connsiteX3" fmla="*/ 4256080 w 4576332"/>
              <a:gd name="connsiteY3" fmla="*/ 640505 h 640505"/>
              <a:gd name="connsiteX4" fmla="*/ 0 w 4576332"/>
              <a:gd name="connsiteY4" fmla="*/ 640505 h 640505"/>
              <a:gd name="connsiteX5" fmla="*/ 0 w 4576332"/>
              <a:gd name="connsiteY5" fmla="*/ 0 h 64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6332" h="640505">
                <a:moveTo>
                  <a:pt x="4576332" y="640504"/>
                </a:moveTo>
                <a:lnTo>
                  <a:pt x="320252" y="640504"/>
                </a:lnTo>
                <a:lnTo>
                  <a:pt x="0" y="320252"/>
                </a:lnTo>
                <a:lnTo>
                  <a:pt x="320252" y="1"/>
                </a:lnTo>
                <a:lnTo>
                  <a:pt x="4576332" y="1"/>
                </a:lnTo>
                <a:lnTo>
                  <a:pt x="4576332" y="640504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2571" tIns="76201" rIns="142240" bIns="76201" numCol="1" spcCol="1270" anchor="ctr" anchorCtr="0">
            <a:noAutofit/>
          </a:bodyPr>
          <a:lstStyle/>
          <a:p>
            <a:pPr marL="265113"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dirty="0"/>
              <a:t>Pour sécuriser l’enseignant et lui permettre de rétroagir sur sa planification</a:t>
            </a:r>
            <a:endParaRPr lang="fr-CA" sz="1800" kern="1200" dirty="0"/>
          </a:p>
        </p:txBody>
      </p:sp>
      <p:sp>
        <p:nvSpPr>
          <p:cNvPr id="14" name="Forme libre 13"/>
          <p:cNvSpPr/>
          <p:nvPr>
            <p:custDataLst>
              <p:tags r:id="rId7"/>
            </p:custDataLst>
          </p:nvPr>
        </p:nvSpPr>
        <p:spPr>
          <a:xfrm flipH="1">
            <a:off x="3951749" y="5408052"/>
            <a:ext cx="4896543" cy="763934"/>
          </a:xfrm>
          <a:custGeom>
            <a:avLst/>
            <a:gdLst>
              <a:gd name="connsiteX0" fmla="*/ 0 w 4576332"/>
              <a:gd name="connsiteY0" fmla="*/ 0 h 640505"/>
              <a:gd name="connsiteX1" fmla="*/ 4256080 w 4576332"/>
              <a:gd name="connsiteY1" fmla="*/ 0 h 640505"/>
              <a:gd name="connsiteX2" fmla="*/ 4576332 w 4576332"/>
              <a:gd name="connsiteY2" fmla="*/ 320253 h 640505"/>
              <a:gd name="connsiteX3" fmla="*/ 4256080 w 4576332"/>
              <a:gd name="connsiteY3" fmla="*/ 640505 h 640505"/>
              <a:gd name="connsiteX4" fmla="*/ 0 w 4576332"/>
              <a:gd name="connsiteY4" fmla="*/ 640505 h 640505"/>
              <a:gd name="connsiteX5" fmla="*/ 0 w 4576332"/>
              <a:gd name="connsiteY5" fmla="*/ 0 h 64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6332" h="640505">
                <a:moveTo>
                  <a:pt x="4576332" y="640504"/>
                </a:moveTo>
                <a:lnTo>
                  <a:pt x="320252" y="640504"/>
                </a:lnTo>
                <a:lnTo>
                  <a:pt x="0" y="320252"/>
                </a:lnTo>
                <a:lnTo>
                  <a:pt x="320252" y="1"/>
                </a:lnTo>
                <a:lnTo>
                  <a:pt x="4576332" y="1"/>
                </a:lnTo>
                <a:lnTo>
                  <a:pt x="4576332" y="640504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2571" tIns="76201" rIns="142240" bIns="76201" numCol="1" spcCol="1270" anchor="ctr" anchorCtr="0">
            <a:noAutofit/>
          </a:bodyPr>
          <a:lstStyle/>
          <a:p>
            <a:pPr marL="265113"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dirty="0"/>
              <a:t>Pour assurer une continuité des apprentissages lors d’un remplacement</a:t>
            </a:r>
            <a:endParaRPr lang="fr-CA" sz="1800" kern="1200" dirty="0"/>
          </a:p>
        </p:txBody>
      </p:sp>
      <p:sp>
        <p:nvSpPr>
          <p:cNvPr id="3" name="Ellipse 2"/>
          <p:cNvSpPr/>
          <p:nvPr>
            <p:custDataLst>
              <p:tags r:id="rId8"/>
            </p:custDataLst>
          </p:nvPr>
        </p:nvSpPr>
        <p:spPr>
          <a:xfrm>
            <a:off x="1619672" y="2374532"/>
            <a:ext cx="2905083" cy="409574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 le début du cours</a:t>
            </a:r>
            <a:endParaRPr lang="fr-CA" dirty="0"/>
          </a:p>
        </p:txBody>
      </p:sp>
      <p:sp>
        <p:nvSpPr>
          <p:cNvPr id="5" name="Rectangle 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Pour mieux comprendre l’intention pédagogique de la compétence</a:t>
            </a:r>
            <a:r>
              <a:rPr kumimoji="0" lang="fr-CA" altLang="fr-F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CA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2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62170" y="279918"/>
            <a:ext cx="7155000" cy="857250"/>
          </a:xfrm>
          <a:ln>
            <a:noFill/>
          </a:ln>
        </p:spPr>
        <p:txBody>
          <a:bodyPr/>
          <a:lstStyle/>
          <a:p>
            <a:pPr algn="ctr"/>
            <a:r>
              <a:rPr lang="fr-CA" sz="2700" dirty="0">
                <a:latin typeface="+mn-lt"/>
              </a:rPr>
              <a:t>Plan de la formation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187AACE-BF19-789C-D8C4-6F89875DF302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6564152"/>
              </p:ext>
            </p:extLst>
          </p:nvPr>
        </p:nvGraphicFramePr>
        <p:xfrm>
          <a:off x="1762170" y="1628800"/>
          <a:ext cx="7155000" cy="4740204"/>
        </p:xfrm>
        <a:graphic>
          <a:graphicData uri="http://schemas.openxmlformats.org/drawingml/2006/table">
            <a:tbl>
              <a:tblPr firstRow="1" firstCol="1" bandRow="1"/>
              <a:tblGrid>
                <a:gridCol w="1952128">
                  <a:extLst>
                    <a:ext uri="{9D8B030D-6E8A-4147-A177-3AD203B41FA5}">
                      <a16:colId xmlns:a16="http://schemas.microsoft.com/office/drawing/2014/main" val="3658346702"/>
                    </a:ext>
                  </a:extLst>
                </a:gridCol>
                <a:gridCol w="5202872">
                  <a:extLst>
                    <a:ext uri="{9D8B030D-6E8A-4147-A177-3AD203B41FA5}">
                      <a16:colId xmlns:a16="http://schemas.microsoft.com/office/drawing/2014/main" val="1146268295"/>
                    </a:ext>
                  </a:extLst>
                </a:gridCol>
              </a:tblGrid>
              <a:tr h="198684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900" b="1" cap="all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</a:t>
                      </a:r>
                      <a:endParaRPr lang="fr-CA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900" b="1" cap="all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ActivitÉs</a:t>
                      </a:r>
                      <a:endParaRPr lang="fr-CA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430100"/>
                  </a:ext>
                </a:extLst>
              </a:tr>
              <a:tr h="2040255">
                <a:tc>
                  <a:txBody>
                    <a:bodyPr/>
                    <a:lstStyle/>
                    <a:p>
                      <a:pPr marL="91440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77800" algn="l"/>
                        </a:tabLst>
                      </a:pPr>
                      <a:endParaRPr lang="fr-CA" sz="9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2075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/>
                      </a:pPr>
                      <a:r>
                        <a:rPr lang="fr-CA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 1 </a:t>
                      </a:r>
                      <a:endParaRPr lang="fr-CA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25475" indent="0" defTabSz="12573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25475" indent="0" defTabSz="12573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 à distance</a:t>
                      </a:r>
                      <a:b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 Zoom</a:t>
                      </a:r>
                    </a:p>
                    <a:p>
                      <a:pPr marL="625475" indent="0" defTabSz="12573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CA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200"/>
                        </a:spcBef>
                        <a:buFont typeface="Symbol" panose="05050102010706020507" pitchFamily="18" charset="2"/>
                        <a:buChar char=""/>
                      </a:pPr>
                      <a:endParaRPr lang="fr-CA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Parlons de ce que nous savons sur la planification 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planification pédagogique. Qu’est-ce que c’est ?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L’enseignement stratégique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niveaux de la planification pédagogique : </a:t>
                      </a:r>
                    </a:p>
                    <a:p>
                      <a:pPr marL="800100" lvl="1" indent="-342900">
                        <a:spcBef>
                          <a:spcPts val="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Planification globale (Macro)</a:t>
                      </a:r>
                    </a:p>
                    <a:p>
                      <a:pPr marL="800100" lvl="1" indent="-342900">
                        <a:spcBef>
                          <a:spcPts val="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Planification détaillée (Micro)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trames théoriques à connaître avant de commencer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Préparer sa planification, une étape essentielle et intuitive</a:t>
                      </a:r>
                    </a:p>
                    <a:p>
                      <a:pPr marL="800100" lvl="1" indent="-342900">
                        <a:spcBef>
                          <a:spcPts val="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Analyser sa compétence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planification globale (Macro)</a:t>
                      </a:r>
                    </a:p>
                    <a:p>
                      <a:pPr marL="800100" lvl="1" indent="-342900">
                        <a:spcBef>
                          <a:spcPts val="0"/>
                        </a:spcBef>
                        <a:buFont typeface="Symbol" panose="05050102010706020507" pitchFamily="18" charset="2"/>
                        <a:buChar char=""/>
                      </a:pP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244648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/>
                      </a:pPr>
                      <a:endParaRPr lang="fr-CA" sz="14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2075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/>
                      </a:pPr>
                      <a:r>
                        <a:rPr lang="fr-CA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 2</a:t>
                      </a:r>
                    </a:p>
                    <a:p>
                      <a:pPr marL="2159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25475" indent="0" algn="l" defTabSz="12573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 à distance</a:t>
                      </a:r>
                      <a:br>
                        <a:rPr lang="fr-FR" sz="10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0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 Zoom</a:t>
                      </a:r>
                      <a:endParaRPr lang="fr-CA" sz="10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buFont typeface="Symbol" panose="05050102010706020507" pitchFamily="18" charset="2"/>
                        <a:buChar char=""/>
                      </a:pPr>
                      <a:endParaRPr lang="fr-CA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Retour sur le cours 1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Retour sur le devoir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plan de cours</a:t>
                      </a:r>
                    </a:p>
                    <a:p>
                      <a:pPr marL="800100" lvl="1" indent="-342900">
                        <a:spcBef>
                          <a:spcPts val="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Vos attentes et vos consignes particulières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planification détaillée (Micro)</a:t>
                      </a:r>
                    </a:p>
                    <a:p>
                      <a:pPr marL="800100" lvl="1" indent="-342900">
                        <a:spcBef>
                          <a:spcPts val="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planification de l’enseignement</a:t>
                      </a:r>
                    </a:p>
                    <a:p>
                      <a:pPr marL="800100" lvl="1" indent="-342900">
                        <a:spcBef>
                          <a:spcPts val="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Liste d’interventions universelles</a:t>
                      </a:r>
                    </a:p>
                    <a:p>
                      <a:pPr marL="800100" lvl="1" indent="-342900">
                        <a:spcBef>
                          <a:spcPts val="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conception universelle des apprentissages (CUA)</a:t>
                      </a:r>
                    </a:p>
                    <a:p>
                      <a:pPr marL="800100" lvl="1" indent="-342900">
                        <a:spcBef>
                          <a:spcPts val="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Modélisation de la micro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Présentation des travaux 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buFont typeface="Symbol" panose="05050102010706020507" pitchFamily="18" charset="2"/>
                        <a:buChar char=""/>
                      </a:pPr>
                      <a:endParaRPr lang="fr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581236"/>
                  </a:ext>
                </a:extLst>
              </a:tr>
            </a:tbl>
          </a:graphicData>
        </a:graphic>
      </p:graphicFrame>
      <p:pic>
        <p:nvPicPr>
          <p:cNvPr id="2052" name="Image 6">
            <a:extLst>
              <a:ext uri="{FF2B5EF4-FFF2-40B4-BE49-F238E27FC236}">
                <a16:creationId xmlns:a16="http://schemas.microsoft.com/office/drawing/2014/main" id="{F8F4F88D-581C-2ADA-3CC7-519AE316C3E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83" y="2780928"/>
            <a:ext cx="315934" cy="31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6">
            <a:extLst>
              <a:ext uri="{FF2B5EF4-FFF2-40B4-BE49-F238E27FC236}">
                <a16:creationId xmlns:a16="http://schemas.microsoft.com/office/drawing/2014/main" id="{9F8B82EA-6D27-B4A3-DB5F-F036903DD5A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83" y="5517232"/>
            <a:ext cx="315934" cy="31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4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9671" y="274638"/>
            <a:ext cx="6912769" cy="1282154"/>
          </a:xfrm>
        </p:spPr>
        <p:txBody>
          <a:bodyPr/>
          <a:lstStyle/>
          <a:p>
            <a:r>
              <a:rPr lang="fr-CA" dirty="0"/>
              <a:t>La micro planification</a:t>
            </a:r>
          </a:p>
        </p:txBody>
      </p:sp>
      <p:sp>
        <p:nvSpPr>
          <p:cNvPr id="4" name="Forme libre 3"/>
          <p:cNvSpPr/>
          <p:nvPr>
            <p:custDataLst>
              <p:tags r:id="rId2"/>
            </p:custDataLst>
          </p:nvPr>
        </p:nvSpPr>
        <p:spPr>
          <a:xfrm>
            <a:off x="1654952" y="1772816"/>
            <a:ext cx="6877488" cy="4800600"/>
          </a:xfrm>
          <a:custGeom>
            <a:avLst/>
            <a:gdLst>
              <a:gd name="connsiteX0" fmla="*/ 0 w 6451221"/>
              <a:gd name="connsiteY0" fmla="*/ 480060 h 4800600"/>
              <a:gd name="connsiteX1" fmla="*/ 480060 w 6451221"/>
              <a:gd name="connsiteY1" fmla="*/ 0 h 4800600"/>
              <a:gd name="connsiteX2" fmla="*/ 5971161 w 6451221"/>
              <a:gd name="connsiteY2" fmla="*/ 0 h 4800600"/>
              <a:gd name="connsiteX3" fmla="*/ 6451221 w 6451221"/>
              <a:gd name="connsiteY3" fmla="*/ 480060 h 4800600"/>
              <a:gd name="connsiteX4" fmla="*/ 6451221 w 6451221"/>
              <a:gd name="connsiteY4" fmla="*/ 4320540 h 4800600"/>
              <a:gd name="connsiteX5" fmla="*/ 5971161 w 6451221"/>
              <a:gd name="connsiteY5" fmla="*/ 4800600 h 4800600"/>
              <a:gd name="connsiteX6" fmla="*/ 480060 w 6451221"/>
              <a:gd name="connsiteY6" fmla="*/ 4800600 h 4800600"/>
              <a:gd name="connsiteX7" fmla="*/ 0 w 6451221"/>
              <a:gd name="connsiteY7" fmla="*/ 4320540 h 4800600"/>
              <a:gd name="connsiteX8" fmla="*/ 0 w 6451221"/>
              <a:gd name="connsiteY8" fmla="*/ 48006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1221" h="4800600">
                <a:moveTo>
                  <a:pt x="0" y="480060"/>
                </a:moveTo>
                <a:cubicBezTo>
                  <a:pt x="0" y="214930"/>
                  <a:pt x="214930" y="0"/>
                  <a:pt x="480060" y="0"/>
                </a:cubicBezTo>
                <a:lnTo>
                  <a:pt x="5971161" y="0"/>
                </a:lnTo>
                <a:cubicBezTo>
                  <a:pt x="6236291" y="0"/>
                  <a:pt x="6451221" y="214930"/>
                  <a:pt x="6451221" y="480060"/>
                </a:cubicBezTo>
                <a:lnTo>
                  <a:pt x="6451221" y="4320540"/>
                </a:lnTo>
                <a:cubicBezTo>
                  <a:pt x="6451221" y="4585670"/>
                  <a:pt x="6236291" y="4800600"/>
                  <a:pt x="5971161" y="4800600"/>
                </a:cubicBezTo>
                <a:lnTo>
                  <a:pt x="480060" y="4800600"/>
                </a:lnTo>
                <a:cubicBezTo>
                  <a:pt x="214930" y="4800600"/>
                  <a:pt x="0" y="4585670"/>
                  <a:pt x="0" y="4320540"/>
                </a:cubicBezTo>
                <a:lnTo>
                  <a:pt x="0" y="480060"/>
                </a:lnTo>
                <a:close/>
              </a:path>
            </a:pathLst>
          </a:custGeom>
          <a:gradFill flip="none" rotWithShape="0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665" tIns="239665" rIns="239665" bIns="239665" numCol="1" spcCol="1270" anchor="t" anchorCtr="0">
            <a:noAutofit/>
          </a:bodyPr>
          <a:lstStyle/>
          <a:p>
            <a:pPr lvl="0" algn="l" defTabSz="1689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3800" b="1" u="sng" kern="1200" dirty="0">
                <a:solidFill>
                  <a:schemeClr val="bg1"/>
                </a:solidFill>
              </a:rPr>
              <a:t>Permet</a:t>
            </a:r>
            <a:r>
              <a:rPr lang="fr-CA" sz="3800" b="1" kern="1200" dirty="0">
                <a:solidFill>
                  <a:schemeClr val="bg1"/>
                </a:solidFill>
              </a:rPr>
              <a:t> :</a:t>
            </a:r>
            <a:endParaRPr lang="fr-CA" sz="3800" kern="1200" dirty="0">
              <a:solidFill>
                <a:schemeClr val="bg1"/>
              </a:solidFill>
            </a:endParaRPr>
          </a:p>
          <a:p>
            <a:pPr marL="228600" lvl="1" indent="-228600" algn="l" defTabSz="11557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CA" sz="2600" kern="1200" dirty="0"/>
              <a:t>D’associer chaque élément de compétence prescrit du programme d’études aux contenus essentiels à faire apprendre</a:t>
            </a:r>
          </a:p>
          <a:p>
            <a:pPr marL="228600" lvl="1" indent="-228600" algn="l" defTabSz="11557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CA" sz="2600" kern="1200" dirty="0"/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CA" sz="2600" kern="1200" dirty="0"/>
              <a:t>De prévoir : contenus, stratégies d’enseignement et d’apprentissage, matériel, locaux, équipements, évaluations, etc.</a:t>
            </a:r>
          </a:p>
        </p:txBody>
      </p:sp>
    </p:spTree>
    <p:extLst>
      <p:ext uri="{BB962C8B-B14F-4D97-AF65-F5344CB8AC3E}">
        <p14:creationId xmlns:p14="http://schemas.microsoft.com/office/powerpoint/2010/main" val="188959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9671" y="274638"/>
            <a:ext cx="7056785" cy="1282154"/>
          </a:xfrm>
        </p:spPr>
        <p:txBody>
          <a:bodyPr/>
          <a:lstStyle/>
          <a:p>
            <a:r>
              <a:rPr lang="fr-CA" dirty="0"/>
              <a:t>La micro planification</a:t>
            </a:r>
          </a:p>
        </p:txBody>
      </p:sp>
      <p:sp>
        <p:nvSpPr>
          <p:cNvPr id="4" name="Forme libre 3"/>
          <p:cNvSpPr/>
          <p:nvPr>
            <p:custDataLst>
              <p:tags r:id="rId2"/>
            </p:custDataLst>
          </p:nvPr>
        </p:nvSpPr>
        <p:spPr>
          <a:xfrm>
            <a:off x="1654952" y="1772816"/>
            <a:ext cx="7021504" cy="4800600"/>
          </a:xfrm>
          <a:custGeom>
            <a:avLst/>
            <a:gdLst>
              <a:gd name="connsiteX0" fmla="*/ 0 w 6451221"/>
              <a:gd name="connsiteY0" fmla="*/ 480060 h 4800600"/>
              <a:gd name="connsiteX1" fmla="*/ 480060 w 6451221"/>
              <a:gd name="connsiteY1" fmla="*/ 0 h 4800600"/>
              <a:gd name="connsiteX2" fmla="*/ 5971161 w 6451221"/>
              <a:gd name="connsiteY2" fmla="*/ 0 h 4800600"/>
              <a:gd name="connsiteX3" fmla="*/ 6451221 w 6451221"/>
              <a:gd name="connsiteY3" fmla="*/ 480060 h 4800600"/>
              <a:gd name="connsiteX4" fmla="*/ 6451221 w 6451221"/>
              <a:gd name="connsiteY4" fmla="*/ 4320540 h 4800600"/>
              <a:gd name="connsiteX5" fmla="*/ 5971161 w 6451221"/>
              <a:gd name="connsiteY5" fmla="*/ 4800600 h 4800600"/>
              <a:gd name="connsiteX6" fmla="*/ 480060 w 6451221"/>
              <a:gd name="connsiteY6" fmla="*/ 4800600 h 4800600"/>
              <a:gd name="connsiteX7" fmla="*/ 0 w 6451221"/>
              <a:gd name="connsiteY7" fmla="*/ 4320540 h 4800600"/>
              <a:gd name="connsiteX8" fmla="*/ 0 w 6451221"/>
              <a:gd name="connsiteY8" fmla="*/ 48006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1221" h="4800600">
                <a:moveTo>
                  <a:pt x="0" y="480060"/>
                </a:moveTo>
                <a:cubicBezTo>
                  <a:pt x="0" y="214930"/>
                  <a:pt x="214930" y="0"/>
                  <a:pt x="480060" y="0"/>
                </a:cubicBezTo>
                <a:lnTo>
                  <a:pt x="5971161" y="0"/>
                </a:lnTo>
                <a:cubicBezTo>
                  <a:pt x="6236291" y="0"/>
                  <a:pt x="6451221" y="214930"/>
                  <a:pt x="6451221" y="480060"/>
                </a:cubicBezTo>
                <a:lnTo>
                  <a:pt x="6451221" y="4320540"/>
                </a:lnTo>
                <a:cubicBezTo>
                  <a:pt x="6451221" y="4585670"/>
                  <a:pt x="6236291" y="4800600"/>
                  <a:pt x="5971161" y="4800600"/>
                </a:cubicBezTo>
                <a:lnTo>
                  <a:pt x="480060" y="4800600"/>
                </a:lnTo>
                <a:cubicBezTo>
                  <a:pt x="214930" y="4800600"/>
                  <a:pt x="0" y="4585670"/>
                  <a:pt x="0" y="4320540"/>
                </a:cubicBezTo>
                <a:lnTo>
                  <a:pt x="0" y="480060"/>
                </a:lnTo>
                <a:close/>
              </a:path>
            </a:pathLst>
          </a:custGeom>
          <a:gradFill flip="none" rotWithShape="0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665" tIns="239665" rIns="239665" bIns="239665" numCol="1" spcCol="1270" anchor="t" anchorCtr="0">
            <a:noAutofit/>
          </a:bodyPr>
          <a:lstStyle/>
          <a:p>
            <a:pPr marL="0" lvl="1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CA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 de leçon:</a:t>
            </a:r>
          </a:p>
          <a:p>
            <a:pPr marL="228600" lvl="1" indent="-228600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CA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 une planification détaillée par minute du cours : </a:t>
            </a:r>
          </a:p>
          <a:p>
            <a:pPr marL="685800" lvl="2" indent="-228600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CA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contenus, stratégies d’enseignement, durée, évaluations, etc.</a:t>
            </a:r>
          </a:p>
          <a:p>
            <a:pPr marL="228600" lvl="1" indent="-228600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CA" sz="2600" kern="1200" dirty="0"/>
          </a:p>
        </p:txBody>
      </p:sp>
      <p:sp>
        <p:nvSpPr>
          <p:cNvPr id="3" name="Rectangle à coins arrondis 2"/>
          <p:cNvSpPr/>
          <p:nvPr>
            <p:custDataLst>
              <p:tags r:id="rId3"/>
            </p:custDataLst>
          </p:nvPr>
        </p:nvSpPr>
        <p:spPr>
          <a:xfrm>
            <a:off x="2429400" y="4725144"/>
            <a:ext cx="5472608" cy="158417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/>
              <a:t>La somme de tous les plans de leçon </a:t>
            </a:r>
            <a:br>
              <a:rPr lang="fr-CA" sz="2400" b="1" dirty="0"/>
            </a:br>
            <a:r>
              <a:rPr lang="fr-CA" sz="2400" b="1" dirty="0"/>
              <a:t>=</a:t>
            </a:r>
            <a:br>
              <a:rPr lang="fr-CA" sz="2400" b="1" dirty="0"/>
            </a:br>
            <a:r>
              <a:rPr lang="fr-CA" sz="2400" b="1" dirty="0"/>
              <a:t> planification globale ( macro)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077328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dirty="0"/>
              <a:t>Activité 4 - Demain… je fais</a:t>
            </a:r>
            <a:br>
              <a:rPr lang="fr-CA" sz="3200" dirty="0"/>
            </a:br>
            <a:r>
              <a:rPr lang="fr-CA" sz="3200" dirty="0"/>
              <a:t>apprendre mon métier 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fr-CA" sz="2600" b="1" dirty="0">
                <a:solidFill>
                  <a:srgbClr val="C00000"/>
                </a:solidFill>
              </a:rPr>
              <a:t>Consigne </a:t>
            </a:r>
            <a:endParaRPr lang="fr-CA" sz="2600" dirty="0">
              <a:solidFill>
                <a:srgbClr val="C00000"/>
              </a:solidFill>
            </a:endParaRPr>
          </a:p>
          <a:p>
            <a:pPr lvl="0"/>
            <a:r>
              <a:rPr lang="fr-CA" sz="2400" dirty="0"/>
              <a:t>En équipe</a:t>
            </a:r>
          </a:p>
          <a:p>
            <a:pPr lvl="0"/>
            <a:r>
              <a:rPr lang="fr-CA" sz="2400" dirty="0"/>
              <a:t>Déterminez les étapes de déroulement d’un cours : </a:t>
            </a:r>
          </a:p>
          <a:p>
            <a:pPr marL="1234440" lvl="2" indent="-45720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fr-CA" sz="2400" dirty="0">
                <a:solidFill>
                  <a:srgbClr val="C00000"/>
                </a:solidFill>
              </a:rPr>
              <a:t>Avant le début du cours </a:t>
            </a:r>
          </a:p>
          <a:p>
            <a:pPr marL="1234440" lvl="2" indent="-457200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fr-CA" sz="2400" dirty="0">
                <a:solidFill>
                  <a:srgbClr val="C00000"/>
                </a:solidFill>
              </a:rPr>
              <a:t>Début du cours </a:t>
            </a:r>
          </a:p>
          <a:p>
            <a:pPr marL="1234440" lvl="2" indent="-457200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fr-CA" sz="2400" dirty="0">
                <a:solidFill>
                  <a:srgbClr val="C00000"/>
                </a:solidFill>
              </a:rPr>
              <a:t>Cœur du cours </a:t>
            </a:r>
          </a:p>
          <a:p>
            <a:pPr marL="1234440" lvl="2" indent="-457200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fr-CA" sz="2400" dirty="0">
                <a:solidFill>
                  <a:srgbClr val="C00000"/>
                </a:solidFill>
              </a:rPr>
              <a:t>Fin du cours </a:t>
            </a:r>
          </a:p>
          <a:p>
            <a:pPr marL="1234440" lvl="2" indent="-457200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fr-CA" sz="2400" dirty="0">
                <a:solidFill>
                  <a:srgbClr val="C00000"/>
                </a:solidFill>
              </a:rPr>
              <a:t>Après le cours </a:t>
            </a:r>
          </a:p>
          <a:p>
            <a:r>
              <a:rPr lang="fr-CA" sz="2400" dirty="0"/>
              <a:t>Quelles sont les actions à entreprendre pour chacune des étapes?</a:t>
            </a:r>
          </a:p>
          <a:p>
            <a:endParaRPr lang="fr-CA" dirty="0"/>
          </a:p>
        </p:txBody>
      </p:sp>
      <p:grpSp>
        <p:nvGrpSpPr>
          <p:cNvPr id="5" name="Groupe 4"/>
          <p:cNvGrpSpPr/>
          <p:nvPr>
            <p:custDataLst>
              <p:tags r:id="rId3"/>
            </p:custDataLst>
          </p:nvPr>
        </p:nvGrpSpPr>
        <p:grpSpPr>
          <a:xfrm>
            <a:off x="6778584" y="5748197"/>
            <a:ext cx="2365416" cy="1053349"/>
            <a:chOff x="6768206" y="5877272"/>
            <a:chExt cx="2365416" cy="1053349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206" y="5877272"/>
              <a:ext cx="2365416" cy="1053349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7812360" y="6309320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dirty="0">
                  <a:solidFill>
                    <a:schemeClr val="bg1"/>
                  </a:solidFill>
                </a:rPr>
                <a:t>10 minutes</a:t>
              </a:r>
            </a:p>
          </p:txBody>
        </p:sp>
      </p:grpSp>
      <p:sp>
        <p:nvSpPr>
          <p:cNvPr id="9" name="ZoneTexte 8"/>
          <p:cNvSpPr txBox="1"/>
          <p:nvPr>
            <p:custDataLst>
              <p:tags r:id="rId4"/>
            </p:custDataLst>
          </p:nvPr>
        </p:nvSpPr>
        <p:spPr>
          <a:xfrm>
            <a:off x="1862531" y="6118689"/>
            <a:ext cx="361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C00000"/>
                </a:solidFill>
              </a:rPr>
              <a:t>Retour en plénière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148A12E-0C22-40BC-AD15-0011AA282C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41" y="3400251"/>
            <a:ext cx="1484784" cy="14847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F2E4D1-5E9D-494E-AE9D-F392C0A74FE7}"/>
              </a:ext>
            </a:extLst>
          </p:cNvPr>
          <p:cNvSpPr/>
          <p:nvPr/>
        </p:nvSpPr>
        <p:spPr>
          <a:xfrm>
            <a:off x="6208657" y="4774758"/>
            <a:ext cx="3005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CA" sz="1200" kern="0" dirty="0">
                <a:solidFill>
                  <a:prstClr val="black"/>
                </a:solidFill>
              </a:rPr>
              <a:t>Image : Généré par IA, Optimisé par DALL·E 3</a:t>
            </a:r>
          </a:p>
        </p:txBody>
      </p:sp>
    </p:spTree>
    <p:extLst>
      <p:ext uri="{BB962C8B-B14F-4D97-AF65-F5344CB8AC3E}">
        <p14:creationId xmlns:p14="http://schemas.microsoft.com/office/powerpoint/2010/main" val="31743464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7508E6-F86A-BCFA-A483-684A1576948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91970" y="330864"/>
            <a:ext cx="7155000" cy="857250"/>
          </a:xfrm>
        </p:spPr>
        <p:txBody>
          <a:bodyPr/>
          <a:lstStyle/>
          <a:p>
            <a:r>
              <a:rPr lang="fr-CA" sz="3000" dirty="0"/>
              <a:t>Le squelette de la planification des enseignements (micro)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DD76BB-8D8E-5A13-FD1D-63966024286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73000" y="2276872"/>
            <a:ext cx="7371000" cy="392889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26231" indent="-257175" defTabSz="685800">
              <a:lnSpc>
                <a:spcPct val="114000"/>
              </a:lnSpc>
              <a:spcBef>
                <a:spcPts val="450"/>
              </a:spcBef>
              <a:buFont typeface="+mj-lt"/>
              <a:buAutoNum type="arabicPeriod"/>
              <a:defRPr/>
            </a:pPr>
            <a:r>
              <a:rPr lang="fr-CA" sz="13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Accueil et ouverture de la leçon</a:t>
            </a:r>
          </a:p>
          <a:p>
            <a:pPr marL="669131" lvl="1" indent="-257175" defTabSz="685800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Préambule affectif</a:t>
            </a:r>
          </a:p>
          <a:p>
            <a:pPr marL="1012031" lvl="2" indent="-257175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Accueil bienveillant et personnalisé </a:t>
            </a:r>
          </a:p>
          <a:p>
            <a:pPr marL="1012031" lvl="2" indent="-257175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Soutien dans les routines</a:t>
            </a:r>
          </a:p>
          <a:p>
            <a:pPr marL="669131" lvl="1" indent="-257175" defTabSz="685800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 de démarrage</a:t>
            </a:r>
          </a:p>
          <a:p>
            <a:pPr marL="669131" lvl="1" indent="-257175" defTabSz="685800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endParaRPr lang="fr-CA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9131" lvl="1" indent="-257175" defTabSz="685800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endParaRPr lang="fr-CA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6231" indent="-257175" defTabSz="685800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defRPr/>
            </a:pPr>
            <a:r>
              <a:rPr lang="fr-CA" sz="13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des objectifs et amorce</a:t>
            </a:r>
          </a:p>
          <a:p>
            <a:pPr marL="669131" lvl="1" indent="-257175" defTabSz="685800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Amorce ou déclencheur </a:t>
            </a:r>
          </a:p>
          <a:p>
            <a:pPr marL="669131" lvl="1" indent="-257175" defTabSz="685800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Préambule cognitif</a:t>
            </a:r>
          </a:p>
          <a:p>
            <a:pPr marL="1012031" lvl="2" indent="-257175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Présentation des objectifs de la séance</a:t>
            </a:r>
          </a:p>
          <a:p>
            <a:pPr marL="1012031" lvl="2" indent="-257175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Lien avec les apprentissages antérieurs et/ou futurs</a:t>
            </a:r>
          </a:p>
          <a:p>
            <a:pPr marL="326231" indent="-257175" defTabSz="685800">
              <a:lnSpc>
                <a:spcPct val="114000"/>
              </a:lnSpc>
              <a:spcBef>
                <a:spcPts val="450"/>
              </a:spcBef>
              <a:buFont typeface="+mj-lt"/>
              <a:buAutoNum type="arabicPeriod"/>
              <a:defRPr/>
            </a:pPr>
            <a:endParaRPr lang="fr-CA" sz="135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6231" indent="-257175" defTabSz="685800">
              <a:lnSpc>
                <a:spcPct val="114000"/>
              </a:lnSpc>
              <a:spcBef>
                <a:spcPts val="450"/>
              </a:spcBef>
              <a:buFont typeface="+mj-lt"/>
              <a:buAutoNum type="arabicPeriod"/>
              <a:defRPr/>
            </a:pPr>
            <a:endParaRPr lang="fr-CA" sz="135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6231" indent="-257175" defTabSz="685800">
              <a:lnSpc>
                <a:spcPct val="114000"/>
              </a:lnSpc>
              <a:spcBef>
                <a:spcPts val="450"/>
              </a:spcBef>
              <a:buFont typeface="+mj-lt"/>
              <a:buAutoNum type="arabicPeriod"/>
              <a:defRPr/>
            </a:pPr>
            <a:endParaRPr lang="fr-CA" sz="135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6231" indent="-257175" defTabSz="685800">
              <a:lnSpc>
                <a:spcPct val="114000"/>
              </a:lnSpc>
              <a:spcBef>
                <a:spcPts val="450"/>
              </a:spcBef>
              <a:buFont typeface="+mj-lt"/>
              <a:buAutoNum type="arabicPeriod"/>
              <a:defRPr/>
            </a:pPr>
            <a:r>
              <a:rPr lang="fr-CA" sz="13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Cœur de la leçon  </a:t>
            </a:r>
          </a:p>
          <a:p>
            <a:pPr marL="669131" lvl="1" indent="-257175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Situations d’apprentissage : exploration, apprentissage de base, entraînement-intégration, transfert </a:t>
            </a:r>
          </a:p>
          <a:p>
            <a:pPr marL="669131" lvl="1" indent="-257175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Situations d’évaluation : évaluation en aide à l’apprentissage</a:t>
            </a:r>
          </a:p>
          <a:p>
            <a:pPr marL="669131" lvl="1" indent="-257175">
              <a:lnSpc>
                <a:spcPct val="114000"/>
              </a:lnSpc>
              <a:buFont typeface="Wingdings" panose="05000000000000000000" pitchFamily="2" charset="2"/>
              <a:buChar char="q"/>
            </a:pPr>
            <a:endParaRPr lang="fr-CA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6231" indent="-257175" defTabSz="685800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defRPr/>
            </a:pPr>
            <a:r>
              <a:rPr lang="fr-CA" sz="13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Fermeture et fin de la leçon</a:t>
            </a:r>
          </a:p>
          <a:p>
            <a:pPr marL="669131" lvl="1" indent="-257175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 de fermeture </a:t>
            </a:r>
          </a:p>
          <a:p>
            <a:pPr marL="669131" lvl="1" indent="-257175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Fermeture cognitive </a:t>
            </a:r>
          </a:p>
          <a:p>
            <a:pPr marL="1012031" lvl="2" indent="-257175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Retour sur les objectifs et les apprentissages (récap.)</a:t>
            </a:r>
          </a:p>
          <a:p>
            <a:pPr marL="1012031" lvl="2" indent="-257175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Projection vers les apprentissages futurs </a:t>
            </a:r>
          </a:p>
          <a:p>
            <a:pPr marL="669131" lvl="1" indent="-257175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Fermeture affective </a:t>
            </a:r>
          </a:p>
          <a:p>
            <a:pPr marL="1012031" lvl="2" indent="-257175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Présentation du prochain cours </a:t>
            </a:r>
          </a:p>
          <a:p>
            <a:pPr marL="1012031" lvl="2" indent="-257175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Remerciement et salutation</a:t>
            </a:r>
          </a:p>
          <a:p>
            <a:pPr marL="326231" indent="-257175" defTabSz="685800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defRPr/>
            </a:pPr>
            <a:endParaRPr lang="fr-CA" sz="135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53E5A97-EFA8-4A31-92E3-BF0F4C371CF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680411" y="1466238"/>
            <a:ext cx="6318246" cy="340478"/>
            <a:chOff x="1619672" y="1876161"/>
            <a:chExt cx="6318246" cy="340478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B4D7ABA-613D-B941-EBCA-BF0E30838F52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1673222" y="1876161"/>
              <a:ext cx="6264696" cy="340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9056" defTabSz="685800">
                <a:lnSpc>
                  <a:spcPct val="114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fr-CA" sz="15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Les grandes étapes (moments) d’une leçon</a:t>
              </a:r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28F7B13E-2215-BFCE-048A-F63E41D03E6B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 flipH="1">
              <a:off x="1619672" y="1993430"/>
              <a:ext cx="208620" cy="208620"/>
            </a:xfrm>
            <a:prstGeom prst="rect">
              <a:avLst/>
            </a:prstGeom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FBE9BCF3-4513-34E3-B87E-C3F696F6CF7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692944" y="2610207"/>
            <a:ext cx="351000" cy="351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AFBF54A-C914-B526-5BEE-1B8831715CC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709021" y="4645444"/>
            <a:ext cx="403736" cy="40373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82D3203-BD8E-D596-7CBF-F4E45EEAF11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692944" y="3123562"/>
            <a:ext cx="351000" cy="351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922ACA7-D545-135C-A923-0D775DBB6A9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692944" y="4138001"/>
            <a:ext cx="351000" cy="351000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B2DFDB3B-1A26-FC50-96A9-6D40085053B9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5367713" y="2494763"/>
            <a:ext cx="432000" cy="540000"/>
            <a:chOff x="7210951" y="2499762"/>
            <a:chExt cx="612639" cy="755987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1C1850A7-FBA6-A9F1-36F2-8C77A7E4F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210951" y="2787749"/>
              <a:ext cx="468000" cy="468000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FB97ACBE-A9F6-6CF4-9738-12738AE3A7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/>
            <a:srcRect b="38200"/>
            <a:stretch/>
          </p:blipFill>
          <p:spPr>
            <a:xfrm>
              <a:off x="7210951" y="2499762"/>
              <a:ext cx="612639" cy="378613"/>
            </a:xfrm>
            <a:prstGeom prst="rect">
              <a:avLst/>
            </a:prstGeom>
          </p:spPr>
        </p:pic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17FA0F5B-4C4E-D046-660E-A2768EAA970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403973" y="3123562"/>
            <a:ext cx="351000" cy="351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F5A7BA-A659-5079-A678-2E2D90A93FE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5365819" y="4141301"/>
            <a:ext cx="351000" cy="351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7BA8FA3-480D-C415-7420-F0788B0CA9B4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5376315" y="4725564"/>
            <a:ext cx="351000" cy="351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2CEB24A-0844-8CC1-8FE8-644807CBDAA0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5376315" y="5396209"/>
            <a:ext cx="37800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798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404664"/>
            <a:ext cx="9144000" cy="596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912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8246" y="476672"/>
            <a:ext cx="9152246" cy="589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506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9672" y="274638"/>
            <a:ext cx="6457528" cy="1325562"/>
          </a:xfrm>
        </p:spPr>
        <p:txBody>
          <a:bodyPr/>
          <a:lstStyle/>
          <a:p>
            <a:r>
              <a:rPr lang="fr-CA" sz="4400" dirty="0"/>
              <a:t>Élaborer la micro planification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19672" y="1988840"/>
            <a:ext cx="6457528" cy="441196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fr-CA" b="1" dirty="0"/>
              <a:t>Détaillez chaque cours de la planification globale :</a:t>
            </a:r>
            <a:endParaRPr lang="fr-CA" dirty="0"/>
          </a:p>
          <a:p>
            <a:pPr lvl="1"/>
            <a:r>
              <a:rPr lang="fr-CA" b="1" dirty="0">
                <a:solidFill>
                  <a:srgbClr val="C00000"/>
                </a:solidFill>
              </a:rPr>
              <a:t>Élaborez le plan de leçon (micro planification) à partir des questions suivantes et des documents rassemblés.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C00000"/>
                </a:solidFill>
              </a:rPr>
              <a:t>Que me prescrit le programme d'études ?</a:t>
            </a:r>
            <a:br>
              <a:rPr lang="fr-CA" dirty="0"/>
            </a:br>
            <a:r>
              <a:rPr lang="fr-CA" dirty="0"/>
              <a:t>Éléments de compétence, critères de performance, contexte de réalisation, savoir-liés, etc.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C00000"/>
                </a:solidFill>
              </a:rPr>
              <a:t>Comment vais-je m'y prendre (Moi)? </a:t>
            </a:r>
            <a:br>
              <a:rPr lang="fr-CA" dirty="0"/>
            </a:br>
            <a:r>
              <a:rPr lang="fr-CA" dirty="0"/>
              <a:t>Exposé, démonstration, travail en équipe, mise en situation, projet, jeu de rôles, travail individuel, en atelier, etc.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C00000"/>
                </a:solidFill>
              </a:rPr>
              <a:t>Quelle intervention universelle vais-je mettre en place ?</a:t>
            </a:r>
          </a:p>
        </p:txBody>
      </p:sp>
    </p:spTree>
    <p:extLst>
      <p:ext uri="{BB962C8B-B14F-4D97-AF65-F5344CB8AC3E}">
        <p14:creationId xmlns:p14="http://schemas.microsoft.com/office/powerpoint/2010/main" val="1758452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9672" y="274638"/>
            <a:ext cx="7128792" cy="1325562"/>
          </a:xfrm>
        </p:spPr>
        <p:txBody>
          <a:bodyPr/>
          <a:lstStyle/>
          <a:p>
            <a:r>
              <a:rPr lang="fr-CA" sz="4400" dirty="0"/>
              <a:t>Élaborer la micro planification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19672" y="1844824"/>
            <a:ext cx="7128792" cy="4752528"/>
          </a:xfrm>
        </p:spPr>
        <p:txBody>
          <a:bodyPr>
            <a:normAutofit fontScale="85000" lnSpcReduction="20000"/>
          </a:bodyPr>
          <a:lstStyle/>
          <a:p>
            <a:pPr marL="534988" indent="-420688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fr-CA" sz="2400" dirty="0">
                <a:solidFill>
                  <a:srgbClr val="C00000"/>
                </a:solidFill>
              </a:rPr>
              <a:t>Que devront faire les élèves pour apprendre ? </a:t>
            </a:r>
            <a:br>
              <a:rPr lang="fr-CA" sz="2400" dirty="0">
                <a:solidFill>
                  <a:srgbClr val="C00000"/>
                </a:solidFill>
              </a:rPr>
            </a:br>
            <a:r>
              <a:rPr lang="fr-CA" sz="2400" dirty="0"/>
              <a:t>Travailler en équipe, prennent des notes, pratiquer en atelier, etc.</a:t>
            </a:r>
            <a:endParaRPr lang="fr-CA" sz="2400" dirty="0">
              <a:solidFill>
                <a:srgbClr val="C00000"/>
              </a:solidFill>
            </a:endParaRPr>
          </a:p>
          <a:p>
            <a:pPr marL="534988" indent="-420688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fr-CA" sz="2400" dirty="0">
                <a:solidFill>
                  <a:srgbClr val="C00000"/>
                </a:solidFill>
              </a:rPr>
              <a:t>Quelles sont les ressources matérielles dont j’ai besoin ?</a:t>
            </a:r>
            <a:r>
              <a:rPr lang="fr-CA" sz="2400" dirty="0"/>
              <a:t> Guides d’apprentissage, notes de cours manuscrites ou informatiques, outillage et équipement, des moyens numériques (vidéo, logiciels spécialisés ou autres, etc.).</a:t>
            </a:r>
            <a:endParaRPr lang="fr-CA" sz="2400" dirty="0">
              <a:solidFill>
                <a:srgbClr val="C00000"/>
              </a:solidFill>
            </a:endParaRPr>
          </a:p>
          <a:p>
            <a:pPr marL="534988" indent="-420688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fr-CA" sz="2400" dirty="0">
                <a:solidFill>
                  <a:srgbClr val="C00000"/>
                </a:solidFill>
              </a:rPr>
              <a:t>Combien de temps dois-je accorder à chacune des activités d’apprentissage prévues que je mets en place ?</a:t>
            </a:r>
            <a:br>
              <a:rPr lang="fr-CA" sz="2400" dirty="0">
                <a:solidFill>
                  <a:srgbClr val="C00000"/>
                </a:solidFill>
              </a:rPr>
            </a:br>
            <a:r>
              <a:rPr lang="fr-CA" sz="2400" dirty="0"/>
              <a:t>Ex. : Durée de l'exposé, du travail en équipe, d’une démonstration, etc.</a:t>
            </a:r>
            <a:endParaRPr lang="fr-CA" sz="2400" dirty="0">
              <a:solidFill>
                <a:srgbClr val="C00000"/>
              </a:solidFill>
            </a:endParaRPr>
          </a:p>
          <a:p>
            <a:pPr marL="534988" indent="-420688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fr-CA" sz="2400" dirty="0">
                <a:solidFill>
                  <a:srgbClr val="C00000"/>
                </a:solidFill>
              </a:rPr>
              <a:t>J'évalue quoi ? Comment ? Quand ?</a:t>
            </a:r>
            <a:br>
              <a:rPr lang="fr-CA" sz="2400" dirty="0">
                <a:solidFill>
                  <a:srgbClr val="C00000"/>
                </a:solidFill>
              </a:rPr>
            </a:br>
            <a:r>
              <a:rPr lang="fr-CA" dirty="0"/>
              <a:t>Test diagnostique, fiche d'autoévaluation, évaluations en aide à l'apprentissage, évaluation de sanction, etc.</a:t>
            </a:r>
            <a:br>
              <a:rPr lang="fr-CA" dirty="0">
                <a:solidFill>
                  <a:srgbClr val="C00000"/>
                </a:solidFill>
              </a:rPr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584525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99F336-5DB9-3C96-32CC-B5A4C7A51DFA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-252536" y="10945"/>
            <a:ext cx="7886700" cy="365125"/>
          </a:xfrm>
        </p:spPr>
        <p:txBody>
          <a:bodyPr>
            <a:normAutofit fontScale="90000"/>
          </a:bodyPr>
          <a:lstStyle/>
          <a:p>
            <a:r>
              <a:rPr lang="fr-CA" dirty="0"/>
              <a:t>Liste d’interventions universelles</a:t>
            </a:r>
          </a:p>
        </p:txBody>
      </p:sp>
      <p:grpSp>
        <p:nvGrpSpPr>
          <p:cNvPr id="11" name="Groupe 10"/>
          <p:cNvGrpSpPr/>
          <p:nvPr>
            <p:custDataLst>
              <p:tags r:id="rId2"/>
            </p:custDataLst>
          </p:nvPr>
        </p:nvGrpSpPr>
        <p:grpSpPr>
          <a:xfrm>
            <a:off x="204243" y="548680"/>
            <a:ext cx="8832253" cy="6120680"/>
            <a:chOff x="200859" y="1213608"/>
            <a:chExt cx="8939757" cy="4797707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5BD8D933-F554-04E0-BCB7-902F80842E76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9"/>
            <a:stretch>
              <a:fillRect/>
            </a:stretch>
          </p:blipFill>
          <p:spPr>
            <a:xfrm>
              <a:off x="4609034" y="2595204"/>
              <a:ext cx="275975" cy="296341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A0AEB922-56CC-0F87-A9A9-B4B5DC11CD7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0"/>
            <a:stretch>
              <a:fillRect/>
            </a:stretch>
          </p:blipFill>
          <p:spPr>
            <a:xfrm>
              <a:off x="4612022" y="2150770"/>
              <a:ext cx="270000" cy="289926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8F31A9A-032B-2A3E-22E1-67B3D38A8931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51"/>
            <a:stretch>
              <a:fillRect/>
            </a:stretch>
          </p:blipFill>
          <p:spPr>
            <a:xfrm>
              <a:off x="200859" y="1255953"/>
              <a:ext cx="275975" cy="296341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55BFACA-E416-52BB-2877-40D88DD9514F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2"/>
            <a:stretch>
              <a:fillRect/>
            </a:stretch>
          </p:blipFill>
          <p:spPr>
            <a:xfrm>
              <a:off x="200859" y="2163710"/>
              <a:ext cx="275975" cy="296341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023CD9A-EE3D-223D-882D-E46548557261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3"/>
            <a:stretch>
              <a:fillRect/>
            </a:stretch>
          </p:blipFill>
          <p:spPr>
            <a:xfrm>
              <a:off x="200859" y="2568418"/>
              <a:ext cx="275975" cy="296341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C707F8ED-77D4-BB70-93BE-34C3AB0B3ECF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54"/>
            <a:stretch>
              <a:fillRect/>
            </a:stretch>
          </p:blipFill>
          <p:spPr>
            <a:xfrm>
              <a:off x="200859" y="3880884"/>
              <a:ext cx="275975" cy="296341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871CFF4-3C38-4971-9F17-E3A979C1BEC9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5"/>
            <a:stretch>
              <a:fillRect/>
            </a:stretch>
          </p:blipFill>
          <p:spPr>
            <a:xfrm>
              <a:off x="200859" y="4773421"/>
              <a:ext cx="275975" cy="296341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5DAB1805-9506-ED44-CCA6-2AE7EDA74EDC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56"/>
            <a:stretch>
              <a:fillRect/>
            </a:stretch>
          </p:blipFill>
          <p:spPr>
            <a:xfrm>
              <a:off x="200859" y="3014687"/>
              <a:ext cx="275975" cy="296341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7D231BA7-31C3-35E5-42DF-D5EB7682330C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7"/>
            <a:stretch>
              <a:fillRect/>
            </a:stretch>
          </p:blipFill>
          <p:spPr>
            <a:xfrm>
              <a:off x="200859" y="5219690"/>
              <a:ext cx="275975" cy="296341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4A5742CF-0FC1-B9F0-1A7C-30F35AC1992F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8"/>
            <a:stretch>
              <a:fillRect/>
            </a:stretch>
          </p:blipFill>
          <p:spPr>
            <a:xfrm>
              <a:off x="4609034" y="1253532"/>
              <a:ext cx="275975" cy="296341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3BF30897-F10D-9917-BA9F-B76E44F9305B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9"/>
            <a:stretch>
              <a:fillRect/>
            </a:stretch>
          </p:blipFill>
          <p:spPr>
            <a:xfrm>
              <a:off x="4609034" y="1699922"/>
              <a:ext cx="275975" cy="296341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A7224BB1-20F5-2588-DAD3-12BBA964501F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60"/>
            <a:stretch>
              <a:fillRect/>
            </a:stretch>
          </p:blipFill>
          <p:spPr>
            <a:xfrm>
              <a:off x="4642606" y="3051776"/>
              <a:ext cx="275975" cy="296341"/>
            </a:xfrm>
            <a:prstGeom prst="rect">
              <a:avLst/>
            </a:prstGeom>
          </p:spPr>
        </p:pic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F1CAEFCE-44F1-99AD-9575-81BEA8BC890E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61"/>
            <a:stretch>
              <a:fillRect/>
            </a:stretch>
          </p:blipFill>
          <p:spPr>
            <a:xfrm>
              <a:off x="4642606" y="3919781"/>
              <a:ext cx="275975" cy="296341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D7D46ED8-60E6-E758-5BDC-C1A8D9593D97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62"/>
            <a:stretch>
              <a:fillRect/>
            </a:stretch>
          </p:blipFill>
          <p:spPr>
            <a:xfrm>
              <a:off x="4642606" y="4372256"/>
              <a:ext cx="275975" cy="296341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6936A504-7DF6-9DDA-5192-34580316C9B4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63"/>
            <a:stretch>
              <a:fillRect/>
            </a:stretch>
          </p:blipFill>
          <p:spPr>
            <a:xfrm>
              <a:off x="200859" y="4327152"/>
              <a:ext cx="275975" cy="296341"/>
            </a:xfrm>
            <a:prstGeom prst="rect">
              <a:avLst/>
            </a:prstGeom>
          </p:spPr>
        </p:pic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79FE593D-9654-E45C-6523-5668176255FF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4"/>
            <a:stretch>
              <a:fillRect/>
            </a:stretch>
          </p:blipFill>
          <p:spPr>
            <a:xfrm>
              <a:off x="203847" y="1702221"/>
              <a:ext cx="270000" cy="270000"/>
            </a:xfrm>
            <a:prstGeom prst="rect">
              <a:avLst/>
            </a:prstGeom>
          </p:spPr>
        </p:pic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CECA5776-E110-503D-7DEC-965B50D3F9C5}"/>
                </a:ext>
              </a:extLst>
            </p:cNvPr>
            <p:cNvGrpSpPr/>
            <p:nvPr>
              <p:custDataLst>
                <p:tags r:id="rId19"/>
              </p:custDataLst>
            </p:nvPr>
          </p:nvGrpSpPr>
          <p:grpSpPr>
            <a:xfrm>
              <a:off x="4605572" y="4823104"/>
              <a:ext cx="350044" cy="255248"/>
              <a:chOff x="5683281" y="5796990"/>
              <a:chExt cx="535800" cy="396741"/>
            </a:xfrm>
          </p:grpSpPr>
          <p:pic>
            <p:nvPicPr>
              <p:cNvPr id="59" name="Image 58">
                <a:extLst>
                  <a:ext uri="{FF2B5EF4-FFF2-40B4-BE49-F238E27FC236}">
                    <a16:creationId xmlns:a16="http://schemas.microsoft.com/office/drawing/2014/main" id="{8F364335-81DA-4FE4-7A42-3A66C3A5FF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5"/>
              <a:srcRect b="39682"/>
              <a:stretch/>
            </p:blipFill>
            <p:spPr>
              <a:xfrm>
                <a:off x="5683281" y="5796990"/>
                <a:ext cx="360000" cy="217145"/>
              </a:xfrm>
              <a:prstGeom prst="rect">
                <a:avLst/>
              </a:prstGeom>
            </p:spPr>
          </p:pic>
          <p:grpSp>
            <p:nvGrpSpPr>
              <p:cNvPr id="57" name="Groupe 56">
                <a:extLst>
                  <a:ext uri="{FF2B5EF4-FFF2-40B4-BE49-F238E27FC236}">
                    <a16:creationId xmlns:a16="http://schemas.microsoft.com/office/drawing/2014/main" id="{44593B70-4A2B-28D5-7ECC-97A581301F91}"/>
                  </a:ext>
                </a:extLst>
              </p:cNvPr>
              <p:cNvGrpSpPr/>
              <p:nvPr/>
            </p:nvGrpSpPr>
            <p:grpSpPr>
              <a:xfrm>
                <a:off x="5837511" y="5806848"/>
                <a:ext cx="381570" cy="386883"/>
                <a:chOff x="7264260" y="6363797"/>
                <a:chExt cx="381570" cy="386883"/>
              </a:xfrm>
            </p:grpSpPr>
            <p:pic>
              <p:nvPicPr>
                <p:cNvPr id="50" name="Image 49">
                  <a:extLst>
                    <a:ext uri="{FF2B5EF4-FFF2-40B4-BE49-F238E27FC236}">
                      <a16:creationId xmlns:a16="http://schemas.microsoft.com/office/drawing/2014/main" id="{FF3E2FB6-5602-19A6-CC57-21221EE69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64260" y="6498680"/>
                  <a:ext cx="251996" cy="252000"/>
                </a:xfrm>
                <a:prstGeom prst="rect">
                  <a:avLst/>
                </a:prstGeom>
              </p:spPr>
            </p:pic>
            <p:pic>
              <p:nvPicPr>
                <p:cNvPr id="56" name="Image 55">
                  <a:extLst>
                    <a:ext uri="{FF2B5EF4-FFF2-40B4-BE49-F238E27FC236}">
                      <a16:creationId xmlns:a16="http://schemas.microsoft.com/office/drawing/2014/main" id="{D07B9960-3F2B-1391-45BC-F410802ABC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93830" y="6363797"/>
                  <a:ext cx="252000" cy="2520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9C31847B-6B57-488A-9793-54DF2CE93D0E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68"/>
            <a:stretch>
              <a:fillRect/>
            </a:stretch>
          </p:blipFill>
          <p:spPr>
            <a:xfrm>
              <a:off x="4645594" y="3539762"/>
              <a:ext cx="270000" cy="270000"/>
            </a:xfrm>
            <a:prstGeom prst="rect">
              <a:avLst/>
            </a:prstGeom>
          </p:spPr>
        </p:pic>
        <p:pic>
          <p:nvPicPr>
            <p:cNvPr id="63" name="Image 62">
              <a:extLst>
                <a:ext uri="{FF2B5EF4-FFF2-40B4-BE49-F238E27FC236}">
                  <a16:creationId xmlns:a16="http://schemas.microsoft.com/office/drawing/2014/main" id="{BB906842-9681-7B49-BAA5-78DFC9464465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9"/>
            <a:stretch>
              <a:fillRect/>
            </a:stretch>
          </p:blipFill>
          <p:spPr>
            <a:xfrm>
              <a:off x="4645594" y="5225876"/>
              <a:ext cx="270000" cy="270000"/>
            </a:xfrm>
            <a:prstGeom prst="rect">
              <a:avLst/>
            </a:prstGeom>
          </p:spPr>
        </p:pic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98A045D1-0AD4-0E4B-69EF-8BF44F176627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70"/>
            <a:stretch>
              <a:fillRect/>
            </a:stretch>
          </p:blipFill>
          <p:spPr>
            <a:xfrm>
              <a:off x="4645594" y="5657370"/>
              <a:ext cx="270000" cy="270000"/>
            </a:xfrm>
            <a:prstGeom prst="rect">
              <a:avLst/>
            </a:prstGeom>
          </p:spPr>
        </p:pic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6F8BD7FA-1691-7EC9-E733-16C529366F8C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71"/>
            <a:stretch>
              <a:fillRect/>
            </a:stretch>
          </p:blipFill>
          <p:spPr>
            <a:xfrm>
              <a:off x="203847" y="3460955"/>
              <a:ext cx="270000" cy="270000"/>
            </a:xfrm>
            <a:prstGeom prst="rect">
              <a:avLst/>
            </a:prstGeom>
          </p:spPr>
        </p:pic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855991E0-BC6C-FEA7-ABA1-5C1E1DF3C4CB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72"/>
            <a:stretch>
              <a:fillRect/>
            </a:stretch>
          </p:blipFill>
          <p:spPr>
            <a:xfrm>
              <a:off x="203847" y="5665956"/>
              <a:ext cx="270000" cy="270000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0991269-3FC2-3160-C7FE-DFC31CA64143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473847" y="1213608"/>
              <a:ext cx="4185000" cy="337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750"/>
                </a:spcAft>
              </a:pPr>
              <a:r>
                <a:rPr lang="fr-CA" sz="105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Accueillir de façon personnalisée et bienveillante</a:t>
              </a:r>
              <a:r>
                <a:rPr lang="fr-CA" sz="10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les élèves avant chaque période de classe/atelier/ clinique SASI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BC7BFD5-737B-B60B-47D9-362792BF3E8B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473847" y="1626455"/>
              <a:ext cx="4185000" cy="337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lnSpc>
                  <a:spcPct val="107000"/>
                </a:lnSpc>
                <a:spcAft>
                  <a:spcPts val="750"/>
                </a:spcAft>
                <a:defRPr/>
              </a:pPr>
              <a:r>
                <a:rPr lang="fr-FR" sz="1050" b="1" dirty="0">
                  <a:ea typeface="+mn-lt"/>
                  <a:cs typeface="+mn-lt"/>
                </a:rPr>
                <a:t>Associer du visuel aux apprentissages </a:t>
              </a:r>
              <a:r>
                <a:rPr lang="fr-FR" sz="1050" dirty="0">
                  <a:ea typeface="+mn-lt"/>
                  <a:cs typeface="+mn-lt"/>
                </a:rPr>
                <a:t>(projection, copies individuelles, etc.)</a:t>
              </a:r>
              <a:endParaRPr lang="fr-CA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C04BF42-B2C1-1BC7-1D2C-565E420B95C1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473847" y="2021753"/>
              <a:ext cx="4185000" cy="472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lnSpc>
                  <a:spcPct val="107000"/>
                </a:lnSpc>
                <a:spcAft>
                  <a:spcPts val="750"/>
                </a:spcAft>
                <a:defRPr/>
              </a:pPr>
              <a:r>
                <a:rPr lang="fr-CA" sz="105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Choisir le meilleur moment</a:t>
              </a:r>
              <a:r>
                <a:rPr lang="fr-CA" sz="10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pour présenter une nouvelle notion et </a:t>
              </a:r>
              <a:r>
                <a:rPr lang="fr-CA" sz="105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prioriser les exercices </a:t>
              </a:r>
              <a:r>
                <a:rPr lang="fr-CA" sz="10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qui permettent une rétroaction globale des notions avant de passer aux exercices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FEE35A7B-A077-55C6-5D5A-85B934B1FA6A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473847" y="2540318"/>
              <a:ext cx="4185000" cy="438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lnSpc>
                  <a:spcPct val="107000"/>
                </a:lnSpc>
                <a:spcAft>
                  <a:spcPts val="750"/>
                </a:spcAft>
                <a:defRPr/>
              </a:pPr>
              <a:r>
                <a:rPr lang="fr-CA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Donner à l’avance</a:t>
              </a:r>
              <a:r>
                <a:rPr lang="fr-CA" sz="10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les sections à l’étude / les pages à lire / les vidéos à voir et </a:t>
              </a:r>
              <a:r>
                <a:rPr lang="fr-CA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rendre disponible les notes de cours </a:t>
              </a:r>
              <a:r>
                <a:rPr lang="fr-CA" sz="10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 format électronique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0F314F7-5A93-625E-B37B-3D2D5F98D9B1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473847" y="2959171"/>
              <a:ext cx="4185000" cy="438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lnSpc>
                  <a:spcPct val="107000"/>
                </a:lnSpc>
                <a:spcAft>
                  <a:spcPts val="750"/>
                </a:spcAft>
                <a:defRPr/>
              </a:pPr>
              <a:r>
                <a:rPr lang="fr-CA" sz="105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Faire des rappels fréquents</a:t>
              </a:r>
              <a:r>
                <a:rPr lang="fr-CA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(travaux, récupération, rencontres, moyens disponibles pour gérer l’anxiété, etc.)</a:t>
              </a:r>
              <a:endParaRPr lang="fr-CA" sz="105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7A69CFD-F8A3-6964-D4B7-48FEBA8FC30A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473847" y="3476778"/>
              <a:ext cx="4185000" cy="2652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lnSpc>
                  <a:spcPct val="107000"/>
                </a:lnSpc>
                <a:spcAft>
                  <a:spcPts val="750"/>
                </a:spcAft>
                <a:defRPr/>
              </a:pPr>
              <a:r>
                <a:rPr lang="fr-FR" sz="1050" b="1">
                  <a:ea typeface="+mn-lt"/>
                  <a:cs typeface="+mn-lt"/>
                </a:rPr>
                <a:t>Fournir des consignes courtes et répétées</a:t>
              </a:r>
              <a:r>
                <a:rPr lang="fr-FR" sz="1050">
                  <a:ea typeface="+mn-lt"/>
                  <a:cs typeface="+mn-lt"/>
                </a:rPr>
                <a:t>, </a:t>
              </a:r>
              <a:r>
                <a:rPr lang="fr-FR" sz="1050" u="sng">
                  <a:ea typeface="+mn-lt"/>
                  <a:cs typeface="+mn-lt"/>
                </a:rPr>
                <a:t>à l'oral et à l'écrit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0E1C3033-9CCE-9705-A23E-D52056895C46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473847" y="3825368"/>
              <a:ext cx="4185000" cy="337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lnSpc>
                  <a:spcPct val="107000"/>
                </a:lnSpc>
                <a:spcAft>
                  <a:spcPts val="750"/>
                </a:spcAft>
                <a:defRPr/>
              </a:pPr>
              <a:r>
                <a:rPr lang="fr-CA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Fractionner le travail</a:t>
              </a:r>
              <a:r>
                <a:rPr lang="fr-CA" sz="10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et </a:t>
              </a:r>
              <a:r>
                <a:rPr lang="fr-FR" sz="1050" b="1" dirty="0">
                  <a:ea typeface="+mn-lt"/>
                  <a:cs typeface="+mn-lt"/>
                </a:rPr>
                <a:t>permettre à l’élève de valider </a:t>
              </a:r>
              <a:r>
                <a:rPr lang="fr-FR" sz="1050" dirty="0">
                  <a:ea typeface="+mn-lt"/>
                  <a:cs typeface="+mn-lt"/>
                </a:rPr>
                <a:t>chacune des étapes</a:t>
              </a:r>
              <a:endParaRPr lang="fr-CA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9857BB4-ADC4-48E0-41B4-0A998EBFEAAF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473847" y="4271637"/>
              <a:ext cx="4185000" cy="438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lnSpc>
                  <a:spcPct val="107000"/>
                </a:lnSpc>
                <a:spcAft>
                  <a:spcPts val="750"/>
                </a:spcAft>
                <a:defRPr/>
              </a:pPr>
              <a:r>
                <a:rPr lang="fr-CA" sz="105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Organiser son local</a:t>
              </a:r>
              <a:r>
                <a:rPr lang="fr-CA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et </a:t>
              </a:r>
              <a:r>
                <a:rPr lang="fr-CA" sz="105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utiliser le placement stratégique </a:t>
              </a:r>
              <a:r>
                <a:rPr lang="fr-CA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 élèves afin de maximiser l’écoute et la compréhension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2CA34CB6-0DAC-248C-F08A-DE8337A554D9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473847" y="4706824"/>
              <a:ext cx="4185000" cy="438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lnSpc>
                  <a:spcPct val="107000"/>
                </a:lnSpc>
                <a:spcAft>
                  <a:spcPts val="750"/>
                </a:spcAft>
                <a:defRPr/>
              </a:pPr>
              <a:r>
                <a:rPr lang="fr-CA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Prévoir des moments de contrôle</a:t>
              </a:r>
              <a:r>
                <a:rPr lang="fr-CA" sz="10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pour vérifier l’évolution de l’apprentissage et éviter le rattrapage et les retards</a:t>
              </a:r>
              <a:endParaRPr lang="fr-CA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82EAB0D2-A7C1-E64A-68B8-2A3507806AD6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473847" y="5165058"/>
              <a:ext cx="4185000" cy="438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lnSpc>
                  <a:spcPct val="107000"/>
                </a:lnSpc>
                <a:spcAft>
                  <a:spcPts val="750"/>
                </a:spcAft>
                <a:defRPr/>
              </a:pPr>
              <a:r>
                <a:rPr lang="fr-CA" sz="105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Prévoir des pairs aidants</a:t>
              </a:r>
              <a:r>
                <a:rPr lang="fr-CA" sz="105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selon les éléments au programme (ex.: en maths, en manipulation d’outils)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1A5B71E5-0586-AF1D-2731-E945ACE47D8C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473847" y="5564562"/>
              <a:ext cx="4185000" cy="438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lnSpc>
                  <a:spcPct val="107000"/>
                </a:lnSpc>
                <a:spcAft>
                  <a:spcPts val="750"/>
                </a:spcAft>
                <a:defRPr/>
              </a:pPr>
              <a:r>
                <a:rPr lang="fr-FR" sz="1050" b="1" dirty="0">
                  <a:ea typeface="+mn-lt"/>
                  <a:cs typeface="+mn-lt"/>
                </a:rPr>
                <a:t>Lire et expliquer ce qui est à faire / </a:t>
              </a:r>
              <a:r>
                <a:rPr lang="fr-FR" sz="1050" dirty="0">
                  <a:ea typeface="+mn-lt"/>
                  <a:cs typeface="+mn-lt"/>
                </a:rPr>
                <a:t>lire et expliquer les questions (être au clair avec l'intention d'apprentissage, puis avec l'intention d'évaluation)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A551CFE4-C920-8149-B07D-1094AD06EF39}"/>
                </a:ext>
              </a:extLst>
            </p:cNvPr>
            <p:cNvSpPr txBox="1"/>
            <p:nvPr>
              <p:custDataLst>
                <p:tags r:id="rId36"/>
              </p:custDataLst>
            </p:nvPr>
          </p:nvSpPr>
          <p:spPr>
            <a:xfrm>
              <a:off x="4922044" y="1284459"/>
              <a:ext cx="4185000" cy="2652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lnSpc>
                  <a:spcPct val="107000"/>
                </a:lnSpc>
                <a:spcAft>
                  <a:spcPts val="750"/>
                </a:spcAft>
                <a:defRPr/>
              </a:pPr>
              <a:r>
                <a:rPr lang="fr-CA" sz="105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Prévoir un outil de gestion du temps</a:t>
              </a:r>
              <a:r>
                <a:rPr lang="fr-CA" sz="10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(cellulaire, gardien du temps, etc.)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7FE74640-FCC5-A00E-8845-F95DE3268F3E}"/>
                </a:ext>
              </a:extLst>
            </p:cNvPr>
            <p:cNvSpPr txBox="1"/>
            <p:nvPr>
              <p:custDataLst>
                <p:tags r:id="rId37"/>
              </p:custDataLst>
            </p:nvPr>
          </p:nvSpPr>
          <p:spPr>
            <a:xfrm>
              <a:off x="4922044" y="1648158"/>
              <a:ext cx="4185000" cy="438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lnSpc>
                  <a:spcPct val="107000"/>
                </a:lnSpc>
                <a:spcAft>
                  <a:spcPts val="750"/>
                </a:spcAft>
                <a:defRPr/>
              </a:pPr>
              <a:r>
                <a:rPr lang="fr-CA" sz="105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Prévoir des rencontres hors classe</a:t>
              </a:r>
              <a:r>
                <a:rPr lang="fr-CA" sz="10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afin d’assurer le suivi et la progression (récupération préventive, coaching, etc.) 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EFE2C41B-97E3-731D-DC1C-E546882C5BC8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4922044" y="2196463"/>
              <a:ext cx="418500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A" sz="10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Prévoir des routines</a:t>
              </a:r>
              <a:r>
                <a:rPr lang="fr-CA" sz="10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(aide beaucoup à diminuer l’anxiété/sécurisant)</a:t>
              </a:r>
              <a:endParaRPr lang="fr-CA" sz="1050" dirty="0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BEBB6543-4CA0-1D82-7CDF-C7C737A9A3D4}"/>
                </a:ext>
              </a:extLst>
            </p:cNvPr>
            <p:cNvSpPr txBox="1"/>
            <p:nvPr>
              <p:custDataLst>
                <p:tags r:id="rId39"/>
              </p:custDataLst>
            </p:nvPr>
          </p:nvSpPr>
          <p:spPr>
            <a:xfrm>
              <a:off x="4955616" y="2512902"/>
              <a:ext cx="4185000" cy="438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lnSpc>
                  <a:spcPct val="107000"/>
                </a:lnSpc>
                <a:spcAft>
                  <a:spcPts val="750"/>
                </a:spcAft>
                <a:defRPr/>
              </a:pPr>
              <a:r>
                <a:rPr lang="fr-FR" sz="1050" b="1">
                  <a:ea typeface="+mn-lt"/>
                  <a:cs typeface="+mn-lt"/>
                </a:rPr>
                <a:t>Rédiger les documents « maison » dans un format facilement lisible </a:t>
              </a:r>
              <a:r>
                <a:rPr lang="fr-FR" sz="1050">
                  <a:ea typeface="+mn-lt"/>
                  <a:cs typeface="+mn-lt"/>
                </a:rPr>
                <a:t>(aéré, espacé, police sans empattement, 1,5 interligne, etc.)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D9B22ACC-4E4E-80CD-FBD0-8350F2B3084B}"/>
                </a:ext>
              </a:extLst>
            </p:cNvPr>
            <p:cNvSpPr txBox="1"/>
            <p:nvPr>
              <p:custDataLst>
                <p:tags r:id="rId40"/>
              </p:custDataLst>
            </p:nvPr>
          </p:nvSpPr>
          <p:spPr>
            <a:xfrm>
              <a:off x="4955616" y="2943445"/>
              <a:ext cx="4185000" cy="434252"/>
            </a:xfrm>
            <a:prstGeom prst="rect">
              <a:avLst/>
            </a:prstGeom>
            <a:noFill/>
          </p:spPr>
          <p:txBody>
            <a:bodyPr wrap="square" lIns="68580" tIns="34290" rIns="68580" bIns="34290" anchor="t">
              <a:spAutoFit/>
            </a:bodyPr>
            <a:lstStyle/>
            <a:p>
              <a:r>
                <a:rPr lang="fr-CA" sz="1050" b="1" dirty="0">
                  <a:latin typeface="Calibri"/>
                  <a:ea typeface="Calibri" panose="020F0502020204030204" pitchFamily="34" charset="0"/>
                  <a:cs typeface="Times New Roman"/>
                </a:rPr>
                <a:t>Situer les apprentissages dans le temps</a:t>
              </a:r>
              <a:r>
                <a:rPr lang="fr-CA" sz="1050" dirty="0">
                  <a:latin typeface="Calibri"/>
                  <a:ea typeface="Calibri" panose="020F0502020204030204" pitchFamily="34" charset="0"/>
                  <a:cs typeface="Times New Roman"/>
                </a:rPr>
                <a:t>: horaire à très court terme, à </a:t>
              </a:r>
              <a:r>
                <a:rPr lang="fr-CA" sz="1050" dirty="0">
                  <a:ea typeface="Calibri" panose="020F0502020204030204" pitchFamily="34" charset="0"/>
                  <a:cs typeface="Times New Roman"/>
                </a:rPr>
                <a:t>court terme, </a:t>
              </a:r>
              <a:r>
                <a:rPr lang="fr-CA" sz="1050" dirty="0">
                  <a:latin typeface="Calibri"/>
                  <a:ea typeface="Calibri" panose="020F0502020204030204" pitchFamily="34" charset="0"/>
                  <a:cs typeface="Times New Roman"/>
                </a:rPr>
                <a:t>à moyen </a:t>
              </a:r>
              <a:r>
                <a:rPr lang="fr-CA" sz="1050" dirty="0">
                  <a:ea typeface="Calibri" panose="020F0502020204030204" pitchFamily="34" charset="0"/>
                  <a:cs typeface="Times New Roman"/>
                </a:rPr>
                <a:t>terme et </a:t>
              </a:r>
              <a:r>
                <a:rPr lang="fr-CA" sz="1050" dirty="0">
                  <a:latin typeface="Calibri"/>
                  <a:ea typeface="Calibri" panose="020F0502020204030204" pitchFamily="34" charset="0"/>
                  <a:cs typeface="Times New Roman"/>
                </a:rPr>
                <a:t>à long terme (menu quotidien, horaire, agenda, cellulaire, rappels)</a:t>
              </a:r>
              <a:endParaRPr lang="fr-CA" sz="1050" dirty="0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EEBF6774-64F4-44F2-640E-90FC203E7172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4955616" y="3435072"/>
              <a:ext cx="4185000" cy="438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lnSpc>
                  <a:spcPct val="107000"/>
                </a:lnSpc>
                <a:spcAft>
                  <a:spcPts val="750"/>
                </a:spcAft>
                <a:defRPr/>
              </a:pPr>
              <a:r>
                <a:rPr lang="fr-FR" sz="1050" b="1" dirty="0">
                  <a:ea typeface="+mn-lt"/>
                  <a:cs typeface="+mn-lt"/>
                </a:rPr>
                <a:t>Donner du sens aux enseignements </a:t>
              </a:r>
              <a:r>
                <a:rPr lang="fr-FR" sz="1050" dirty="0">
                  <a:ea typeface="+mn-lt"/>
                  <a:cs typeface="+mn-lt"/>
                </a:rPr>
                <a:t>: les situer dans le processus d’apprentissage</a:t>
              </a:r>
              <a:endParaRPr lang="fr-CA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2160840D-514D-6E55-C0DA-DAC1092AA103}"/>
                </a:ext>
              </a:extLst>
            </p:cNvPr>
            <p:cNvSpPr txBox="1"/>
            <p:nvPr>
              <p:custDataLst>
                <p:tags r:id="rId42"/>
              </p:custDataLst>
            </p:nvPr>
          </p:nvSpPr>
          <p:spPr>
            <a:xfrm>
              <a:off x="4955616" y="3864265"/>
              <a:ext cx="4185000" cy="438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750"/>
                </a:spcAft>
              </a:pPr>
              <a:r>
                <a:rPr lang="fr-CA" sz="105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Travailler selon la méthode de l’enseignement explicite</a:t>
              </a:r>
              <a:r>
                <a:rPr lang="fr-CA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(3 étapes: la modélisation, la pratique guidée, la pratique autonome)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17654779-653E-EB72-D6E5-EDDE63C3BB5F}"/>
                </a:ext>
              </a:extLst>
            </p:cNvPr>
            <p:cNvSpPr txBox="1"/>
            <p:nvPr>
              <p:custDataLst>
                <p:tags r:id="rId43"/>
              </p:custDataLst>
            </p:nvPr>
          </p:nvSpPr>
          <p:spPr>
            <a:xfrm>
              <a:off x="4955616" y="4316216"/>
              <a:ext cx="4185000" cy="438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750"/>
                </a:spcAft>
              </a:pPr>
              <a:r>
                <a:rPr lang="fr-CA" sz="105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Terminer le cours par un réinvestissement </a:t>
              </a:r>
              <a:r>
                <a:rPr lang="fr-CA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et </a:t>
              </a:r>
              <a:r>
                <a:rPr lang="fr-CA" sz="105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impliquer les élèves </a:t>
              </a:r>
              <a:r>
                <a:rPr lang="fr-CA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dans ce processus (faire reformuler et synthétiser)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EBBDBD71-0D02-5514-807F-6B63066450EA}"/>
                </a:ext>
              </a:extLst>
            </p:cNvPr>
            <p:cNvSpPr txBox="1"/>
            <p:nvPr>
              <p:custDataLst>
                <p:tags r:id="rId44"/>
              </p:custDataLst>
            </p:nvPr>
          </p:nvSpPr>
          <p:spPr>
            <a:xfrm>
              <a:off x="4955614" y="4717905"/>
              <a:ext cx="4185000" cy="438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750"/>
                </a:spcAft>
              </a:pPr>
              <a:r>
                <a:rPr lang="fr-FR" sz="1050">
                  <a:ea typeface="+mn-lt"/>
                  <a:cs typeface="+mn-lt"/>
                </a:rPr>
                <a:t>Autoriser l'élève à </a:t>
              </a:r>
              <a:r>
                <a:rPr lang="fr-FR" sz="1050" b="1">
                  <a:ea typeface="+mn-lt"/>
                  <a:cs typeface="+mn-lt"/>
                </a:rPr>
                <a:t>être debout, à se déplacer, à changer de position </a:t>
              </a:r>
              <a:r>
                <a:rPr lang="fr-FR" sz="1050">
                  <a:ea typeface="+mn-lt"/>
                  <a:cs typeface="+mn-lt"/>
                </a:rPr>
                <a:t>et favoriser l’utilisation de </a:t>
              </a:r>
              <a:r>
                <a:rPr lang="fr-FR" sz="1050" b="1">
                  <a:ea typeface="+mn-lt"/>
                  <a:cs typeface="+mn-lt"/>
                </a:rPr>
                <a:t>balles anti-stress ou de coquilles </a:t>
              </a:r>
              <a:r>
                <a:rPr lang="fr-FR" sz="1050">
                  <a:ea typeface="+mn-lt"/>
                  <a:cs typeface="+mn-lt"/>
                </a:rPr>
                <a:t>antibruit</a:t>
              </a:r>
              <a:endParaRPr lang="fr-CA" sz="105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8B031235-5C64-8AF2-F072-3B6766CC628C}"/>
                </a:ext>
              </a:extLst>
            </p:cNvPr>
            <p:cNvSpPr txBox="1"/>
            <p:nvPr>
              <p:custDataLst>
                <p:tags r:id="rId45"/>
              </p:custDataLst>
            </p:nvPr>
          </p:nvSpPr>
          <p:spPr>
            <a:xfrm>
              <a:off x="4955614" y="5157191"/>
              <a:ext cx="4185000" cy="438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lnSpc>
                  <a:spcPct val="107000"/>
                </a:lnSpc>
                <a:spcAft>
                  <a:spcPts val="750"/>
                </a:spcAft>
                <a:defRPr/>
              </a:pPr>
              <a:r>
                <a:rPr lang="fr-FR" sz="1050" b="1">
                  <a:ea typeface="+mn-lt"/>
                  <a:cs typeface="+mn-lt"/>
                </a:rPr>
                <a:t>Commencer le cours par une révision </a:t>
              </a:r>
              <a:r>
                <a:rPr lang="fr-FR" sz="1050">
                  <a:ea typeface="+mn-lt"/>
                  <a:cs typeface="+mn-lt"/>
                </a:rPr>
                <a:t>de la matière ou une réactivation des connaissances antérieures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968D4398-20C0-38CF-B3D1-16C52C165A64}"/>
                </a:ext>
              </a:extLst>
            </p:cNvPr>
            <p:cNvSpPr txBox="1"/>
            <p:nvPr>
              <p:custDataLst>
                <p:tags r:id="rId46"/>
              </p:custDataLst>
            </p:nvPr>
          </p:nvSpPr>
          <p:spPr>
            <a:xfrm>
              <a:off x="4955614" y="5573246"/>
              <a:ext cx="4185000" cy="438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lnSpc>
                  <a:spcPct val="107000"/>
                </a:lnSpc>
                <a:spcAft>
                  <a:spcPts val="750"/>
                </a:spcAft>
                <a:defRPr/>
              </a:pPr>
              <a:r>
                <a:rPr lang="fr-FR" sz="1050" b="1">
                  <a:ea typeface="+mn-lt"/>
                  <a:cs typeface="+mn-lt"/>
                </a:rPr>
                <a:t>Donner un temps précis pour réaliser une activité </a:t>
              </a:r>
              <a:r>
                <a:rPr lang="fr-FR" sz="1050">
                  <a:ea typeface="+mn-lt"/>
                  <a:cs typeface="+mn-lt"/>
                </a:rPr>
                <a:t>et inviter l'élève à organiser son horaire de travail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484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t="4991" b="2685"/>
          <a:stretch/>
        </p:blipFill>
        <p:spPr>
          <a:xfrm>
            <a:off x="-27712" y="1412776"/>
            <a:ext cx="917171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3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39567" y="1079668"/>
            <a:ext cx="6453000" cy="857250"/>
          </a:xfrm>
          <a:ln>
            <a:noFill/>
          </a:ln>
        </p:spPr>
        <p:txBody>
          <a:bodyPr/>
          <a:lstStyle/>
          <a:p>
            <a:pPr algn="ctr"/>
            <a:r>
              <a:rPr lang="fr-CA" sz="2700" dirty="0">
                <a:latin typeface="+mn-lt"/>
              </a:rPr>
              <a:t>Parlons de ce que nous savons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698F47-AB4F-FC8C-198C-2A9DD26D534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47864" y="3379304"/>
            <a:ext cx="346929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056" algn="ctr">
              <a:spcBef>
                <a:spcPts val="450"/>
              </a:spcBef>
              <a:spcAft>
                <a:spcPts val="450"/>
              </a:spcAft>
            </a:pPr>
            <a:r>
              <a:rPr lang="fr-CA" sz="27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savez-vous de la planification pédagogique ?</a:t>
            </a:r>
            <a:endParaRPr lang="fr-CA" sz="27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1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FF23B84-9B2A-4485-A7D8-319463483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3" y="1052736"/>
            <a:ext cx="9144000" cy="510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427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C9B7F52-1070-4567-ACBC-49CE52E62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67747" cy="531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064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27DBE027-F7DF-4AC5-BBCD-B66DF9F9EBD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834810" y="1674405"/>
            <a:ext cx="7065588" cy="459694"/>
            <a:chOff x="1583070" y="2181310"/>
            <a:chExt cx="7065588" cy="459694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ECF08C6-B195-49DA-0E46-0468C15E5102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904482" y="2350091"/>
              <a:ext cx="6744176" cy="2909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9056" defTabSz="685800">
                <a:lnSpc>
                  <a:spcPct val="114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fr-CA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 route vers une compréhension commune des éléments d’une micro planification.</a:t>
              </a:r>
            </a:p>
          </p:txBody>
        </p:sp>
        <p:sp>
          <p:nvSpPr>
            <p:cNvPr id="482" name="ZoneTexte 481">
              <a:extLst>
                <a:ext uri="{FF2B5EF4-FFF2-40B4-BE49-F238E27FC236}">
                  <a16:creationId xmlns:a16="http://schemas.microsoft.com/office/drawing/2014/main" id="{771AEA4B-F8FE-27E8-8543-E4B74578AF59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968232" y="2183892"/>
              <a:ext cx="93570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fr-CA" sz="1500" b="1" dirty="0">
                  <a:solidFill>
                    <a:srgbClr val="000000"/>
                  </a:solidFill>
                  <a:latin typeface="Calibri"/>
                </a:rPr>
                <a:t>Activité 5</a:t>
              </a:r>
            </a:p>
          </p:txBody>
        </p:sp>
        <p:grpSp>
          <p:nvGrpSpPr>
            <p:cNvPr id="493" name="Groupe 492">
              <a:extLst>
                <a:ext uri="{FF2B5EF4-FFF2-40B4-BE49-F238E27FC236}">
                  <a16:creationId xmlns:a16="http://schemas.microsoft.com/office/drawing/2014/main" id="{4F03C06C-7C59-89BF-C54A-C162DFC1A6F3}"/>
                </a:ext>
              </a:extLst>
            </p:cNvPr>
            <p:cNvGrpSpPr/>
            <p:nvPr>
              <p:custDataLst>
                <p:tags r:id="rId6"/>
              </p:custDataLst>
            </p:nvPr>
          </p:nvGrpSpPr>
          <p:grpSpPr>
            <a:xfrm>
              <a:off x="1583070" y="2181310"/>
              <a:ext cx="434795" cy="451514"/>
              <a:chOff x="5117727" y="4388131"/>
              <a:chExt cx="579727" cy="602018"/>
            </a:xfrm>
          </p:grpSpPr>
          <p:pic>
            <p:nvPicPr>
              <p:cNvPr id="486" name="Image 485">
                <a:extLst>
                  <a:ext uri="{FF2B5EF4-FFF2-40B4-BE49-F238E27FC236}">
                    <a16:creationId xmlns:a16="http://schemas.microsoft.com/office/drawing/2014/main" id="{1568849B-248F-F61C-5336-3305D37935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7727" y="4410422"/>
                <a:ext cx="579727" cy="579727"/>
              </a:xfrm>
              <a:prstGeom prst="rect">
                <a:avLst/>
              </a:prstGeom>
            </p:spPr>
          </p:pic>
          <p:pic>
            <p:nvPicPr>
              <p:cNvPr id="488" name="Image 487">
                <a:extLst>
                  <a:ext uri="{FF2B5EF4-FFF2-40B4-BE49-F238E27FC236}">
                    <a16:creationId xmlns:a16="http://schemas.microsoft.com/office/drawing/2014/main" id="{0B440C7A-06A8-4BD2-6313-C9DF91D12D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7095" y="4869160"/>
                <a:ext cx="120989" cy="120989"/>
              </a:xfrm>
              <a:prstGeom prst="rect">
                <a:avLst/>
              </a:prstGeom>
            </p:spPr>
          </p:pic>
          <p:pic>
            <p:nvPicPr>
              <p:cNvPr id="491" name="Image 490">
                <a:extLst>
                  <a:ext uri="{FF2B5EF4-FFF2-40B4-BE49-F238E27FC236}">
                    <a16:creationId xmlns:a16="http://schemas.microsoft.com/office/drawing/2014/main" id="{6F49A185-C80B-A8B2-F236-4BBC4D911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7094" y="4388131"/>
                <a:ext cx="120989" cy="120989"/>
              </a:xfrm>
              <a:prstGeom prst="rect">
                <a:avLst/>
              </a:prstGeom>
            </p:spPr>
          </p:pic>
          <p:pic>
            <p:nvPicPr>
              <p:cNvPr id="492" name="Image 491">
                <a:extLst>
                  <a:ext uri="{FF2B5EF4-FFF2-40B4-BE49-F238E27FC236}">
                    <a16:creationId xmlns:a16="http://schemas.microsoft.com/office/drawing/2014/main" id="{047060AA-C983-9ED9-8D31-8F63B93A4E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6278" y="4713767"/>
                <a:ext cx="120989" cy="120989"/>
              </a:xfrm>
              <a:prstGeom prst="rect">
                <a:avLst/>
              </a:prstGeom>
            </p:spPr>
          </p:pic>
        </p:grp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DBCAD71C-D363-CFAE-1559-4B5533D497F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7020272" y="5805264"/>
            <a:ext cx="1774062" cy="790012"/>
            <a:chOff x="6768206" y="5877272"/>
            <a:chExt cx="2365416" cy="1053349"/>
          </a:xfrm>
        </p:grpSpPr>
        <p:pic>
          <p:nvPicPr>
            <p:cNvPr id="495" name="Image 494">
              <a:extLst>
                <a:ext uri="{FF2B5EF4-FFF2-40B4-BE49-F238E27FC236}">
                  <a16:creationId xmlns:a16="http://schemas.microsoft.com/office/drawing/2014/main" id="{1EE0EBDB-1080-EB0A-237D-B2749B57F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206" y="5877272"/>
              <a:ext cx="2365416" cy="1053349"/>
            </a:xfrm>
            <a:prstGeom prst="rect">
              <a:avLst/>
            </a:prstGeom>
          </p:spPr>
        </p:pic>
        <p:sp>
          <p:nvSpPr>
            <p:cNvPr id="496" name="ZoneTexte 495">
              <a:extLst>
                <a:ext uri="{FF2B5EF4-FFF2-40B4-BE49-F238E27FC236}">
                  <a16:creationId xmlns:a16="http://schemas.microsoft.com/office/drawing/2014/main" id="{1A4F5D9D-1F5C-744F-FC4A-396B8C479777}"/>
                </a:ext>
              </a:extLst>
            </p:cNvPr>
            <p:cNvSpPr txBox="1"/>
            <p:nvPr/>
          </p:nvSpPr>
          <p:spPr>
            <a:xfrm>
              <a:off x="7812361" y="6309320"/>
              <a:ext cx="10081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fr-CA" sz="900" dirty="0">
                  <a:solidFill>
                    <a:srgbClr val="FFFFFF"/>
                  </a:solidFill>
                  <a:latin typeface="Calibri"/>
                </a:rPr>
                <a:t>30 minutes</a:t>
              </a:r>
            </a:p>
          </p:txBody>
        </p:sp>
      </p:grpSp>
      <p:sp>
        <p:nvSpPr>
          <p:cNvPr id="21" name="Titre 1">
            <a:extLst>
              <a:ext uri="{FF2B5EF4-FFF2-40B4-BE49-F238E27FC236}">
                <a16:creationId xmlns:a16="http://schemas.microsoft.com/office/drawing/2014/main" id="{5137DF83-3B6E-754F-B9C4-B08162BCDB2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745398" y="409858"/>
            <a:ext cx="7155000" cy="857250"/>
          </a:xfrm>
        </p:spPr>
        <p:txBody>
          <a:bodyPr/>
          <a:lstStyle/>
          <a:p>
            <a:r>
              <a:rPr lang="fr-CA" sz="2700" dirty="0"/>
              <a:t>Modélisation de la micro planification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AC28C7-0A27-4CCC-B080-E738519EBD6B}"/>
              </a:ext>
            </a:extLst>
          </p:cNvPr>
          <p:cNvSpPr/>
          <p:nvPr/>
        </p:nvSpPr>
        <p:spPr>
          <a:xfrm>
            <a:off x="1574523" y="2549934"/>
            <a:ext cx="7496750" cy="285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spcBef>
                <a:spcPct val="20000"/>
              </a:spcBef>
              <a:buClr>
                <a:srgbClr val="C00000"/>
              </a:buClr>
            </a:pPr>
            <a:r>
              <a:rPr lang="fr-CA" sz="3400" b="1" dirty="0">
                <a:solidFill>
                  <a:srgbClr val="C00000"/>
                </a:solidFill>
              </a:rPr>
              <a:t>Consigne</a:t>
            </a:r>
            <a:r>
              <a:rPr lang="fr-CA" sz="2600" b="1" dirty="0">
                <a:solidFill>
                  <a:srgbClr val="C00000"/>
                </a:solidFill>
              </a:rPr>
              <a:t> </a:t>
            </a:r>
            <a:endParaRPr lang="fr-CA" sz="2600" dirty="0">
              <a:solidFill>
                <a:srgbClr val="C00000"/>
              </a:solidFill>
            </a:endParaRPr>
          </a:p>
          <a:p>
            <a:pPr marL="114300" lvl="0">
              <a:spcBef>
                <a:spcPct val="20000"/>
              </a:spcBef>
              <a:buClr>
                <a:srgbClr val="C00000"/>
              </a:buClr>
            </a:pPr>
            <a:r>
              <a:rPr lang="fr-CA" sz="2400" b="1" dirty="0">
                <a:solidFill>
                  <a:srgbClr val="679B9A">
                    <a:lumMod val="50000"/>
                  </a:srgbClr>
                </a:solidFill>
              </a:rPr>
              <a:t>Créer une macro ou micro planification à l’aide de :</a:t>
            </a:r>
          </a:p>
          <a:p>
            <a:pPr marL="914400" lvl="1" indent="-3429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sz="2000" b="1" i="1" dirty="0">
                <a:solidFill>
                  <a:srgbClr val="000000"/>
                </a:solidFill>
              </a:rPr>
              <a:t>Gabarit - La planification détaillée (Micro) correspondant à votre mode d’enseignement (magistral, individualisé ou stages SASI – APED)</a:t>
            </a:r>
            <a:endParaRPr lang="fr-CA" sz="2000" dirty="0">
              <a:solidFill>
                <a:srgbClr val="679B9A">
                  <a:lumMod val="50000"/>
                </a:srgbClr>
              </a:solidFill>
            </a:endParaRPr>
          </a:p>
          <a:p>
            <a:pPr marL="914400" lvl="1" indent="-3429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sz="2000" b="1" i="1" dirty="0">
                <a:solidFill>
                  <a:srgbClr val="000000"/>
                </a:solidFill>
              </a:rPr>
              <a:t>À l’aide de votre planification globale</a:t>
            </a:r>
          </a:p>
          <a:p>
            <a:pPr marL="914400" lvl="1" indent="-3429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sz="2000" b="1" i="1" dirty="0">
                <a:solidFill>
                  <a:srgbClr val="000000"/>
                </a:solidFill>
              </a:rPr>
              <a:t>À partir de votre programme d’étude</a:t>
            </a:r>
          </a:p>
        </p:txBody>
      </p:sp>
    </p:spTree>
    <p:extLst>
      <p:ext uri="{BB962C8B-B14F-4D97-AF65-F5344CB8AC3E}">
        <p14:creationId xmlns:p14="http://schemas.microsoft.com/office/powerpoint/2010/main" val="41234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>
                <a:latin typeface="+mn-lt"/>
              </a:rPr>
              <a:t>Pause</a:t>
            </a:r>
          </a:p>
        </p:txBody>
      </p:sp>
      <p:pic>
        <p:nvPicPr>
          <p:cNvPr id="5128" name="Picture 8" descr="Top Analog Stickers for Android &amp; iOS | Gfycat">
            <a:extLst>
              <a:ext uri="{FF2B5EF4-FFF2-40B4-BE49-F238E27FC236}">
                <a16:creationId xmlns:a16="http://schemas.microsoft.com/office/drawing/2014/main" id="{29C2C2B1-DD05-061E-E946-29BAD27490B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95" y="2510898"/>
            <a:ext cx="980546" cy="145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9D870C3-CAF0-C43E-3368-B23E6ED5ECA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897814" y="2759681"/>
            <a:ext cx="480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CA" b="1" dirty="0">
                <a:solidFill>
                  <a:srgbClr val="000000"/>
                </a:solidFill>
                <a:latin typeface="Calibri"/>
              </a:rPr>
              <a:t>15 minutes pour se rafraîchir les neurones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8484DAD-A825-A492-7FF2-DE6AD1DAD09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97815" y="3036679"/>
            <a:ext cx="33857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fr-CA" dirty="0">
                <a:solidFill>
                  <a:srgbClr val="000000"/>
                </a:solidFill>
                <a:latin typeface="Calibri"/>
                <a:hlinkClick r:id="rId8"/>
              </a:rPr>
              <a:t>Lien chrono-rappel </a:t>
            </a:r>
            <a:br>
              <a:rPr lang="fr-CA" dirty="0">
                <a:solidFill>
                  <a:srgbClr val="000000"/>
                </a:solidFill>
                <a:latin typeface="Calibri"/>
              </a:rPr>
            </a:br>
            <a:r>
              <a:rPr lang="fr-CA" sz="1200" dirty="0">
                <a:solidFill>
                  <a:srgbClr val="000000"/>
                </a:solidFill>
                <a:latin typeface="Calibri"/>
              </a:rPr>
              <a:t>(cliquer pour un lancer un minuteur de 15 minutes)</a:t>
            </a:r>
          </a:p>
        </p:txBody>
      </p:sp>
    </p:spTree>
    <p:extLst>
      <p:ext uri="{BB962C8B-B14F-4D97-AF65-F5344CB8AC3E}">
        <p14:creationId xmlns:p14="http://schemas.microsoft.com/office/powerpoint/2010/main" val="282615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ACBFA4-3B01-4893-A6CE-760FE02A1E0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Corrigé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29C4FD4-55DA-434A-A111-84980E283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19672" y="1772816"/>
            <a:ext cx="6457950" cy="4575954"/>
          </a:xfrm>
          <a:prstGeom prst="rect">
            <a:avLst/>
          </a:prstGeom>
        </p:spPr>
      </p:pic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A92545E4-922D-431C-9A2A-E74F279F376A}"/>
              </a:ext>
            </a:extLst>
          </p:cNvPr>
          <p:cNvSpPr/>
          <p:nvPr/>
        </p:nvSpPr>
        <p:spPr>
          <a:xfrm>
            <a:off x="7380312" y="692696"/>
            <a:ext cx="1584176" cy="1296144"/>
          </a:xfrm>
          <a:prstGeom prst="wedgeEllipse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Sur Moodle</a:t>
            </a:r>
          </a:p>
        </p:txBody>
      </p:sp>
    </p:spTree>
    <p:extLst>
      <p:ext uri="{BB962C8B-B14F-4D97-AF65-F5344CB8AC3E}">
        <p14:creationId xmlns:p14="http://schemas.microsoft.com/office/powerpoint/2010/main" val="28576380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Le plan de cours</a:t>
            </a:r>
          </a:p>
        </p:txBody>
      </p:sp>
    </p:spTree>
    <p:extLst>
      <p:ext uri="{BB962C8B-B14F-4D97-AF65-F5344CB8AC3E}">
        <p14:creationId xmlns:p14="http://schemas.microsoft.com/office/powerpoint/2010/main" val="16781897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9672" y="274638"/>
            <a:ext cx="7272808" cy="1143000"/>
          </a:xfrm>
        </p:spPr>
        <p:txBody>
          <a:bodyPr/>
          <a:lstStyle/>
          <a:p>
            <a:r>
              <a:rPr lang="fr-CA" dirty="0"/>
              <a:t>Le plan de cours</a:t>
            </a:r>
          </a:p>
        </p:txBody>
      </p:sp>
      <p:sp>
        <p:nvSpPr>
          <p:cNvPr id="7" name="ZoneTexte 6"/>
          <p:cNvSpPr txBox="1"/>
          <p:nvPr>
            <p:custDataLst>
              <p:tags r:id="rId2"/>
            </p:custDataLst>
          </p:nvPr>
        </p:nvSpPr>
        <p:spPr>
          <a:xfrm>
            <a:off x="1601912" y="1657653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rgbClr val="C00000"/>
                </a:solidFill>
              </a:rPr>
              <a:t>Pourquoi</a:t>
            </a:r>
            <a:endParaRPr lang="fr-CA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>
            <p:custDataLst>
              <p:tags r:id="rId3"/>
            </p:custDataLst>
          </p:nvPr>
        </p:nvSpPr>
        <p:spPr>
          <a:xfrm>
            <a:off x="7164288" y="1705670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chemeClr val="bg1">
                    <a:lumMod val="50000"/>
                  </a:schemeClr>
                </a:solidFill>
              </a:rPr>
              <a:t>Quand</a:t>
            </a:r>
            <a:endParaRPr lang="fr-CA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orme libre 10"/>
          <p:cNvSpPr/>
          <p:nvPr>
            <p:custDataLst>
              <p:tags r:id="rId4"/>
            </p:custDataLst>
          </p:nvPr>
        </p:nvSpPr>
        <p:spPr>
          <a:xfrm>
            <a:off x="5652120" y="2228885"/>
            <a:ext cx="3240358" cy="4036408"/>
          </a:xfrm>
          <a:custGeom>
            <a:avLst/>
            <a:gdLst>
              <a:gd name="connsiteX0" fmla="*/ 0 w 4036408"/>
              <a:gd name="connsiteY0" fmla="*/ 2018204 h 4036408"/>
              <a:gd name="connsiteX1" fmla="*/ 2018204 w 4036408"/>
              <a:gd name="connsiteY1" fmla="*/ 0 h 4036408"/>
              <a:gd name="connsiteX2" fmla="*/ 4036408 w 4036408"/>
              <a:gd name="connsiteY2" fmla="*/ 2018204 h 4036408"/>
              <a:gd name="connsiteX3" fmla="*/ 2018204 w 4036408"/>
              <a:gd name="connsiteY3" fmla="*/ 4036408 h 4036408"/>
              <a:gd name="connsiteX4" fmla="*/ 0 w 4036408"/>
              <a:gd name="connsiteY4" fmla="*/ 2018204 h 403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6408" h="4036408">
                <a:moveTo>
                  <a:pt x="0" y="2018204"/>
                </a:moveTo>
                <a:cubicBezTo>
                  <a:pt x="0" y="903581"/>
                  <a:pt x="903581" y="0"/>
                  <a:pt x="2018204" y="0"/>
                </a:cubicBezTo>
                <a:cubicBezTo>
                  <a:pt x="3132827" y="0"/>
                  <a:pt x="4036408" y="903581"/>
                  <a:pt x="4036408" y="2018204"/>
                </a:cubicBezTo>
                <a:cubicBezTo>
                  <a:pt x="4036408" y="3132827"/>
                  <a:pt x="3132827" y="4036408"/>
                  <a:pt x="2018204" y="4036408"/>
                </a:cubicBezTo>
                <a:cubicBezTo>
                  <a:pt x="903581" y="4036408"/>
                  <a:pt x="0" y="3132827"/>
                  <a:pt x="0" y="20182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84000" tIns="475980" rIns="563643" bIns="475979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600" b="1" dirty="0"/>
              <a:t>À remettre et à présenter aux élèves lors du </a:t>
            </a:r>
            <a:br>
              <a:rPr lang="fr-CA" sz="2600" b="1" dirty="0"/>
            </a:br>
            <a:r>
              <a:rPr lang="fr-CA" sz="2600" b="1" dirty="0"/>
              <a:t>1</a:t>
            </a:r>
            <a:r>
              <a:rPr lang="fr-CA" sz="2600" b="1" baseline="30000" dirty="0"/>
              <a:t>er</a:t>
            </a:r>
            <a:r>
              <a:rPr lang="fr-CA" sz="2600" b="1" dirty="0"/>
              <a:t>  cours</a:t>
            </a:r>
            <a:endParaRPr lang="fr-CA" sz="2600" kern="1200" dirty="0"/>
          </a:p>
        </p:txBody>
      </p:sp>
      <p:sp>
        <p:nvSpPr>
          <p:cNvPr id="9" name="Forme libre 8"/>
          <p:cNvSpPr/>
          <p:nvPr>
            <p:custDataLst>
              <p:tags r:id="rId5"/>
            </p:custDataLst>
          </p:nvPr>
        </p:nvSpPr>
        <p:spPr>
          <a:xfrm flipH="1">
            <a:off x="1547664" y="2365884"/>
            <a:ext cx="4752528" cy="907950"/>
          </a:xfrm>
          <a:custGeom>
            <a:avLst/>
            <a:gdLst>
              <a:gd name="connsiteX0" fmla="*/ 0 w 4576332"/>
              <a:gd name="connsiteY0" fmla="*/ 0 h 640505"/>
              <a:gd name="connsiteX1" fmla="*/ 4256080 w 4576332"/>
              <a:gd name="connsiteY1" fmla="*/ 0 h 640505"/>
              <a:gd name="connsiteX2" fmla="*/ 4576332 w 4576332"/>
              <a:gd name="connsiteY2" fmla="*/ 320253 h 640505"/>
              <a:gd name="connsiteX3" fmla="*/ 4256080 w 4576332"/>
              <a:gd name="connsiteY3" fmla="*/ 640505 h 640505"/>
              <a:gd name="connsiteX4" fmla="*/ 0 w 4576332"/>
              <a:gd name="connsiteY4" fmla="*/ 640505 h 640505"/>
              <a:gd name="connsiteX5" fmla="*/ 0 w 4576332"/>
              <a:gd name="connsiteY5" fmla="*/ 0 h 64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6332" h="640505">
                <a:moveTo>
                  <a:pt x="4576332" y="640504"/>
                </a:moveTo>
                <a:lnTo>
                  <a:pt x="320252" y="640504"/>
                </a:lnTo>
                <a:lnTo>
                  <a:pt x="0" y="320252"/>
                </a:lnTo>
                <a:lnTo>
                  <a:pt x="320252" y="1"/>
                </a:lnTo>
                <a:lnTo>
                  <a:pt x="4576332" y="1"/>
                </a:lnTo>
                <a:lnTo>
                  <a:pt x="4576332" y="640504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2571" tIns="76201" rIns="142240" bIns="76201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000" dirty="0"/>
              <a:t>Pour présenter et situer chaque </a:t>
            </a:r>
            <a:br>
              <a:rPr lang="fr-CA" sz="2000" dirty="0"/>
            </a:br>
            <a:r>
              <a:rPr lang="fr-CA" sz="2000" dirty="0"/>
              <a:t>compétence</a:t>
            </a:r>
            <a:endParaRPr lang="fr-CA" sz="2000" kern="1200" dirty="0"/>
          </a:p>
        </p:txBody>
      </p:sp>
      <p:sp>
        <p:nvSpPr>
          <p:cNvPr id="12" name="Forme libre 11"/>
          <p:cNvSpPr/>
          <p:nvPr>
            <p:custDataLst>
              <p:tags r:id="rId6"/>
            </p:custDataLst>
          </p:nvPr>
        </p:nvSpPr>
        <p:spPr>
          <a:xfrm flipH="1">
            <a:off x="1547664" y="3356992"/>
            <a:ext cx="4752528" cy="907200"/>
          </a:xfrm>
          <a:custGeom>
            <a:avLst/>
            <a:gdLst>
              <a:gd name="connsiteX0" fmla="*/ 0 w 4576332"/>
              <a:gd name="connsiteY0" fmla="*/ 0 h 640505"/>
              <a:gd name="connsiteX1" fmla="*/ 4256080 w 4576332"/>
              <a:gd name="connsiteY1" fmla="*/ 0 h 640505"/>
              <a:gd name="connsiteX2" fmla="*/ 4576332 w 4576332"/>
              <a:gd name="connsiteY2" fmla="*/ 320253 h 640505"/>
              <a:gd name="connsiteX3" fmla="*/ 4256080 w 4576332"/>
              <a:gd name="connsiteY3" fmla="*/ 640505 h 640505"/>
              <a:gd name="connsiteX4" fmla="*/ 0 w 4576332"/>
              <a:gd name="connsiteY4" fmla="*/ 640505 h 640505"/>
              <a:gd name="connsiteX5" fmla="*/ 0 w 4576332"/>
              <a:gd name="connsiteY5" fmla="*/ 0 h 64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6332" h="640505">
                <a:moveTo>
                  <a:pt x="4576332" y="640504"/>
                </a:moveTo>
                <a:lnTo>
                  <a:pt x="320252" y="640504"/>
                </a:lnTo>
                <a:lnTo>
                  <a:pt x="0" y="320252"/>
                </a:lnTo>
                <a:lnTo>
                  <a:pt x="320252" y="1"/>
                </a:lnTo>
                <a:lnTo>
                  <a:pt x="4576332" y="1"/>
                </a:lnTo>
                <a:lnTo>
                  <a:pt x="4576332" y="640504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2571" tIns="76201" rIns="142240" bIns="76201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000" dirty="0"/>
              <a:t>Pour informer et guider l’élève dans </a:t>
            </a:r>
            <a:br>
              <a:rPr lang="fr-CA" sz="2000" dirty="0"/>
            </a:br>
            <a:r>
              <a:rPr lang="fr-CA" sz="2000" dirty="0"/>
              <a:t>ses apprentissages </a:t>
            </a:r>
            <a:br>
              <a:rPr lang="fr-CA" sz="2000" dirty="0"/>
            </a:br>
            <a:r>
              <a:rPr lang="fr-CA" i="1" dirty="0"/>
              <a:t>(transparence et andragogie)</a:t>
            </a:r>
            <a:endParaRPr lang="fr-CA" sz="2000" i="1" kern="1200" dirty="0"/>
          </a:p>
        </p:txBody>
      </p:sp>
      <p:sp>
        <p:nvSpPr>
          <p:cNvPr id="13" name="Forme libre 12"/>
          <p:cNvSpPr/>
          <p:nvPr>
            <p:custDataLst>
              <p:tags r:id="rId7"/>
            </p:custDataLst>
          </p:nvPr>
        </p:nvSpPr>
        <p:spPr>
          <a:xfrm flipH="1">
            <a:off x="1547664" y="4333807"/>
            <a:ext cx="4752528" cy="907200"/>
          </a:xfrm>
          <a:custGeom>
            <a:avLst/>
            <a:gdLst>
              <a:gd name="connsiteX0" fmla="*/ 0 w 4576332"/>
              <a:gd name="connsiteY0" fmla="*/ 0 h 640505"/>
              <a:gd name="connsiteX1" fmla="*/ 4256080 w 4576332"/>
              <a:gd name="connsiteY1" fmla="*/ 0 h 640505"/>
              <a:gd name="connsiteX2" fmla="*/ 4576332 w 4576332"/>
              <a:gd name="connsiteY2" fmla="*/ 320253 h 640505"/>
              <a:gd name="connsiteX3" fmla="*/ 4256080 w 4576332"/>
              <a:gd name="connsiteY3" fmla="*/ 640505 h 640505"/>
              <a:gd name="connsiteX4" fmla="*/ 0 w 4576332"/>
              <a:gd name="connsiteY4" fmla="*/ 640505 h 640505"/>
              <a:gd name="connsiteX5" fmla="*/ 0 w 4576332"/>
              <a:gd name="connsiteY5" fmla="*/ 0 h 64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6332" h="640505">
                <a:moveTo>
                  <a:pt x="4576332" y="640504"/>
                </a:moveTo>
                <a:lnTo>
                  <a:pt x="320252" y="640504"/>
                </a:lnTo>
                <a:lnTo>
                  <a:pt x="0" y="320252"/>
                </a:lnTo>
                <a:lnTo>
                  <a:pt x="320252" y="1"/>
                </a:lnTo>
                <a:lnTo>
                  <a:pt x="4576332" y="1"/>
                </a:lnTo>
                <a:lnTo>
                  <a:pt x="4576332" y="640504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2571" tIns="76201" rIns="142240" bIns="76201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000" dirty="0"/>
              <a:t>Pour établir ma gestion de classe</a:t>
            </a:r>
            <a:endParaRPr lang="fr-CA" sz="2000" kern="1200" dirty="0"/>
          </a:p>
        </p:txBody>
      </p:sp>
      <p:sp>
        <p:nvSpPr>
          <p:cNvPr id="10" name="Forme libre 9"/>
          <p:cNvSpPr/>
          <p:nvPr>
            <p:custDataLst>
              <p:tags r:id="rId8"/>
            </p:custDataLst>
          </p:nvPr>
        </p:nvSpPr>
        <p:spPr>
          <a:xfrm flipH="1">
            <a:off x="1547664" y="5249351"/>
            <a:ext cx="4752528" cy="907200"/>
          </a:xfrm>
          <a:custGeom>
            <a:avLst/>
            <a:gdLst>
              <a:gd name="connsiteX0" fmla="*/ 0 w 4576332"/>
              <a:gd name="connsiteY0" fmla="*/ 0 h 640505"/>
              <a:gd name="connsiteX1" fmla="*/ 4256080 w 4576332"/>
              <a:gd name="connsiteY1" fmla="*/ 0 h 640505"/>
              <a:gd name="connsiteX2" fmla="*/ 4576332 w 4576332"/>
              <a:gd name="connsiteY2" fmla="*/ 320253 h 640505"/>
              <a:gd name="connsiteX3" fmla="*/ 4256080 w 4576332"/>
              <a:gd name="connsiteY3" fmla="*/ 640505 h 640505"/>
              <a:gd name="connsiteX4" fmla="*/ 0 w 4576332"/>
              <a:gd name="connsiteY4" fmla="*/ 640505 h 640505"/>
              <a:gd name="connsiteX5" fmla="*/ 0 w 4576332"/>
              <a:gd name="connsiteY5" fmla="*/ 0 h 64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6332" h="640505">
                <a:moveTo>
                  <a:pt x="4576332" y="640504"/>
                </a:moveTo>
                <a:lnTo>
                  <a:pt x="320252" y="640504"/>
                </a:lnTo>
                <a:lnTo>
                  <a:pt x="0" y="320252"/>
                </a:lnTo>
                <a:lnTo>
                  <a:pt x="320252" y="1"/>
                </a:lnTo>
                <a:lnTo>
                  <a:pt x="4576332" y="1"/>
                </a:lnTo>
                <a:lnTo>
                  <a:pt x="4576332" y="640504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2571" tIns="76201" rIns="142240" bIns="76201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000" dirty="0"/>
              <a:t>Pour sécuriser et motiver l’élève</a:t>
            </a:r>
            <a:endParaRPr lang="fr-CA" sz="2000" kern="1200" dirty="0"/>
          </a:p>
        </p:txBody>
      </p:sp>
    </p:spTree>
    <p:extLst>
      <p:ext uri="{BB962C8B-B14F-4D97-AF65-F5344CB8AC3E}">
        <p14:creationId xmlns:p14="http://schemas.microsoft.com/office/powerpoint/2010/main" val="36993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 animBg="1"/>
      <p:bldP spid="13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9672" y="274638"/>
            <a:ext cx="7128792" cy="1143000"/>
          </a:xfrm>
        </p:spPr>
        <p:txBody>
          <a:bodyPr/>
          <a:lstStyle/>
          <a:p>
            <a:r>
              <a:rPr lang="fr-CA" dirty="0"/>
              <a:t>Le plan de 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19672" y="1600200"/>
            <a:ext cx="7128792" cy="4800600"/>
          </a:xfrm>
        </p:spPr>
        <p:txBody>
          <a:bodyPr>
            <a:normAutofit/>
          </a:bodyPr>
          <a:lstStyle/>
          <a:p>
            <a:pPr marL="114300" indent="0">
              <a:spcAft>
                <a:spcPts val="1200"/>
              </a:spcAft>
              <a:buNone/>
            </a:pPr>
            <a:r>
              <a:rPr lang="fr-CA" sz="2400" b="1" u="sng" dirty="0">
                <a:solidFill>
                  <a:srgbClr val="C00000"/>
                </a:solidFill>
              </a:rPr>
              <a:t>Il précise et indique </a:t>
            </a:r>
          </a:p>
          <a:p>
            <a:pPr marL="534988" indent="-42068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CA" sz="2400" dirty="0"/>
              <a:t>Le titre et la durée de la compétence</a:t>
            </a:r>
          </a:p>
          <a:p>
            <a:pPr marL="534988" indent="-42068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CA" sz="2400" dirty="0"/>
              <a:t>Les contenus de la formation (éléments de compétences et critères de performance)</a:t>
            </a:r>
          </a:p>
          <a:p>
            <a:pPr marL="534988" indent="-42068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CA" sz="2400" dirty="0"/>
              <a:t>Les stratégies d’apprentissage prévues</a:t>
            </a:r>
          </a:p>
          <a:p>
            <a:pPr marL="534988" indent="-42068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CA" sz="2400" dirty="0"/>
              <a:t>Les moments, les conditions d’évaluation et le seuil de réussite</a:t>
            </a:r>
          </a:p>
          <a:p>
            <a:pPr marL="534988" indent="-42068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CA" sz="2400" dirty="0"/>
              <a:t>Les consignes et exigences particulières</a:t>
            </a:r>
          </a:p>
          <a:p>
            <a:pPr marL="534988" indent="-42068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CA" sz="2400" dirty="0"/>
              <a:t>Des liens, des références pertinentes (facultatives)</a:t>
            </a:r>
          </a:p>
        </p:txBody>
      </p:sp>
    </p:spTree>
    <p:extLst>
      <p:ext uri="{BB962C8B-B14F-4D97-AF65-F5344CB8AC3E}">
        <p14:creationId xmlns:p14="http://schemas.microsoft.com/office/powerpoint/2010/main" val="58076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62483" y="2132856"/>
            <a:ext cx="6382863" cy="400506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62005" y="332656"/>
            <a:ext cx="6457528" cy="1143000"/>
          </a:xfrm>
        </p:spPr>
        <p:txBody>
          <a:bodyPr/>
          <a:lstStyle/>
          <a:p>
            <a:r>
              <a:rPr lang="fr-CA" dirty="0"/>
              <a:t>Le plan de cours</a:t>
            </a:r>
          </a:p>
        </p:txBody>
      </p:sp>
    </p:spTree>
    <p:extLst>
      <p:ext uri="{BB962C8B-B14F-4D97-AF65-F5344CB8AC3E}">
        <p14:creationId xmlns:p14="http://schemas.microsoft.com/office/powerpoint/2010/main" val="14027597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/>
          <a:srcRect l="51037" t="32189" b="4433"/>
          <a:stretch/>
        </p:blipFill>
        <p:spPr>
          <a:xfrm>
            <a:off x="1841101" y="1585604"/>
            <a:ext cx="6259291" cy="508375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62005" y="332656"/>
            <a:ext cx="6457528" cy="1143000"/>
          </a:xfrm>
        </p:spPr>
        <p:txBody>
          <a:bodyPr/>
          <a:lstStyle/>
          <a:p>
            <a:r>
              <a:rPr lang="fr-CA" dirty="0"/>
              <a:t>Le plan de cours</a:t>
            </a:r>
          </a:p>
        </p:txBody>
      </p:sp>
    </p:spTree>
    <p:extLst>
      <p:ext uri="{BB962C8B-B14F-4D97-AF65-F5344CB8AC3E}">
        <p14:creationId xmlns:p14="http://schemas.microsoft.com/office/powerpoint/2010/main" val="147709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3133" y="404664"/>
            <a:ext cx="6457528" cy="1143000"/>
          </a:xfrm>
        </p:spPr>
        <p:txBody>
          <a:bodyPr/>
          <a:lstStyle/>
          <a:p>
            <a:r>
              <a:rPr lang="fr-CA" sz="3600" b="1" dirty="0"/>
              <a:t>La planification pédagogique</a:t>
            </a:r>
            <a:endParaRPr lang="fr-CA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1080E004-44E7-4421-B827-E817A2A6C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4090207"/>
              </p:ext>
            </p:extLst>
          </p:nvPr>
        </p:nvGraphicFramePr>
        <p:xfrm>
          <a:off x="1619672" y="1772816"/>
          <a:ext cx="72728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09586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7508E6-F86A-BCFA-A483-684A1576948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73696" y="513315"/>
            <a:ext cx="7155000" cy="857250"/>
          </a:xfrm>
        </p:spPr>
        <p:txBody>
          <a:bodyPr/>
          <a:lstStyle/>
          <a:p>
            <a:r>
              <a:rPr lang="fr-CA" sz="3000" dirty="0"/>
              <a:t>Le squelette d’un plan de cours traditionnel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DD76BB-8D8E-5A13-FD1D-63966024286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52483" y="2275000"/>
            <a:ext cx="7391517" cy="4225484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26231" indent="-257175" defTabSz="685800">
              <a:lnSpc>
                <a:spcPct val="114000"/>
              </a:lnSpc>
              <a:spcBef>
                <a:spcPts val="450"/>
              </a:spcBef>
              <a:buFont typeface="+mj-lt"/>
              <a:buAutoNum type="arabicPeriod"/>
              <a:defRPr/>
            </a:pPr>
            <a:r>
              <a:rPr lang="fr-CA" sz="13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de base sur le cours</a:t>
            </a:r>
          </a:p>
          <a:p>
            <a:pPr marL="669131" lvl="1" indent="-257175" defTabSz="685800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du cours et de l’enseignant</a:t>
            </a:r>
          </a:p>
          <a:p>
            <a:pPr marL="1012031" lvl="2" indent="-257175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 du cours</a:t>
            </a:r>
          </a:p>
          <a:p>
            <a:pPr marL="1012031" lvl="2" indent="-257175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de début/fin et durée du cours</a:t>
            </a:r>
          </a:p>
          <a:p>
            <a:pPr marL="1012031" lvl="2" indent="-257175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 et local</a:t>
            </a:r>
          </a:p>
          <a:p>
            <a:pPr marL="1012031" lvl="2" indent="-257175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 et courriel officiel de l’enseignant</a:t>
            </a:r>
          </a:p>
          <a:p>
            <a:pPr marL="1012031" lvl="2" indent="-257175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 de participation et de communication</a:t>
            </a:r>
          </a:p>
          <a:p>
            <a:pPr marL="669131" lvl="1" indent="-257175" defTabSz="685800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Comportement attendu ou objectifs du cours</a:t>
            </a:r>
          </a:p>
          <a:p>
            <a:pPr marL="669131" lvl="1" indent="-257175" defTabSz="685800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Lien avec les autres compétences</a:t>
            </a:r>
          </a:p>
          <a:p>
            <a:pPr marL="326231" indent="-257175" defTabSz="685800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defRPr/>
            </a:pPr>
            <a:r>
              <a:rPr lang="fr-CA" sz="13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Exigences particulières</a:t>
            </a:r>
          </a:p>
          <a:p>
            <a:pPr marL="669131" lvl="1" indent="-257175" defTabSz="685800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Attentes de l’enseignant (gestion de classe)</a:t>
            </a:r>
          </a:p>
          <a:p>
            <a:pPr marL="1012031" lvl="2" indent="-257175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Comportement attendu</a:t>
            </a:r>
          </a:p>
          <a:p>
            <a:pPr marL="1012031" lvl="2" indent="-257175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Matériel requis</a:t>
            </a:r>
          </a:p>
          <a:p>
            <a:pPr marL="1012031" lvl="2" indent="-257175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Prérequis pour avoir accès à l’évaluation aux fins de sanction (ex. avoir réussi l’évaluation synthèse)</a:t>
            </a:r>
          </a:p>
          <a:p>
            <a:pPr marL="1012031" lvl="2" indent="-257175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endParaRPr lang="fr-CA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54856" lvl="2">
              <a:lnSpc>
                <a:spcPct val="114000"/>
              </a:lnSpc>
              <a:defRPr/>
            </a:pPr>
            <a:endParaRPr lang="fr-CA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6231" indent="-257175" defTabSz="685800">
              <a:lnSpc>
                <a:spcPct val="114000"/>
              </a:lnSpc>
              <a:spcBef>
                <a:spcPts val="450"/>
              </a:spcBef>
              <a:buFont typeface="+mj-lt"/>
              <a:buAutoNum type="arabicPeriod"/>
              <a:defRPr/>
            </a:pPr>
            <a:r>
              <a:rPr lang="fr-CA" sz="13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Stratégies pédagogiques</a:t>
            </a:r>
          </a:p>
          <a:p>
            <a:pPr marL="669131" lvl="1" indent="-257175" defTabSz="685800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Stratégies d’enseignement </a:t>
            </a:r>
          </a:p>
          <a:p>
            <a:pPr marL="1012031" lvl="2" indent="-257175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Résumé des méthodes pédagogiques</a:t>
            </a:r>
          </a:p>
          <a:p>
            <a:pPr marL="669131" lvl="1" indent="-257175" defTabSz="685800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Stratégies en aide à l’apprentissage</a:t>
            </a:r>
          </a:p>
          <a:p>
            <a:pPr marL="1012031" lvl="2" indent="-257175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Résumé des interventions universelles</a:t>
            </a:r>
          </a:p>
          <a:p>
            <a:pPr marL="1012031" lvl="2" indent="-257175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Période de récupération</a:t>
            </a:r>
          </a:p>
          <a:p>
            <a:pPr marL="326231" indent="-257175" defTabSz="685800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defRPr/>
            </a:pPr>
            <a:r>
              <a:rPr lang="fr-CA" sz="13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Évaluation</a:t>
            </a:r>
          </a:p>
          <a:p>
            <a:pPr marL="669131" lvl="1" indent="-257175" defTabSz="685800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Description, déroulement, nombre et durée de(s) évaluation(s) aux fins de la sanction</a:t>
            </a:r>
          </a:p>
          <a:p>
            <a:pPr marL="669131" lvl="1" indent="-257175" defTabSz="685800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Critères d’évaluation </a:t>
            </a:r>
          </a:p>
          <a:p>
            <a:pPr marL="1012031" lvl="2" indent="-257175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sommaire du comportement attendu pour chaque critère</a:t>
            </a:r>
          </a:p>
          <a:p>
            <a:pPr marL="1012031" lvl="2" indent="-257175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Pondération (facultatif)</a:t>
            </a:r>
          </a:p>
          <a:p>
            <a:pPr marL="326231" indent="-257175" defTabSz="685800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defRPr/>
            </a:pPr>
            <a:r>
              <a:rPr lang="fr-CA" sz="13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Déroulement du cours (facultatif)</a:t>
            </a:r>
          </a:p>
          <a:p>
            <a:pPr marL="669131" lvl="1" indent="-257175" defTabSz="685800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Planification détaillée des cours </a:t>
            </a:r>
          </a:p>
          <a:p>
            <a:pPr marL="669131" lvl="1" indent="-257175" defTabSz="685800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Planification des évaluations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4D7ABA-613D-B941-EBCA-BF0E30838F5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52482" y="1955083"/>
            <a:ext cx="6264696" cy="34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056" defTabSz="685800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fr-CA" sz="15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grandes sections d’un plan de cours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28A4A9-4C2C-673C-0403-07504172971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527736" y="1986419"/>
            <a:ext cx="340709" cy="252454"/>
            <a:chOff x="1132384" y="1519746"/>
            <a:chExt cx="1564809" cy="1221765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D20FA6E8-B5CB-64BD-10A3-D3A5C2D77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343472" y="1628800"/>
              <a:ext cx="1112711" cy="1112711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515C9380-B28A-639C-81E7-A9344E926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32384" y="1519746"/>
              <a:ext cx="422176" cy="42217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1F2753C7-9E3E-089D-5C09-4B0494572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75017" y="2122093"/>
              <a:ext cx="422176" cy="422176"/>
            </a:xfrm>
            <a:prstGeom prst="rect">
              <a:avLst/>
            </a:prstGeom>
          </p:spPr>
        </p:pic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E2869AA1-F1FA-9B65-C08A-79B0E740087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448242" y="4551917"/>
            <a:ext cx="351000" cy="351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5CE1107-3025-1EAC-6A9A-D8F46CA1D13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448242" y="2566688"/>
            <a:ext cx="351000" cy="351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B322C41-C165-FE6C-E7F2-A79D234E88B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868444" y="4727417"/>
            <a:ext cx="351000" cy="351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EA9488D-B234-D7B2-5A5A-58DA61C698B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872463" y="2566688"/>
            <a:ext cx="297000" cy="297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9602F97C-017D-7DA9-10C6-CA97AB3862B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448242" y="3096710"/>
            <a:ext cx="351000" cy="3510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A57FC97-A0B3-D9B2-6138-10C1A58A870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443342" y="5535234"/>
            <a:ext cx="351000" cy="351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F7A7D9AD-20A5-1DDA-513C-0F53D22C083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450878" y="3964972"/>
            <a:ext cx="351000" cy="351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0B83C07-B22D-4AA6-3748-B82E797E709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868444" y="4095178"/>
            <a:ext cx="297000" cy="2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761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9672" y="274638"/>
            <a:ext cx="6457528" cy="1426170"/>
          </a:xfrm>
        </p:spPr>
        <p:txBody>
          <a:bodyPr/>
          <a:lstStyle/>
          <a:p>
            <a:r>
              <a:rPr lang="fr-CA" sz="3200" dirty="0"/>
              <a:t>Activité 6</a:t>
            </a:r>
            <a:br>
              <a:rPr lang="fr-CA" sz="3200" dirty="0"/>
            </a:br>
            <a:r>
              <a:rPr lang="fr-CA" sz="3200" dirty="0"/>
              <a:t>Rédigez vos attentes </a:t>
            </a:r>
            <a:br>
              <a:rPr lang="fr-CA" sz="3200" dirty="0"/>
            </a:br>
            <a:r>
              <a:rPr lang="fr-FR" sz="3200" dirty="0"/>
              <a:t>et vos consignes particulières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19672" y="1960705"/>
            <a:ext cx="6624736" cy="426794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CA" sz="2800" b="1" u="sng" dirty="0">
                <a:solidFill>
                  <a:srgbClr val="C00000"/>
                </a:solidFill>
              </a:rPr>
              <a:t>Consignes</a:t>
            </a:r>
            <a:endParaRPr lang="fr-CA" sz="2400" u="sng" dirty="0">
              <a:solidFill>
                <a:srgbClr val="C00000"/>
              </a:solidFill>
            </a:endParaRPr>
          </a:p>
          <a:p>
            <a:pPr marL="114300" indent="0">
              <a:spcBef>
                <a:spcPts val="0"/>
              </a:spcBef>
              <a:buNone/>
            </a:pPr>
            <a:endParaRPr lang="fr-CA" sz="2400" b="1" dirty="0"/>
          </a:p>
          <a:p>
            <a:pPr marL="114300" indent="0">
              <a:spcBef>
                <a:spcPts val="0"/>
              </a:spcBef>
              <a:buNone/>
            </a:pPr>
            <a:r>
              <a:rPr lang="fr-CA" sz="2400" b="1" dirty="0">
                <a:solidFill>
                  <a:srgbClr val="C00000"/>
                </a:solidFill>
              </a:rPr>
              <a:t>Rédigez vos exigences et consignes particulières, soit :</a:t>
            </a:r>
          </a:p>
          <a:p>
            <a:pPr>
              <a:spcBef>
                <a:spcPts val="0"/>
              </a:spcBef>
            </a:pPr>
            <a:r>
              <a:rPr lang="fr-CA" sz="2400" b="1" dirty="0"/>
              <a:t>Dans votre plan de cours, dans la section dédiée à cet effet </a:t>
            </a:r>
          </a:p>
          <a:p>
            <a:pPr marL="114300" indent="0" algn="ctr">
              <a:spcBef>
                <a:spcPts val="0"/>
              </a:spcBef>
              <a:buNone/>
            </a:pPr>
            <a:r>
              <a:rPr lang="fr-CA" sz="2800" b="1" dirty="0">
                <a:solidFill>
                  <a:srgbClr val="C00000"/>
                </a:solidFill>
              </a:rPr>
              <a:t>ou</a:t>
            </a:r>
            <a:r>
              <a:rPr lang="fr-CA" sz="2400" b="1" dirty="0"/>
              <a:t> </a:t>
            </a:r>
          </a:p>
          <a:p>
            <a:pPr>
              <a:spcBef>
                <a:spcPts val="0"/>
              </a:spcBef>
            </a:pPr>
            <a:r>
              <a:rPr lang="fr-CA" sz="2400" b="1" dirty="0"/>
              <a:t>Sur une feuille Word que vous copierez, dans votre plan de cours, par la suite </a:t>
            </a:r>
          </a:p>
        </p:txBody>
      </p:sp>
      <p:grpSp>
        <p:nvGrpSpPr>
          <p:cNvPr id="5" name="Groupe 4"/>
          <p:cNvGrpSpPr/>
          <p:nvPr>
            <p:custDataLst>
              <p:tags r:id="rId3"/>
            </p:custDataLst>
          </p:nvPr>
        </p:nvGrpSpPr>
        <p:grpSpPr>
          <a:xfrm>
            <a:off x="6588224" y="5264759"/>
            <a:ext cx="2365416" cy="1053349"/>
            <a:chOff x="6768206" y="5877272"/>
            <a:chExt cx="2365416" cy="1053349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206" y="5877272"/>
              <a:ext cx="2365416" cy="1053349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7812360" y="6309320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dirty="0">
                  <a:solidFill>
                    <a:schemeClr val="bg1"/>
                  </a:solidFill>
                </a:rPr>
                <a:t>15 minutes</a:t>
              </a:r>
            </a:p>
          </p:txBody>
        </p:sp>
      </p:grp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835696" y="5917998"/>
            <a:ext cx="361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C00000"/>
                </a:solidFill>
              </a:rPr>
              <a:t>Retour en plénière</a:t>
            </a:r>
          </a:p>
        </p:txBody>
      </p:sp>
    </p:spTree>
    <p:extLst>
      <p:ext uri="{BB962C8B-B14F-4D97-AF65-F5344CB8AC3E}">
        <p14:creationId xmlns:p14="http://schemas.microsoft.com/office/powerpoint/2010/main" val="42690375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sz="2800" b="1" dirty="0">
                <a:latin typeface="+mn-lt"/>
              </a:rPr>
              <a:t>Retour sur la formation 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63166"/>
            <a:ext cx="6457528" cy="247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582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872373" y="332656"/>
            <a:ext cx="6457528" cy="1143000"/>
          </a:xfrm>
        </p:spPr>
        <p:txBody>
          <a:bodyPr/>
          <a:lstStyle/>
          <a:p>
            <a:pPr algn="ctr"/>
            <a:r>
              <a:rPr lang="fr-CA" sz="3600" b="1" dirty="0">
                <a:latin typeface="+mn-lt"/>
              </a:rPr>
              <a:t>Appréciation de la formation</a:t>
            </a:r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1431471" y="4005064"/>
            <a:ext cx="7056784" cy="318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Bonne fin de journée et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2800" kern="0" dirty="0">
              <a:solidFill>
                <a:prstClr val="black"/>
              </a:solidFill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votre participation!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8B9C689A-2458-488D-9197-5E901C741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3" t="12012" r="38962" b="11489"/>
          <a:stretch/>
        </p:blipFill>
        <p:spPr>
          <a:xfrm rot="1241402">
            <a:off x="4720838" y="1662489"/>
            <a:ext cx="760597" cy="2281792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9F46DC-443E-4516-B00A-15AA9A04C536}"/>
              </a:ext>
            </a:extLst>
          </p:cNvPr>
          <p:cNvSpPr/>
          <p:nvPr/>
        </p:nvSpPr>
        <p:spPr>
          <a:xfrm>
            <a:off x="3807560" y="4748462"/>
            <a:ext cx="23046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MERCI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A62990-CD15-4504-9577-B92F15A98E1C}"/>
              </a:ext>
            </a:extLst>
          </p:cNvPr>
          <p:cNvSpPr/>
          <p:nvPr/>
        </p:nvSpPr>
        <p:spPr>
          <a:xfrm>
            <a:off x="6155860" y="6519782"/>
            <a:ext cx="3005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CA" sz="1200" kern="0" dirty="0">
                <a:solidFill>
                  <a:prstClr val="black"/>
                </a:solidFill>
              </a:rPr>
              <a:t>Image : Généré par IA, Optimisé par DALL·E 3</a:t>
            </a:r>
          </a:p>
        </p:txBody>
      </p:sp>
    </p:spTree>
    <p:extLst>
      <p:ext uri="{BB962C8B-B14F-4D97-AF65-F5344CB8AC3E}">
        <p14:creationId xmlns:p14="http://schemas.microsoft.com/office/powerpoint/2010/main" val="21138055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63487" y="572278"/>
            <a:ext cx="6474538" cy="1931435"/>
          </a:xfrm>
          <a:ln>
            <a:noFill/>
          </a:ln>
        </p:spPr>
        <p:txBody>
          <a:bodyPr/>
          <a:lstStyle/>
          <a:p>
            <a:pPr marL="979488" algn="ctr"/>
            <a:r>
              <a:rPr lang="fr-CA" dirty="0">
                <a:solidFill>
                  <a:srgbClr val="C00000"/>
                </a:solidFill>
                <a:latin typeface="+mn-lt"/>
              </a:rPr>
              <a:t>Travaux à réaliser</a:t>
            </a:r>
            <a:endParaRPr lang="fr-CA" sz="20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1709525" y="2819289"/>
            <a:ext cx="6474539" cy="70788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fr-CA" sz="2000" dirty="0">
                <a:solidFill>
                  <a:srgbClr val="000000"/>
                </a:solidFill>
                <a:ea typeface="+mn-lt"/>
                <a:cs typeface="+mn-lt"/>
              </a:rPr>
              <a:t>Un plan de cours détaillé d’une compétence d’au moins </a:t>
            </a:r>
            <a:br>
              <a:rPr lang="fr-CA" sz="2000" dirty="0">
                <a:solidFill>
                  <a:srgbClr val="000000"/>
                </a:solidFill>
                <a:ea typeface="+mn-lt"/>
                <a:cs typeface="+mn-lt"/>
              </a:rPr>
            </a:br>
            <a:r>
              <a:rPr lang="fr-CA" sz="2000" dirty="0">
                <a:solidFill>
                  <a:srgbClr val="000000"/>
                </a:solidFill>
                <a:ea typeface="+mn-lt"/>
                <a:cs typeface="+mn-lt"/>
              </a:rPr>
              <a:t>30 heures (plan de cours complet)</a:t>
            </a:r>
            <a:endParaRPr lang="fr-CA" sz="2000" dirty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1716218" y="4713402"/>
            <a:ext cx="6474539" cy="70788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fr-CA" sz="2000" dirty="0">
                <a:solidFill>
                  <a:srgbClr val="000000"/>
                </a:solidFill>
                <a:ea typeface="+mn-lt"/>
                <a:cs typeface="+mn-lt"/>
              </a:rPr>
              <a:t>Une planification globale d’une compétence d’au moins </a:t>
            </a:r>
            <a:br>
              <a:rPr lang="fr-CA" sz="2000" dirty="0">
                <a:solidFill>
                  <a:srgbClr val="000000"/>
                </a:solidFill>
                <a:ea typeface="+mn-lt"/>
                <a:cs typeface="+mn-lt"/>
              </a:rPr>
            </a:br>
            <a:r>
              <a:rPr lang="fr-CA" sz="2000" dirty="0">
                <a:solidFill>
                  <a:srgbClr val="000000"/>
                </a:solidFill>
                <a:ea typeface="+mn-lt"/>
                <a:cs typeface="+mn-lt"/>
              </a:rPr>
              <a:t>30 heures</a:t>
            </a:r>
            <a:endParaRPr lang="fr-CA" sz="2000" dirty="0">
              <a:solidFill>
                <a:srgbClr val="000000"/>
              </a:solidFill>
            </a:endParaRPr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1716219" y="3733644"/>
            <a:ext cx="6474539" cy="70788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fr-CA" sz="2000" dirty="0">
                <a:solidFill>
                  <a:srgbClr val="000000"/>
                </a:solidFill>
                <a:ea typeface="+mn-lt"/>
                <a:cs typeface="+mn-lt"/>
              </a:rPr>
              <a:t>Expliquez les règles et les attentes que vous avez instaurées (minimum ½ page)</a:t>
            </a:r>
            <a:endParaRPr lang="fr-CA" sz="2000" dirty="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>
            <p:custDataLst>
              <p:tags r:id="rId5"/>
            </p:custDataLst>
          </p:nvPr>
        </p:nvSpPr>
        <p:spPr>
          <a:xfrm>
            <a:off x="1706077" y="5723320"/>
            <a:ext cx="6474539" cy="70788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fr-CA" sz="2000" dirty="0">
                <a:solidFill>
                  <a:srgbClr val="000000"/>
                </a:solidFill>
                <a:ea typeface="+mn-lt"/>
                <a:cs typeface="+mn-lt"/>
              </a:rPr>
              <a:t>Une micro planification d’enseignement d’une compétence d’un minimum de 3 heures</a:t>
            </a:r>
            <a:endParaRPr lang="fr-CA" sz="2000" dirty="0">
              <a:solidFill>
                <a:srgbClr val="00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planification globale d’une compétence d’au moins 30 heures</a:t>
            </a:r>
            <a:r>
              <a:rPr kumimoji="0" lang="fr-CA" altLang="fr-F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CA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macro ou micro planification d’enseignement théorique ou magistral d’une compétence d’un minimum de 2 heures</a:t>
            </a:r>
            <a:r>
              <a:rPr kumimoji="0" lang="fr-CA" altLang="fr-F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CA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403376-9F4F-4302-906C-0812427C39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55436"/>
            <a:ext cx="1448259" cy="11758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5F03B2-D3D1-402B-8E52-9F70D9D5BE8B}"/>
              </a:ext>
            </a:extLst>
          </p:cNvPr>
          <p:cNvSpPr/>
          <p:nvPr/>
        </p:nvSpPr>
        <p:spPr>
          <a:xfrm>
            <a:off x="1763487" y="2208371"/>
            <a:ext cx="3005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CA" sz="1200" kern="0" dirty="0">
                <a:solidFill>
                  <a:prstClr val="black"/>
                </a:solidFill>
              </a:rPr>
              <a:t>Image : Généré par IA, Optimisé par DALL·E 3</a:t>
            </a:r>
          </a:p>
        </p:txBody>
      </p:sp>
    </p:spTree>
    <p:extLst>
      <p:ext uri="{BB962C8B-B14F-4D97-AF65-F5344CB8AC3E}">
        <p14:creationId xmlns:p14="http://schemas.microsoft.com/office/powerpoint/2010/main" val="13022715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9673" y="1063229"/>
            <a:ext cx="7110790" cy="857250"/>
          </a:xfrm>
        </p:spPr>
        <p:txBody>
          <a:bodyPr/>
          <a:lstStyle/>
          <a:p>
            <a:r>
              <a:rPr lang="fr-CA" dirty="0"/>
              <a:t>Médiagraphie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19673" y="2492896"/>
            <a:ext cx="7434826" cy="3909882"/>
          </a:xfrm>
        </p:spPr>
        <p:txBody>
          <a:bodyPr>
            <a:normAutofit lnSpcReduction="10000"/>
          </a:bodyPr>
          <a:lstStyle/>
          <a:p>
            <a:pPr marL="539354" indent="-475060">
              <a:spcBef>
                <a:spcPts val="0"/>
              </a:spcBef>
              <a:spcAft>
                <a:spcPts val="750"/>
              </a:spcAft>
              <a:buNone/>
            </a:pP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CNIPE Carrefour National de l’Insertion Professionnelle en Enseignement</a:t>
            </a:r>
          </a:p>
          <a:p>
            <a:pPr marL="539354" indent="-475060">
              <a:spcBef>
                <a:spcPts val="0"/>
              </a:spcBef>
              <a:spcAft>
                <a:spcPts val="750"/>
              </a:spcAft>
              <a:buNone/>
            </a:pPr>
            <a:r>
              <a:rPr lang="fr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Devpro</a:t>
            </a: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2015. Planifier en respectant les bases  de la CUA (CUA Partie 2). </a:t>
            </a:r>
            <a:b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Récupéré en ligne : </a:t>
            </a: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https://www.youtube.com/watch?v=pOkyR_NljMk</a:t>
            </a: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39354" indent="-475060">
              <a:spcBef>
                <a:spcPts val="0"/>
              </a:spcBef>
              <a:spcAft>
                <a:spcPts val="750"/>
              </a:spcAft>
              <a:buNone/>
            </a:pP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Jetté, A., Plamondon, M., Ross, V., 2020. Liste des interventions universelles probantes en formation professionnelle </a:t>
            </a:r>
            <a:r>
              <a:rPr lang="fr-CA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 </a:t>
            </a: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Atelier RAI Volet 1 et 2. </a:t>
            </a:r>
          </a:p>
          <a:p>
            <a:pPr marL="539354" indent="-475060">
              <a:spcBef>
                <a:spcPts val="0"/>
              </a:spcBef>
              <a:spcAft>
                <a:spcPts val="750"/>
              </a:spcAft>
              <a:buNone/>
            </a:pP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Legendre, R., 2005. La planification pédagogique </a:t>
            </a:r>
            <a:r>
              <a:rPr lang="fr-CA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 </a:t>
            </a: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dictionnaire actuel de l’éducation, 3</a:t>
            </a:r>
            <a:r>
              <a:rPr lang="fr-CA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édition.</a:t>
            </a:r>
          </a:p>
          <a:p>
            <a:pPr marL="539354" indent="-475060">
              <a:spcBef>
                <a:spcPts val="0"/>
              </a:spcBef>
              <a:spcAft>
                <a:spcPts val="750"/>
              </a:spcAft>
              <a:buNone/>
            </a:pP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Ministère de l’Éducation du Québec, 2005. Cadre de référence sur la planification des activités d’apprentissage et d’évaluation</a:t>
            </a:r>
          </a:p>
          <a:p>
            <a:pPr marL="539354" indent="-475060">
              <a:spcBef>
                <a:spcPts val="0"/>
              </a:spcBef>
              <a:spcAft>
                <a:spcPts val="750"/>
              </a:spcAft>
              <a:buNone/>
            </a:pP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Ministère de l’Éducation du Québec, 2020. Référentiel de compétences professionnelles : profession enseignante. Récupéré en ligne : </a:t>
            </a: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https://cdn-contenu.quebec.ca/cdn-contenu/adm/min/education/publications-adm/devenir-enseignant/referentiel_competences_professionnelles_profession_enseignante.pdf</a:t>
            </a: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39354" indent="-475060">
              <a:spcBef>
                <a:spcPts val="0"/>
              </a:spcBef>
              <a:spcAft>
                <a:spcPts val="750"/>
              </a:spcAft>
              <a:buNone/>
            </a:pP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Plamondon, M., 2022. Schéma de la planification pédagogique en formation profession </a:t>
            </a:r>
            <a:r>
              <a:rPr lang="fr-CA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 </a:t>
            </a: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PRM3003 Stage d'enseignement en formation professionnelle III, UQAM. </a:t>
            </a:r>
          </a:p>
          <a:p>
            <a:pPr marL="539354" indent="-475060">
              <a:spcBef>
                <a:spcPts val="0"/>
              </a:spcBef>
              <a:spcAft>
                <a:spcPts val="750"/>
              </a:spcAft>
              <a:buNone/>
            </a:pP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Wagener, B., 2019. L’andragogie et formation d’adultes </a:t>
            </a:r>
            <a:r>
              <a:rPr lang="fr-CA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 </a:t>
            </a: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Conférence du 01/04/2019 sur l’andragogie. Récupéré en ligne : </a:t>
            </a: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https://www.youtube.com/watch?v=MsfUUZvS2v0</a:t>
            </a: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39354" indent="-475060">
              <a:spcBef>
                <a:spcPts val="0"/>
              </a:spcBef>
              <a:spcAft>
                <a:spcPts val="750"/>
              </a:spcAft>
              <a:buNone/>
            </a:pPr>
            <a:r>
              <a:rPr lang="fr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Wanlin</a:t>
            </a: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(2009). La pensée des enseignants lors de la planification de leur enseignement. Revue française de pédagogie. Recherches en éducation, (166), 89-128</a:t>
            </a:r>
          </a:p>
        </p:txBody>
      </p:sp>
    </p:spTree>
    <p:extLst>
      <p:ext uri="{BB962C8B-B14F-4D97-AF65-F5344CB8AC3E}">
        <p14:creationId xmlns:p14="http://schemas.microsoft.com/office/powerpoint/2010/main" val="2186695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68566" y="655932"/>
            <a:ext cx="7155000" cy="857250"/>
          </a:xfrm>
        </p:spPr>
        <p:txBody>
          <a:bodyPr/>
          <a:lstStyle/>
          <a:p>
            <a:r>
              <a:rPr lang="fr-CA" sz="2700" dirty="0"/>
              <a:t>La planification pédagogique</a:t>
            </a:r>
            <a:endParaRPr lang="fr-CA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91FB6A-AB30-3F45-4AAB-58191322FBD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47664" y="2157253"/>
            <a:ext cx="5508612" cy="48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056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</a:pPr>
            <a:r>
              <a:rPr lang="fr-C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concepts clés à retenir :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DFE6703-AD1A-283D-6C6E-58F9DD31DA3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930980" y="4340419"/>
            <a:ext cx="684369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fr-CA" sz="1350" i="1" dirty="0"/>
          </a:p>
        </p:txBody>
      </p:sp>
      <p:pic>
        <p:nvPicPr>
          <p:cNvPr id="32" name="Image 31" descr="Une image contenant texte&#10;&#10;Description générée automatiquement">
            <a:extLst>
              <a:ext uri="{FF2B5EF4-FFF2-40B4-BE49-F238E27FC236}">
                <a16:creationId xmlns:a16="http://schemas.microsoft.com/office/drawing/2014/main" id="{127F6750-63BA-4326-C0B4-396D640F385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76" y="2182016"/>
            <a:ext cx="1516242" cy="151624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3BD1AA9-2532-7B92-557C-1EF73020650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63688" y="2874633"/>
            <a:ext cx="5292588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CA" b="1" i="1" dirty="0">
                <a:solidFill>
                  <a:srgbClr val="000000"/>
                </a:solidFill>
              </a:rPr>
              <a:t>Processus cyclique </a:t>
            </a:r>
            <a:r>
              <a:rPr lang="fr-CA" dirty="0">
                <a:solidFill>
                  <a:srgbClr val="000000"/>
                </a:solidFill>
              </a:rPr>
              <a:t>qui permet une </a:t>
            </a:r>
            <a:r>
              <a:rPr lang="fr-CA" b="1" i="1" dirty="0">
                <a:solidFill>
                  <a:srgbClr val="000000"/>
                </a:solidFill>
              </a:rPr>
              <a:t>préparation et </a:t>
            </a:r>
            <a:r>
              <a:rPr lang="fr-CA" i="1" dirty="0">
                <a:solidFill>
                  <a:srgbClr val="000000"/>
                </a:solidFill>
              </a:rPr>
              <a:t>une</a:t>
            </a:r>
            <a:r>
              <a:rPr lang="fr-CA" b="1" i="1" dirty="0">
                <a:solidFill>
                  <a:srgbClr val="000000"/>
                </a:solidFill>
              </a:rPr>
              <a:t> organisation</a:t>
            </a:r>
            <a:r>
              <a:rPr lang="fr-CA" b="1" dirty="0">
                <a:solidFill>
                  <a:srgbClr val="000000"/>
                </a:solidFill>
              </a:rPr>
              <a:t> </a:t>
            </a:r>
            <a:r>
              <a:rPr lang="fr-CA" dirty="0">
                <a:solidFill>
                  <a:srgbClr val="000000"/>
                </a:solidFill>
              </a:rPr>
              <a:t>du cours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00"/>
                </a:solidFill>
              </a:rPr>
              <a:t>Permet l’établissement d’</a:t>
            </a:r>
            <a:r>
              <a:rPr lang="fr-CA" b="1" i="1" dirty="0">
                <a:solidFill>
                  <a:srgbClr val="000000"/>
                </a:solidFill>
              </a:rPr>
              <a:t>objectifs</a:t>
            </a:r>
            <a:r>
              <a:rPr lang="fr-CA" i="1" dirty="0">
                <a:solidFill>
                  <a:srgbClr val="000000"/>
                </a:solidFill>
              </a:rPr>
              <a:t>, </a:t>
            </a:r>
            <a:r>
              <a:rPr lang="fr-CA" dirty="0">
                <a:solidFill>
                  <a:srgbClr val="000000"/>
                </a:solidFill>
              </a:rPr>
              <a:t>de </a:t>
            </a:r>
            <a:r>
              <a:rPr lang="fr-CA" b="1" i="1" dirty="0">
                <a:solidFill>
                  <a:srgbClr val="000000"/>
                </a:solidFill>
              </a:rPr>
              <a:t>moyens </a:t>
            </a:r>
            <a:r>
              <a:rPr lang="fr-CA" dirty="0">
                <a:solidFill>
                  <a:srgbClr val="000000"/>
                </a:solidFill>
              </a:rPr>
              <a:t>et d’</a:t>
            </a:r>
            <a:r>
              <a:rPr lang="fr-CA" b="1" i="1" dirty="0">
                <a:solidFill>
                  <a:srgbClr val="000000"/>
                </a:solidFill>
              </a:rPr>
              <a:t>exigences</a:t>
            </a:r>
            <a:r>
              <a:rPr lang="fr-CA" b="1" dirty="0">
                <a:solidFill>
                  <a:srgbClr val="000000"/>
                </a:solidFill>
              </a:rPr>
              <a:t> </a:t>
            </a:r>
            <a:r>
              <a:rPr lang="fr-CA" dirty="0">
                <a:solidFill>
                  <a:srgbClr val="000000"/>
                </a:solidFill>
              </a:rPr>
              <a:t>clairs et situés dans le </a:t>
            </a:r>
            <a:r>
              <a:rPr lang="fr-CA" b="1" i="1" dirty="0">
                <a:solidFill>
                  <a:srgbClr val="000000"/>
                </a:solidFill>
              </a:rPr>
              <a:t>temps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00"/>
                </a:solidFill>
              </a:rPr>
              <a:t>Permet la mise en place efficace de </a:t>
            </a:r>
            <a:r>
              <a:rPr lang="fr-CA" b="1" i="1" dirty="0">
                <a:solidFill>
                  <a:srgbClr val="000000"/>
                </a:solidFill>
              </a:rPr>
              <a:t>stratégies pédagogiques et d’apprentissage, </a:t>
            </a:r>
            <a:r>
              <a:rPr lang="fr-CA" dirty="0">
                <a:solidFill>
                  <a:srgbClr val="000000"/>
                </a:solidFill>
              </a:rPr>
              <a:t>incluant les élèves ayant des besoins particuliers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00"/>
                </a:solidFill>
              </a:rPr>
              <a:t> Soutien l’élaboration </a:t>
            </a:r>
            <a:r>
              <a:rPr lang="fr-CA" b="1" dirty="0">
                <a:solidFill>
                  <a:srgbClr val="000000"/>
                </a:solidFill>
              </a:rPr>
              <a:t>d</a:t>
            </a:r>
            <a:r>
              <a:rPr lang="fr-CA" b="1" i="1" dirty="0">
                <a:solidFill>
                  <a:srgbClr val="000000"/>
                </a:solidFill>
              </a:rPr>
              <a:t>’évaluation</a:t>
            </a:r>
            <a:r>
              <a:rPr lang="fr-CA" dirty="0">
                <a:solidFill>
                  <a:srgbClr val="000000"/>
                </a:solidFill>
              </a:rPr>
              <a:t> 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 de </a:t>
            </a:r>
            <a:r>
              <a:rPr lang="fr-CA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s’ajuster tout au long des apprentissages</a:t>
            </a:r>
            <a:endParaRPr lang="fr-CA" b="1" i="1" dirty="0">
              <a:solidFill>
                <a:srgbClr val="0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CA" sz="1350" i="1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B94665-BEA8-4AFA-A892-1615DEEED2B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770276" y="6166585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9056">
              <a:spcBef>
                <a:spcPts val="450"/>
              </a:spcBef>
              <a:spcAft>
                <a:spcPts val="450"/>
              </a:spcAft>
            </a:pPr>
            <a:r>
              <a:rPr lang="fr-CA" sz="105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Basé sur : La planification pédagogique. </a:t>
            </a:r>
            <a:br>
              <a:rPr lang="fr-CA" sz="105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0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Cadre de référence sur la planification des activités d’apprentissage et d’évaluation, MEQ 2005, p.19</a:t>
            </a:r>
          </a:p>
        </p:txBody>
      </p:sp>
    </p:spTree>
    <p:extLst>
      <p:ext uri="{BB962C8B-B14F-4D97-AF65-F5344CB8AC3E}">
        <p14:creationId xmlns:p14="http://schemas.microsoft.com/office/powerpoint/2010/main" val="357568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3A5E5F-8A2B-CAB0-6255-14B33F2E44A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Les niveaux de la planification pédagogique</a:t>
            </a:r>
          </a:p>
        </p:txBody>
      </p:sp>
    </p:spTree>
    <p:extLst>
      <p:ext uri="{BB962C8B-B14F-4D97-AF65-F5344CB8AC3E}">
        <p14:creationId xmlns:p14="http://schemas.microsoft.com/office/powerpoint/2010/main" val="38635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FF785-CF6F-4EDA-A707-9B23C9108D1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9672" y="274638"/>
            <a:ext cx="7272808" cy="1930226"/>
          </a:xfrm>
        </p:spPr>
        <p:txBody>
          <a:bodyPr/>
          <a:lstStyle/>
          <a:p>
            <a:r>
              <a:rPr lang="fr-CA" dirty="0"/>
              <a:t>Différence entre la micro </a:t>
            </a:r>
            <a:br>
              <a:rPr lang="fr-CA" dirty="0"/>
            </a:br>
            <a:r>
              <a:rPr lang="fr-CA" dirty="0"/>
              <a:t>et la macro planification</a:t>
            </a:r>
          </a:p>
        </p:txBody>
      </p:sp>
      <p:pic>
        <p:nvPicPr>
          <p:cNvPr id="4" name="Image 3">
            <a:hlinkClick r:id="rId5"/>
            <a:extLst>
              <a:ext uri="{FF2B5EF4-FFF2-40B4-BE49-F238E27FC236}">
                <a16:creationId xmlns:a16="http://schemas.microsoft.com/office/drawing/2014/main" id="{E3D4EDDC-C5F1-424E-86E4-5ED1797145E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00086" y="2852936"/>
            <a:ext cx="751198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150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iguïté">
  <a:themeElements>
    <a:clrScheme name="Personnalisé 10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679B9A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11596</TotalTime>
  <Words>5134</Words>
  <Application>Microsoft Office PowerPoint</Application>
  <PresentationFormat>Affichage à l'écran (4:3)</PresentationFormat>
  <Paragraphs>740</Paragraphs>
  <Slides>65</Slides>
  <Notes>62</Notes>
  <HiddenSlides>3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65</vt:i4>
      </vt:variant>
    </vt:vector>
  </HeadingPairs>
  <TitlesOfParts>
    <vt:vector size="78" baseType="lpstr">
      <vt:lpstr>Arial</vt:lpstr>
      <vt:lpstr>Arial Narrow</vt:lpstr>
      <vt:lpstr>Arial Unicode MS</vt:lpstr>
      <vt:lpstr>Calibri</vt:lpstr>
      <vt:lpstr>Calibri Light</vt:lpstr>
      <vt:lpstr>Cambria</vt:lpstr>
      <vt:lpstr>Symbol</vt:lpstr>
      <vt:lpstr>Times New Roman</vt:lpstr>
      <vt:lpstr>Webdings</vt:lpstr>
      <vt:lpstr>Wingdings</vt:lpstr>
      <vt:lpstr>Wingdings 2</vt:lpstr>
      <vt:lpstr>Thème Office</vt:lpstr>
      <vt:lpstr>Contiguïté</vt:lpstr>
      <vt:lpstr>Présentation PowerPoint</vt:lpstr>
      <vt:lpstr> Sondage de jour/soir/suppléance</vt:lpstr>
      <vt:lpstr>Intention de la formation</vt:lpstr>
      <vt:lpstr>Plan de la formation</vt:lpstr>
      <vt:lpstr>Parlons de ce que nous savons </vt:lpstr>
      <vt:lpstr>La planification pédagogique</vt:lpstr>
      <vt:lpstr>La planification pédagogique</vt:lpstr>
      <vt:lpstr>Les niveaux de la planification pédagogique</vt:lpstr>
      <vt:lpstr>Différence entre la micro  et la macro planification</vt:lpstr>
      <vt:lpstr>Les niveaux de la planification pédagogique</vt:lpstr>
      <vt:lpstr>La planification globale (macro)</vt:lpstr>
      <vt:lpstr>La planification globale</vt:lpstr>
      <vt:lpstr>La planification globale</vt:lpstr>
      <vt:lpstr>Éléments à vérifier </vt:lpstr>
      <vt:lpstr>Activité 1 Documents nécessaires</vt:lpstr>
      <vt:lpstr>Documents nécessaires</vt:lpstr>
      <vt:lpstr>Analyser la compétence à enseigner</vt:lpstr>
      <vt:lpstr>Comprendre et analyser la compétence</vt:lpstr>
      <vt:lpstr>Présentation PowerPoint</vt:lpstr>
      <vt:lpstr>Présentation PowerPoint</vt:lpstr>
      <vt:lpstr>Exemple d’analyse  d’une compétence</vt:lpstr>
      <vt:lpstr>Comprendre et analyser la compétence</vt:lpstr>
      <vt:lpstr>Pause</vt:lpstr>
      <vt:lpstr>Corrigé</vt:lpstr>
      <vt:lpstr>Présentation PowerPoint</vt:lpstr>
      <vt:lpstr>Modélisation de la planification globale</vt:lpstr>
      <vt:lpstr>Devoir – Jour 1 Planification globale</vt:lpstr>
      <vt:lpstr>Devoir Initiation à votre planification globale</vt:lpstr>
      <vt:lpstr>Devoir</vt:lpstr>
      <vt:lpstr>Retour Aujourd’hui, j’ai appris que … </vt:lpstr>
      <vt:lpstr>Présentation PowerPoint</vt:lpstr>
      <vt:lpstr>Plan de la formation</vt:lpstr>
      <vt:lpstr>Folio IPEFP-02</vt:lpstr>
      <vt:lpstr>Retour sur le jour 1</vt:lpstr>
      <vt:lpstr>Présentation PowerPoint</vt:lpstr>
      <vt:lpstr>La conception universelle de l'apprentissage  (CUA)</vt:lpstr>
      <vt:lpstr>La micro planification</vt:lpstr>
      <vt:lpstr>Préparer sa planification</vt:lpstr>
      <vt:lpstr>La micro planification</vt:lpstr>
      <vt:lpstr>La micro planification</vt:lpstr>
      <vt:lpstr>La micro planification</vt:lpstr>
      <vt:lpstr>Activité 4 - Demain… je fais apprendre mon métier !</vt:lpstr>
      <vt:lpstr>Le squelette de la planification des enseignements (micro)</vt:lpstr>
      <vt:lpstr>Présentation PowerPoint</vt:lpstr>
      <vt:lpstr>Présentation PowerPoint</vt:lpstr>
      <vt:lpstr>Élaborer la micro planification </vt:lpstr>
      <vt:lpstr>Élaborer la micro planification </vt:lpstr>
      <vt:lpstr>Liste d’interventions universelles</vt:lpstr>
      <vt:lpstr>Présentation PowerPoint</vt:lpstr>
      <vt:lpstr>Présentation PowerPoint</vt:lpstr>
      <vt:lpstr>Présentation PowerPoint</vt:lpstr>
      <vt:lpstr>Modélisation de la micro planification</vt:lpstr>
      <vt:lpstr>Pause</vt:lpstr>
      <vt:lpstr>Corrigé</vt:lpstr>
      <vt:lpstr>Le plan de cours</vt:lpstr>
      <vt:lpstr>Le plan de cours</vt:lpstr>
      <vt:lpstr>Le plan de cours</vt:lpstr>
      <vt:lpstr>Le plan de cours</vt:lpstr>
      <vt:lpstr>Le plan de cours</vt:lpstr>
      <vt:lpstr>Le squelette d’un plan de cours traditionnel</vt:lpstr>
      <vt:lpstr>Activité 6 Rédigez vos attentes  et vos consignes particulières</vt:lpstr>
      <vt:lpstr>Retour sur la formation </vt:lpstr>
      <vt:lpstr>Appréciation de la formation</vt:lpstr>
      <vt:lpstr>Travaux à réaliser</vt:lpstr>
      <vt:lpstr>Médiagraphie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Tremblay Guylaine</dc:creator>
  <cp:lastModifiedBy>Desjardins Jacynthe</cp:lastModifiedBy>
  <cp:revision>502</cp:revision>
  <cp:lastPrinted>2024-03-11T15:32:07Z</cp:lastPrinted>
  <dcterms:created xsi:type="dcterms:W3CDTF">2016-07-08T13:21:26Z</dcterms:created>
  <dcterms:modified xsi:type="dcterms:W3CDTF">2024-05-24T15:19:54Z</dcterms:modified>
</cp:coreProperties>
</file>