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27"/>
  </p:notesMasterIdLst>
  <p:handoutMasterIdLst>
    <p:handoutMasterId r:id="rId28"/>
  </p:handoutMasterIdLst>
  <p:sldIdLst>
    <p:sldId id="345" r:id="rId6"/>
    <p:sldId id="457" r:id="rId7"/>
    <p:sldId id="514" r:id="rId8"/>
    <p:sldId id="459" r:id="rId9"/>
    <p:sldId id="505" r:id="rId10"/>
    <p:sldId id="529" r:id="rId11"/>
    <p:sldId id="466" r:id="rId12"/>
    <p:sldId id="538" r:id="rId13"/>
    <p:sldId id="506" r:id="rId14"/>
    <p:sldId id="479" r:id="rId15"/>
    <p:sldId id="531" r:id="rId16"/>
    <p:sldId id="467" r:id="rId17"/>
    <p:sldId id="532" r:id="rId18"/>
    <p:sldId id="458" r:id="rId19"/>
    <p:sldId id="513" r:id="rId20"/>
    <p:sldId id="535" r:id="rId21"/>
    <p:sldId id="536" r:id="rId22"/>
    <p:sldId id="537" r:id="rId23"/>
    <p:sldId id="511" r:id="rId24"/>
    <p:sldId id="478" r:id="rId25"/>
    <p:sldId id="534" r:id="rId26"/>
  </p:sldIdLst>
  <p:sldSz cx="12192000" cy="6858000"/>
  <p:notesSz cx="7077075" cy="9363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E0000"/>
    <a:srgbClr val="000000"/>
    <a:srgbClr val="05F105"/>
    <a:srgbClr val="333333"/>
    <a:srgbClr val="FFFFFF"/>
    <a:srgbClr val="FFFF00"/>
    <a:srgbClr val="C00000"/>
    <a:srgbClr val="00B050"/>
    <a:srgbClr val="FB2A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126D6-D74F-D7F1-B982-A0A141A27351}" v="91" dt="2024-04-03T00:53:24.111"/>
    <p1510:client id="{27F04C44-6A6F-4189-8729-918962D3AD8D}" v="7" dt="2024-04-03T01:00:06.8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8" d="100"/>
          <a:sy n="68" d="100"/>
        </p:scale>
        <p:origin x="798"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67216" cy="468578"/>
          </a:xfrm>
          <a:prstGeom prst="rect">
            <a:avLst/>
          </a:prstGeom>
        </p:spPr>
        <p:txBody>
          <a:bodyPr vert="horz" lIns="92161" tIns="46081" rIns="92161" bIns="46081" rtlCol="0"/>
          <a:lstStyle>
            <a:lvl1pPr algn="l">
              <a:defRPr sz="1200"/>
            </a:lvl1pPr>
          </a:lstStyle>
          <a:p>
            <a:endParaRPr lang="fr-CA"/>
          </a:p>
        </p:txBody>
      </p:sp>
      <p:sp>
        <p:nvSpPr>
          <p:cNvPr id="3" name="Espace réservé de la date 2"/>
          <p:cNvSpPr>
            <a:spLocks noGrp="1"/>
          </p:cNvSpPr>
          <p:nvPr>
            <p:ph type="dt" sz="quarter" idx="1"/>
          </p:nvPr>
        </p:nvSpPr>
        <p:spPr>
          <a:xfrm>
            <a:off x="4008652" y="1"/>
            <a:ext cx="3067216" cy="468578"/>
          </a:xfrm>
          <a:prstGeom prst="rect">
            <a:avLst/>
          </a:prstGeom>
        </p:spPr>
        <p:txBody>
          <a:bodyPr vert="horz" lIns="92161" tIns="46081" rIns="92161" bIns="46081" rtlCol="0"/>
          <a:lstStyle>
            <a:lvl1pPr algn="r">
              <a:defRPr sz="1200"/>
            </a:lvl1pPr>
          </a:lstStyle>
          <a:p>
            <a:fld id="{D336B1A9-6484-453B-B33A-C94D47BE22E5}" type="datetimeFigureOut">
              <a:rPr lang="fr-CA" smtClean="0"/>
              <a:t>2024-05-03</a:t>
            </a:fld>
            <a:endParaRPr lang="fr-CA"/>
          </a:p>
        </p:txBody>
      </p:sp>
      <p:sp>
        <p:nvSpPr>
          <p:cNvPr id="4" name="Espace réservé du pied de page 3"/>
          <p:cNvSpPr>
            <a:spLocks noGrp="1"/>
          </p:cNvSpPr>
          <p:nvPr>
            <p:ph type="ftr" sz="quarter" idx="2"/>
          </p:nvPr>
        </p:nvSpPr>
        <p:spPr>
          <a:xfrm>
            <a:off x="2" y="8892378"/>
            <a:ext cx="3067216" cy="468578"/>
          </a:xfrm>
          <a:prstGeom prst="rect">
            <a:avLst/>
          </a:prstGeom>
        </p:spPr>
        <p:txBody>
          <a:bodyPr vert="horz" lIns="92161" tIns="46081" rIns="92161" bIns="46081"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4008652" y="8892378"/>
            <a:ext cx="3067216" cy="468578"/>
          </a:xfrm>
          <a:prstGeom prst="rect">
            <a:avLst/>
          </a:prstGeom>
        </p:spPr>
        <p:txBody>
          <a:bodyPr vert="horz" lIns="92161" tIns="46081" rIns="92161" bIns="46081" rtlCol="0" anchor="b"/>
          <a:lstStyle>
            <a:lvl1pPr algn="r">
              <a:defRPr sz="1200"/>
            </a:lvl1pPr>
          </a:lstStyle>
          <a:p>
            <a:fld id="{0407E9A5-6921-4746-858E-2CE63FF23A7E}" type="slidenum">
              <a:rPr lang="fr-CA" smtClean="0"/>
              <a:t>‹N°›</a:t>
            </a:fld>
            <a:endParaRPr lang="fr-CA"/>
          </a:p>
        </p:txBody>
      </p:sp>
    </p:spTree>
    <p:extLst>
      <p:ext uri="{BB962C8B-B14F-4D97-AF65-F5344CB8AC3E}">
        <p14:creationId xmlns:p14="http://schemas.microsoft.com/office/powerpoint/2010/main" val="31011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66732" cy="468154"/>
          </a:xfrm>
          <a:prstGeom prst="rect">
            <a:avLst/>
          </a:prstGeom>
        </p:spPr>
        <p:txBody>
          <a:bodyPr vert="horz" lIns="93912" tIns="46957" rIns="93912" bIns="46957" rtlCol="0"/>
          <a:lstStyle>
            <a:lvl1pPr algn="l">
              <a:defRPr sz="1200"/>
            </a:lvl1pPr>
          </a:lstStyle>
          <a:p>
            <a:endParaRPr lang="fr-CA"/>
          </a:p>
        </p:txBody>
      </p:sp>
      <p:sp>
        <p:nvSpPr>
          <p:cNvPr id="3" name="Espace réservé de la date 2"/>
          <p:cNvSpPr>
            <a:spLocks noGrp="1"/>
          </p:cNvSpPr>
          <p:nvPr>
            <p:ph type="dt" idx="1"/>
          </p:nvPr>
        </p:nvSpPr>
        <p:spPr>
          <a:xfrm>
            <a:off x="4008706" y="0"/>
            <a:ext cx="3066732" cy="468154"/>
          </a:xfrm>
          <a:prstGeom prst="rect">
            <a:avLst/>
          </a:prstGeom>
        </p:spPr>
        <p:txBody>
          <a:bodyPr vert="horz" lIns="93912" tIns="46957" rIns="93912" bIns="46957" rtlCol="0"/>
          <a:lstStyle>
            <a:lvl1pPr algn="r">
              <a:defRPr sz="1200"/>
            </a:lvl1pPr>
          </a:lstStyle>
          <a:p>
            <a:fld id="{CBBE91CC-3518-4A27-B5F4-55F365173333}" type="datetimeFigureOut">
              <a:rPr lang="fr-CA" smtClean="0"/>
              <a:t>2024-05-03</a:t>
            </a:fld>
            <a:endParaRPr lang="fr-CA"/>
          </a:p>
        </p:txBody>
      </p:sp>
      <p:sp>
        <p:nvSpPr>
          <p:cNvPr id="4" name="Espace réservé de l'image des diapositives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12" tIns="46957" rIns="93912" bIns="46957" rtlCol="0" anchor="ctr"/>
          <a:lstStyle/>
          <a:p>
            <a:endParaRPr lang="fr-CA"/>
          </a:p>
        </p:txBody>
      </p:sp>
      <p:sp>
        <p:nvSpPr>
          <p:cNvPr id="5" name="Espace réservé des commentaires 4"/>
          <p:cNvSpPr>
            <a:spLocks noGrp="1"/>
          </p:cNvSpPr>
          <p:nvPr>
            <p:ph type="body" sz="quarter" idx="3"/>
          </p:nvPr>
        </p:nvSpPr>
        <p:spPr>
          <a:xfrm>
            <a:off x="707708" y="4447461"/>
            <a:ext cx="5661660" cy="4213384"/>
          </a:xfrm>
          <a:prstGeom prst="rect">
            <a:avLst/>
          </a:prstGeom>
        </p:spPr>
        <p:txBody>
          <a:bodyPr vert="horz" lIns="93912" tIns="46957" rIns="93912" bIns="4695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93297"/>
            <a:ext cx="3066732" cy="468154"/>
          </a:xfrm>
          <a:prstGeom prst="rect">
            <a:avLst/>
          </a:prstGeom>
        </p:spPr>
        <p:txBody>
          <a:bodyPr vert="horz" lIns="93912" tIns="46957" rIns="93912" bIns="46957"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008706" y="8893297"/>
            <a:ext cx="3066732" cy="468154"/>
          </a:xfrm>
          <a:prstGeom prst="rect">
            <a:avLst/>
          </a:prstGeom>
        </p:spPr>
        <p:txBody>
          <a:bodyPr vert="horz" lIns="93912" tIns="46957" rIns="93912" bIns="46957" rtlCol="0" anchor="b"/>
          <a:lstStyle>
            <a:lvl1pPr algn="r">
              <a:defRPr sz="1200"/>
            </a:lvl1pPr>
          </a:lstStyle>
          <a:p>
            <a:fld id="{CF4F2DB5-77BF-4F23-99F6-C38C142B263D}" type="slidenum">
              <a:rPr lang="fr-CA" smtClean="0"/>
              <a:t>‹N°›</a:t>
            </a:fld>
            <a:endParaRPr lang="fr-CA"/>
          </a:p>
        </p:txBody>
      </p:sp>
    </p:spTree>
    <p:extLst>
      <p:ext uri="{BB962C8B-B14F-4D97-AF65-F5344CB8AC3E}">
        <p14:creationId xmlns:p14="http://schemas.microsoft.com/office/powerpoint/2010/main" val="186611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495C1AB-9C0E-4E68-9F20-BF4F092A33B1}" type="slidenum">
              <a:rPr lang="fr-CA" smtClean="0"/>
              <a:t>1</a:t>
            </a:fld>
            <a:endParaRPr lang="fr-CA"/>
          </a:p>
        </p:txBody>
      </p:sp>
    </p:spTree>
    <p:extLst>
      <p:ext uri="{BB962C8B-B14F-4D97-AF65-F5344CB8AC3E}">
        <p14:creationId xmlns:p14="http://schemas.microsoft.com/office/powerpoint/2010/main" val="257546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microsoft.com/office/2007/relationships/hdphoto" Target="../media/hdphoto2.wdp"/><Relationship Id="rId26" Type="http://schemas.openxmlformats.org/officeDocument/2006/relationships/image" Target="../media/image9.png"/><Relationship Id="rId3" Type="http://schemas.openxmlformats.org/officeDocument/2006/relationships/tags" Target="../tags/tag3.xml"/><Relationship Id="rId21" Type="http://schemas.openxmlformats.org/officeDocument/2006/relationships/image" Target="../media/image5.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5" Type="http://schemas.openxmlformats.org/officeDocument/2006/relationships/image" Target="../media/image8.png"/><Relationship Id="rId2" Type="http://schemas.openxmlformats.org/officeDocument/2006/relationships/tags" Target="../tags/tag2.xml"/><Relationship Id="rId16" Type="http://schemas.microsoft.com/office/2007/relationships/hdphoto" Target="../media/hdphoto1.wdp"/><Relationship Id="rId20" Type="http://schemas.openxmlformats.org/officeDocument/2006/relationships/image" Target="../media/image4.png"/><Relationship Id="rId29" Type="http://schemas.microsoft.com/office/2007/relationships/hdphoto" Target="../media/hdphoto5.wd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hdphoto" Target="../media/hdphoto3.wdp"/><Relationship Id="rId5" Type="http://schemas.openxmlformats.org/officeDocument/2006/relationships/tags" Target="../tags/tag5.xml"/><Relationship Id="rId15" Type="http://schemas.openxmlformats.org/officeDocument/2006/relationships/image" Target="../media/image1.png"/><Relationship Id="rId23" Type="http://schemas.openxmlformats.org/officeDocument/2006/relationships/image" Target="../media/image7.png"/><Relationship Id="rId28" Type="http://schemas.openxmlformats.org/officeDocument/2006/relationships/image" Target="../media/image10.png"/><Relationship Id="rId10" Type="http://schemas.openxmlformats.org/officeDocument/2006/relationships/tags" Target="../tags/tag10.xml"/><Relationship Id="rId19" Type="http://schemas.openxmlformats.org/officeDocument/2006/relationships/image" Target="../media/image3.png"/><Relationship Id="rId31" Type="http://schemas.openxmlformats.org/officeDocument/2006/relationships/image" Target="../media/image1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Master" Target="../slideMasters/slideMaster1.xml"/><Relationship Id="rId22" Type="http://schemas.openxmlformats.org/officeDocument/2006/relationships/image" Target="../media/image6.png"/><Relationship Id="rId27" Type="http://schemas.microsoft.com/office/2007/relationships/hdphoto" Target="../media/hdphoto4.wdp"/><Relationship Id="rId30"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15.png"/><Relationship Id="rId26" Type="http://schemas.openxmlformats.org/officeDocument/2006/relationships/image" Target="../media/image21.png"/><Relationship Id="rId3" Type="http://schemas.openxmlformats.org/officeDocument/2006/relationships/tags" Target="../tags/tag16.xml"/><Relationship Id="rId21" Type="http://schemas.openxmlformats.org/officeDocument/2006/relationships/image" Target="../media/image17.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14.png"/><Relationship Id="rId25" Type="http://schemas.openxmlformats.org/officeDocument/2006/relationships/image" Target="../media/image20.png"/><Relationship Id="rId2" Type="http://schemas.openxmlformats.org/officeDocument/2006/relationships/tags" Target="../tags/tag15.xml"/><Relationship Id="rId16" Type="http://schemas.openxmlformats.org/officeDocument/2006/relationships/image" Target="../media/image13.png"/><Relationship Id="rId20" Type="http://schemas.openxmlformats.org/officeDocument/2006/relationships/image" Target="../media/image3.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12.png"/><Relationship Id="rId5" Type="http://schemas.openxmlformats.org/officeDocument/2006/relationships/tags" Target="../tags/tag18.xml"/><Relationship Id="rId15" Type="http://schemas.openxmlformats.org/officeDocument/2006/relationships/slideMaster" Target="../slideMasters/slideMaster1.xml"/><Relationship Id="rId23" Type="http://schemas.openxmlformats.org/officeDocument/2006/relationships/image" Target="../media/image19.png"/><Relationship Id="rId10" Type="http://schemas.openxmlformats.org/officeDocument/2006/relationships/tags" Target="../tags/tag23.xml"/><Relationship Id="rId19" Type="http://schemas.openxmlformats.org/officeDocument/2006/relationships/image" Target="../media/image16.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18.png"/><Relationship Id="rId27"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3903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0800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6444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735627" y="1905003"/>
            <a:ext cx="8237173" cy="2593975"/>
          </a:xfrm>
        </p:spPr>
        <p:txBody>
          <a:bodyPr anchor="b"/>
          <a:lstStyle>
            <a:lvl1pPr>
              <a:defRPr sz="6600">
                <a:ln>
                  <a:noFill/>
                </a:ln>
                <a:solidFill>
                  <a:schemeClr val="tx2"/>
                </a:solidFill>
              </a:defRPr>
            </a:lvl1pPr>
          </a:lstStyle>
          <a:p>
            <a:r>
              <a:rPr lang="fr-FR"/>
              <a:t>Modifiez le style du titre</a:t>
            </a:r>
            <a:endParaRPr lang="en-US"/>
          </a:p>
        </p:txBody>
      </p:sp>
      <p:sp>
        <p:nvSpPr>
          <p:cNvPr id="3" name="Subtitle 2"/>
          <p:cNvSpPr>
            <a:spLocks noGrp="1"/>
          </p:cNvSpPr>
          <p:nvPr>
            <p:ph type="subTitle" idx="1"/>
          </p:nvPr>
        </p:nvSpPr>
        <p:spPr>
          <a:xfrm>
            <a:off x="3456987" y="4608242"/>
            <a:ext cx="6794453"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159563" y="274638"/>
            <a:ext cx="8610037" cy="1143000"/>
          </a:xfrm>
        </p:spPr>
        <p:txBody>
          <a:bodyPr/>
          <a:lstStyle>
            <a:lvl1pPr algn="ctr">
              <a:defRPr b="1">
                <a:solidFill>
                  <a:srgbClr val="C00000"/>
                </a:solidFill>
              </a:defRPr>
            </a:lvl1pPr>
          </a:lstStyle>
          <a:p>
            <a:r>
              <a:rPr lang="fr-FR"/>
              <a:t>Modifiez le style du titre</a:t>
            </a:r>
            <a:endParaRPr lang="en-US"/>
          </a:p>
        </p:txBody>
      </p:sp>
      <p:sp>
        <p:nvSpPr>
          <p:cNvPr id="3" name="Content Placeholder 2"/>
          <p:cNvSpPr>
            <a:spLocks noGrp="1"/>
          </p:cNvSpPr>
          <p:nvPr>
            <p:ph idx="1"/>
          </p:nvPr>
        </p:nvSpPr>
        <p:spPr>
          <a:xfrm>
            <a:off x="2159563" y="1600200"/>
            <a:ext cx="8610037" cy="4800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1"/>
            <a:ext cx="10212916" cy="1168400"/>
          </a:xfrm>
        </p:spPr>
        <p:txBody>
          <a:bodyPr anchor="t"/>
          <a:lstStyle>
            <a:lvl1pPr algn="l">
              <a:defRPr sz="3600" b="0" cap="all"/>
            </a:lvl1pPr>
          </a:lstStyle>
          <a:p>
            <a:r>
              <a:rPr lang="fr-FR"/>
              <a:t>Modifiez le style du titre</a:t>
            </a:r>
            <a:endParaRPr lang="en-US"/>
          </a:p>
        </p:txBody>
      </p:sp>
      <p:sp>
        <p:nvSpPr>
          <p:cNvPr id="3" name="Text Placeholder 2"/>
          <p:cNvSpPr>
            <a:spLocks noGrp="1"/>
          </p:cNvSpPr>
          <p:nvPr>
            <p:ph type="body" idx="1"/>
          </p:nvPr>
        </p:nvSpPr>
        <p:spPr>
          <a:xfrm>
            <a:off x="963087" y="3852865"/>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6" name="Footer Placeholder 5"/>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7" name="Slide Number Placeholder 6"/>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8" name="Footer Placeholder 7"/>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9" name="Slide Number Placeholder 8"/>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4" name="Footer Placeholder 3"/>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5" name="Slide Number Placeholder 4"/>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3" name="Footer Placeholder 2"/>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4" name="Slide Number Placeholder 3"/>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fr-FR"/>
              <a:t>Modifiez le style du titre</a:t>
            </a:r>
            <a:endParaRPr lang="en-US"/>
          </a:p>
        </p:txBody>
      </p:sp>
      <p:sp>
        <p:nvSpPr>
          <p:cNvPr id="4" name="Text Placeholder 3"/>
          <p:cNvSpPr>
            <a:spLocks noGrp="1"/>
          </p:cNvSpPr>
          <p:nvPr>
            <p:ph type="body" sz="half" idx="2"/>
          </p:nvPr>
        </p:nvSpPr>
        <p:spPr>
          <a:xfrm>
            <a:off x="406404"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6" name="Footer Placeholder 5"/>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7" name="Slide Number Placeholder 6"/>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
        <p:nvSpPr>
          <p:cNvPr id="9" name="Content Placeholder 8"/>
          <p:cNvSpPr>
            <a:spLocks noGrp="1"/>
          </p:cNvSpPr>
          <p:nvPr>
            <p:ph sz="quarter" idx="13"/>
          </p:nvPr>
        </p:nvSpPr>
        <p:spPr>
          <a:xfrm>
            <a:off x="406400" y="381000"/>
            <a:ext cx="103632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3407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fr-FR"/>
              <a:t>Modifiez le style du titre</a:t>
            </a:r>
            <a:endParaRPr lang="en-US"/>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9" name="Slide Number Placeholder 8"/>
          <p:cNvSpPr>
            <a:spLocks noGrp="1"/>
          </p:cNvSpPr>
          <p:nvPr>
            <p:ph type="sldNum" sz="quarter" idx="11"/>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
        <p:nvSpPr>
          <p:cNvPr id="10" name="Footer Placeholder 9"/>
          <p:cNvSpPr>
            <a:spLocks noGrp="1"/>
          </p:cNvSpPr>
          <p:nvPr>
            <p:ph type="ftr" sz="quarter" idx="12"/>
          </p:nvPr>
        </p:nvSpPr>
        <p:spPr>
          <a:xfrm rot="16200000">
            <a:off x="10510432" y="3987800"/>
            <a:ext cx="2367281" cy="487680"/>
          </a:xfrm>
          <a:prstGeom prst="rect">
            <a:avLst/>
          </a:prstGeom>
        </p:spPr>
        <p:txBody>
          <a:bodyPr/>
          <a:lstStyle/>
          <a:p>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336800" cy="5851525"/>
          </a:xfrm>
        </p:spPr>
        <p:txBody>
          <a:bodyPr vert="eaVert" anchor="b" anchorCtr="0"/>
          <a:lstStyle/>
          <a:p>
            <a:r>
              <a:rPr lang="fr-FR"/>
              <a:t>Modifiez le style du titre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fld id="{AA309A6D-C09C-4548-B29A-6CF363A7E532}" type="datetimeFigureOut">
              <a:rPr lang="fr-FR" smtClean="0"/>
              <a:t>03/05/2024</a:t>
            </a:fld>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grpSp>
        <p:nvGrpSpPr>
          <p:cNvPr id="7" name="Groupe 6"/>
          <p:cNvGrpSpPr/>
          <p:nvPr userDrawn="1"/>
        </p:nvGrpSpPr>
        <p:grpSpPr>
          <a:xfrm>
            <a:off x="0" y="-171400"/>
            <a:ext cx="12192003" cy="2563968"/>
            <a:chOff x="-2" y="-47192"/>
            <a:chExt cx="12192003" cy="2611160"/>
          </a:xfrm>
        </p:grpSpPr>
        <p:sp>
          <p:nvSpPr>
            <p:cNvPr id="8" name="Rectangle 7"/>
            <p:cNvSpPr/>
            <p:nvPr>
              <p:custDataLst>
                <p:tags r:id="rId1"/>
              </p:custDataLst>
            </p:nvPr>
          </p:nvSpPr>
          <p:spPr>
            <a:xfrm rot="16200000">
              <a:off x="5064808" y="-4982687"/>
              <a:ext cx="2062383" cy="12192003"/>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pic>
          <p:nvPicPr>
            <p:cNvPr id="9" name="Image 8"/>
            <p:cNvPicPr>
              <a:picLocks noChangeAspect="1"/>
            </p:cNvPicPr>
            <p:nvPr>
              <p:custDataLst>
                <p:tags r:id="rId2"/>
              </p:custDataLst>
            </p:nvPr>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tretch>
              <a:fillRect/>
            </a:stretch>
          </p:blipFill>
          <p:spPr>
            <a:xfrm>
              <a:off x="2835683" y="308841"/>
              <a:ext cx="1281782" cy="1249738"/>
            </a:xfrm>
            <a:prstGeom prst="rect">
              <a:avLst/>
            </a:prstGeom>
          </p:spPr>
        </p:pic>
        <p:pic>
          <p:nvPicPr>
            <p:cNvPr id="10" name="Image 9"/>
            <p:cNvPicPr>
              <a:picLocks noChangeAspect="1"/>
            </p:cNvPicPr>
            <p:nvPr>
              <p:custDataLst>
                <p:tags r:id="rId3"/>
              </p:custDataLst>
            </p:nvPr>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8677640" y="1052591"/>
              <a:ext cx="1647421" cy="1036581"/>
            </a:xfrm>
            <a:prstGeom prst="rect">
              <a:avLst/>
            </a:prstGeom>
          </p:spPr>
        </p:pic>
        <p:pic>
          <p:nvPicPr>
            <p:cNvPr id="11" name="Image 10"/>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rot="8628616">
              <a:off x="283812" y="94439"/>
              <a:ext cx="1388152" cy="545686"/>
            </a:xfrm>
            <a:prstGeom prst="rect">
              <a:avLst/>
            </a:prstGeom>
          </p:spPr>
        </p:pic>
        <p:pic>
          <p:nvPicPr>
            <p:cNvPr id="12" name="Image 11"/>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rot="19578485">
              <a:off x="8473" y="1149250"/>
              <a:ext cx="1868952" cy="1414718"/>
            </a:xfrm>
            <a:prstGeom prst="rect">
              <a:avLst/>
            </a:prstGeom>
          </p:spPr>
        </p:pic>
        <p:pic>
          <p:nvPicPr>
            <p:cNvPr id="13" name="Picture 6" descr="Couverts, Argenterie, Arts De La Table"/>
            <p:cNvPicPr>
              <a:picLocks noChangeAspect="1" noChangeArrowheads="1"/>
            </p:cNvPicPr>
            <p:nvPr>
              <p:custDataLst>
                <p:tags r:id="rId6"/>
              </p:custDataLst>
            </p:nvPr>
          </p:nvPicPr>
          <p:blipFill>
            <a:blip r:embed="rId2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8111613" y="251150"/>
              <a:ext cx="1044484" cy="95691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4916656" y="-47192"/>
              <a:ext cx="1880724" cy="1903801"/>
            </a:xfrm>
            <a:prstGeom prst="rect">
              <a:avLst/>
            </a:prstGeom>
          </p:spPr>
        </p:pic>
        <p:pic>
          <p:nvPicPr>
            <p:cNvPr id="15" name="Image 14"/>
            <p:cNvPicPr>
              <a:picLocks noChangeAspect="1"/>
            </p:cNvPicPr>
            <p:nvPr>
              <p:custDataLst>
                <p:tags r:id="rId8"/>
              </p:custDataLst>
            </p:nvPr>
          </p:nvPicPr>
          <p:blipFill>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tretch>
              <a:fillRect/>
            </a:stretch>
          </p:blipFill>
          <p:spPr>
            <a:xfrm rot="4601414">
              <a:off x="11035776" y="138792"/>
              <a:ext cx="1175864" cy="1065420"/>
            </a:xfrm>
            <a:prstGeom prst="rect">
              <a:avLst/>
            </a:prstGeom>
          </p:spPr>
        </p:pic>
        <p:pic>
          <p:nvPicPr>
            <p:cNvPr id="16" name="Picture 6" descr="RÃ©sultats de recherche d'images pour Â«Â pixabay vector bobineÂ Â»"/>
            <p:cNvPicPr>
              <a:picLocks noChangeAspect="1" noChangeArrowheads="1"/>
            </p:cNvPicPr>
            <p:nvPr>
              <p:custDataLst>
                <p:tags r:id="rId9"/>
              </p:custDataLst>
            </p:nvPr>
          </p:nvPicPr>
          <p:blipFill>
            <a:blip r:embed="rId2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V="1">
              <a:off x="4134428" y="1321335"/>
              <a:ext cx="786129" cy="75068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custDataLst>
                <p:tags r:id="rId10"/>
              </p:custDataLst>
            </p:nvPr>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tretch>
              <a:fillRect/>
            </a:stretch>
          </p:blipFill>
          <p:spPr>
            <a:xfrm>
              <a:off x="6920916" y="731239"/>
              <a:ext cx="1108125" cy="1197109"/>
            </a:xfrm>
            <a:prstGeom prst="rect">
              <a:avLst/>
            </a:prstGeom>
          </p:spPr>
        </p:pic>
        <p:pic>
          <p:nvPicPr>
            <p:cNvPr id="18" name="Picture 2" descr="Orthodontiste Pinces, Orthodontiste, Dentiste, Pinces"/>
            <p:cNvPicPr>
              <a:picLocks noChangeAspect="1" noChangeArrowheads="1"/>
            </p:cNvPicPr>
            <p:nvPr>
              <p:custDataLst>
                <p:tags r:id="rId11"/>
              </p:custDataLst>
            </p:nvPr>
          </p:nvPicPr>
          <p:blipFill>
            <a:blip r:embed="rId28" cstate="print">
              <a:clrChange>
                <a:clrFrom>
                  <a:srgbClr val="CCCCCC"/>
                </a:clrFrom>
                <a:clrTo>
                  <a:srgbClr val="CCCCCC">
                    <a:alpha val="0"/>
                  </a:srgbClr>
                </a:clrTo>
              </a:clrChange>
              <a:lum bright="70000" contrast="-70000"/>
              <a:extLst>
                <a:ext uri="{BEBA8EAE-BF5A-486C-A8C5-ECC9F3942E4B}">
                  <a14:imgProps xmlns:a14="http://schemas.microsoft.com/office/drawing/2010/main">
                    <a14:imgLayer r:embed="rId2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8820663">
              <a:off x="9728098" y="91237"/>
              <a:ext cx="561121" cy="1122242"/>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rot="20255280" flipH="1">
              <a:off x="10435382" y="972412"/>
              <a:ext cx="1190341" cy="1073259"/>
            </a:xfrm>
            <a:prstGeom prst="rect">
              <a:avLst/>
            </a:prstGeom>
          </p:spPr>
        </p:pic>
        <p:pic>
          <p:nvPicPr>
            <p:cNvPr id="20" name="Image 19"/>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660592" y="466718"/>
              <a:ext cx="2121195" cy="1061183"/>
            </a:xfrm>
            <a:prstGeom prst="rect">
              <a:avLst/>
            </a:prstGeom>
          </p:spPr>
        </p:pic>
      </p:grpSp>
    </p:spTree>
    <p:extLst>
      <p:ext uri="{BB962C8B-B14F-4D97-AF65-F5344CB8AC3E}">
        <p14:creationId xmlns:p14="http://schemas.microsoft.com/office/powerpoint/2010/main" val="280281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A309A6D-C09C-4548-B29A-6CF363A7E532}" type="datetimeFigureOut">
              <a:rPr lang="fr-FR" smtClean="0"/>
              <a:t>03/05/2024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4695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A309A6D-C09C-4548-B29A-6CF363A7E532}" type="datetimeFigureOut">
              <a:rPr lang="fr-FR" smtClean="0"/>
              <a:t>03/05/2024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3813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81303" y="2495237"/>
            <a:ext cx="7629395" cy="1143000"/>
          </a:xfrm>
        </p:spPr>
        <p:txBody>
          <a:bodyPr/>
          <a:lstStyle>
            <a:lvl1pPr>
              <a:defRPr b="1">
                <a:solidFill>
                  <a:srgbClr val="C00000"/>
                </a:solidFill>
              </a:defRPr>
            </a:lvl1p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AA309A6D-C09C-4548-B29A-6CF363A7E532}" type="datetimeFigureOut">
              <a:rPr lang="fr-FR" smtClean="0"/>
              <a:t>03/05/2024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grpSp>
        <p:nvGrpSpPr>
          <p:cNvPr id="6" name="Groupe 5"/>
          <p:cNvGrpSpPr/>
          <p:nvPr userDrawn="1"/>
        </p:nvGrpSpPr>
        <p:grpSpPr>
          <a:xfrm>
            <a:off x="7823888" y="-315416"/>
            <a:ext cx="4672224" cy="3118460"/>
            <a:chOff x="5811447" y="-253074"/>
            <a:chExt cx="3504168" cy="3118460"/>
          </a:xfrm>
        </p:grpSpPr>
        <p:sp>
          <p:nvSpPr>
            <p:cNvPr id="7" name="Triangle rectangle 6">
              <a:extLst>
                <a:ext uri="{FF2B5EF4-FFF2-40B4-BE49-F238E27FC236}">
                  <a16:creationId xmlns:a16="http://schemas.microsoft.com/office/drawing/2014/main" id="{1540CB64-8E6E-4994-83B9-9D3EC920C8C6}"/>
                </a:ext>
              </a:extLst>
            </p:cNvPr>
            <p:cNvSpPr/>
            <p:nvPr>
              <p:custDataLst>
                <p:tags r:id="rId8"/>
              </p:custDataLst>
            </p:nvPr>
          </p:nvSpPr>
          <p:spPr>
            <a:xfrm rot="10800000">
              <a:off x="5811447" y="86124"/>
              <a:ext cx="3306072" cy="277926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8" name="Image 7"/>
            <p:cNvPicPr>
              <a:picLocks noChangeAspect="1"/>
            </p:cNvPicPr>
            <p:nvPr>
              <p:custDataLst>
                <p:tags r:id="rId9"/>
              </p:custDataLst>
            </p:nvPr>
          </p:nvPicPr>
          <p:blipFill>
            <a:blip r:embed="rId1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502482">
              <a:off x="8561761" y="1554740"/>
              <a:ext cx="277856" cy="1229852"/>
            </a:xfrm>
            <a:prstGeom prst="rect">
              <a:avLst/>
            </a:prstGeom>
          </p:spPr>
        </p:pic>
        <p:pic>
          <p:nvPicPr>
            <p:cNvPr id="9" name="Image 8"/>
            <p:cNvPicPr>
              <a:picLocks noChangeAspect="1"/>
            </p:cNvPicPr>
            <p:nvPr>
              <p:custDataLst>
                <p:tags r:id="rId10"/>
              </p:custDataLst>
            </p:nvPr>
          </p:nvPicPr>
          <p:blipFill>
            <a:blip r:embed="rId1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1490933">
              <a:off x="6170156" y="191185"/>
              <a:ext cx="938553" cy="569286"/>
            </a:xfrm>
            <a:prstGeom prst="rect">
              <a:avLst/>
            </a:prstGeom>
          </p:spPr>
        </p:pic>
        <p:pic>
          <p:nvPicPr>
            <p:cNvPr id="10" name="Image 9"/>
            <p:cNvPicPr>
              <a:picLocks noChangeAspect="1"/>
            </p:cNvPicPr>
            <p:nvPr>
              <p:custDataLst>
                <p:tags r:id="rId11"/>
              </p:custDataLst>
            </p:nvPr>
          </p:nvPicPr>
          <p:blipFill>
            <a:blip r:embed="rId1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46282" y="-253074"/>
              <a:ext cx="1311182" cy="1315293"/>
            </a:xfrm>
            <a:prstGeom prst="rect">
              <a:avLst/>
            </a:prstGeom>
          </p:spPr>
        </p:pic>
        <p:pic>
          <p:nvPicPr>
            <p:cNvPr id="11" name="Image 10"/>
            <p:cNvPicPr>
              <a:picLocks noChangeAspect="1"/>
            </p:cNvPicPr>
            <p:nvPr>
              <p:custDataLst>
                <p:tags r:id="rId12"/>
              </p:custDataLst>
            </p:nvPr>
          </p:nvPicPr>
          <p:blipFill>
            <a:blip r:embed="rId1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80363" y="103232"/>
              <a:ext cx="1078122" cy="1091351"/>
            </a:xfrm>
            <a:prstGeom prst="rect">
              <a:avLst/>
            </a:prstGeom>
          </p:spPr>
        </p:pic>
        <p:pic>
          <p:nvPicPr>
            <p:cNvPr id="12" name="Image 11"/>
            <p:cNvPicPr>
              <a:picLocks noChangeAspect="1"/>
            </p:cNvPicPr>
            <p:nvPr>
              <p:custDataLst>
                <p:tags r:id="rId13"/>
              </p:custDataLst>
            </p:nvPr>
          </p:nvPicPr>
          <p:blipFill>
            <a:blip r:embed="rId2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378536">
              <a:off x="7219135" y="1032511"/>
              <a:ext cx="1041114" cy="409265"/>
            </a:xfrm>
            <a:prstGeom prst="rect">
              <a:avLst/>
            </a:prstGeom>
          </p:spPr>
        </p:pic>
        <p:pic>
          <p:nvPicPr>
            <p:cNvPr id="13" name="Image 12"/>
            <p:cNvPicPr>
              <a:picLocks noChangeAspect="1"/>
            </p:cNvPicPr>
            <p:nvPr>
              <p:custDataLst>
                <p:tags r:id="rId14"/>
              </p:custDataLst>
            </p:nvPr>
          </p:nvPicPr>
          <p:blipFill>
            <a:blip r:embed="rId2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301561">
              <a:off x="7703380" y="948490"/>
              <a:ext cx="1401714" cy="1061039"/>
            </a:xfrm>
            <a:prstGeom prst="rect">
              <a:avLst/>
            </a:prstGeom>
          </p:spPr>
        </p:pic>
      </p:grpSp>
      <p:grpSp>
        <p:nvGrpSpPr>
          <p:cNvPr id="14" name="Groupe 13"/>
          <p:cNvGrpSpPr/>
          <p:nvPr userDrawn="1"/>
        </p:nvGrpSpPr>
        <p:grpSpPr>
          <a:xfrm>
            <a:off x="-144693" y="4095527"/>
            <a:ext cx="4553368" cy="2883016"/>
            <a:chOff x="-108954" y="3221488"/>
            <a:chExt cx="3415026" cy="2883016"/>
          </a:xfrm>
        </p:grpSpPr>
        <p:sp>
          <p:nvSpPr>
            <p:cNvPr id="15" name="Triangle rectangle 14">
              <a:extLst>
                <a:ext uri="{FF2B5EF4-FFF2-40B4-BE49-F238E27FC236}">
                  <a16:creationId xmlns:a16="http://schemas.microsoft.com/office/drawing/2014/main" id="{1540CB64-8E6E-4994-83B9-9D3EC920C8C6}"/>
                </a:ext>
              </a:extLst>
            </p:cNvPr>
            <p:cNvSpPr/>
            <p:nvPr>
              <p:custDataLst>
                <p:tags r:id="rId1"/>
              </p:custDataLst>
            </p:nvPr>
          </p:nvSpPr>
          <p:spPr>
            <a:xfrm>
              <a:off x="0" y="3221488"/>
              <a:ext cx="3306072" cy="277926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6" name="Image 15"/>
            <p:cNvPicPr>
              <a:picLocks noChangeAspect="1"/>
            </p:cNvPicPr>
            <p:nvPr>
              <p:custDataLst>
                <p:tags r:id="rId2"/>
              </p:custDataLst>
            </p:nvPr>
          </p:nvPicPr>
          <p:blipFill>
            <a:blip r:embed="rId2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125958">
              <a:off x="42957" y="4559568"/>
              <a:ext cx="1471151" cy="735576"/>
            </a:xfrm>
            <a:prstGeom prst="rect">
              <a:avLst/>
            </a:prstGeom>
          </p:spPr>
        </p:pic>
        <p:pic>
          <p:nvPicPr>
            <p:cNvPr id="17" name="Image 16"/>
            <p:cNvPicPr>
              <a:picLocks noChangeAspect="1"/>
            </p:cNvPicPr>
            <p:nvPr>
              <p:custDataLst>
                <p:tags r:id="rId3"/>
              </p:custDataLst>
            </p:nvPr>
          </p:nvPicPr>
          <p:blipFill>
            <a:blip r:embed="rId2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775" y="3862875"/>
              <a:ext cx="858335" cy="927261"/>
            </a:xfrm>
            <a:prstGeom prst="rect">
              <a:avLst/>
            </a:prstGeom>
          </p:spPr>
        </p:pic>
        <p:pic>
          <p:nvPicPr>
            <p:cNvPr id="18" name="Image 17"/>
            <p:cNvPicPr>
              <a:picLocks noChangeAspect="1"/>
            </p:cNvPicPr>
            <p:nvPr>
              <p:custDataLst>
                <p:tags r:id="rId4"/>
              </p:custDataLst>
            </p:nvPr>
          </p:nvPicPr>
          <p:blipFill>
            <a:blip r:embed="rId2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954" y="5251283"/>
              <a:ext cx="1590896" cy="795887"/>
            </a:xfrm>
            <a:prstGeom prst="rect">
              <a:avLst/>
            </a:prstGeom>
          </p:spPr>
        </p:pic>
        <p:pic>
          <p:nvPicPr>
            <p:cNvPr id="19" name="Image 18"/>
            <p:cNvPicPr>
              <a:picLocks noChangeAspect="1"/>
            </p:cNvPicPr>
            <p:nvPr>
              <p:custDataLst>
                <p:tags r:id="rId5"/>
              </p:custDataLst>
            </p:nvPr>
          </p:nvPicPr>
          <p:blipFill>
            <a:blip r:embed="rId2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40807" y="4925094"/>
              <a:ext cx="1235566" cy="777436"/>
            </a:xfrm>
            <a:prstGeom prst="rect">
              <a:avLst/>
            </a:prstGeom>
          </p:spPr>
        </p:pic>
        <p:pic>
          <p:nvPicPr>
            <p:cNvPr id="20" name="Image 19"/>
            <p:cNvPicPr>
              <a:picLocks noChangeAspect="1"/>
            </p:cNvPicPr>
            <p:nvPr>
              <p:custDataLst>
                <p:tags r:id="rId6"/>
              </p:custDataLst>
            </p:nvPr>
          </p:nvPicPr>
          <p:blipFill>
            <a:blip r:embed="rId2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333466">
              <a:off x="1949985" y="5405561"/>
              <a:ext cx="771397" cy="698943"/>
            </a:xfrm>
            <a:prstGeom prst="rect">
              <a:avLst/>
            </a:prstGeom>
          </p:spPr>
        </p:pic>
        <p:pic>
          <p:nvPicPr>
            <p:cNvPr id="21" name="Image 20"/>
            <p:cNvPicPr>
              <a:picLocks noChangeAspect="1"/>
            </p:cNvPicPr>
            <p:nvPr>
              <p:custDataLst>
                <p:tags r:id="rId7"/>
              </p:custDataLst>
            </p:nvPr>
          </p:nvPicPr>
          <p:blipFill>
            <a:blip r:embed="rId2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204" y="3458034"/>
              <a:ext cx="331625" cy="508310"/>
            </a:xfrm>
            <a:prstGeom prst="rect">
              <a:avLst/>
            </a:prstGeom>
          </p:spPr>
        </p:pic>
      </p:grpSp>
    </p:spTree>
    <p:extLst>
      <p:ext uri="{BB962C8B-B14F-4D97-AF65-F5344CB8AC3E}">
        <p14:creationId xmlns:p14="http://schemas.microsoft.com/office/powerpoint/2010/main" val="420362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03/05/2024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3635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03/05/2024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5039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03/05/2024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4467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26.png"/><Relationship Id="rId3" Type="http://schemas.openxmlformats.org/officeDocument/2006/relationships/slideLayout" Target="../slideLayouts/slideLayout14.xml"/><Relationship Id="rId21" Type="http://schemas.openxmlformats.org/officeDocument/2006/relationships/tags" Target="../tags/tag36.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32.xml"/><Relationship Id="rId25" Type="http://schemas.openxmlformats.org/officeDocument/2006/relationships/image" Target="../media/image25.png"/><Relationship Id="rId33" Type="http://schemas.openxmlformats.org/officeDocument/2006/relationships/image" Target="../media/image28.png"/><Relationship Id="rId2" Type="http://schemas.openxmlformats.org/officeDocument/2006/relationships/slideLayout" Target="../slideLayouts/slideLayout13.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4.png"/><Relationship Id="rId32" Type="http://schemas.openxmlformats.org/officeDocument/2006/relationships/image" Target="../media/image15.png"/><Relationship Id="rId5" Type="http://schemas.openxmlformats.org/officeDocument/2006/relationships/slideLayout" Target="../slideLayouts/slideLayout16.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image" Target="../media/image14.png"/><Relationship Id="rId10" Type="http://schemas.openxmlformats.org/officeDocument/2006/relationships/slideLayout" Target="../slideLayouts/slideLayout21.xml"/><Relationship Id="rId19" Type="http://schemas.openxmlformats.org/officeDocument/2006/relationships/tags" Target="../tags/tag34.xml"/><Relationship Id="rId31" Type="http://schemas.openxmlformats.org/officeDocument/2006/relationships/image" Target="../media/image1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image" Target="../media/image27.png"/><Relationship Id="rId30" Type="http://schemas.openxmlformats.org/officeDocument/2006/relationships/image" Target="../media/image3.png"/><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03/05/2024</a:t>
            </a:fld>
            <a:endParaRPr lang="fr-BE"/>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82598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8117" y="354313"/>
            <a:ext cx="9245999" cy="1143000"/>
          </a:xfrm>
          <a:prstGeom prst="rect">
            <a:avLst/>
          </a:prstGeom>
          <a:effectLst>
            <a:innerShdw blurRad="114300">
              <a:prstClr val="black"/>
            </a:innerShdw>
          </a:effectLst>
          <a:scene3d>
            <a:camera prst="orthographicFront"/>
            <a:lightRig rig="threePt" dir="t"/>
          </a:scene3d>
          <a:sp3d>
            <a:bevelT/>
          </a:sp3d>
        </p:spPr>
        <p:style>
          <a:lnRef idx="2">
            <a:schemeClr val="accent5"/>
          </a:lnRef>
          <a:fillRef idx="1">
            <a:schemeClr val="lt1"/>
          </a:fillRef>
          <a:effectRef idx="0">
            <a:schemeClr val="accent5"/>
          </a:effectRef>
          <a:fontRef idx="none"/>
        </p:style>
        <p:txBody>
          <a:bodyPr vert="horz" lIns="91440" tIns="45720" rIns="91440" bIns="45720" rtlCol="0" anchor="ctr">
            <a:noAutofit/>
          </a:bodyPr>
          <a:lstStyle/>
          <a:p>
            <a:endParaRPr lang="en-US"/>
          </a:p>
        </p:txBody>
      </p:sp>
      <p:sp>
        <p:nvSpPr>
          <p:cNvPr id="3" name="Text Placeholder 2"/>
          <p:cNvSpPr>
            <a:spLocks noGrp="1"/>
          </p:cNvSpPr>
          <p:nvPr>
            <p:ph type="body" idx="1"/>
          </p:nvPr>
        </p:nvSpPr>
        <p:spPr>
          <a:xfrm>
            <a:off x="2218115" y="2087393"/>
            <a:ext cx="9115324" cy="4339952"/>
          </a:xfrm>
          <a:prstGeom prst="rect">
            <a:avLst/>
          </a:prstGeom>
        </p:spPr>
        <p:txBody>
          <a:bodyPr vert="horz" lIns="91440" tIns="45720" rIns="91440" bIns="45720" rtlCol="0">
            <a:normAutofit/>
          </a:bodyPr>
          <a:lstStyle/>
          <a:p>
            <a:pPr lvl="0"/>
            <a:endParaRPr lang="en-US"/>
          </a:p>
        </p:txBody>
      </p:sp>
      <p:sp>
        <p:nvSpPr>
          <p:cNvPr id="7" name="Rectangle 6"/>
          <p:cNvSpPr/>
          <p:nvPr/>
        </p:nvSpPr>
        <p:spPr>
          <a:xfrm flipH="1">
            <a:off x="12191993" y="0"/>
            <a:ext cx="81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e 7"/>
          <p:cNvGrpSpPr/>
          <p:nvPr userDrawn="1"/>
        </p:nvGrpSpPr>
        <p:grpSpPr>
          <a:xfrm>
            <a:off x="-408982" y="26545"/>
            <a:ext cx="2526801" cy="6858000"/>
            <a:chOff x="-182929" y="0"/>
            <a:chExt cx="1895101" cy="6858000"/>
          </a:xfrm>
        </p:grpSpPr>
        <p:sp>
          <p:nvSpPr>
            <p:cNvPr id="9" name="Rectangle 8"/>
            <p:cNvSpPr/>
            <p:nvPr>
              <p:custDataLst>
                <p:tags r:id="rId13"/>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Image 9"/>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11" name="Image 10"/>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12" name="Image 11"/>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13" name="Image 12"/>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14" name="Image 13"/>
            <p:cNvPicPr>
              <a:picLocks noChangeAspect="1"/>
            </p:cNvPicPr>
            <p:nvPr>
              <p:custDataLst>
                <p:tags r:id="rId18"/>
              </p:custDataLst>
            </p:nvPr>
          </p:nvPicPr>
          <p:blipFill>
            <a:blip r:embed="rId28"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5" name="Image 14"/>
            <p:cNvPicPr>
              <a:picLocks noChangeAspect="1"/>
            </p:cNvPicPr>
            <p:nvPr>
              <p:custDataLst>
                <p:tags r:id="rId19"/>
              </p:custDataLst>
            </p:nvPr>
          </p:nvPicPr>
          <p:blipFill>
            <a:blip r:embed="rId29"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16" name="Image 15"/>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7" name="Image 16"/>
            <p:cNvPicPr>
              <a:picLocks noChangeAspect="1"/>
            </p:cNvPicPr>
            <p:nvPr>
              <p:custDataLst>
                <p:tags r:id="rId21"/>
              </p:custDataLst>
            </p:nvPr>
          </p:nvPicPr>
          <p:blipFill>
            <a:blip r:embed="rId31"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8" name="Image 17"/>
            <p:cNvPicPr>
              <a:picLocks noChangeAspect="1"/>
            </p:cNvPicPr>
            <p:nvPr>
              <p:custDataLst>
                <p:tags r:id="rId22"/>
              </p:custDataLst>
            </p:nvPr>
          </p:nvPicPr>
          <p:blipFill>
            <a:blip r:embed="rId32"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9" name="Picture 4" descr="Pinces, Outil, Ustensile, Salade, Grip, Forme De Griffe"/>
            <p:cNvPicPr>
              <a:picLocks noChangeAspect="1" noChangeArrowheads="1"/>
            </p:cNvPicPr>
            <p:nvPr>
              <p:custDataLst>
                <p:tags r:id="rId23"/>
              </p:custDataLst>
            </p:nvPr>
          </p:nvPicPr>
          <p:blipFill>
            <a:blip r:embed="rId33"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p:titleStyle>
    <p:bodyStyle>
      <a:lvl1pPr marL="342900" indent="-228600" algn="l" defTabSz="914400" rtl="0" eaLnBrk="1" latinLnBrk="0" hangingPunct="1">
        <a:spcBef>
          <a:spcPct val="20000"/>
        </a:spcBef>
        <a:buClr>
          <a:srgbClr val="C00000"/>
        </a:buClr>
        <a:buFont typeface="Arial" pitchFamily="34" charset="0"/>
        <a:buChar char="•"/>
        <a:defRPr sz="2200" kern="1200">
          <a:solidFill>
            <a:schemeClr val="accent1">
              <a:lumMod val="50000"/>
            </a:schemeClr>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notesSlide" Target="../notesSlides/notesSlide1.xml"/><Relationship Id="rId21" Type="http://schemas.openxmlformats.org/officeDocument/2006/relationships/tags" Target="../tags/tag59.xml"/><Relationship Id="rId34" Type="http://schemas.openxmlformats.org/officeDocument/2006/relationships/image" Target="../media/image33.png"/><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slideLayout" Target="../slideLayouts/slideLayout1.xml"/><Relationship Id="rId33" Type="http://schemas.openxmlformats.org/officeDocument/2006/relationships/image" Target="../media/image15.png"/><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image" Target="../media/image31.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image" Target="../media/image12.png"/><Relationship Id="rId37" Type="http://schemas.openxmlformats.org/officeDocument/2006/relationships/image" Target="../media/image34.png"/><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image" Target="../media/image30.png"/><Relationship Id="rId36" Type="http://schemas.openxmlformats.org/officeDocument/2006/relationships/image" Target="../media/image19.png"/><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image" Target="../media/image14.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png"/><Relationship Id="rId8" Type="http://schemas.openxmlformats.org/officeDocument/2006/relationships/tags" Target="../tags/tag46.xml"/><Relationship Id="rId3" Type="http://schemas.openxmlformats.org/officeDocument/2006/relationships/tags" Target="../tags/tag41.xml"/></Relationships>
</file>

<file path=ppt/slides/_rels/slide10.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49.pn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48.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47.png"/><Relationship Id="rId5" Type="http://schemas.openxmlformats.org/officeDocument/2006/relationships/tags" Target="../tags/tag110.xml"/><Relationship Id="rId10" Type="http://schemas.openxmlformats.org/officeDocument/2006/relationships/image" Target="../media/image46.png"/><Relationship Id="rId4" Type="http://schemas.openxmlformats.org/officeDocument/2006/relationships/tags" Target="../tags/tag109.xml"/><Relationship Id="rId9" Type="http://schemas.openxmlformats.org/officeDocument/2006/relationships/slideLayout" Target="../slideLayouts/slideLayout13.xml"/><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16.xml"/><Relationship Id="rId7" Type="http://schemas.openxmlformats.org/officeDocument/2006/relationships/slideLayout" Target="../slideLayouts/slideLayout13.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10" Type="http://schemas.openxmlformats.org/officeDocument/2006/relationships/hyperlink" Target="https://fad.csdm.ca/mod/page/view.php?id=87463#exemples-tpack-formation" TargetMode="External"/><Relationship Id="rId4" Type="http://schemas.openxmlformats.org/officeDocument/2006/relationships/tags" Target="../tags/tag117.xml"/><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image" Target="../media/image57.pn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image" Target="../media/image56.png"/><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slideLayout" Target="../slideLayouts/slideLayout13.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image" Target="../media/image55.png"/><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image" Target="../media/image59.png"/><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image" Target="../media/image54.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image" Target="../media/image53.png"/><Relationship Id="rId35" Type="http://schemas.openxmlformats.org/officeDocument/2006/relationships/image" Target="../media/image58.png"/><Relationship Id="rId8" Type="http://schemas.openxmlformats.org/officeDocument/2006/relationships/tags" Target="../tags/tag127.xml"/></Relationships>
</file>

<file path=ppt/slides/_rels/slide13.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hyperlink" Target="https://wheelofnames.com/fr/" TargetMode="Externa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image" Target="../media/image61.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hyperlink" Target="https://fad.csdm.ca/mod/page/view.php?id=87464#exemples-tpack-formation" TargetMode="External"/><Relationship Id="rId5" Type="http://schemas.openxmlformats.org/officeDocument/2006/relationships/tags" Target="../tags/tag152.xml"/><Relationship Id="rId10" Type="http://schemas.openxmlformats.org/officeDocument/2006/relationships/image" Target="../media/image60.png"/><Relationship Id="rId4" Type="http://schemas.openxmlformats.org/officeDocument/2006/relationships/tags" Target="../tags/tag151.xml"/><Relationship Id="rId9" Type="http://schemas.openxmlformats.org/officeDocument/2006/relationships/slideLayout" Target="../slideLayouts/slideLayout13.xml"/><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58.xml"/><Relationship Id="rId7" Type="http://schemas.openxmlformats.org/officeDocument/2006/relationships/slideLayout" Target="../slideLayouts/slideLayout13.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image" Target="../media/image63.png"/><Relationship Id="rId5" Type="http://schemas.openxmlformats.org/officeDocument/2006/relationships/tags" Target="../tags/tag160.xml"/><Relationship Id="rId10" Type="http://schemas.openxmlformats.org/officeDocument/2006/relationships/image" Target="../media/image62.png"/><Relationship Id="rId4" Type="http://schemas.openxmlformats.org/officeDocument/2006/relationships/tags" Target="../tags/tag159.xml"/><Relationship Id="rId9" Type="http://schemas.openxmlformats.org/officeDocument/2006/relationships/hyperlink" Target="https://digistorm.app/p/5473698"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64.xml"/><Relationship Id="rId7" Type="http://schemas.openxmlformats.org/officeDocument/2006/relationships/image" Target="../media/image64.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17.xml"/><Relationship Id="rId5" Type="http://schemas.openxmlformats.org/officeDocument/2006/relationships/tags" Target="../tags/tag166.xml"/><Relationship Id="rId4" Type="http://schemas.openxmlformats.org/officeDocument/2006/relationships/tags" Target="../tags/tag165.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69.xml"/><Relationship Id="rId7" Type="http://schemas.openxmlformats.org/officeDocument/2006/relationships/slideLayout" Target="../slideLayouts/slideLayout1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hyperlink" Target="https://www.youtube.com/t/terms#c17edc8314" TargetMode="External"/><Relationship Id="rId4" Type="http://schemas.openxmlformats.org/officeDocument/2006/relationships/tags" Target="../tags/tag170.xml"/><Relationship Id="rId9" Type="http://schemas.openxmlformats.org/officeDocument/2006/relationships/hyperlink" Target="http://www.education.gouv.qc.ca/fileadmin/site_web/documents/dpse/ress_didactiques/droit_dauteur_exceptions_loi.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75.xml"/><Relationship Id="rId7" Type="http://schemas.openxmlformats.org/officeDocument/2006/relationships/slideLayout" Target="../slideLayouts/slideLayout13.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10" Type="http://schemas.openxmlformats.org/officeDocument/2006/relationships/hyperlink" Target="https://www.copibec.ca/fr" TargetMode="External"/><Relationship Id="rId4" Type="http://schemas.openxmlformats.org/officeDocument/2006/relationships/tags" Target="../tags/tag176.xml"/><Relationship Id="rId9" Type="http://schemas.openxmlformats.org/officeDocument/2006/relationships/hyperlink" Target="http://www.education.gouv.qc.ca/fileadmin/site_web/documents/dpse/ress_didactiques/droit_dauteur_exceptions_loi.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81.xml"/><Relationship Id="rId7" Type="http://schemas.openxmlformats.org/officeDocument/2006/relationships/slideLayout" Target="../slideLayouts/slideLayout13.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hyperlink" Target="https://www.copibec.ca/medias/files/PDF%20(FR)/DONA-depliant-information.pdf" TargetMode="External"/><Relationship Id="rId5" Type="http://schemas.openxmlformats.org/officeDocument/2006/relationships/tags" Target="../tags/tag183.xml"/><Relationship Id="rId10" Type="http://schemas.openxmlformats.org/officeDocument/2006/relationships/hyperlink" Target="http://www.education.gouv.qc.ca/fileadmin/site_web/documents/dpse/ress_didactiques/droit_dauteur_exceptions_loi.pdf" TargetMode="External"/><Relationship Id="rId4" Type="http://schemas.openxmlformats.org/officeDocument/2006/relationships/tags" Target="../tags/tag182.xml"/><Relationship Id="rId9" Type="http://schemas.openxmlformats.org/officeDocument/2006/relationships/hyperlink" Target="https://www.copibec.ca/fr"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66.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hyperlink" Target="https://fad.csdm.ca/mod/page/view.php?id=85953&amp;forceview=1" TargetMode="External"/><Relationship Id="rId5" Type="http://schemas.openxmlformats.org/officeDocument/2006/relationships/slideLayout" Target="../slideLayouts/slideLayout13.xml"/><Relationship Id="rId4" Type="http://schemas.openxmlformats.org/officeDocument/2006/relationships/tags" Target="../tags/tag188.xml"/></Relationships>
</file>

<file path=ppt/slides/_rels/slide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191.xml"/><Relationship Id="rId7" Type="http://schemas.openxmlformats.org/officeDocument/2006/relationships/slideLayout" Target="../slideLayouts/slideLayout13.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69.png"/><Relationship Id="rId5" Type="http://schemas.openxmlformats.org/officeDocument/2006/relationships/tags" Target="../tags/tag193.xml"/><Relationship Id="rId10" Type="http://schemas.openxmlformats.org/officeDocument/2006/relationships/image" Target="../media/image68.png"/><Relationship Id="rId4" Type="http://schemas.openxmlformats.org/officeDocument/2006/relationships/tags" Target="../tags/tag192.xml"/><Relationship Id="rId9" Type="http://schemas.openxmlformats.org/officeDocument/2006/relationships/hyperlink" Target="https://fr.wikipedia.org/wiki/Licence_Creative_Common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publicdomainpictures.net/view-image.php?image=45018&amp;picture=raised-hands" TargetMode="External"/><Relationship Id="rId3" Type="http://schemas.openxmlformats.org/officeDocument/2006/relationships/tags" Target="../tags/tag197.xml"/><Relationship Id="rId7" Type="http://schemas.openxmlformats.org/officeDocument/2006/relationships/image" Target="../media/image70.jp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17.xml"/><Relationship Id="rId5" Type="http://schemas.openxmlformats.org/officeDocument/2006/relationships/tags" Target="../tags/tag199.xml"/><Relationship Id="rId4" Type="http://schemas.openxmlformats.org/officeDocument/2006/relationships/tags" Target="../tags/tag198.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hyperlink" Target="https://digiboard.app/b/2239b58f2811f" TargetMode="Externa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37.png"/><Relationship Id="rId5" Type="http://schemas.openxmlformats.org/officeDocument/2006/relationships/tags" Target="../tags/tag70.xml"/><Relationship Id="rId10" Type="http://schemas.openxmlformats.org/officeDocument/2006/relationships/image" Target="../media/image36.png"/><Relationship Id="rId4" Type="http://schemas.openxmlformats.org/officeDocument/2006/relationships/tags" Target="../tags/tag69.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39.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hyperlink" Target="https://www.education.gouv.qc.ca/fileadmin/site_web/documents/ministere/Cadre-reference-competence-num.pdf" TargetMode="External"/><Relationship Id="rId5" Type="http://schemas.openxmlformats.org/officeDocument/2006/relationships/tags" Target="../tags/tag80.xml"/><Relationship Id="rId10" Type="http://schemas.openxmlformats.org/officeDocument/2006/relationships/image" Target="../media/image38.png"/><Relationship Id="rId4" Type="http://schemas.openxmlformats.org/officeDocument/2006/relationships/tags" Target="../tags/tag79.xml"/><Relationship Id="rId9"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42.png"/><Relationship Id="rId5" Type="http://schemas.openxmlformats.org/officeDocument/2006/relationships/tags" Target="../tags/tag88.xml"/><Relationship Id="rId10" Type="http://schemas.openxmlformats.org/officeDocument/2006/relationships/image" Target="../media/image41.png"/><Relationship Id="rId4" Type="http://schemas.openxmlformats.org/officeDocument/2006/relationships/tags" Target="../tags/tag87.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hyperlink" Target="https://edutechwiki.unige.ch/fr/TPACK" TargetMode="External"/><Relationship Id="rId3" Type="http://schemas.openxmlformats.org/officeDocument/2006/relationships/tags" Target="../tags/tag93.xml"/><Relationship Id="rId7" Type="http://schemas.openxmlformats.org/officeDocument/2006/relationships/image" Target="../media/image43.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13.xml"/><Relationship Id="rId5" Type="http://schemas.openxmlformats.org/officeDocument/2006/relationships/tags" Target="../tags/tag95.xml"/><Relationship Id="rId4" Type="http://schemas.openxmlformats.org/officeDocument/2006/relationships/tags" Target="../tags/tag94.xml"/></Relationships>
</file>

<file path=ppt/slides/_rels/slide8.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44.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7.png"/><Relationship Id="rId5" Type="http://schemas.openxmlformats.org/officeDocument/2006/relationships/slideLayout" Target="../slideLayouts/slideLayout13.xml"/><Relationship Id="rId4" Type="http://schemas.openxmlformats.org/officeDocument/2006/relationships/tags" Target="../tags/tag99.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02.xml"/><Relationship Id="rId7" Type="http://schemas.openxmlformats.org/officeDocument/2006/relationships/slideLayout" Target="../slideLayouts/slideLayout13.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7EA85-0E82-4AEF-A64E-880A278A841A}"/>
              </a:ext>
            </a:extLst>
          </p:cNvPr>
          <p:cNvSpPr/>
          <p:nvPr>
            <p:custDataLst>
              <p:tags r:id="rId1"/>
            </p:custDataLst>
          </p:nvPr>
        </p:nvSpPr>
        <p:spPr>
          <a:xfrm>
            <a:off x="0" y="0"/>
            <a:ext cx="534837" cy="69573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D8D8D8"/>
              </a:solidFill>
            </a:endParaRPr>
          </a:p>
        </p:txBody>
      </p:sp>
      <p:sp>
        <p:nvSpPr>
          <p:cNvPr id="5" name="ZoneTexte 4"/>
          <p:cNvSpPr txBox="1"/>
          <p:nvPr>
            <p:custDataLst>
              <p:tags r:id="rId2"/>
            </p:custDataLst>
          </p:nvPr>
        </p:nvSpPr>
        <p:spPr>
          <a:xfrm>
            <a:off x="1979093" y="68978"/>
            <a:ext cx="8643629" cy="3170099"/>
          </a:xfrm>
          <a:prstGeom prst="rect">
            <a:avLst/>
          </a:prstGeom>
          <a:noFill/>
        </p:spPr>
        <p:txBody>
          <a:bodyPr wrap="square" lIns="91440" tIns="45720" rIns="91440" bIns="45720" rtlCol="0" anchor="t">
            <a:spAutoFit/>
          </a:bodyPr>
          <a:lstStyle/>
          <a:p>
            <a:pPr algn="ctr"/>
            <a:endParaRPr lang="fr-CA" sz="2400" b="1" dirty="0">
              <a:cs typeface="Calibri" panose="020F0502020204030204"/>
            </a:endParaRPr>
          </a:p>
          <a:p>
            <a:pPr algn="ctr"/>
            <a:r>
              <a:rPr lang="fr-CA" sz="4000" b="1" cap="all" dirty="0">
                <a:latin typeface="+mj-lt"/>
                <a:ea typeface="+mj-ea"/>
                <a:cs typeface="+mj-cs"/>
              </a:rPr>
              <a:t>Intégration pédagogique des outils numériques</a:t>
            </a:r>
            <a:br>
              <a:rPr lang="fr-CA" sz="4000" b="1" cap="all" dirty="0">
                <a:latin typeface="+mj-lt"/>
                <a:ea typeface="+mj-ea"/>
                <a:cs typeface="+mj-cs"/>
              </a:rPr>
            </a:br>
            <a:r>
              <a:rPr lang="fr-CA" sz="2400" dirty="0">
                <a:solidFill>
                  <a:schemeClr val="tx1">
                    <a:lumMod val="75000"/>
                    <a:lumOff val="25000"/>
                  </a:schemeClr>
                </a:solidFill>
              </a:rPr>
              <a:t>IPEFP-05</a:t>
            </a:r>
            <a:endParaRPr lang="fr-CA" sz="2100" b="1" dirty="0">
              <a:cs typeface="Calibri"/>
            </a:endParaRPr>
          </a:p>
          <a:p>
            <a:pPr algn="ctr"/>
            <a:r>
              <a:rPr lang="fr-CA" sz="2400" dirty="0">
                <a:solidFill>
                  <a:srgbClr val="C00000"/>
                </a:solidFill>
              </a:rPr>
              <a:t>Programme d’insertion professionnelle des enseignants en formation professionnelle</a:t>
            </a:r>
            <a:endParaRPr lang="fr-FR" sz="2400" dirty="0"/>
          </a:p>
          <a:p>
            <a:endParaRPr lang="fr-CA" sz="2400" b="1" dirty="0">
              <a:cs typeface="Calibri"/>
            </a:endParaRPr>
          </a:p>
        </p:txBody>
      </p:sp>
      <p:sp>
        <p:nvSpPr>
          <p:cNvPr id="6" name="Rectangle 5">
            <a:extLst>
              <a:ext uri="{FF2B5EF4-FFF2-40B4-BE49-F238E27FC236}">
                <a16:creationId xmlns:a16="http://schemas.microsoft.com/office/drawing/2014/main" id="{96BB13EF-DD76-4B93-A088-74B0363DCC77}"/>
              </a:ext>
            </a:extLst>
          </p:cNvPr>
          <p:cNvSpPr/>
          <p:nvPr>
            <p:custDataLst>
              <p:tags r:id="rId3"/>
            </p:custDataLst>
          </p:nvPr>
        </p:nvSpPr>
        <p:spPr>
          <a:xfrm>
            <a:off x="10195704" y="854018"/>
            <a:ext cx="470140" cy="507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 name="Groupe 1">
            <a:extLst>
              <a:ext uri="{FF2B5EF4-FFF2-40B4-BE49-F238E27FC236}">
                <a16:creationId xmlns:a16="http://schemas.microsoft.com/office/drawing/2014/main" id="{DD169635-DC94-E902-4DFE-6B82CDC25944}"/>
              </a:ext>
            </a:extLst>
          </p:cNvPr>
          <p:cNvGrpSpPr/>
          <p:nvPr>
            <p:custDataLst>
              <p:tags r:id="rId4"/>
            </p:custDataLst>
          </p:nvPr>
        </p:nvGrpSpPr>
        <p:grpSpPr>
          <a:xfrm>
            <a:off x="3761" y="2457290"/>
            <a:ext cx="11928648" cy="4662641"/>
            <a:chOff x="534837" y="2277923"/>
            <a:chExt cx="11449782" cy="4605267"/>
          </a:xfrm>
        </p:grpSpPr>
        <p:sp>
          <p:nvSpPr>
            <p:cNvPr id="8" name="Rectangle 7"/>
            <p:cNvSpPr/>
            <p:nvPr>
              <p:custDataLst>
                <p:tags r:id="rId7"/>
              </p:custDataLst>
            </p:nvPr>
          </p:nvSpPr>
          <p:spPr>
            <a:xfrm rot="4620000" flipH="1">
              <a:off x="5654016" y="-655270"/>
              <a:ext cx="2619206" cy="10042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Triangle rectangle 8">
              <a:extLst>
                <a:ext uri="{FF2B5EF4-FFF2-40B4-BE49-F238E27FC236}">
                  <a16:creationId xmlns:a16="http://schemas.microsoft.com/office/drawing/2014/main" id="{1540CB64-8E6E-4994-83B9-9D3EC920C8C6}"/>
                </a:ext>
              </a:extLst>
            </p:cNvPr>
            <p:cNvSpPr/>
            <p:nvPr>
              <p:custDataLst>
                <p:tags r:id="rId8"/>
              </p:custDataLst>
            </p:nvPr>
          </p:nvSpPr>
          <p:spPr>
            <a:xfrm>
              <a:off x="668866" y="3261186"/>
              <a:ext cx="4197651" cy="361715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0" name="Image 9"/>
            <p:cNvPicPr>
              <a:picLocks noChangeAspect="1"/>
            </p:cNvPicPr>
            <p:nvPr>
              <p:custDataLst>
                <p:tags r:id="rId9"/>
              </p:custDataLst>
            </p:nvPr>
          </p:nvPicPr>
          <p:blipFill>
            <a:blip r:embed="rId27" cstate="print">
              <a:lum bright="70000" contrast="-70000"/>
              <a:extLst>
                <a:ext uri="{28A0092B-C50C-407E-A947-70E740481C1C}">
                  <a14:useLocalDpi xmlns:a14="http://schemas.microsoft.com/office/drawing/2010/main" val="0"/>
                </a:ext>
              </a:extLst>
            </a:blip>
            <a:stretch>
              <a:fillRect/>
            </a:stretch>
          </p:blipFill>
          <p:spPr>
            <a:xfrm rot="19818516">
              <a:off x="7080253" y="4204711"/>
              <a:ext cx="2057052" cy="1067610"/>
            </a:xfrm>
            <a:prstGeom prst="rect">
              <a:avLst/>
            </a:prstGeom>
          </p:spPr>
        </p:pic>
        <p:pic>
          <p:nvPicPr>
            <p:cNvPr id="11" name="Image 10"/>
            <p:cNvPicPr>
              <a:picLocks noChangeAspect="1"/>
            </p:cNvPicPr>
            <p:nvPr>
              <p:custDataLst>
                <p:tags r:id="rId10"/>
              </p:custDataLst>
            </p:nvPr>
          </p:nvPicPr>
          <p:blipFill>
            <a:blip r:embed="rId28" cstate="print">
              <a:lum bright="70000" contrast="-70000"/>
              <a:extLst>
                <a:ext uri="{28A0092B-C50C-407E-A947-70E740481C1C}">
                  <a14:useLocalDpi xmlns:a14="http://schemas.microsoft.com/office/drawing/2010/main" val="0"/>
                </a:ext>
              </a:extLst>
            </a:blip>
            <a:stretch>
              <a:fillRect/>
            </a:stretch>
          </p:blipFill>
          <p:spPr>
            <a:xfrm rot="1044235">
              <a:off x="2531662" y="4335294"/>
              <a:ext cx="1724974" cy="965170"/>
            </a:xfrm>
            <a:prstGeom prst="rect">
              <a:avLst/>
            </a:prstGeom>
          </p:spPr>
        </p:pic>
        <p:pic>
          <p:nvPicPr>
            <p:cNvPr id="12" name="Image 11"/>
            <p:cNvPicPr>
              <a:picLocks noChangeAspect="1"/>
            </p:cNvPicPr>
            <p:nvPr>
              <p:custDataLst>
                <p:tags r:id="rId11"/>
              </p:custDataLst>
            </p:nvPr>
          </p:nvPicPr>
          <p:blipFill>
            <a:blip r:embed="rId29" cstate="print">
              <a:lum bright="70000" contrast="-70000"/>
              <a:extLst>
                <a:ext uri="{28A0092B-C50C-407E-A947-70E740481C1C}">
                  <a14:useLocalDpi xmlns:a14="http://schemas.microsoft.com/office/drawing/2010/main" val="0"/>
                </a:ext>
              </a:extLst>
            </a:blip>
            <a:stretch>
              <a:fillRect/>
            </a:stretch>
          </p:blipFill>
          <p:spPr>
            <a:xfrm rot="18408137">
              <a:off x="5141254" y="3635744"/>
              <a:ext cx="405896" cy="1291819"/>
            </a:xfrm>
            <a:prstGeom prst="rect">
              <a:avLst/>
            </a:prstGeom>
          </p:spPr>
        </p:pic>
        <p:pic>
          <p:nvPicPr>
            <p:cNvPr id="13" name="Image 12"/>
            <p:cNvPicPr>
              <a:picLocks noChangeAspect="1"/>
            </p:cNvPicPr>
            <p:nvPr>
              <p:custDataLst>
                <p:tags r:id="rId12"/>
              </p:custDataLst>
            </p:nvPr>
          </p:nvPicPr>
          <p:blipFill>
            <a:blip r:embed="rId30" cstate="print">
              <a:lum bright="70000" contrast="-70000"/>
              <a:extLst>
                <a:ext uri="{28A0092B-C50C-407E-A947-70E740481C1C}">
                  <a14:useLocalDpi xmlns:a14="http://schemas.microsoft.com/office/drawing/2010/main" val="0"/>
                </a:ext>
              </a:extLst>
            </a:blip>
            <a:stretch>
              <a:fillRect/>
            </a:stretch>
          </p:blipFill>
          <p:spPr>
            <a:xfrm rot="18169581">
              <a:off x="4853569" y="3848911"/>
              <a:ext cx="360958" cy="1368205"/>
            </a:xfrm>
            <a:prstGeom prst="rect">
              <a:avLst/>
            </a:prstGeom>
          </p:spPr>
        </p:pic>
        <p:pic>
          <p:nvPicPr>
            <p:cNvPr id="14" name="Image 13"/>
            <p:cNvPicPr>
              <a:picLocks noChangeAspect="1"/>
            </p:cNvPicPr>
            <p:nvPr>
              <p:custDataLst>
                <p:tags r:id="rId13"/>
              </p:custDataLst>
            </p:nvPr>
          </p:nvPicPr>
          <p:blipFill>
            <a:blip r:embed="rId31" cstate="print">
              <a:lum bright="70000" contrast="-70000"/>
              <a:extLst>
                <a:ext uri="{28A0092B-C50C-407E-A947-70E740481C1C}">
                  <a14:useLocalDpi xmlns:a14="http://schemas.microsoft.com/office/drawing/2010/main" val="0"/>
                </a:ext>
              </a:extLst>
            </a:blip>
            <a:stretch>
              <a:fillRect/>
            </a:stretch>
          </p:blipFill>
          <p:spPr>
            <a:xfrm rot="15847712">
              <a:off x="10216328" y="2581507"/>
              <a:ext cx="1233378" cy="626210"/>
            </a:xfrm>
            <a:prstGeom prst="rect">
              <a:avLst/>
            </a:prstGeom>
          </p:spPr>
        </p:pic>
        <p:pic>
          <p:nvPicPr>
            <p:cNvPr id="15" name="Image 14"/>
            <p:cNvPicPr>
              <a:picLocks noChangeAspect="1"/>
            </p:cNvPicPr>
            <p:nvPr>
              <p:custDataLst>
                <p:tags r:id="rId14"/>
              </p:custDataLst>
            </p:nvPr>
          </p:nvPicPr>
          <p:blipFill>
            <a:blip r:embed="rId32" cstate="print">
              <a:lum bright="70000" contrast="-70000"/>
              <a:extLst>
                <a:ext uri="{28A0092B-C50C-407E-A947-70E740481C1C}">
                  <a14:useLocalDpi xmlns:a14="http://schemas.microsoft.com/office/drawing/2010/main" val="0"/>
                </a:ext>
              </a:extLst>
            </a:blip>
            <a:stretch>
              <a:fillRect/>
            </a:stretch>
          </p:blipFill>
          <p:spPr>
            <a:xfrm>
              <a:off x="6969634" y="2912220"/>
              <a:ext cx="2263525" cy="1146104"/>
            </a:xfrm>
            <a:prstGeom prst="rect">
              <a:avLst/>
            </a:prstGeom>
          </p:spPr>
        </p:pic>
        <p:pic>
          <p:nvPicPr>
            <p:cNvPr id="16" name="Image 15"/>
            <p:cNvPicPr>
              <a:picLocks noChangeAspect="1"/>
            </p:cNvPicPr>
            <p:nvPr>
              <p:custDataLst>
                <p:tags r:id="rId15"/>
              </p:custDataLst>
            </p:nvPr>
          </p:nvPicPr>
          <p:blipFill>
            <a:blip r:embed="rId33" cstate="print">
              <a:lum bright="70000" contrast="-70000"/>
              <a:extLst>
                <a:ext uri="{28A0092B-C50C-407E-A947-70E740481C1C}">
                  <a14:useLocalDpi xmlns:a14="http://schemas.microsoft.com/office/drawing/2010/main" val="0"/>
                </a:ext>
              </a:extLst>
            </a:blip>
            <a:stretch>
              <a:fillRect/>
            </a:stretch>
          </p:blipFill>
          <p:spPr>
            <a:xfrm>
              <a:off x="9613632" y="3623699"/>
              <a:ext cx="1443978" cy="1484622"/>
            </a:xfrm>
            <a:prstGeom prst="rect">
              <a:avLst/>
            </a:prstGeom>
          </p:spPr>
        </p:pic>
        <p:pic>
          <p:nvPicPr>
            <p:cNvPr id="17" name="Picture 4" descr="Pinces, Outil, Ustensile, Salade, Grip, Forme De Griffe"/>
            <p:cNvPicPr>
              <a:picLocks noChangeAspect="1" noChangeArrowheads="1"/>
            </p:cNvPicPr>
            <p:nvPr>
              <p:custDataLst>
                <p:tags r:id="rId16"/>
              </p:custDataLst>
            </p:nvPr>
          </p:nvPicPr>
          <p:blipFill>
            <a:blip r:embed="rId34"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483562" y="2461384"/>
              <a:ext cx="593064" cy="1047000"/>
            </a:xfrm>
            <a:prstGeom prst="rect">
              <a:avLst/>
            </a:prstGeom>
            <a:noFill/>
            <a:extLst>
              <a:ext uri="{909E8E84-426E-40DD-AFC4-6F175D3DCCD1}">
                <a14:hiddenFill xmlns:a14="http://schemas.microsoft.com/office/drawing/2010/main">
                  <a:solidFill>
                    <a:srgbClr val="FFFFFF"/>
                  </a:solidFill>
                </a14:hiddenFill>
              </a:ext>
            </a:extLst>
          </p:spPr>
        </p:pic>
        <p:sp>
          <p:nvSpPr>
            <p:cNvPr id="18" name="Sous-titre 2"/>
            <p:cNvSpPr txBox="1">
              <a:spLocks/>
            </p:cNvSpPr>
            <p:nvPr>
              <p:custDataLst>
                <p:tags r:id="rId17"/>
              </p:custDataLst>
            </p:nvPr>
          </p:nvSpPr>
          <p:spPr>
            <a:xfrm>
              <a:off x="3156560" y="5637463"/>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19" name="Sous-titre 2"/>
            <p:cNvSpPr txBox="1">
              <a:spLocks/>
            </p:cNvSpPr>
            <p:nvPr>
              <p:custDataLst>
                <p:tags r:id="rId18"/>
              </p:custDataLst>
            </p:nvPr>
          </p:nvSpPr>
          <p:spPr>
            <a:xfrm>
              <a:off x="3049115" y="5572043"/>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0" name="Sous-titre 2"/>
            <p:cNvSpPr txBox="1">
              <a:spLocks/>
            </p:cNvSpPr>
            <p:nvPr>
              <p:custDataLst>
                <p:tags r:id="rId19"/>
              </p:custDataLst>
            </p:nvPr>
          </p:nvSpPr>
          <p:spPr>
            <a:xfrm>
              <a:off x="3156559" y="5423284"/>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1" name="ZoneTexte 20">
              <a:extLst>
                <a:ext uri="{FF2B5EF4-FFF2-40B4-BE49-F238E27FC236}">
                  <a16:creationId xmlns:a16="http://schemas.microsoft.com/office/drawing/2014/main" id="{3012EDA5-AD75-482B-AB03-376129437F8D}"/>
                </a:ext>
              </a:extLst>
            </p:cNvPr>
            <p:cNvSpPr txBox="1"/>
            <p:nvPr>
              <p:custDataLst>
                <p:tags r:id="rId20"/>
              </p:custDataLst>
            </p:nvPr>
          </p:nvSpPr>
          <p:spPr>
            <a:xfrm>
              <a:off x="1375462" y="6255237"/>
              <a:ext cx="2612238" cy="39055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a:solidFill>
                    <a:srgbClr val="FFFFFF"/>
                  </a:solidFill>
                </a:rPr>
                <a:t>#</a:t>
              </a:r>
              <a:r>
                <a:rPr lang="en-US" sz="1500" err="1">
                  <a:solidFill>
                    <a:srgbClr val="FFFFFF"/>
                  </a:solidFill>
                </a:rPr>
                <a:t>MonmétierMaliberté</a:t>
              </a:r>
              <a:endParaRPr lang="en-US" sz="1500">
                <a:solidFill>
                  <a:srgbClr val="FFFFFF"/>
                </a:solidFill>
                <a:cs typeface="Calibri"/>
              </a:endParaRPr>
            </a:p>
          </p:txBody>
        </p:sp>
        <p:pic>
          <p:nvPicPr>
            <p:cNvPr id="22" name="Image 21">
              <a:extLst>
                <a:ext uri="{FF2B5EF4-FFF2-40B4-BE49-F238E27FC236}">
                  <a16:creationId xmlns:a16="http://schemas.microsoft.com/office/drawing/2014/main" id="{C9DDE9CF-C53C-4CA8-BEC0-B8D22711E1B9}"/>
                </a:ext>
              </a:extLst>
            </p:cNvPr>
            <p:cNvPicPr>
              <a:picLocks noChangeAspect="1"/>
            </p:cNvPicPr>
            <p:nvPr>
              <p:custDataLst>
                <p:tags r:id="rId21"/>
              </p:custDataLst>
            </p:nvPr>
          </p:nvPicPr>
          <p:blipFill>
            <a:blip r:embed="rId35" cstate="print">
              <a:lum bright="70000" contrast="-70000"/>
              <a:extLst>
                <a:ext uri="{28A0092B-C50C-407E-A947-70E740481C1C}">
                  <a14:useLocalDpi xmlns:a14="http://schemas.microsoft.com/office/drawing/2010/main" val="0"/>
                </a:ext>
              </a:extLst>
            </a:blip>
            <a:stretch>
              <a:fillRect/>
            </a:stretch>
          </p:blipFill>
          <p:spPr>
            <a:xfrm rot="16446478">
              <a:off x="5608905" y="4257799"/>
              <a:ext cx="1688805" cy="642089"/>
            </a:xfrm>
            <a:prstGeom prst="rect">
              <a:avLst/>
            </a:prstGeom>
          </p:spPr>
        </p:pic>
        <p:pic>
          <p:nvPicPr>
            <p:cNvPr id="23" name="Image 22">
              <a:extLst>
                <a:ext uri="{FF2B5EF4-FFF2-40B4-BE49-F238E27FC236}">
                  <a16:creationId xmlns:a16="http://schemas.microsoft.com/office/drawing/2014/main" id="{D43F9D13-6140-4811-B0A1-CACF6F2C8F8F}"/>
                </a:ext>
              </a:extLst>
            </p:cNvPr>
            <p:cNvPicPr>
              <a:picLocks noChangeAspect="1"/>
            </p:cNvPicPr>
            <p:nvPr>
              <p:custDataLst>
                <p:tags r:id="rId22"/>
              </p:custDataLst>
            </p:nvPr>
          </p:nvPicPr>
          <p:blipFill>
            <a:blip r:embed="rId36" cstate="print">
              <a:lum bright="70000" contrast="-70000"/>
              <a:extLst>
                <a:ext uri="{28A0092B-C50C-407E-A947-70E740481C1C}">
                  <a14:useLocalDpi xmlns:a14="http://schemas.microsoft.com/office/drawing/2010/main" val="0"/>
                </a:ext>
              </a:extLst>
            </a:blip>
            <a:stretch>
              <a:fillRect/>
            </a:stretch>
          </p:blipFill>
          <p:spPr>
            <a:xfrm>
              <a:off x="4632077" y="5135072"/>
              <a:ext cx="937916" cy="1035224"/>
            </a:xfrm>
            <a:prstGeom prst="rect">
              <a:avLst/>
            </a:prstGeom>
          </p:spPr>
        </p:pic>
        <p:sp>
          <p:nvSpPr>
            <p:cNvPr id="24" name="Rectangle 23">
              <a:extLst>
                <a:ext uri="{FF2B5EF4-FFF2-40B4-BE49-F238E27FC236}">
                  <a16:creationId xmlns:a16="http://schemas.microsoft.com/office/drawing/2014/main" id="{890A64E0-85B8-458D-89F2-E80C6DFCD975}"/>
                </a:ext>
              </a:extLst>
            </p:cNvPr>
            <p:cNvSpPr/>
            <p:nvPr>
              <p:custDataLst>
                <p:tags r:id="rId23"/>
              </p:custDataLst>
            </p:nvPr>
          </p:nvSpPr>
          <p:spPr>
            <a:xfrm>
              <a:off x="541832" y="3261186"/>
              <a:ext cx="679072" cy="36220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Triangle isocèle 24">
              <a:extLst>
                <a:ext uri="{FF2B5EF4-FFF2-40B4-BE49-F238E27FC236}">
                  <a16:creationId xmlns:a16="http://schemas.microsoft.com/office/drawing/2014/main" id="{8B57E6B4-E9D9-4F7B-8DC7-CF6352BDE899}"/>
                </a:ext>
              </a:extLst>
            </p:cNvPr>
            <p:cNvSpPr/>
            <p:nvPr>
              <p:custDataLst>
                <p:tags r:id="rId24"/>
              </p:custDataLst>
            </p:nvPr>
          </p:nvSpPr>
          <p:spPr>
            <a:xfrm rot="16200000">
              <a:off x="423341" y="2948450"/>
              <a:ext cx="909063" cy="686071"/>
            </a:xfrm>
            <a:prstGeom prst="triangle">
              <a:avLst>
                <a:gd name="adj" fmla="val 53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7" name="Sous-titre 2">
            <a:extLst>
              <a:ext uri="{FF2B5EF4-FFF2-40B4-BE49-F238E27FC236}">
                <a16:creationId xmlns:a16="http://schemas.microsoft.com/office/drawing/2014/main" id="{4E8C4DEE-4D72-47BD-872B-7F658B816F30}"/>
              </a:ext>
            </a:extLst>
          </p:cNvPr>
          <p:cNvSpPr>
            <a:spLocks noGrp="1"/>
          </p:cNvSpPr>
          <p:nvPr>
            <p:ph type="subTitle" idx="1"/>
            <p:custDataLst>
              <p:tags r:id="rId5"/>
            </p:custDataLst>
          </p:nvPr>
        </p:nvSpPr>
        <p:spPr>
          <a:xfrm>
            <a:off x="872528" y="5997634"/>
            <a:ext cx="1917591" cy="575879"/>
          </a:xfrm>
        </p:spPr>
        <p:txBody>
          <a:bodyPr vert="horz" lIns="91440" tIns="45720" rIns="91440" bIns="45720" rtlCol="0" anchor="t">
            <a:normAutofit fontScale="92500" lnSpcReduction="10000"/>
          </a:bodyPr>
          <a:lstStyle/>
          <a:p>
            <a:pPr algn="l"/>
            <a:br>
              <a:rPr lang="fr-CA" sz="1800" b="1" dirty="0">
                <a:solidFill>
                  <a:srgbClr val="000000"/>
                </a:solidFill>
              </a:rPr>
            </a:br>
            <a:r>
              <a:rPr lang="fr-CA" sz="1800" b="1" dirty="0">
                <a:solidFill>
                  <a:srgbClr val="000000"/>
                </a:solidFill>
              </a:rPr>
              <a:t>Services éducatifs</a:t>
            </a:r>
            <a:endParaRPr lang="fr-CA" sz="1800" b="1" dirty="0">
              <a:solidFill>
                <a:srgbClr val="000000"/>
              </a:solidFill>
              <a:cs typeface="Calibri"/>
            </a:endParaRPr>
          </a:p>
          <a:p>
            <a:endParaRPr lang="fr-FR" dirty="0"/>
          </a:p>
        </p:txBody>
      </p:sp>
      <p:pic>
        <p:nvPicPr>
          <p:cNvPr id="3" name="Image 2">
            <a:extLst>
              <a:ext uri="{FF2B5EF4-FFF2-40B4-BE49-F238E27FC236}">
                <a16:creationId xmlns:a16="http://schemas.microsoft.com/office/drawing/2014/main" id="{1248FE6A-4658-139F-43D8-9D205B840391}"/>
              </a:ext>
            </a:extLst>
          </p:cNvPr>
          <p:cNvPicPr>
            <a:picLocks noChangeAspect="1"/>
          </p:cNvPicPr>
          <p:nvPr>
            <p:custDataLst>
              <p:tags r:id="rId6"/>
            </p:custDataLst>
          </p:nvPr>
        </p:nvPicPr>
        <p:blipFill>
          <a:blip r:embed="rId37"/>
          <a:stretch>
            <a:fillRect/>
          </a:stretch>
        </p:blipFill>
        <p:spPr>
          <a:xfrm>
            <a:off x="9760070" y="5583986"/>
            <a:ext cx="2362200" cy="1009650"/>
          </a:xfrm>
          <a:prstGeom prst="rect">
            <a:avLst/>
          </a:prstGeom>
        </p:spPr>
      </p:pic>
    </p:spTree>
    <p:extLst>
      <p:ext uri="{BB962C8B-B14F-4D97-AF65-F5344CB8AC3E}">
        <p14:creationId xmlns:p14="http://schemas.microsoft.com/office/powerpoint/2010/main" val="210138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4CD7EED-3637-4869-964E-F0DBF7B9F7DD}"/>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156E1DF9-023F-C128-F6EF-B3DAA1FFDDF0}"/>
              </a:ext>
            </a:extLst>
          </p:cNvPr>
          <p:cNvSpPr/>
          <p:nvPr>
            <p:custDataLst>
              <p:tags r:id="rId2"/>
            </p:custDataLst>
          </p:nvPr>
        </p:nvSpPr>
        <p:spPr>
          <a:xfrm>
            <a:off x="2160000" y="360000"/>
            <a:ext cx="8473602"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Modèles d’intégration du numérique</a:t>
            </a:r>
          </a:p>
        </p:txBody>
      </p:sp>
      <p:grpSp>
        <p:nvGrpSpPr>
          <p:cNvPr id="7" name="Groupe 6">
            <a:extLst>
              <a:ext uri="{FF2B5EF4-FFF2-40B4-BE49-F238E27FC236}">
                <a16:creationId xmlns:a16="http://schemas.microsoft.com/office/drawing/2014/main" id="{7D06928C-CE8A-428D-B03A-E335CA285631}"/>
              </a:ext>
            </a:extLst>
          </p:cNvPr>
          <p:cNvGrpSpPr/>
          <p:nvPr>
            <p:custDataLst>
              <p:tags r:id="rId3"/>
            </p:custDataLst>
          </p:nvPr>
        </p:nvGrpSpPr>
        <p:grpSpPr>
          <a:xfrm>
            <a:off x="5184752" y="1500228"/>
            <a:ext cx="5448850" cy="5157300"/>
            <a:chOff x="5161005" y="1210896"/>
            <a:chExt cx="4053847" cy="3867975"/>
          </a:xfrm>
        </p:grpSpPr>
        <p:sp>
          <p:nvSpPr>
            <p:cNvPr id="8" name="ZoneTexte 7">
              <a:extLst>
                <a:ext uri="{FF2B5EF4-FFF2-40B4-BE49-F238E27FC236}">
                  <a16:creationId xmlns:a16="http://schemas.microsoft.com/office/drawing/2014/main" id="{F481F9E2-E478-4186-9DC2-0BA346A4924E}"/>
                </a:ext>
              </a:extLst>
            </p:cNvPr>
            <p:cNvSpPr txBox="1"/>
            <p:nvPr>
              <p:custDataLst>
                <p:tags r:id="rId5"/>
              </p:custDataLst>
            </p:nvPr>
          </p:nvSpPr>
          <p:spPr>
            <a:xfrm>
              <a:off x="5172351" y="4686456"/>
              <a:ext cx="2906421" cy="392415"/>
            </a:xfrm>
            <a:prstGeom prst="rect">
              <a:avLst/>
            </a:prstGeom>
            <a:noFill/>
          </p:spPr>
          <p:txBody>
            <a:bodyPr wrap="none" rtlCol="0">
              <a:spAutoFit/>
            </a:bodyPr>
            <a:lstStyle/>
            <a:p>
              <a:r>
                <a:rPr lang="fr-CA" sz="1400" dirty="0">
                  <a:solidFill>
                    <a:srgbClr val="333333"/>
                  </a:solidFill>
                </a:rPr>
                <a:t>Adaptés des facteurs facilitant l’adoption des TIC, </a:t>
              </a:r>
              <a:br>
                <a:rPr lang="fr-CA" sz="1400" dirty="0">
                  <a:solidFill>
                    <a:srgbClr val="333333"/>
                  </a:solidFill>
                </a:rPr>
              </a:br>
              <a:r>
                <a:rPr lang="fr-CA" sz="1400" dirty="0">
                  <a:solidFill>
                    <a:srgbClr val="333333"/>
                  </a:solidFill>
                </a:rPr>
                <a:t>Modèle TAM, </a:t>
              </a:r>
              <a:r>
                <a:rPr lang="fr-CA" sz="1400" dirty="0" err="1">
                  <a:solidFill>
                    <a:srgbClr val="333333"/>
                  </a:solidFill>
                </a:rPr>
                <a:t>Venkatesh</a:t>
              </a:r>
              <a:r>
                <a:rPr lang="fr-CA" sz="1400" dirty="0">
                  <a:solidFill>
                    <a:srgbClr val="333333"/>
                  </a:solidFill>
                </a:rPr>
                <a:t> et al., 2003</a:t>
              </a:r>
            </a:p>
          </p:txBody>
        </p:sp>
        <p:sp>
          <p:nvSpPr>
            <p:cNvPr id="9" name="Rectangle : avec coins arrondis en diagonale 8">
              <a:extLst>
                <a:ext uri="{FF2B5EF4-FFF2-40B4-BE49-F238E27FC236}">
                  <a16:creationId xmlns:a16="http://schemas.microsoft.com/office/drawing/2014/main" id="{9A723D21-B841-46BA-BA7E-C1B49F2C2F96}"/>
                </a:ext>
              </a:extLst>
            </p:cNvPr>
            <p:cNvSpPr/>
            <p:nvPr/>
          </p:nvSpPr>
          <p:spPr>
            <a:xfrm>
              <a:off x="5277853" y="1210896"/>
              <a:ext cx="3936999" cy="763526"/>
            </a:xfrm>
            <a:prstGeom prst="round2DiagRect">
              <a:avLst/>
            </a:prstGeom>
            <a:solidFill>
              <a:srgbClr val="FFFF00">
                <a:alpha val="1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ln w="0"/>
                  <a:solidFill>
                    <a:srgbClr val="333333"/>
                  </a:solidFill>
                  <a:effectLst>
                    <a:outerShdw blurRad="38100" dist="19050" dir="2700000" algn="tl" rotWithShape="0">
                      <a:schemeClr val="dk1">
                        <a:alpha val="40000"/>
                      </a:schemeClr>
                    </a:outerShdw>
                  </a:effectLst>
                </a:rPr>
                <a:t>Variables externes</a:t>
              </a:r>
            </a:p>
            <a:p>
              <a:pPr algn="ctr"/>
              <a:endParaRPr lang="fr-CA" sz="3200" dirty="0">
                <a:ln w="0"/>
                <a:solidFill>
                  <a:srgbClr val="333333"/>
                </a:solidFill>
                <a:effectLst>
                  <a:outerShdw blurRad="38100" dist="19050" dir="2700000" algn="tl" rotWithShape="0">
                    <a:schemeClr val="dk1">
                      <a:alpha val="40000"/>
                    </a:schemeClr>
                  </a:outerShdw>
                </a:effectLst>
              </a:endParaRPr>
            </a:p>
          </p:txBody>
        </p:sp>
        <p:sp>
          <p:nvSpPr>
            <p:cNvPr id="10" name="Rectangle : coins arrondis 9">
              <a:extLst>
                <a:ext uri="{FF2B5EF4-FFF2-40B4-BE49-F238E27FC236}">
                  <a16:creationId xmlns:a16="http://schemas.microsoft.com/office/drawing/2014/main" id="{25E13887-A20F-4E4C-85B6-E340200D8E50}"/>
                </a:ext>
              </a:extLst>
            </p:cNvPr>
            <p:cNvSpPr/>
            <p:nvPr/>
          </p:nvSpPr>
          <p:spPr>
            <a:xfrm>
              <a:off x="5161005" y="2442341"/>
              <a:ext cx="1919416" cy="856735"/>
            </a:xfrm>
            <a:prstGeom prst="roundRect">
              <a:avLst/>
            </a:prstGeom>
            <a:solidFill>
              <a:srgbClr val="0066FF">
                <a:alpha val="16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1867" dirty="0">
                  <a:ln w="0"/>
                  <a:solidFill>
                    <a:srgbClr val="333333"/>
                  </a:solidFill>
                  <a:effectLst>
                    <a:outerShdw blurRad="38100" dist="19050" dir="2700000" algn="tl" rotWithShape="0">
                      <a:schemeClr val="dk1">
                        <a:alpha val="40000"/>
                      </a:schemeClr>
                    </a:outerShdw>
                  </a:effectLst>
                </a:rPr>
                <a:t>Perception d’utilité</a:t>
              </a:r>
            </a:p>
            <a:p>
              <a:pPr algn="ctr"/>
              <a:endParaRPr lang="fr-CA" sz="1867" dirty="0">
                <a:ln w="0"/>
                <a:solidFill>
                  <a:srgbClr val="333333"/>
                </a:solidFill>
                <a:effectLst>
                  <a:outerShdw blurRad="38100" dist="19050" dir="2700000" algn="tl" rotWithShape="0">
                    <a:schemeClr val="dk1">
                      <a:alpha val="40000"/>
                    </a:schemeClr>
                  </a:outerShdw>
                </a:effectLst>
              </a:endParaRPr>
            </a:p>
          </p:txBody>
        </p:sp>
        <p:sp>
          <p:nvSpPr>
            <p:cNvPr id="11" name="Rectangle : coins arrondis 10">
              <a:extLst>
                <a:ext uri="{FF2B5EF4-FFF2-40B4-BE49-F238E27FC236}">
                  <a16:creationId xmlns:a16="http://schemas.microsoft.com/office/drawing/2014/main" id="{1F0E6D62-C47A-4683-8098-EA4C4438C520}"/>
                </a:ext>
              </a:extLst>
            </p:cNvPr>
            <p:cNvSpPr/>
            <p:nvPr/>
          </p:nvSpPr>
          <p:spPr>
            <a:xfrm>
              <a:off x="7172604" y="2442340"/>
              <a:ext cx="1919416" cy="856735"/>
            </a:xfrm>
            <a:prstGeom prst="roundRect">
              <a:avLst/>
            </a:prstGeom>
            <a:solidFill>
              <a:srgbClr val="0066FF">
                <a:alpha val="16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1867" dirty="0">
                  <a:ln w="0"/>
                  <a:solidFill>
                    <a:srgbClr val="333333"/>
                  </a:solidFill>
                  <a:effectLst>
                    <a:outerShdw blurRad="38100" dist="19050" dir="2700000" algn="tl" rotWithShape="0">
                      <a:schemeClr val="dk1">
                        <a:alpha val="40000"/>
                      </a:schemeClr>
                    </a:outerShdw>
                  </a:effectLst>
                </a:rPr>
                <a:t>Perception de la facilité d’usage</a:t>
              </a:r>
            </a:p>
            <a:p>
              <a:pPr algn="ctr"/>
              <a:endParaRPr lang="fr-CA" sz="1867" dirty="0">
                <a:ln w="0"/>
                <a:solidFill>
                  <a:srgbClr val="333333"/>
                </a:solidFill>
                <a:effectLst>
                  <a:outerShdw blurRad="38100" dist="19050" dir="2700000" algn="tl" rotWithShape="0">
                    <a:schemeClr val="dk1">
                      <a:alpha val="40000"/>
                    </a:schemeClr>
                  </a:outerShdw>
                </a:effectLst>
              </a:endParaRPr>
            </a:p>
          </p:txBody>
        </p:sp>
        <p:sp>
          <p:nvSpPr>
            <p:cNvPr id="12" name="Rectangle : avec coins rognés en haut 11">
              <a:extLst>
                <a:ext uri="{FF2B5EF4-FFF2-40B4-BE49-F238E27FC236}">
                  <a16:creationId xmlns:a16="http://schemas.microsoft.com/office/drawing/2014/main" id="{809EBA87-1FAF-4B0A-A18C-EFD0ABB51907}"/>
                </a:ext>
              </a:extLst>
            </p:cNvPr>
            <p:cNvSpPr/>
            <p:nvPr/>
          </p:nvSpPr>
          <p:spPr>
            <a:xfrm>
              <a:off x="6087269" y="3600532"/>
              <a:ext cx="2170670" cy="1005691"/>
            </a:xfrm>
            <a:prstGeom prst="snip2SameRect">
              <a:avLst/>
            </a:prstGeom>
            <a:solidFill>
              <a:srgbClr val="05F105">
                <a:alpha val="22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867" dirty="0">
                  <a:ln w="0"/>
                  <a:solidFill>
                    <a:srgbClr val="333333"/>
                  </a:solidFill>
                  <a:effectLst>
                    <a:outerShdw blurRad="38100" dist="19050" dir="2700000" algn="tl" rotWithShape="0">
                      <a:schemeClr val="dk1">
                        <a:alpha val="40000"/>
                      </a:schemeClr>
                    </a:outerShdw>
                  </a:effectLst>
                </a:rPr>
                <a:t>Attitude face à l’utilisation des outils numériques</a:t>
              </a:r>
            </a:p>
          </p:txBody>
        </p:sp>
        <p:cxnSp>
          <p:nvCxnSpPr>
            <p:cNvPr id="13" name="Connecteur droit avec flèche 12">
              <a:extLst>
                <a:ext uri="{FF2B5EF4-FFF2-40B4-BE49-F238E27FC236}">
                  <a16:creationId xmlns:a16="http://schemas.microsoft.com/office/drawing/2014/main" id="{44789F7F-16FD-43B5-9B75-BC6AB5D92B48}"/>
                </a:ext>
              </a:extLst>
            </p:cNvPr>
            <p:cNvCxnSpPr>
              <a:cxnSpLocks/>
              <a:stCxn id="9" idx="1"/>
              <a:endCxn id="10" idx="0"/>
            </p:cNvCxnSpPr>
            <p:nvPr/>
          </p:nvCxnSpPr>
          <p:spPr>
            <a:xfrm flipH="1">
              <a:off x="6120713" y="1974422"/>
              <a:ext cx="1125639" cy="46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754D4FD-7D0C-45E6-93D0-DB0666EE9A79}"/>
                </a:ext>
              </a:extLst>
            </p:cNvPr>
            <p:cNvCxnSpPr>
              <a:cxnSpLocks/>
              <a:stCxn id="9" idx="1"/>
              <a:endCxn id="11" idx="0"/>
            </p:cNvCxnSpPr>
            <p:nvPr/>
          </p:nvCxnSpPr>
          <p:spPr>
            <a:xfrm>
              <a:off x="7246353" y="1974422"/>
              <a:ext cx="885960" cy="46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0C211827-3821-40C1-A0F5-8582FDD20C56}"/>
                </a:ext>
              </a:extLst>
            </p:cNvPr>
            <p:cNvCxnSpPr>
              <a:stCxn id="10" idx="2"/>
              <a:endCxn id="12" idx="3"/>
            </p:cNvCxnSpPr>
            <p:nvPr/>
          </p:nvCxnSpPr>
          <p:spPr>
            <a:xfrm>
              <a:off x="6120713" y="3299076"/>
              <a:ext cx="1051891" cy="301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1AE793E-69EE-48EB-B478-1A4E572C7279}"/>
                </a:ext>
              </a:extLst>
            </p:cNvPr>
            <p:cNvCxnSpPr>
              <a:stCxn id="11" idx="2"/>
              <a:endCxn id="12" idx="3"/>
            </p:cNvCxnSpPr>
            <p:nvPr/>
          </p:nvCxnSpPr>
          <p:spPr>
            <a:xfrm flipH="1">
              <a:off x="7172604" y="3299075"/>
              <a:ext cx="959708" cy="30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2" descr="Apple Of My Eye Icons - Download Free Vector Icons | Noun Project">
              <a:extLst>
                <a:ext uri="{FF2B5EF4-FFF2-40B4-BE49-F238E27FC236}">
                  <a16:creationId xmlns:a16="http://schemas.microsoft.com/office/drawing/2014/main" id="{B8F5A614-E4D8-4861-85FD-AEFD09F726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8903" y="2743798"/>
              <a:ext cx="635511" cy="6355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lock, eye, future, see, time, vision, watch icon - Download on Iconfinder">
              <a:extLst>
                <a:ext uri="{FF2B5EF4-FFF2-40B4-BE49-F238E27FC236}">
                  <a16:creationId xmlns:a16="http://schemas.microsoft.com/office/drawing/2014/main" id="{68BB373C-76E7-4475-9B83-B7E1019149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34400" y="2870706"/>
              <a:ext cx="519949" cy="5199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echnical Support Service Icons - Download Free Vector Icons | Noun Project">
              <a:extLst>
                <a:ext uri="{FF2B5EF4-FFF2-40B4-BE49-F238E27FC236}">
                  <a16:creationId xmlns:a16="http://schemas.microsoft.com/office/drawing/2014/main" id="{1B5E0F55-15D8-49D6-8BBE-05926A654F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21234" y="15866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n Stock Icons - Download Free Vector Icons | Noun Project">
              <a:extLst>
                <a:ext uri="{FF2B5EF4-FFF2-40B4-BE49-F238E27FC236}">
                  <a16:creationId xmlns:a16="http://schemas.microsoft.com/office/drawing/2014/main" id="{E917F8DA-0B4D-49E4-ABD9-5D92CCD73F9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3111" y="15866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eliable Icons - Download Free Vector Icons | Noun Project">
              <a:extLst>
                <a:ext uri="{FF2B5EF4-FFF2-40B4-BE49-F238E27FC236}">
                  <a16:creationId xmlns:a16="http://schemas.microsoft.com/office/drawing/2014/main" id="{6FF665B4-6D8B-42E7-812C-E54D99EF2E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0392" y="158667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24457EE8-CE77-4806-88D1-173B63003C77}"/>
                </a:ext>
              </a:extLst>
            </p:cNvPr>
            <p:cNvSpPr txBox="1"/>
            <p:nvPr>
              <p:custDataLst>
                <p:tags r:id="rId6"/>
              </p:custDataLst>
            </p:nvPr>
          </p:nvSpPr>
          <p:spPr>
            <a:xfrm>
              <a:off x="5682264" y="1558924"/>
              <a:ext cx="873413" cy="392415"/>
            </a:xfrm>
            <a:prstGeom prst="rect">
              <a:avLst/>
            </a:prstGeom>
            <a:noFill/>
          </p:spPr>
          <p:txBody>
            <a:bodyPr wrap="none" rtlCol="0">
              <a:spAutoFit/>
            </a:bodyPr>
            <a:lstStyle/>
            <a:p>
              <a:r>
                <a:rPr lang="fr-CA" sz="1400" dirty="0">
                  <a:solidFill>
                    <a:srgbClr val="333333"/>
                  </a:solidFill>
                </a:rPr>
                <a:t>Soutien de </a:t>
              </a:r>
              <a:br>
                <a:rPr lang="fr-CA" sz="1400" dirty="0">
                  <a:solidFill>
                    <a:srgbClr val="333333"/>
                  </a:solidFill>
                </a:rPr>
              </a:br>
              <a:r>
                <a:rPr lang="fr-CA" sz="1400" dirty="0">
                  <a:solidFill>
                    <a:srgbClr val="333333"/>
                  </a:solidFill>
                </a:rPr>
                <a:t>l’organisation</a:t>
              </a:r>
            </a:p>
          </p:txBody>
        </p:sp>
        <p:sp>
          <p:nvSpPr>
            <p:cNvPr id="23" name="ZoneTexte 22">
              <a:extLst>
                <a:ext uri="{FF2B5EF4-FFF2-40B4-BE49-F238E27FC236}">
                  <a16:creationId xmlns:a16="http://schemas.microsoft.com/office/drawing/2014/main" id="{125766EE-9688-4782-B3D8-3915038AF54B}"/>
                </a:ext>
              </a:extLst>
            </p:cNvPr>
            <p:cNvSpPr txBox="1"/>
            <p:nvPr>
              <p:custDataLst>
                <p:tags r:id="rId7"/>
              </p:custDataLst>
            </p:nvPr>
          </p:nvSpPr>
          <p:spPr>
            <a:xfrm>
              <a:off x="6942645" y="1558924"/>
              <a:ext cx="886061" cy="392415"/>
            </a:xfrm>
            <a:prstGeom prst="rect">
              <a:avLst/>
            </a:prstGeom>
            <a:noFill/>
          </p:spPr>
          <p:txBody>
            <a:bodyPr wrap="none" rtlCol="0">
              <a:spAutoFit/>
            </a:bodyPr>
            <a:lstStyle/>
            <a:p>
              <a:r>
                <a:rPr lang="fr-CA" sz="1400" dirty="0">
                  <a:solidFill>
                    <a:srgbClr val="333333"/>
                  </a:solidFill>
                </a:rPr>
                <a:t>Disponibilité  </a:t>
              </a:r>
              <a:br>
                <a:rPr lang="fr-CA" sz="1400" dirty="0">
                  <a:solidFill>
                    <a:srgbClr val="333333"/>
                  </a:solidFill>
                </a:rPr>
              </a:br>
              <a:r>
                <a:rPr lang="fr-CA" sz="1400" dirty="0">
                  <a:solidFill>
                    <a:srgbClr val="333333"/>
                  </a:solidFill>
                </a:rPr>
                <a:t>matérielle</a:t>
              </a:r>
            </a:p>
          </p:txBody>
        </p:sp>
        <p:sp>
          <p:nvSpPr>
            <p:cNvPr id="24" name="ZoneTexte 23">
              <a:extLst>
                <a:ext uri="{FF2B5EF4-FFF2-40B4-BE49-F238E27FC236}">
                  <a16:creationId xmlns:a16="http://schemas.microsoft.com/office/drawing/2014/main" id="{142299E4-00E6-423A-B7A5-F11EE9CFFD0A}"/>
                </a:ext>
              </a:extLst>
            </p:cNvPr>
            <p:cNvSpPr txBox="1"/>
            <p:nvPr>
              <p:custDataLst>
                <p:tags r:id="rId8"/>
              </p:custDataLst>
            </p:nvPr>
          </p:nvSpPr>
          <p:spPr>
            <a:xfrm>
              <a:off x="8146874" y="1558924"/>
              <a:ext cx="925748" cy="392415"/>
            </a:xfrm>
            <a:prstGeom prst="rect">
              <a:avLst/>
            </a:prstGeom>
            <a:noFill/>
          </p:spPr>
          <p:txBody>
            <a:bodyPr wrap="square" rtlCol="0">
              <a:spAutoFit/>
            </a:bodyPr>
            <a:lstStyle/>
            <a:p>
              <a:r>
                <a:rPr lang="fr-CA" sz="1400" dirty="0">
                  <a:solidFill>
                    <a:srgbClr val="333333"/>
                  </a:solidFill>
                </a:rPr>
                <a:t>Espace-temps </a:t>
              </a:r>
              <a:br>
                <a:rPr lang="fr-CA" sz="1400" dirty="0">
                  <a:solidFill>
                    <a:srgbClr val="333333"/>
                  </a:solidFill>
                </a:rPr>
              </a:br>
              <a:r>
                <a:rPr lang="fr-CA" sz="1400" dirty="0">
                  <a:solidFill>
                    <a:srgbClr val="333333"/>
                  </a:solidFill>
                </a:rPr>
                <a:t>protégé</a:t>
              </a:r>
            </a:p>
          </p:txBody>
        </p:sp>
      </p:grpSp>
      <p:sp>
        <p:nvSpPr>
          <p:cNvPr id="26" name="Espace réservé du contenu 2">
            <a:extLst>
              <a:ext uri="{FF2B5EF4-FFF2-40B4-BE49-F238E27FC236}">
                <a16:creationId xmlns:a16="http://schemas.microsoft.com/office/drawing/2014/main" id="{ED2841A4-724F-47EE-B926-752291A46394}"/>
              </a:ext>
            </a:extLst>
          </p:cNvPr>
          <p:cNvSpPr>
            <a:spLocks noGrp="1"/>
          </p:cNvSpPr>
          <p:nvPr>
            <p:ph idx="1"/>
            <p:custDataLst>
              <p:tags r:id="rId4"/>
            </p:custDataLst>
          </p:nvPr>
        </p:nvSpPr>
        <p:spPr>
          <a:xfrm>
            <a:off x="2030167" y="1025106"/>
            <a:ext cx="3270701" cy="4800600"/>
          </a:xfrm>
        </p:spPr>
        <p:txBody>
          <a:bodyPr/>
          <a:lstStyle/>
          <a:p>
            <a:pPr marL="114300" indent="0">
              <a:buNone/>
            </a:pPr>
            <a:r>
              <a:rPr lang="fr-CA" b="1" dirty="0"/>
              <a:t>Le modèle TAM </a:t>
            </a:r>
          </a:p>
          <a:p>
            <a:pPr marL="114300" indent="0">
              <a:buNone/>
            </a:pPr>
            <a:r>
              <a:rPr lang="fr-CA" sz="1800" i="1" dirty="0" err="1"/>
              <a:t>Technology</a:t>
            </a:r>
            <a:r>
              <a:rPr lang="fr-CA" sz="1800" i="1" dirty="0"/>
              <a:t> acceptance model </a:t>
            </a:r>
          </a:p>
          <a:p>
            <a:pPr marL="114300" indent="0">
              <a:buNone/>
            </a:pPr>
            <a:r>
              <a:rPr lang="fr-CA" sz="1400" b="1" dirty="0" err="1"/>
              <a:t>Venkatesh</a:t>
            </a:r>
            <a:r>
              <a:rPr lang="fr-CA" sz="1400" b="1" dirty="0"/>
              <a:t> et al. (2003)</a:t>
            </a:r>
          </a:p>
          <a:p>
            <a:pPr marL="114300" indent="0">
              <a:buNone/>
            </a:pPr>
            <a:endParaRPr lang="fr-CA" sz="1800" i="1" dirty="0"/>
          </a:p>
          <a:p>
            <a:pPr marL="114300" indent="0">
              <a:buNone/>
            </a:pPr>
            <a:endParaRPr lang="fr-CA" dirty="0"/>
          </a:p>
        </p:txBody>
      </p:sp>
    </p:spTree>
    <p:extLst>
      <p:ext uri="{BB962C8B-B14F-4D97-AF65-F5344CB8AC3E}">
        <p14:creationId xmlns:p14="http://schemas.microsoft.com/office/powerpoint/2010/main" val="233084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4CD7EED-3637-4869-964E-F0DBF7B9F7DD}"/>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156E1DF9-023F-C128-F6EF-B3DAA1FFDDF0}"/>
              </a:ext>
            </a:extLst>
          </p:cNvPr>
          <p:cNvSpPr/>
          <p:nvPr>
            <p:custDataLst>
              <p:tags r:id="rId2"/>
            </p:custDataLst>
          </p:nvPr>
        </p:nvSpPr>
        <p:spPr>
          <a:xfrm>
            <a:off x="2160000" y="360000"/>
            <a:ext cx="9098773"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      Modèles d’intégration du numérique</a:t>
            </a:r>
          </a:p>
        </p:txBody>
      </p:sp>
      <p:sp>
        <p:nvSpPr>
          <p:cNvPr id="3" name="Espace réservé du contenu 2">
            <a:extLst>
              <a:ext uri="{FF2B5EF4-FFF2-40B4-BE49-F238E27FC236}">
                <a16:creationId xmlns:a16="http://schemas.microsoft.com/office/drawing/2014/main" id="{C4D50883-36A0-41A3-BD00-19ADE795C2F1}"/>
              </a:ext>
            </a:extLst>
          </p:cNvPr>
          <p:cNvSpPr>
            <a:spLocks noGrp="1"/>
          </p:cNvSpPr>
          <p:nvPr>
            <p:ph idx="1"/>
            <p:custDataLst>
              <p:tags r:id="rId3"/>
            </p:custDataLst>
          </p:nvPr>
        </p:nvSpPr>
        <p:spPr/>
        <p:txBody>
          <a:bodyPr/>
          <a:lstStyle/>
          <a:p>
            <a:endParaRPr lang="fr-CA"/>
          </a:p>
        </p:txBody>
      </p:sp>
      <p:pic>
        <p:nvPicPr>
          <p:cNvPr id="4" name="Image 3">
            <a:extLst>
              <a:ext uri="{FF2B5EF4-FFF2-40B4-BE49-F238E27FC236}">
                <a16:creationId xmlns:a16="http://schemas.microsoft.com/office/drawing/2014/main" id="{362CAEB2-C3AA-4DF0-8B91-25982BFEF835}"/>
              </a:ext>
            </a:extLst>
          </p:cNvPr>
          <p:cNvPicPr>
            <a:picLocks noChangeAspect="1"/>
          </p:cNvPicPr>
          <p:nvPr>
            <p:custDataLst>
              <p:tags r:id="rId4"/>
            </p:custDataLst>
          </p:nvPr>
        </p:nvPicPr>
        <p:blipFill>
          <a:blip r:embed="rId8"/>
          <a:stretch>
            <a:fillRect/>
          </a:stretch>
        </p:blipFill>
        <p:spPr>
          <a:xfrm>
            <a:off x="534573" y="2426727"/>
            <a:ext cx="5561825" cy="3105954"/>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B3720B20-673E-4032-8FD9-6C17273AC2B4}"/>
              </a:ext>
            </a:extLst>
          </p:cNvPr>
          <p:cNvPicPr>
            <a:picLocks noChangeAspect="1"/>
          </p:cNvPicPr>
          <p:nvPr>
            <p:custDataLst>
              <p:tags r:id="rId5"/>
            </p:custDataLst>
          </p:nvPr>
        </p:nvPicPr>
        <p:blipFill>
          <a:blip r:embed="rId9"/>
          <a:stretch>
            <a:fillRect/>
          </a:stretch>
        </p:blipFill>
        <p:spPr>
          <a:xfrm>
            <a:off x="6281387" y="2426727"/>
            <a:ext cx="5533231" cy="3105954"/>
          </a:xfrm>
          <a:prstGeom prst="rect">
            <a:avLst/>
          </a:prstGeom>
          <a:ln>
            <a:noFill/>
          </a:ln>
          <a:effectLst>
            <a:outerShdw blurRad="292100" dist="139700" dir="2700000" algn="tl" rotWithShape="0">
              <a:srgbClr val="333333">
                <a:alpha val="65000"/>
              </a:srgbClr>
            </a:outerShdw>
          </a:effectLst>
        </p:spPr>
      </p:pic>
      <p:sp>
        <p:nvSpPr>
          <p:cNvPr id="27" name="Rectangle 26">
            <a:extLst>
              <a:ext uri="{FF2B5EF4-FFF2-40B4-BE49-F238E27FC236}">
                <a16:creationId xmlns:a16="http://schemas.microsoft.com/office/drawing/2014/main" id="{2BE44B94-F709-4AF8-AC71-0E90AEE72991}"/>
              </a:ext>
            </a:extLst>
          </p:cNvPr>
          <p:cNvSpPr/>
          <p:nvPr>
            <p:custDataLst>
              <p:tags r:id="rId6"/>
            </p:custDataLst>
          </p:nvPr>
        </p:nvSpPr>
        <p:spPr>
          <a:xfrm>
            <a:off x="3560975" y="5895582"/>
            <a:ext cx="4816831" cy="369332"/>
          </a:xfrm>
          <a:prstGeom prst="rect">
            <a:avLst/>
          </a:prstGeom>
        </p:spPr>
        <p:txBody>
          <a:bodyPr wrap="none">
            <a:spAutoFit/>
          </a:bodyPr>
          <a:lstStyle/>
          <a:p>
            <a:r>
              <a:rPr lang="fr-CA" u="sng" dirty="0">
                <a:solidFill>
                  <a:srgbClr val="0066FF"/>
                </a:solidFill>
                <a:latin typeface="-apple-system"/>
                <a:hlinkClick r:id="rId10">
                  <a:extLst>
                    <a:ext uri="{A12FA001-AC4F-418D-AE19-62706E023703}">
                      <ahyp:hlinkClr xmlns:ahyp="http://schemas.microsoft.com/office/drawing/2018/hyperlinkcolor" val="tx"/>
                    </a:ext>
                  </a:extLst>
                </a:hlinkClick>
              </a:rPr>
              <a:t>Exemples TAM pour la formation professionnelle</a:t>
            </a:r>
            <a:endParaRPr lang="fr-CA" b="0" i="0" dirty="0">
              <a:solidFill>
                <a:srgbClr val="0066FF"/>
              </a:solidFill>
              <a:effectLst/>
              <a:latin typeface="-apple-system"/>
            </a:endParaRPr>
          </a:p>
        </p:txBody>
      </p:sp>
    </p:spTree>
    <p:extLst>
      <p:ext uri="{BB962C8B-B14F-4D97-AF65-F5344CB8AC3E}">
        <p14:creationId xmlns:p14="http://schemas.microsoft.com/office/powerpoint/2010/main" val="369819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BEC35E1-FC64-4389-9828-709A9357DBD1}"/>
              </a:ext>
            </a:extLst>
          </p:cNvPr>
          <p:cNvSpPr/>
          <p:nvPr>
            <p:custDataLst>
              <p:tags r:id="rId1"/>
            </p:custDataLst>
          </p:nvPr>
        </p:nvSpPr>
        <p:spPr>
          <a:xfrm>
            <a:off x="1887468"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DDD505DF-CF35-4A72-9A5B-61EC2212D184}"/>
              </a:ext>
            </a:extLst>
          </p:cNvPr>
          <p:cNvSpPr>
            <a:spLocks noGrp="1"/>
          </p:cNvSpPr>
          <p:nvPr>
            <p:ph idx="1"/>
            <p:custDataLst>
              <p:tags r:id="rId2"/>
            </p:custDataLst>
          </p:nvPr>
        </p:nvSpPr>
        <p:spPr>
          <a:xfrm>
            <a:off x="2159563" y="1029746"/>
            <a:ext cx="8610037" cy="4800600"/>
          </a:xfrm>
        </p:spPr>
        <p:txBody>
          <a:bodyPr vert="horz" lIns="91440" tIns="45720" rIns="91440" bIns="45720" rtlCol="0" anchor="t">
            <a:normAutofit/>
          </a:bodyPr>
          <a:lstStyle/>
          <a:p>
            <a:pPr marL="114300" indent="0">
              <a:buNone/>
            </a:pPr>
            <a:r>
              <a:rPr lang="fr-CA" b="1" dirty="0">
                <a:ea typeface="Calibri"/>
                <a:cs typeface="Calibri"/>
              </a:rPr>
              <a:t>Le modèle ASPID</a:t>
            </a:r>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3200" i="1" dirty="0"/>
          </a:p>
          <a:p>
            <a:pPr marL="114300" indent="0">
              <a:buNone/>
            </a:pPr>
            <a:r>
              <a:rPr lang="fr-CA" dirty="0">
                <a:ea typeface="Calibri"/>
                <a:cs typeface="Calibri"/>
              </a:rPr>
              <a:t> </a:t>
            </a:r>
          </a:p>
        </p:txBody>
      </p:sp>
      <p:sp>
        <p:nvSpPr>
          <p:cNvPr id="4" name="Rectangle 3">
            <a:extLst>
              <a:ext uri="{FF2B5EF4-FFF2-40B4-BE49-F238E27FC236}">
                <a16:creationId xmlns:a16="http://schemas.microsoft.com/office/drawing/2014/main" id="{C714CD70-BE6D-4823-AED9-BA9FC2DA6B58}"/>
              </a:ext>
            </a:extLst>
          </p:cNvPr>
          <p:cNvSpPr/>
          <p:nvPr>
            <p:custDataLst>
              <p:tags r:id="rId3"/>
            </p:custDataLst>
          </p:nvPr>
        </p:nvSpPr>
        <p:spPr>
          <a:xfrm>
            <a:off x="2160000" y="360000"/>
            <a:ext cx="8473602"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Modèles d’intégration du numérique</a:t>
            </a:r>
          </a:p>
        </p:txBody>
      </p:sp>
      <p:grpSp>
        <p:nvGrpSpPr>
          <p:cNvPr id="7" name="Groupe 6">
            <a:extLst>
              <a:ext uri="{FF2B5EF4-FFF2-40B4-BE49-F238E27FC236}">
                <a16:creationId xmlns:a16="http://schemas.microsoft.com/office/drawing/2014/main" id="{2FB635CB-3A11-43BC-8BA5-07F2B03422CE}"/>
              </a:ext>
            </a:extLst>
          </p:cNvPr>
          <p:cNvGrpSpPr/>
          <p:nvPr>
            <p:custDataLst>
              <p:tags r:id="rId4"/>
            </p:custDataLst>
          </p:nvPr>
        </p:nvGrpSpPr>
        <p:grpSpPr>
          <a:xfrm>
            <a:off x="2146299" y="1689100"/>
            <a:ext cx="9476779" cy="4613890"/>
            <a:chOff x="465220" y="1667582"/>
            <a:chExt cx="11018158" cy="5078232"/>
          </a:xfrm>
        </p:grpSpPr>
        <p:sp>
          <p:nvSpPr>
            <p:cNvPr id="8" name="ZoneTexte 7">
              <a:extLst>
                <a:ext uri="{FF2B5EF4-FFF2-40B4-BE49-F238E27FC236}">
                  <a16:creationId xmlns:a16="http://schemas.microsoft.com/office/drawing/2014/main" id="{1BDE7FF3-DDCD-4F00-91EC-095C78C7D70F}"/>
                </a:ext>
              </a:extLst>
            </p:cNvPr>
            <p:cNvSpPr txBox="1"/>
            <p:nvPr>
              <p:custDataLst>
                <p:tags r:id="rId5"/>
              </p:custDataLst>
            </p:nvPr>
          </p:nvSpPr>
          <p:spPr>
            <a:xfrm>
              <a:off x="465220" y="6438037"/>
              <a:ext cx="2716449" cy="307777"/>
            </a:xfrm>
            <a:prstGeom prst="rect">
              <a:avLst/>
            </a:prstGeom>
            <a:noFill/>
          </p:spPr>
          <p:txBody>
            <a:bodyPr wrap="none" rtlCol="0">
              <a:spAutoFit/>
            </a:bodyPr>
            <a:lstStyle/>
            <a:p>
              <a:r>
                <a:rPr lang="fr-CA" sz="1400" dirty="0">
                  <a:solidFill>
                    <a:srgbClr val="333333"/>
                  </a:solidFill>
                </a:rPr>
                <a:t>ASPID, adapté de Karsenti, T., 2014</a:t>
              </a:r>
            </a:p>
          </p:txBody>
        </p:sp>
        <p:grpSp>
          <p:nvGrpSpPr>
            <p:cNvPr id="9" name="Groupe 8">
              <a:extLst>
                <a:ext uri="{FF2B5EF4-FFF2-40B4-BE49-F238E27FC236}">
                  <a16:creationId xmlns:a16="http://schemas.microsoft.com/office/drawing/2014/main" id="{7C50C932-DB66-43D1-9239-F1189A570152}"/>
                </a:ext>
              </a:extLst>
            </p:cNvPr>
            <p:cNvGrpSpPr/>
            <p:nvPr/>
          </p:nvGrpSpPr>
          <p:grpSpPr>
            <a:xfrm>
              <a:off x="1267327" y="1817021"/>
              <a:ext cx="4588043" cy="1072396"/>
              <a:chOff x="950495" y="1363699"/>
              <a:chExt cx="3441032" cy="804297"/>
            </a:xfrm>
          </p:grpSpPr>
          <p:sp>
            <p:nvSpPr>
              <p:cNvPr id="36" name="Rectangle : coins arrondis 35">
                <a:extLst>
                  <a:ext uri="{FF2B5EF4-FFF2-40B4-BE49-F238E27FC236}">
                    <a16:creationId xmlns:a16="http://schemas.microsoft.com/office/drawing/2014/main" id="{2633374F-9AC1-4560-AE88-384692FA051D}"/>
                  </a:ext>
                </a:extLst>
              </p:cNvPr>
              <p:cNvSpPr/>
              <p:nvPr>
                <p:custDataLst>
                  <p:tags r:id="rId24"/>
                </p:custDataLst>
              </p:nvPr>
            </p:nvSpPr>
            <p:spPr>
              <a:xfrm>
                <a:off x="950495" y="1374384"/>
                <a:ext cx="3441032" cy="793612"/>
              </a:xfrm>
              <a:prstGeom prst="roundRect">
                <a:avLst/>
              </a:prstGeom>
              <a:solidFill>
                <a:srgbClr val="05F105">
                  <a:alpha val="47843"/>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ln w="0"/>
                    <a:solidFill>
                      <a:srgbClr val="333333"/>
                    </a:solidFill>
                    <a:effectLst>
                      <a:outerShdw blurRad="38100" dist="19050" dir="2700000" algn="tl" rotWithShape="0">
                        <a:schemeClr val="dk1">
                          <a:alpha val="40000"/>
                        </a:schemeClr>
                      </a:outerShdw>
                    </a:effectLst>
                  </a:rPr>
                  <a:t>Innovation</a:t>
                </a:r>
              </a:p>
              <a:p>
                <a:pPr algn="ctr"/>
                <a:endParaRPr lang="fr-CA" sz="3200" dirty="0">
                  <a:solidFill>
                    <a:srgbClr val="333333"/>
                  </a:solidFill>
                </a:endParaRPr>
              </a:p>
            </p:txBody>
          </p:sp>
          <p:pic>
            <p:nvPicPr>
              <p:cNvPr id="37" name="Picture 10" descr="Circled Plus Icons - Download Free Vector Icons | Noun Project">
                <a:extLst>
                  <a:ext uri="{FF2B5EF4-FFF2-40B4-BE49-F238E27FC236}">
                    <a16:creationId xmlns:a16="http://schemas.microsoft.com/office/drawing/2014/main" id="{359F3693-9A00-406B-A889-AB3D92A2BE09}"/>
                  </a:ext>
                </a:extLst>
              </p:cNvPr>
              <p:cNvPicPr>
                <a:picLocks noChangeAspect="1" noChangeArrowheads="1"/>
              </p:cNvPicPr>
              <p:nvPr>
                <p:custDataLst>
                  <p:tags r:id="rId25"/>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3848097" y="174107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ircled Plus Icons - Download Free Vector Icons | Noun Project">
                <a:extLst>
                  <a:ext uri="{FF2B5EF4-FFF2-40B4-BE49-F238E27FC236}">
                    <a16:creationId xmlns:a16="http://schemas.microsoft.com/office/drawing/2014/main" id="{AA310D54-A342-4C52-B015-A39F631A5E9C}"/>
                  </a:ext>
                </a:extLst>
              </p:cNvPr>
              <p:cNvPicPr>
                <a:picLocks noChangeAspect="1" noChangeArrowheads="1"/>
              </p:cNvPicPr>
              <p:nvPr>
                <p:custDataLst>
                  <p:tags r:id="rId26"/>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3488097" y="174107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Free Icon Download | Innovation">
                <a:extLst>
                  <a:ext uri="{FF2B5EF4-FFF2-40B4-BE49-F238E27FC236}">
                    <a16:creationId xmlns:a16="http://schemas.microsoft.com/office/drawing/2014/main" id="{D53A893B-5D5C-4C25-9F03-638E0F99AE88}"/>
                  </a:ext>
                </a:extLst>
              </p:cNvPr>
              <p:cNvPicPr>
                <a:picLocks noChangeAspect="1" noChangeArrowheads="1"/>
              </p:cNvPicPr>
              <p:nvPr>
                <p:custDataLst>
                  <p:tags r:id="rId27"/>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3857719" y="1363699"/>
                <a:ext cx="341701" cy="341701"/>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E4AAF019-8965-43EC-A572-6EFB58C40CE3}"/>
                  </a:ext>
                </a:extLst>
              </p:cNvPr>
              <p:cNvSpPr txBox="1"/>
              <p:nvPr>
                <p:custDataLst>
                  <p:tags r:id="rId28"/>
                </p:custDataLst>
              </p:nvPr>
            </p:nvSpPr>
            <p:spPr>
              <a:xfrm>
                <a:off x="1188456" y="1749851"/>
                <a:ext cx="2179876" cy="392415"/>
              </a:xfrm>
              <a:prstGeom prst="rect">
                <a:avLst/>
              </a:prstGeom>
              <a:noFill/>
            </p:spPr>
            <p:txBody>
              <a:bodyPr wrap="none" rtlCol="0">
                <a:spAutoFit/>
              </a:bodyPr>
              <a:lstStyle/>
              <a:p>
                <a:pPr algn="ctr"/>
                <a:r>
                  <a:rPr lang="fr-CA" sz="1400" dirty="0">
                    <a:solidFill>
                      <a:srgbClr val="333333"/>
                    </a:solidFill>
                  </a:rPr>
                  <a:t>La technologie transforme et innove, </a:t>
                </a:r>
                <a:br>
                  <a:rPr lang="fr-CA" sz="1400" dirty="0">
                    <a:solidFill>
                      <a:srgbClr val="333333"/>
                    </a:solidFill>
                  </a:rPr>
                </a:br>
                <a:r>
                  <a:rPr lang="fr-CA" sz="1400" dirty="0">
                    <a:solidFill>
                      <a:srgbClr val="333333"/>
                    </a:solidFill>
                  </a:rPr>
                  <a:t>rendant possible, l’impossible</a:t>
                </a:r>
              </a:p>
            </p:txBody>
          </p:sp>
        </p:grpSp>
        <p:grpSp>
          <p:nvGrpSpPr>
            <p:cNvPr id="10" name="Groupe 9">
              <a:extLst>
                <a:ext uri="{FF2B5EF4-FFF2-40B4-BE49-F238E27FC236}">
                  <a16:creationId xmlns:a16="http://schemas.microsoft.com/office/drawing/2014/main" id="{06A915DF-D9B6-4B53-ADB0-CAC4E2BC13E5}"/>
                </a:ext>
              </a:extLst>
            </p:cNvPr>
            <p:cNvGrpSpPr/>
            <p:nvPr/>
          </p:nvGrpSpPr>
          <p:grpSpPr>
            <a:xfrm>
              <a:off x="465221" y="1667582"/>
              <a:ext cx="5390149" cy="3284860"/>
              <a:chOff x="348915" y="1250686"/>
              <a:chExt cx="4042612" cy="2463645"/>
            </a:xfrm>
          </p:grpSpPr>
          <p:sp>
            <p:nvSpPr>
              <p:cNvPr id="30" name="Flèche : bas 29">
                <a:extLst>
                  <a:ext uri="{FF2B5EF4-FFF2-40B4-BE49-F238E27FC236}">
                    <a16:creationId xmlns:a16="http://schemas.microsoft.com/office/drawing/2014/main" id="{DF14FE8A-B7FA-49A1-8EB6-343EA17D247C}"/>
                  </a:ext>
                </a:extLst>
              </p:cNvPr>
              <p:cNvSpPr/>
              <p:nvPr>
                <p:custDataLst>
                  <p:tags r:id="rId19"/>
                </p:custDataLst>
              </p:nvPr>
            </p:nvSpPr>
            <p:spPr>
              <a:xfrm rot="10800000">
                <a:off x="348915" y="1250686"/>
                <a:ext cx="601579" cy="2463645"/>
              </a:xfrm>
              <a:prstGeom prst="downArrow">
                <a:avLst/>
              </a:prstGeom>
              <a:solidFill>
                <a:srgbClr val="05F105">
                  <a:alpha val="36000"/>
                </a:srgbClr>
              </a:solidFill>
              <a:ln>
                <a:solidFill>
                  <a:srgbClr val="05F105"/>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CA" sz="2800" dirty="0">
                    <a:ln w="0"/>
                    <a:solidFill>
                      <a:srgbClr val="333333"/>
                    </a:solidFill>
                    <a:effectLst>
                      <a:outerShdw blurRad="38100" dist="19050" dir="2700000" algn="tl" rotWithShape="0">
                        <a:schemeClr val="dk1">
                          <a:alpha val="40000"/>
                        </a:schemeClr>
                      </a:outerShdw>
                    </a:effectLst>
                  </a:rPr>
                  <a:t>Impact positif</a:t>
                </a:r>
              </a:p>
            </p:txBody>
          </p:sp>
          <p:grpSp>
            <p:nvGrpSpPr>
              <p:cNvPr id="31" name="Groupe 30">
                <a:extLst>
                  <a:ext uri="{FF2B5EF4-FFF2-40B4-BE49-F238E27FC236}">
                    <a16:creationId xmlns:a16="http://schemas.microsoft.com/office/drawing/2014/main" id="{F872959D-92F0-42CE-B52F-5D0D9710DB8B}"/>
                  </a:ext>
                </a:extLst>
              </p:cNvPr>
              <p:cNvGrpSpPr/>
              <p:nvPr/>
            </p:nvGrpSpPr>
            <p:grpSpPr>
              <a:xfrm>
                <a:off x="950495" y="2218064"/>
                <a:ext cx="3441032" cy="794290"/>
                <a:chOff x="950495" y="2218064"/>
                <a:chExt cx="3441032" cy="794290"/>
              </a:xfrm>
            </p:grpSpPr>
            <p:sp>
              <p:nvSpPr>
                <p:cNvPr id="32" name="Rectangle : coins arrondis 31">
                  <a:extLst>
                    <a:ext uri="{FF2B5EF4-FFF2-40B4-BE49-F238E27FC236}">
                      <a16:creationId xmlns:a16="http://schemas.microsoft.com/office/drawing/2014/main" id="{B9428BBA-DD10-41B0-8D99-3988B5A0F900}"/>
                    </a:ext>
                  </a:extLst>
                </p:cNvPr>
                <p:cNvSpPr/>
                <p:nvPr>
                  <p:custDataLst>
                    <p:tags r:id="rId20"/>
                  </p:custDataLst>
                </p:nvPr>
              </p:nvSpPr>
              <p:spPr>
                <a:xfrm>
                  <a:off x="950495" y="2218064"/>
                  <a:ext cx="3441032" cy="793612"/>
                </a:xfrm>
                <a:prstGeom prst="roundRect">
                  <a:avLst/>
                </a:prstGeom>
                <a:solidFill>
                  <a:srgbClr val="00B05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ln w="0"/>
                      <a:solidFill>
                        <a:srgbClr val="333333"/>
                      </a:solidFill>
                      <a:effectLst>
                        <a:outerShdw blurRad="38100" dist="19050" dir="2700000" algn="tl" rotWithShape="0">
                          <a:schemeClr val="dk1">
                            <a:alpha val="40000"/>
                          </a:schemeClr>
                        </a:outerShdw>
                      </a:effectLst>
                    </a:rPr>
                    <a:t>Progrès</a:t>
                  </a:r>
                </a:p>
                <a:p>
                  <a:pPr algn="ctr"/>
                  <a:endParaRPr lang="fr-CA" sz="3200" dirty="0">
                    <a:solidFill>
                      <a:srgbClr val="333333"/>
                    </a:solidFill>
                  </a:endParaRPr>
                </a:p>
              </p:txBody>
            </p:sp>
            <p:pic>
              <p:nvPicPr>
                <p:cNvPr id="33" name="Picture 8" descr="Progress Icons - Download Free Vector Icons | Noun Project">
                  <a:extLst>
                    <a:ext uri="{FF2B5EF4-FFF2-40B4-BE49-F238E27FC236}">
                      <a16:creationId xmlns:a16="http://schemas.microsoft.com/office/drawing/2014/main" id="{8E0865FE-3DD5-4689-B503-3FD6A362EAB1}"/>
                    </a:ext>
                  </a:extLst>
                </p:cNvPr>
                <p:cNvPicPr>
                  <a:picLocks noChangeAspect="1" noChangeArrowheads="1"/>
                </p:cNvPicPr>
                <p:nvPr>
                  <p:custDataLst>
                    <p:tags r:id="rId21"/>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3848097" y="2218064"/>
                  <a:ext cx="360947" cy="3609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ircled Plus Icons - Download Free Vector Icons | Noun Project">
                  <a:extLst>
                    <a:ext uri="{FF2B5EF4-FFF2-40B4-BE49-F238E27FC236}">
                      <a16:creationId xmlns:a16="http://schemas.microsoft.com/office/drawing/2014/main" id="{7B2909D2-7DFD-4E32-8F8E-21844FAE44FE}"/>
                    </a:ext>
                  </a:extLst>
                </p:cNvPr>
                <p:cNvPicPr>
                  <a:picLocks noChangeAspect="1" noChangeArrowheads="1"/>
                </p:cNvPicPr>
                <p:nvPr>
                  <p:custDataLst>
                    <p:tags r:id="rId22"/>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3849044" y="2599699"/>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4B789460-5567-42A1-AC7B-B0BD7292C90F}"/>
                    </a:ext>
                  </a:extLst>
                </p:cNvPr>
                <p:cNvSpPr txBox="1"/>
                <p:nvPr>
                  <p:custDataLst>
                    <p:tags r:id="rId23"/>
                  </p:custDataLst>
                </p:nvPr>
              </p:nvSpPr>
              <p:spPr>
                <a:xfrm>
                  <a:off x="1202482" y="2619939"/>
                  <a:ext cx="2556854" cy="392415"/>
                </a:xfrm>
                <a:prstGeom prst="rect">
                  <a:avLst/>
                </a:prstGeom>
                <a:noFill/>
              </p:spPr>
              <p:txBody>
                <a:bodyPr wrap="none" rtlCol="0">
                  <a:spAutoFit/>
                </a:bodyPr>
                <a:lstStyle/>
                <a:p>
                  <a:pPr algn="ctr"/>
                  <a:r>
                    <a:rPr lang="fr-CA" sz="1400" dirty="0">
                      <a:solidFill>
                        <a:srgbClr val="333333"/>
                      </a:solidFill>
                    </a:rPr>
                    <a:t>La technologie accroit l’efficacité des tâches </a:t>
                  </a:r>
                  <a:br>
                    <a:rPr lang="fr-CA" sz="1400" dirty="0">
                      <a:solidFill>
                        <a:srgbClr val="333333"/>
                      </a:solidFill>
                    </a:rPr>
                  </a:br>
                  <a:r>
                    <a:rPr lang="fr-CA" sz="1400" dirty="0">
                      <a:solidFill>
                        <a:srgbClr val="333333"/>
                      </a:solidFill>
                    </a:rPr>
                    <a:t>scolaires. Un net avantage s’en dégage.</a:t>
                  </a:r>
                </a:p>
              </p:txBody>
            </p:sp>
          </p:grpSp>
        </p:grpSp>
        <p:grpSp>
          <p:nvGrpSpPr>
            <p:cNvPr id="11" name="Groupe 10">
              <a:extLst>
                <a:ext uri="{FF2B5EF4-FFF2-40B4-BE49-F238E27FC236}">
                  <a16:creationId xmlns:a16="http://schemas.microsoft.com/office/drawing/2014/main" id="{5A5D400C-AC94-4D80-8FD2-2D965588D39B}"/>
                </a:ext>
              </a:extLst>
            </p:cNvPr>
            <p:cNvGrpSpPr/>
            <p:nvPr/>
          </p:nvGrpSpPr>
          <p:grpSpPr>
            <a:xfrm>
              <a:off x="1267328" y="4099723"/>
              <a:ext cx="4588042" cy="1063316"/>
              <a:chOff x="950495" y="3074793"/>
              <a:chExt cx="3441032" cy="797487"/>
            </a:xfrm>
          </p:grpSpPr>
          <p:sp>
            <p:nvSpPr>
              <p:cNvPr id="26" name="Rectangle : coins arrondis 25">
                <a:extLst>
                  <a:ext uri="{FF2B5EF4-FFF2-40B4-BE49-F238E27FC236}">
                    <a16:creationId xmlns:a16="http://schemas.microsoft.com/office/drawing/2014/main" id="{C998FF79-A1E7-4EA7-9460-485D3421F293}"/>
                  </a:ext>
                </a:extLst>
              </p:cNvPr>
              <p:cNvSpPr/>
              <p:nvPr>
                <p:custDataLst>
                  <p:tags r:id="rId15"/>
                </p:custDataLst>
              </p:nvPr>
            </p:nvSpPr>
            <p:spPr>
              <a:xfrm>
                <a:off x="950495" y="3074793"/>
                <a:ext cx="3441032" cy="793612"/>
              </a:xfrm>
              <a:prstGeom prst="roundRect">
                <a:avLst/>
              </a:prstGeom>
              <a:solidFill>
                <a:srgbClr val="92D050">
                  <a:alpha val="2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ln w="0"/>
                    <a:solidFill>
                      <a:srgbClr val="333333"/>
                    </a:solidFill>
                    <a:effectLst>
                      <a:outerShdw blurRad="38100" dist="19050" dir="2700000" algn="tl" rotWithShape="0">
                        <a:schemeClr val="dk1">
                          <a:alpha val="40000"/>
                        </a:schemeClr>
                      </a:outerShdw>
                    </a:effectLst>
                  </a:rPr>
                  <a:t>Substitution</a:t>
                </a:r>
              </a:p>
              <a:p>
                <a:pPr algn="ctr"/>
                <a:endParaRPr lang="fr-CA" sz="3200" dirty="0">
                  <a:solidFill>
                    <a:srgbClr val="333333"/>
                  </a:solidFill>
                </a:endParaRPr>
              </a:p>
            </p:txBody>
          </p:sp>
          <p:pic>
            <p:nvPicPr>
              <p:cNvPr id="27" name="Image 26">
                <a:extLst>
                  <a:ext uri="{FF2B5EF4-FFF2-40B4-BE49-F238E27FC236}">
                    <a16:creationId xmlns:a16="http://schemas.microsoft.com/office/drawing/2014/main" id="{D4CA6B8E-387C-446A-A0AC-2359C5D5F9B0}"/>
                  </a:ext>
                </a:extLst>
              </p:cNvPr>
              <p:cNvPicPr>
                <a:picLocks noChangeAspect="1"/>
              </p:cNvPicPr>
              <p:nvPr>
                <p:custDataLst>
                  <p:tags r:id="rId16"/>
                </p:custDataLst>
              </p:nvPr>
            </p:nvPicPr>
            <p:blipFill>
              <a:blip r:embed="rId33" cstate="print">
                <a:extLst>
                  <a:ext uri="{28A0092B-C50C-407E-A947-70E740481C1C}">
                    <a14:useLocalDpi xmlns:a14="http://schemas.microsoft.com/office/drawing/2010/main" val="0"/>
                  </a:ext>
                </a:extLst>
              </a:blip>
              <a:stretch>
                <a:fillRect/>
              </a:stretch>
            </p:blipFill>
            <p:spPr>
              <a:xfrm>
                <a:off x="3848100" y="3110652"/>
                <a:ext cx="360947" cy="360947"/>
              </a:xfrm>
              <a:prstGeom prst="rect">
                <a:avLst/>
              </a:prstGeom>
            </p:spPr>
          </p:pic>
          <p:pic>
            <p:nvPicPr>
              <p:cNvPr id="28" name="Picture 4" descr="Equal Icon Circle Outline - Icon Shop - Download free icons for commercial  use">
                <a:extLst>
                  <a:ext uri="{FF2B5EF4-FFF2-40B4-BE49-F238E27FC236}">
                    <a16:creationId xmlns:a16="http://schemas.microsoft.com/office/drawing/2014/main" id="{393695C9-DC0B-4183-BB70-77FD4980C68C}"/>
                  </a:ext>
                </a:extLst>
              </p:cNvPr>
              <p:cNvPicPr>
                <a:picLocks noChangeAspect="1" noChangeArrowheads="1"/>
              </p:cNvPicPr>
              <p:nvPr>
                <p:custDataLst>
                  <p:tags r:id="rId17"/>
                </p:custDataLst>
              </p:nvPr>
            </p:nvPicPr>
            <p:blipFill>
              <a:blip r:embed="rId34" cstate="print">
                <a:extLst>
                  <a:ext uri="{28A0092B-C50C-407E-A947-70E740481C1C}">
                    <a14:useLocalDpi xmlns:a14="http://schemas.microsoft.com/office/drawing/2010/main" val="0"/>
                  </a:ext>
                </a:extLst>
              </a:blip>
              <a:srcRect/>
              <a:stretch>
                <a:fillRect/>
              </a:stretch>
            </p:blipFill>
            <p:spPr bwMode="auto">
              <a:xfrm>
                <a:off x="3848099" y="3471599"/>
                <a:ext cx="360947" cy="360947"/>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D9B142B6-F252-4BF7-994F-CFB7EDF73685}"/>
                  </a:ext>
                </a:extLst>
              </p:cNvPr>
              <p:cNvSpPr txBox="1"/>
              <p:nvPr>
                <p:custDataLst>
                  <p:tags r:id="rId18"/>
                </p:custDataLst>
              </p:nvPr>
            </p:nvSpPr>
            <p:spPr>
              <a:xfrm>
                <a:off x="1161260" y="3479865"/>
                <a:ext cx="2615813" cy="392415"/>
              </a:xfrm>
              <a:prstGeom prst="rect">
                <a:avLst/>
              </a:prstGeom>
              <a:noFill/>
            </p:spPr>
            <p:txBody>
              <a:bodyPr wrap="none" rtlCol="0">
                <a:spAutoFit/>
              </a:bodyPr>
              <a:lstStyle/>
              <a:p>
                <a:pPr algn="ctr"/>
                <a:r>
                  <a:rPr lang="fr-CA" sz="1400" dirty="0">
                    <a:solidFill>
                      <a:srgbClr val="333333"/>
                    </a:solidFill>
                  </a:rPr>
                  <a:t>La technologie remplace des tâches scolaires </a:t>
                </a:r>
                <a:br>
                  <a:rPr lang="fr-CA" sz="1400" dirty="0">
                    <a:solidFill>
                      <a:srgbClr val="333333"/>
                    </a:solidFill>
                  </a:rPr>
                </a:br>
                <a:r>
                  <a:rPr lang="fr-CA" sz="1400" dirty="0">
                    <a:solidFill>
                      <a:srgbClr val="333333"/>
                    </a:solidFill>
                  </a:rPr>
                  <a:t>traditionnelles sans avantage ni désavantage.</a:t>
                </a:r>
              </a:p>
            </p:txBody>
          </p:sp>
        </p:grpSp>
        <p:grpSp>
          <p:nvGrpSpPr>
            <p:cNvPr id="12" name="Groupe 11">
              <a:extLst>
                <a:ext uri="{FF2B5EF4-FFF2-40B4-BE49-F238E27FC236}">
                  <a16:creationId xmlns:a16="http://schemas.microsoft.com/office/drawing/2014/main" id="{FBEA7D20-6E91-48AA-B35A-495CE5A135BE}"/>
                </a:ext>
              </a:extLst>
            </p:cNvPr>
            <p:cNvGrpSpPr/>
            <p:nvPr/>
          </p:nvGrpSpPr>
          <p:grpSpPr>
            <a:xfrm>
              <a:off x="3734706" y="5500737"/>
              <a:ext cx="4588042" cy="1058150"/>
              <a:chOff x="2801030" y="4125551"/>
              <a:chExt cx="3441032" cy="793612"/>
            </a:xfrm>
          </p:grpSpPr>
          <p:grpSp>
            <p:nvGrpSpPr>
              <p:cNvPr id="20" name="Groupe 19">
                <a:extLst>
                  <a:ext uri="{FF2B5EF4-FFF2-40B4-BE49-F238E27FC236}">
                    <a16:creationId xmlns:a16="http://schemas.microsoft.com/office/drawing/2014/main" id="{ED3345B1-8EF8-4E67-8BC0-741A30ECBBD4}"/>
                  </a:ext>
                </a:extLst>
              </p:cNvPr>
              <p:cNvGrpSpPr/>
              <p:nvPr>
                <p:custDataLst>
                  <p:tags r:id="rId12"/>
                </p:custDataLst>
              </p:nvPr>
            </p:nvGrpSpPr>
            <p:grpSpPr>
              <a:xfrm>
                <a:off x="2801030" y="4125551"/>
                <a:ext cx="3441032" cy="793612"/>
                <a:chOff x="2858857" y="3601453"/>
                <a:chExt cx="3441032" cy="793612"/>
              </a:xfrm>
            </p:grpSpPr>
            <p:sp>
              <p:nvSpPr>
                <p:cNvPr id="23" name="Rectangle : coins arrondis 22">
                  <a:extLst>
                    <a:ext uri="{FF2B5EF4-FFF2-40B4-BE49-F238E27FC236}">
                      <a16:creationId xmlns:a16="http://schemas.microsoft.com/office/drawing/2014/main" id="{A576971D-9886-48D3-BC2B-E51AD0BA6415}"/>
                    </a:ext>
                  </a:extLst>
                </p:cNvPr>
                <p:cNvSpPr/>
                <p:nvPr/>
              </p:nvSpPr>
              <p:spPr>
                <a:xfrm>
                  <a:off x="2858857" y="3601453"/>
                  <a:ext cx="3441032" cy="793612"/>
                </a:xfrm>
                <a:prstGeom prst="roundRect">
                  <a:avLst/>
                </a:prstGeom>
                <a:solidFill>
                  <a:schemeClr val="accent6">
                    <a:alpha val="2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ln w="0"/>
                      <a:solidFill>
                        <a:srgbClr val="333333"/>
                      </a:solidFill>
                      <a:effectLst>
                        <a:outerShdw blurRad="38100" dist="19050" dir="2700000" algn="tl" rotWithShape="0">
                          <a:schemeClr val="dk1">
                            <a:alpha val="40000"/>
                          </a:schemeClr>
                        </a:outerShdw>
                      </a:effectLst>
                    </a:rPr>
                    <a:t>Adoption</a:t>
                  </a:r>
                </a:p>
                <a:p>
                  <a:pPr algn="ctr"/>
                  <a:endParaRPr lang="fr-CA" sz="3200" dirty="0">
                    <a:solidFill>
                      <a:srgbClr val="333333"/>
                    </a:solidFill>
                  </a:endParaRPr>
                </a:p>
              </p:txBody>
            </p:sp>
            <p:pic>
              <p:nvPicPr>
                <p:cNvPr id="24" name="Image 23">
                  <a:extLst>
                    <a:ext uri="{FF2B5EF4-FFF2-40B4-BE49-F238E27FC236}">
                      <a16:creationId xmlns:a16="http://schemas.microsoft.com/office/drawing/2014/main" id="{C59685C3-E7E3-4071-962C-8BF51856862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344414" y="3637312"/>
                  <a:ext cx="360947" cy="360947"/>
                </a:xfrm>
                <a:prstGeom prst="rect">
                  <a:avLst/>
                </a:prstGeom>
              </p:spPr>
            </p:pic>
            <p:pic>
              <p:nvPicPr>
                <p:cNvPr id="25" name="Picture 2" descr="Circle Minus Icons - Download Free Vector Icons | Noun Project">
                  <a:extLst>
                    <a:ext uri="{FF2B5EF4-FFF2-40B4-BE49-F238E27FC236}">
                      <a16:creationId xmlns:a16="http://schemas.microsoft.com/office/drawing/2014/main" id="{989BA760-46FA-4671-90CE-27B20BAC8E6B}"/>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756462" y="3998259"/>
                  <a:ext cx="360947" cy="36094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Image 20">
                <a:extLst>
                  <a:ext uri="{FF2B5EF4-FFF2-40B4-BE49-F238E27FC236}">
                    <a16:creationId xmlns:a16="http://schemas.microsoft.com/office/drawing/2014/main" id="{615782EB-E3C6-40D5-9D70-7A79284426D0}"/>
                  </a:ext>
                </a:extLst>
              </p:cNvPr>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flipH="1">
                <a:off x="5698634" y="4161410"/>
                <a:ext cx="360947" cy="360947"/>
              </a:xfrm>
              <a:prstGeom prst="rect">
                <a:avLst/>
              </a:prstGeom>
            </p:spPr>
          </p:pic>
          <p:sp>
            <p:nvSpPr>
              <p:cNvPr id="22" name="ZoneTexte 21">
                <a:extLst>
                  <a:ext uri="{FF2B5EF4-FFF2-40B4-BE49-F238E27FC236}">
                    <a16:creationId xmlns:a16="http://schemas.microsoft.com/office/drawing/2014/main" id="{7FA1CA91-A6A9-4ED8-9012-BAB0BD7F22BB}"/>
                  </a:ext>
                </a:extLst>
              </p:cNvPr>
              <p:cNvSpPr txBox="1"/>
              <p:nvPr>
                <p:custDataLst>
                  <p:tags r:id="rId14"/>
                </p:custDataLst>
              </p:nvPr>
            </p:nvSpPr>
            <p:spPr>
              <a:xfrm>
                <a:off x="3043665" y="4495082"/>
                <a:ext cx="2695738" cy="392415"/>
              </a:xfrm>
              <a:prstGeom prst="rect">
                <a:avLst/>
              </a:prstGeom>
              <a:noFill/>
            </p:spPr>
            <p:txBody>
              <a:bodyPr wrap="none" rtlCol="0">
                <a:spAutoFit/>
              </a:bodyPr>
              <a:lstStyle/>
              <a:p>
                <a:pPr algn="ctr"/>
                <a:r>
                  <a:rPr lang="fr-CA" sz="1400" dirty="0">
                    <a:solidFill>
                      <a:srgbClr val="333333"/>
                    </a:solidFill>
                  </a:rPr>
                  <a:t>La technologie requiert beaucoup de temps et </a:t>
                </a:r>
                <a:br>
                  <a:rPr lang="fr-CA" sz="1400" dirty="0">
                    <a:solidFill>
                      <a:srgbClr val="333333"/>
                    </a:solidFill>
                  </a:rPr>
                </a:br>
                <a:r>
                  <a:rPr lang="fr-CA" sz="1400" dirty="0">
                    <a:solidFill>
                      <a:srgbClr val="333333"/>
                    </a:solidFill>
                  </a:rPr>
                  <a:t>d’efforts sans aucun avantage.</a:t>
                </a:r>
              </a:p>
            </p:txBody>
          </p:sp>
        </p:grpSp>
        <p:grpSp>
          <p:nvGrpSpPr>
            <p:cNvPr id="13" name="Groupe 12">
              <a:extLst>
                <a:ext uri="{FF2B5EF4-FFF2-40B4-BE49-F238E27FC236}">
                  <a16:creationId xmlns:a16="http://schemas.microsoft.com/office/drawing/2014/main" id="{86CF767C-420C-4008-8FF7-35CDDDE70450}"/>
                </a:ext>
              </a:extLst>
            </p:cNvPr>
            <p:cNvGrpSpPr/>
            <p:nvPr/>
          </p:nvGrpSpPr>
          <p:grpSpPr>
            <a:xfrm>
              <a:off x="5987143" y="3493253"/>
              <a:ext cx="5496235" cy="3007921"/>
              <a:chOff x="4572000" y="2627362"/>
              <a:chExt cx="4122176" cy="2255941"/>
            </a:xfrm>
          </p:grpSpPr>
          <p:sp>
            <p:nvSpPr>
              <p:cNvPr id="14" name="Rectangle : coins arrondis 13">
                <a:extLst>
                  <a:ext uri="{FF2B5EF4-FFF2-40B4-BE49-F238E27FC236}">
                    <a16:creationId xmlns:a16="http://schemas.microsoft.com/office/drawing/2014/main" id="{AFDE1CA2-B9B5-4763-946C-12951865540B}"/>
                  </a:ext>
                </a:extLst>
              </p:cNvPr>
              <p:cNvSpPr/>
              <p:nvPr>
                <p:custDataLst>
                  <p:tags r:id="rId6"/>
                </p:custDataLst>
              </p:nvPr>
            </p:nvSpPr>
            <p:spPr>
              <a:xfrm>
                <a:off x="4572000" y="3074793"/>
                <a:ext cx="3441032" cy="793612"/>
              </a:xfrm>
              <a:prstGeom prst="roundRect">
                <a:avLst/>
              </a:prstGeom>
              <a:solidFill>
                <a:srgbClr val="FFC000">
                  <a:alpha val="20000"/>
                </a:srgbClr>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3200" dirty="0">
                    <a:ln w="0"/>
                    <a:solidFill>
                      <a:srgbClr val="333333"/>
                    </a:solidFill>
                    <a:effectLst>
                      <a:outerShdw blurRad="38100" dist="19050" dir="2700000" algn="tl" rotWithShape="0">
                        <a:schemeClr val="dk1">
                          <a:alpha val="40000"/>
                        </a:schemeClr>
                      </a:outerShdw>
                    </a:effectLst>
                  </a:rPr>
                  <a:t>Détérioration</a:t>
                </a:r>
              </a:p>
              <a:p>
                <a:pPr algn="ctr"/>
                <a:endParaRPr lang="fr-CA" sz="3200" dirty="0">
                  <a:solidFill>
                    <a:srgbClr val="333333"/>
                  </a:solidFill>
                </a:endParaRPr>
              </a:p>
            </p:txBody>
          </p:sp>
          <p:pic>
            <p:nvPicPr>
              <p:cNvPr id="15" name="Picture 2" descr="Circle Minus Icons - Download Free Vector Icons | Noun Project">
                <a:extLst>
                  <a:ext uri="{FF2B5EF4-FFF2-40B4-BE49-F238E27FC236}">
                    <a16:creationId xmlns:a16="http://schemas.microsoft.com/office/drawing/2014/main" id="{A82EB678-DE8B-4B4B-AA0F-AE182C3A5DBE}"/>
                  </a:ext>
                </a:extLst>
              </p:cNvPr>
              <p:cNvPicPr>
                <a:picLocks noChangeAspect="1" noChangeArrowheads="1"/>
              </p:cNvPicPr>
              <p:nvPr>
                <p:custDataLst>
                  <p:tags r:id="rId7"/>
                </p:custDataLst>
              </p:nvPr>
            </p:nvPicPr>
            <p:blipFill>
              <a:blip r:embed="rId35" cstate="print">
                <a:extLst>
                  <a:ext uri="{28A0092B-C50C-407E-A947-70E740481C1C}">
                    <a14:useLocalDpi xmlns:a14="http://schemas.microsoft.com/office/drawing/2010/main" val="0"/>
                  </a:ext>
                </a:extLst>
              </a:blip>
              <a:srcRect/>
              <a:stretch>
                <a:fillRect/>
              </a:stretch>
            </p:blipFill>
            <p:spPr bwMode="auto">
              <a:xfrm>
                <a:off x="7245931" y="3471599"/>
                <a:ext cx="360947" cy="360947"/>
              </a:xfrm>
              <a:prstGeom prst="rect">
                <a:avLst/>
              </a:prstGeom>
              <a:noFill/>
              <a:extLst>
                <a:ext uri="{909E8E84-426E-40DD-AFC4-6F175D3DCCD1}">
                  <a14:hiddenFill xmlns:a14="http://schemas.microsoft.com/office/drawing/2010/main">
                    <a:solidFill>
                      <a:srgbClr val="FFFFFF"/>
                    </a:solidFill>
                  </a14:hiddenFill>
                </a:ext>
              </a:extLst>
            </p:spPr>
          </p:pic>
          <p:sp>
            <p:nvSpPr>
              <p:cNvPr id="16" name="Flèche : bas 15">
                <a:extLst>
                  <a:ext uri="{FF2B5EF4-FFF2-40B4-BE49-F238E27FC236}">
                    <a16:creationId xmlns:a16="http://schemas.microsoft.com/office/drawing/2014/main" id="{F64AA97B-6D66-480A-9F40-22E267845C0D}"/>
                  </a:ext>
                </a:extLst>
              </p:cNvPr>
              <p:cNvSpPr/>
              <p:nvPr>
                <p:custDataLst>
                  <p:tags r:id="rId8"/>
                </p:custDataLst>
              </p:nvPr>
            </p:nvSpPr>
            <p:spPr>
              <a:xfrm>
                <a:off x="8092597" y="2627362"/>
                <a:ext cx="601579" cy="2255941"/>
              </a:xfrm>
              <a:prstGeom prst="downArrow">
                <a:avLst/>
              </a:prstGeom>
              <a:solidFill>
                <a:srgbClr val="FF0000">
                  <a:alpha val="36000"/>
                </a:srgbClr>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CA" sz="2800" dirty="0">
                    <a:ln w="0"/>
                    <a:solidFill>
                      <a:srgbClr val="333333"/>
                    </a:solidFill>
                    <a:effectLst>
                      <a:outerShdw blurRad="38100" dist="19050" dir="2700000" algn="tl" rotWithShape="0">
                        <a:schemeClr val="dk1">
                          <a:alpha val="40000"/>
                        </a:schemeClr>
                      </a:outerShdw>
                    </a:effectLst>
                  </a:rPr>
                  <a:t>Impact négatif</a:t>
                </a:r>
              </a:p>
            </p:txBody>
          </p:sp>
          <p:pic>
            <p:nvPicPr>
              <p:cNvPr id="17" name="Picture 2" descr="Circle Minus Icons - Download Free Vector Icons | Noun Project">
                <a:extLst>
                  <a:ext uri="{FF2B5EF4-FFF2-40B4-BE49-F238E27FC236}">
                    <a16:creationId xmlns:a16="http://schemas.microsoft.com/office/drawing/2014/main" id="{317BCD94-326A-4163-830F-83C8E634CF12}"/>
                  </a:ext>
                </a:extLst>
              </p:cNvPr>
              <p:cNvPicPr>
                <a:picLocks noChangeAspect="1" noChangeArrowheads="1"/>
              </p:cNvPicPr>
              <p:nvPr>
                <p:custDataLst>
                  <p:tags r:id="rId9"/>
                </p:custDataLst>
              </p:nvPr>
            </p:nvPicPr>
            <p:blipFill>
              <a:blip r:embed="rId35" cstate="print">
                <a:extLst>
                  <a:ext uri="{28A0092B-C50C-407E-A947-70E740481C1C}">
                    <a14:useLocalDpi xmlns:a14="http://schemas.microsoft.com/office/drawing/2010/main" val="0"/>
                  </a:ext>
                </a:extLst>
              </a:blip>
              <a:srcRect/>
              <a:stretch>
                <a:fillRect/>
              </a:stretch>
            </p:blipFill>
            <p:spPr bwMode="auto">
              <a:xfrm>
                <a:off x="7606878" y="3471599"/>
                <a:ext cx="360947" cy="3609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ired Icon - Free Download, PNG and Vector">
                <a:extLst>
                  <a:ext uri="{FF2B5EF4-FFF2-40B4-BE49-F238E27FC236}">
                    <a16:creationId xmlns:a16="http://schemas.microsoft.com/office/drawing/2014/main" id="{82EA2AE7-675A-4213-A6AF-96A17F1B74F2}"/>
                  </a:ext>
                </a:extLst>
              </p:cNvPr>
              <p:cNvPicPr>
                <a:picLocks noChangeAspect="1" noChangeArrowheads="1"/>
              </p:cNvPicPr>
              <p:nvPr>
                <p:custDataLst>
                  <p:tags r:id="rId10"/>
                </p:custDataLst>
              </p:nvPr>
            </p:nvPicPr>
            <p:blipFill>
              <a:blip r:embed="rId36" cstate="print">
                <a:extLst>
                  <a:ext uri="{28A0092B-C50C-407E-A947-70E740481C1C}">
                    <a14:useLocalDpi xmlns:a14="http://schemas.microsoft.com/office/drawing/2010/main" val="0"/>
                  </a:ext>
                </a:extLst>
              </a:blip>
              <a:srcRect/>
              <a:stretch>
                <a:fillRect/>
              </a:stretch>
            </p:blipFill>
            <p:spPr bwMode="auto">
              <a:xfrm>
                <a:off x="7573210" y="3081463"/>
                <a:ext cx="427998" cy="427998"/>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CBC26854-2071-4288-98D8-14EF20A3A6EC}"/>
                  </a:ext>
                </a:extLst>
              </p:cNvPr>
              <p:cNvSpPr txBox="1"/>
              <p:nvPr>
                <p:custDataLst>
                  <p:tags r:id="rId11"/>
                </p:custDataLst>
              </p:nvPr>
            </p:nvSpPr>
            <p:spPr>
              <a:xfrm>
                <a:off x="4993030" y="3415280"/>
                <a:ext cx="2209451" cy="392415"/>
              </a:xfrm>
              <a:prstGeom prst="rect">
                <a:avLst/>
              </a:prstGeom>
              <a:noFill/>
            </p:spPr>
            <p:txBody>
              <a:bodyPr wrap="none" rtlCol="0">
                <a:spAutoFit/>
              </a:bodyPr>
              <a:lstStyle/>
              <a:p>
                <a:pPr algn="ctr"/>
                <a:r>
                  <a:rPr lang="fr-CA" sz="1400" dirty="0">
                    <a:solidFill>
                      <a:srgbClr val="333333"/>
                    </a:solidFill>
                  </a:rPr>
                  <a:t>La technologie devient une source de </a:t>
                </a:r>
                <a:br>
                  <a:rPr lang="fr-CA" sz="1400" dirty="0">
                    <a:solidFill>
                      <a:srgbClr val="333333"/>
                    </a:solidFill>
                  </a:rPr>
                </a:br>
                <a:r>
                  <a:rPr lang="fr-CA" sz="1400" dirty="0">
                    <a:solidFill>
                      <a:srgbClr val="333333"/>
                    </a:solidFill>
                  </a:rPr>
                  <a:t>démotivation et d’épuisement</a:t>
                </a:r>
              </a:p>
            </p:txBody>
          </p:sp>
        </p:grpSp>
      </p:grpSp>
    </p:spTree>
    <p:extLst>
      <p:ext uri="{BB962C8B-B14F-4D97-AF65-F5344CB8AC3E}">
        <p14:creationId xmlns:p14="http://schemas.microsoft.com/office/powerpoint/2010/main" val="152637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BEC35E1-FC64-4389-9828-709A9357DBD1}"/>
              </a:ext>
            </a:extLst>
          </p:cNvPr>
          <p:cNvSpPr/>
          <p:nvPr>
            <p:custDataLst>
              <p:tags r:id="rId1"/>
            </p:custDataLst>
          </p:nvPr>
        </p:nvSpPr>
        <p:spPr>
          <a:xfrm>
            <a:off x="1887468"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DDD505DF-CF35-4A72-9A5B-61EC2212D184}"/>
              </a:ext>
            </a:extLst>
          </p:cNvPr>
          <p:cNvSpPr>
            <a:spLocks noGrp="1"/>
          </p:cNvSpPr>
          <p:nvPr>
            <p:ph idx="1"/>
            <p:custDataLst>
              <p:tags r:id="rId2"/>
            </p:custDataLst>
          </p:nvPr>
        </p:nvSpPr>
        <p:spPr>
          <a:xfrm>
            <a:off x="2159563" y="1029746"/>
            <a:ext cx="8610037" cy="4800600"/>
          </a:xfrm>
        </p:spPr>
        <p:txBody>
          <a:bodyPr vert="horz" lIns="91440" tIns="45720" rIns="91440" bIns="45720" rtlCol="0" anchor="t">
            <a:normAutofit/>
          </a:bodyPr>
          <a:lstStyle/>
          <a:p>
            <a:pPr marL="114300" indent="0">
              <a:buNone/>
            </a:pPr>
            <a:r>
              <a:rPr lang="fr-CA" b="1" dirty="0">
                <a:ea typeface="Calibri"/>
                <a:cs typeface="Calibri"/>
              </a:rPr>
              <a:t>Le modèle ASPID</a:t>
            </a:r>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1600" b="1" dirty="0"/>
          </a:p>
          <a:p>
            <a:pPr marL="114300" indent="0">
              <a:buNone/>
            </a:pPr>
            <a:endParaRPr lang="fr-CA" sz="3200" i="1" dirty="0"/>
          </a:p>
          <a:p>
            <a:pPr marL="114300" indent="0">
              <a:buNone/>
            </a:pPr>
            <a:r>
              <a:rPr lang="fr-CA" dirty="0">
                <a:ea typeface="Calibri"/>
                <a:cs typeface="Calibri"/>
              </a:rPr>
              <a:t> </a:t>
            </a:r>
          </a:p>
        </p:txBody>
      </p:sp>
      <p:sp>
        <p:nvSpPr>
          <p:cNvPr id="4" name="Rectangle 3">
            <a:extLst>
              <a:ext uri="{FF2B5EF4-FFF2-40B4-BE49-F238E27FC236}">
                <a16:creationId xmlns:a16="http://schemas.microsoft.com/office/drawing/2014/main" id="{C714CD70-BE6D-4823-AED9-BA9FC2DA6B58}"/>
              </a:ext>
            </a:extLst>
          </p:cNvPr>
          <p:cNvSpPr/>
          <p:nvPr>
            <p:custDataLst>
              <p:tags r:id="rId3"/>
            </p:custDataLst>
          </p:nvPr>
        </p:nvSpPr>
        <p:spPr>
          <a:xfrm>
            <a:off x="2750852" y="360000"/>
            <a:ext cx="8473602"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Modèles d’intégration du numérique</a:t>
            </a:r>
          </a:p>
        </p:txBody>
      </p:sp>
      <p:pic>
        <p:nvPicPr>
          <p:cNvPr id="2" name="Image 1">
            <a:extLst>
              <a:ext uri="{FF2B5EF4-FFF2-40B4-BE49-F238E27FC236}">
                <a16:creationId xmlns:a16="http://schemas.microsoft.com/office/drawing/2014/main" id="{954723DD-69AC-4585-927F-C6D0EC506338}"/>
              </a:ext>
            </a:extLst>
          </p:cNvPr>
          <p:cNvPicPr>
            <a:picLocks noChangeAspect="1"/>
          </p:cNvPicPr>
          <p:nvPr>
            <p:custDataLst>
              <p:tags r:id="rId4"/>
            </p:custDataLst>
          </p:nvPr>
        </p:nvPicPr>
        <p:blipFill>
          <a:blip r:embed="rId10"/>
          <a:stretch>
            <a:fillRect/>
          </a:stretch>
        </p:blipFill>
        <p:spPr>
          <a:xfrm>
            <a:off x="2307101" y="1705806"/>
            <a:ext cx="7322181" cy="412244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044E65B-8E52-4C98-982E-BF84D0ED32AB}"/>
              </a:ext>
            </a:extLst>
          </p:cNvPr>
          <p:cNvSpPr/>
          <p:nvPr>
            <p:custDataLst>
              <p:tags r:id="rId5"/>
            </p:custDataLst>
          </p:nvPr>
        </p:nvSpPr>
        <p:spPr>
          <a:xfrm>
            <a:off x="4002172" y="6137074"/>
            <a:ext cx="3932038" cy="369332"/>
          </a:xfrm>
          <a:prstGeom prst="rect">
            <a:avLst/>
          </a:prstGeom>
        </p:spPr>
        <p:txBody>
          <a:bodyPr wrap="none">
            <a:spAutoFit/>
          </a:bodyPr>
          <a:lstStyle/>
          <a:p>
            <a:r>
              <a:rPr lang="fr-CA" u="sng" dirty="0">
                <a:solidFill>
                  <a:srgbClr val="0066FF"/>
                </a:solidFill>
                <a:latin typeface="-apple-system"/>
                <a:hlinkClick r:id="rId11">
                  <a:extLst>
                    <a:ext uri="{A12FA001-AC4F-418D-AE19-62706E023703}">
                      <ahyp:hlinkClr xmlns:ahyp="http://schemas.microsoft.com/office/drawing/2018/hyperlinkcolor" val="tx"/>
                    </a:ext>
                  </a:extLst>
                </a:hlinkClick>
              </a:rPr>
              <a:t>ASPID pour la formation professionnelle</a:t>
            </a:r>
            <a:endParaRPr lang="fr-CA" dirty="0">
              <a:solidFill>
                <a:srgbClr val="0066FF"/>
              </a:solidFill>
            </a:endParaRPr>
          </a:p>
        </p:txBody>
      </p:sp>
      <p:pic>
        <p:nvPicPr>
          <p:cNvPr id="8" name="Image 7">
            <a:extLst>
              <a:ext uri="{FF2B5EF4-FFF2-40B4-BE49-F238E27FC236}">
                <a16:creationId xmlns:a16="http://schemas.microsoft.com/office/drawing/2014/main" id="{74ADED3E-AC90-243B-8B63-622DBFAF9A23}"/>
              </a:ext>
            </a:extLst>
          </p:cNvPr>
          <p:cNvPicPr>
            <a:picLocks noChangeAspect="1"/>
          </p:cNvPicPr>
          <p:nvPr>
            <p:custDataLst>
              <p:tags r:id="rId6"/>
            </p:custDataLst>
          </p:nvPr>
        </p:nvPicPr>
        <p:blipFill>
          <a:blip r:embed="rId12"/>
          <a:stretch>
            <a:fillRect/>
          </a:stretch>
        </p:blipFill>
        <p:spPr>
          <a:xfrm>
            <a:off x="10008459" y="3867508"/>
            <a:ext cx="2267988" cy="2156605"/>
          </a:xfrm>
          <a:prstGeom prst="rect">
            <a:avLst/>
          </a:prstGeom>
        </p:spPr>
      </p:pic>
      <p:sp>
        <p:nvSpPr>
          <p:cNvPr id="9" name="ZoneTexte 8">
            <a:extLst>
              <a:ext uri="{FF2B5EF4-FFF2-40B4-BE49-F238E27FC236}">
                <a16:creationId xmlns:a16="http://schemas.microsoft.com/office/drawing/2014/main" id="{A0F0E3E2-2832-7B52-6343-4D6AF6363FA5}"/>
              </a:ext>
            </a:extLst>
          </p:cNvPr>
          <p:cNvSpPr txBox="1"/>
          <p:nvPr>
            <p:custDataLst>
              <p:tags r:id="rId7"/>
            </p:custDataLst>
          </p:nvPr>
        </p:nvSpPr>
        <p:spPr>
          <a:xfrm>
            <a:off x="10202174" y="609024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66FF"/>
                </a:solidFill>
                <a:hlinkClick r:id="rId13">
                  <a:extLst>
                    <a:ext uri="{A12FA001-AC4F-418D-AE19-62706E023703}">
                      <ahyp:hlinkClr xmlns:ahyp="http://schemas.microsoft.com/office/drawing/2018/hyperlinkcolor" val="tx"/>
                    </a:ext>
                  </a:extLst>
                </a:hlinkClick>
              </a:rPr>
              <a:t>wheelofnames.com</a:t>
            </a:r>
          </a:p>
        </p:txBody>
      </p:sp>
      <p:pic>
        <p:nvPicPr>
          <p:cNvPr id="28" name="Image 27">
            <a:extLst>
              <a:ext uri="{FF2B5EF4-FFF2-40B4-BE49-F238E27FC236}">
                <a16:creationId xmlns:a16="http://schemas.microsoft.com/office/drawing/2014/main" id="{30E2D6F3-A651-4762-BE21-DB3373C12FDA}"/>
              </a:ext>
            </a:extLst>
          </p:cNvPr>
          <p:cNvPicPr>
            <a:picLocks noChangeAspect="1"/>
          </p:cNvPicPr>
          <p:nvPr>
            <p:custDataLst>
              <p:tags r:id="rId8"/>
            </p:custDataLst>
          </p:nvPr>
        </p:nvPicPr>
        <p:blipFill>
          <a:blip r:embed="rId14"/>
          <a:stretch>
            <a:fillRect/>
          </a:stretch>
        </p:blipFill>
        <p:spPr>
          <a:xfrm>
            <a:off x="2160000" y="326615"/>
            <a:ext cx="676369" cy="619211"/>
          </a:xfrm>
          <a:prstGeom prst="rect">
            <a:avLst/>
          </a:prstGeom>
        </p:spPr>
      </p:pic>
    </p:spTree>
    <p:extLst>
      <p:ext uri="{BB962C8B-B14F-4D97-AF65-F5344CB8AC3E}">
        <p14:creationId xmlns:p14="http://schemas.microsoft.com/office/powerpoint/2010/main" val="78561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EBF847-C48A-4B9B-8A16-BD02939D4CBA}"/>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C714CD70-BE6D-4823-AED9-BA9FC2DA6B58}"/>
              </a:ext>
            </a:extLst>
          </p:cNvPr>
          <p:cNvSpPr/>
          <p:nvPr>
            <p:custDataLst>
              <p:tags r:id="rId2"/>
            </p:custDataLst>
          </p:nvPr>
        </p:nvSpPr>
        <p:spPr>
          <a:xfrm>
            <a:off x="2226466" y="287775"/>
            <a:ext cx="7855131" cy="646331"/>
          </a:xfrm>
          <a:prstGeom prst="rect">
            <a:avLst/>
          </a:prstGeom>
        </p:spPr>
        <p:txBody>
          <a:bodyPr wrap="square" lIns="91440" tIns="45720" rIns="91440" bIns="45720" anchor="t">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      Activité #3 — Exploration </a:t>
            </a:r>
          </a:p>
        </p:txBody>
      </p:sp>
      <p:pic>
        <p:nvPicPr>
          <p:cNvPr id="9" name="Image 8">
            <a:extLst>
              <a:ext uri="{FF2B5EF4-FFF2-40B4-BE49-F238E27FC236}">
                <a16:creationId xmlns:a16="http://schemas.microsoft.com/office/drawing/2014/main" id="{FBB286D4-7F9B-4EC3-8C08-4A63DD55442B}"/>
              </a:ext>
            </a:extLst>
          </p:cNvPr>
          <p:cNvPicPr>
            <a:picLocks noChangeAspect="1"/>
          </p:cNvPicPr>
          <p:nvPr>
            <p:custDataLst>
              <p:tags r:id="rId3"/>
            </p:custDataLst>
          </p:nvPr>
        </p:nvPicPr>
        <p:blipFill>
          <a:blip r:embed="rId8"/>
          <a:stretch>
            <a:fillRect/>
          </a:stretch>
        </p:blipFill>
        <p:spPr>
          <a:xfrm>
            <a:off x="2160000" y="326615"/>
            <a:ext cx="676369" cy="619211"/>
          </a:xfrm>
          <a:prstGeom prst="rect">
            <a:avLst/>
          </a:prstGeom>
        </p:spPr>
      </p:pic>
      <p:sp>
        <p:nvSpPr>
          <p:cNvPr id="2" name="Rectangle 1">
            <a:extLst>
              <a:ext uri="{FF2B5EF4-FFF2-40B4-BE49-F238E27FC236}">
                <a16:creationId xmlns:a16="http://schemas.microsoft.com/office/drawing/2014/main" id="{59F33BFF-421C-4854-B871-22D0CEE1C938}"/>
              </a:ext>
            </a:extLst>
          </p:cNvPr>
          <p:cNvSpPr/>
          <p:nvPr>
            <p:custDataLst>
              <p:tags r:id="rId4"/>
            </p:custDataLst>
          </p:nvPr>
        </p:nvSpPr>
        <p:spPr>
          <a:xfrm>
            <a:off x="6798348" y="1050264"/>
            <a:ext cx="3244350" cy="369332"/>
          </a:xfrm>
          <a:prstGeom prst="rect">
            <a:avLst/>
          </a:prstGeom>
        </p:spPr>
        <p:txBody>
          <a:bodyPr wrap="none" lIns="91440" tIns="45720" rIns="91440" bIns="45720" anchor="t">
            <a:spAutoFit/>
          </a:bodyPr>
          <a:lstStyle/>
          <a:p>
            <a:r>
              <a:rPr lang="fr-CA" dirty="0">
                <a:solidFill>
                  <a:srgbClr val="0066FF"/>
                </a:solidFill>
                <a:hlinkClick r:id="rId9">
                  <a:extLst>
                    <a:ext uri="{A12FA001-AC4F-418D-AE19-62706E023703}">
                      <ahyp:hlinkClr xmlns:ahyp="http://schemas.microsoft.com/office/drawing/2018/hyperlinkcolor" val="tx"/>
                    </a:ext>
                  </a:extLst>
                </a:hlinkClick>
              </a:rPr>
              <a:t>Accéder à l’activité interactive ici</a:t>
            </a:r>
            <a:endParaRPr lang="fr-CA">
              <a:solidFill>
                <a:srgbClr val="0066FF"/>
              </a:solidFill>
              <a:cs typeface="Calibri"/>
              <a:hlinkClick r:id="rId9">
                <a:extLst>
                  <a:ext uri="{A12FA001-AC4F-418D-AE19-62706E023703}">
                    <ahyp:hlinkClr xmlns:ahyp="http://schemas.microsoft.com/office/drawing/2018/hyperlinkcolor" val="tx"/>
                  </a:ext>
                </a:extLst>
              </a:hlinkClick>
            </a:endParaRPr>
          </a:p>
        </p:txBody>
      </p:sp>
      <p:pic>
        <p:nvPicPr>
          <p:cNvPr id="5" name="Image 4">
            <a:extLst>
              <a:ext uri="{FF2B5EF4-FFF2-40B4-BE49-F238E27FC236}">
                <a16:creationId xmlns:a16="http://schemas.microsoft.com/office/drawing/2014/main" id="{DAB1B3F0-35CA-D6D5-B5F7-0FF88DB14345}"/>
              </a:ext>
            </a:extLst>
          </p:cNvPr>
          <p:cNvPicPr>
            <a:picLocks noChangeAspect="1"/>
          </p:cNvPicPr>
          <p:nvPr>
            <p:custDataLst>
              <p:tags r:id="rId5"/>
            </p:custDataLst>
          </p:nvPr>
        </p:nvPicPr>
        <p:blipFill>
          <a:blip r:embed="rId10"/>
          <a:stretch>
            <a:fillRect/>
          </a:stretch>
        </p:blipFill>
        <p:spPr>
          <a:xfrm>
            <a:off x="1302229" y="1712883"/>
            <a:ext cx="10248900" cy="4438650"/>
          </a:xfrm>
          <a:prstGeom prst="rect">
            <a:avLst/>
          </a:prstGeom>
        </p:spPr>
      </p:pic>
      <p:pic>
        <p:nvPicPr>
          <p:cNvPr id="11" name="Image 10">
            <a:extLst>
              <a:ext uri="{FF2B5EF4-FFF2-40B4-BE49-F238E27FC236}">
                <a16:creationId xmlns:a16="http://schemas.microsoft.com/office/drawing/2014/main" id="{A5A5A09B-5CEC-05F3-1EA3-65CD21220D3D}"/>
              </a:ext>
            </a:extLst>
          </p:cNvPr>
          <p:cNvPicPr>
            <a:picLocks noChangeAspect="1"/>
          </p:cNvPicPr>
          <p:nvPr>
            <p:custDataLst>
              <p:tags r:id="rId6"/>
            </p:custDataLst>
          </p:nvPr>
        </p:nvPicPr>
        <p:blipFill>
          <a:blip r:embed="rId11"/>
          <a:stretch>
            <a:fillRect/>
          </a:stretch>
        </p:blipFill>
        <p:spPr>
          <a:xfrm>
            <a:off x="1897183" y="1306812"/>
            <a:ext cx="1985334" cy="376867"/>
          </a:xfrm>
          <a:prstGeom prst="rect">
            <a:avLst/>
          </a:prstGeom>
        </p:spPr>
      </p:pic>
    </p:spTree>
    <p:extLst>
      <p:ext uri="{BB962C8B-B14F-4D97-AF65-F5344CB8AC3E}">
        <p14:creationId xmlns:p14="http://schemas.microsoft.com/office/powerpoint/2010/main" val="378502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5309-D949-B442-36CF-A459BFE9314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D3254BF-DC76-4B74-ADE7-D488386797D8}"/>
              </a:ext>
            </a:extLst>
          </p:cNvPr>
          <p:cNvSpPr/>
          <p:nvPr>
            <p:custDataLst>
              <p:tags r:id="rId1"/>
            </p:custDataLst>
          </p:nvPr>
        </p:nvSpPr>
        <p:spPr>
          <a:xfrm>
            <a:off x="1787668"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pic>
        <p:nvPicPr>
          <p:cNvPr id="2" name="Image 1">
            <a:extLst>
              <a:ext uri="{FF2B5EF4-FFF2-40B4-BE49-F238E27FC236}">
                <a16:creationId xmlns:a16="http://schemas.microsoft.com/office/drawing/2014/main" id="{D7EF0C43-5310-3C3E-6375-0AD94812C70B}"/>
              </a:ext>
            </a:extLst>
          </p:cNvPr>
          <p:cNvPicPr>
            <a:picLocks noChangeAspect="1"/>
          </p:cNvPicPr>
          <p:nvPr>
            <p:custDataLst>
              <p:tags r:id="rId2"/>
            </p:custDataLst>
          </p:nvPr>
        </p:nvPicPr>
        <p:blipFill>
          <a:blip r:embed="rId7"/>
          <a:stretch>
            <a:fillRect/>
          </a:stretch>
        </p:blipFill>
        <p:spPr>
          <a:xfrm>
            <a:off x="-58946" y="-8625"/>
            <a:ext cx="6846496" cy="6846496"/>
          </a:xfrm>
          <a:prstGeom prst="rect">
            <a:avLst/>
          </a:prstGeom>
        </p:spPr>
      </p:pic>
      <p:sp>
        <p:nvSpPr>
          <p:cNvPr id="4" name="Rectangle 3">
            <a:extLst>
              <a:ext uri="{FF2B5EF4-FFF2-40B4-BE49-F238E27FC236}">
                <a16:creationId xmlns:a16="http://schemas.microsoft.com/office/drawing/2014/main" id="{BF242494-920B-92D3-AD09-AADD4C68F8CD}"/>
              </a:ext>
            </a:extLst>
          </p:cNvPr>
          <p:cNvSpPr/>
          <p:nvPr>
            <p:custDataLst>
              <p:tags r:id="rId3"/>
            </p:custDataLst>
          </p:nvPr>
        </p:nvSpPr>
        <p:spPr>
          <a:xfrm>
            <a:off x="6712201" y="2300605"/>
            <a:ext cx="5396602" cy="646331"/>
          </a:xfrm>
          <a:prstGeom prst="rect">
            <a:avLst/>
          </a:prstGeom>
        </p:spPr>
        <p:txBody>
          <a:bodyPr wrap="square" lIns="91440" tIns="45720" rIns="91440" bIns="45720" anchor="t">
            <a:spAutoFit/>
          </a:bodyPr>
          <a:lstStyle/>
          <a:p>
            <a:pPr algn="ctr"/>
            <a:r>
              <a:rPr lang="fr-CA" sz="3600" b="1" cap="all" dirty="0">
                <a:solidFill>
                  <a:srgbClr val="333333"/>
                </a:solidFill>
                <a:latin typeface="Calibri"/>
                <a:ea typeface="+mj-ea"/>
                <a:cs typeface="Calibri"/>
              </a:rPr>
              <a:t>Exploration des </a:t>
            </a:r>
            <a:endParaRPr lang="fr-CA" sz="3600" b="1" cap="all" dirty="0">
              <a:solidFill>
                <a:srgbClr val="333333"/>
              </a:solidFill>
              <a:latin typeface="Calibri" panose="020F0502020204030204" pitchFamily="34" charset="0"/>
              <a:ea typeface="+mj-ea"/>
              <a:cs typeface="Calibri" panose="020F0502020204030204" pitchFamily="34" charset="0"/>
            </a:endParaRPr>
          </a:p>
        </p:txBody>
      </p:sp>
      <p:pic>
        <p:nvPicPr>
          <p:cNvPr id="8" name="Image 7">
            <a:extLst>
              <a:ext uri="{FF2B5EF4-FFF2-40B4-BE49-F238E27FC236}">
                <a16:creationId xmlns:a16="http://schemas.microsoft.com/office/drawing/2014/main" id="{2E60BB08-520A-6024-0185-9D812C628515}"/>
              </a:ext>
            </a:extLst>
          </p:cNvPr>
          <p:cNvPicPr>
            <a:picLocks noChangeAspect="1"/>
          </p:cNvPicPr>
          <p:nvPr>
            <p:custDataLst>
              <p:tags r:id="rId4"/>
            </p:custDataLst>
          </p:nvPr>
        </p:nvPicPr>
        <p:blipFill>
          <a:blip r:embed="rId8"/>
          <a:stretch>
            <a:fillRect/>
          </a:stretch>
        </p:blipFill>
        <p:spPr>
          <a:xfrm>
            <a:off x="6798155" y="3042339"/>
            <a:ext cx="5482446" cy="715812"/>
          </a:xfrm>
          <a:prstGeom prst="rect">
            <a:avLst/>
          </a:prstGeom>
        </p:spPr>
      </p:pic>
      <p:sp>
        <p:nvSpPr>
          <p:cNvPr id="6" name="ZoneTexte 5">
            <a:extLst>
              <a:ext uri="{FF2B5EF4-FFF2-40B4-BE49-F238E27FC236}">
                <a16:creationId xmlns:a16="http://schemas.microsoft.com/office/drawing/2014/main" id="{CD875132-41EA-2273-06BC-12D8A1E9DA89}"/>
              </a:ext>
            </a:extLst>
          </p:cNvPr>
          <p:cNvSpPr txBox="1"/>
          <p:nvPr>
            <p:custDataLst>
              <p:tags r:id="rId5"/>
            </p:custDataLst>
          </p:nvPr>
        </p:nvSpPr>
        <p:spPr>
          <a:xfrm>
            <a:off x="6791536" y="6405532"/>
            <a:ext cx="1183466" cy="307777"/>
          </a:xfrm>
          <a:prstGeom prst="rect">
            <a:avLst/>
          </a:prstGeom>
          <a:noFill/>
        </p:spPr>
        <p:txBody>
          <a:bodyPr wrap="none" rtlCol="0">
            <a:spAutoFit/>
          </a:bodyPr>
          <a:lstStyle/>
          <a:p>
            <a:r>
              <a:rPr lang="fr-CA" sz="1400" dirty="0">
                <a:solidFill>
                  <a:srgbClr val="333333"/>
                </a:solidFill>
              </a:rPr>
              <a:t>Image : </a:t>
            </a:r>
            <a:r>
              <a:rPr lang="fr-CA" sz="1400" dirty="0" err="1">
                <a:solidFill>
                  <a:srgbClr val="333333"/>
                </a:solidFill>
              </a:rPr>
              <a:t>Dall-E</a:t>
            </a:r>
            <a:endParaRPr lang="fr-CA" sz="1400" dirty="0">
              <a:solidFill>
                <a:srgbClr val="333333"/>
              </a:solidFill>
            </a:endParaRPr>
          </a:p>
        </p:txBody>
      </p:sp>
    </p:spTree>
    <p:extLst>
      <p:ext uri="{BB962C8B-B14F-4D97-AF65-F5344CB8AC3E}">
        <p14:creationId xmlns:p14="http://schemas.microsoft.com/office/powerpoint/2010/main" val="123907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6B8E0B-208D-435A-8486-2460EA9FF50E}"/>
              </a:ext>
            </a:extLst>
          </p:cNvPr>
          <p:cNvSpPr/>
          <p:nvPr>
            <p:custDataLst>
              <p:tags r:id="rId1"/>
            </p:custDataLst>
          </p:nvPr>
        </p:nvSpPr>
        <p:spPr>
          <a:xfrm>
            <a:off x="1938229" y="-69574"/>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dirty="0"/>
          </a:p>
        </p:txBody>
      </p:sp>
      <p:sp>
        <p:nvSpPr>
          <p:cNvPr id="10" name="Rectangle 9">
            <a:extLst>
              <a:ext uri="{FF2B5EF4-FFF2-40B4-BE49-F238E27FC236}">
                <a16:creationId xmlns:a16="http://schemas.microsoft.com/office/drawing/2014/main" id="{EB82153A-ADF7-4459-AF2C-65E5B6CECFB7}"/>
              </a:ext>
            </a:extLst>
          </p:cNvPr>
          <p:cNvSpPr/>
          <p:nvPr>
            <p:custDataLst>
              <p:tags r:id="rId2"/>
            </p:custDataLst>
          </p:nvPr>
        </p:nvSpPr>
        <p:spPr>
          <a:xfrm>
            <a:off x="2614598" y="360000"/>
            <a:ext cx="7843240" cy="954107"/>
          </a:xfrm>
          <a:prstGeom prst="rect">
            <a:avLst/>
          </a:prstGeom>
        </p:spPr>
        <p:txBody>
          <a:bodyPr wrap="square">
            <a:spAutoFit/>
          </a:bodyPr>
          <a:lstStyle/>
          <a:p>
            <a:r>
              <a:rPr lang="fr-CA" sz="2000" b="1" cap="all" dirty="0">
                <a:solidFill>
                  <a:srgbClr val="333333"/>
                </a:solidFill>
                <a:latin typeface="Calibri" panose="020F0502020204030204" pitchFamily="34" charset="0"/>
                <a:ea typeface="+mj-ea"/>
                <a:cs typeface="Calibri" panose="020F0502020204030204" pitchFamily="34" charset="0"/>
              </a:rPr>
              <a:t>Enjeux du numérique :</a:t>
            </a:r>
          </a:p>
          <a:p>
            <a:r>
              <a:rPr lang="fr-CA" sz="3600" b="1" cap="all" dirty="0">
                <a:solidFill>
                  <a:srgbClr val="333333"/>
                </a:solidFill>
                <a:latin typeface="Calibri" panose="020F0502020204030204" pitchFamily="34" charset="0"/>
                <a:ea typeface="+mj-ea"/>
                <a:cs typeface="Calibri" panose="020F0502020204030204" pitchFamily="34" charset="0"/>
              </a:rPr>
              <a:t>droit d’auteur en milieu scolaire</a:t>
            </a:r>
          </a:p>
        </p:txBody>
      </p:sp>
      <p:sp>
        <p:nvSpPr>
          <p:cNvPr id="2" name="Rectangle 1">
            <a:extLst>
              <a:ext uri="{FF2B5EF4-FFF2-40B4-BE49-F238E27FC236}">
                <a16:creationId xmlns:a16="http://schemas.microsoft.com/office/drawing/2014/main" id="{1136DF5A-0B72-4B8F-99DB-F9D6D516DA5E}"/>
              </a:ext>
            </a:extLst>
          </p:cNvPr>
          <p:cNvSpPr/>
          <p:nvPr>
            <p:custDataLst>
              <p:tags r:id="rId3"/>
            </p:custDataLst>
          </p:nvPr>
        </p:nvSpPr>
        <p:spPr>
          <a:xfrm>
            <a:off x="2160000" y="1608915"/>
            <a:ext cx="8698525" cy="4289892"/>
          </a:xfrm>
          <a:prstGeom prst="rect">
            <a:avLst/>
          </a:prstGeom>
        </p:spPr>
        <p:txBody>
          <a:bodyPr wrap="square">
            <a:spAutoFit/>
          </a:bodyPr>
          <a:lstStyle/>
          <a:p>
            <a:pPr>
              <a:lnSpc>
                <a:spcPct val="150000"/>
              </a:lnSpc>
            </a:pPr>
            <a:r>
              <a:rPr lang="fr-CA" sz="2400" b="1" dirty="0">
                <a:solidFill>
                  <a:srgbClr val="C00000"/>
                </a:solidFill>
                <a:latin typeface="Segoe UI" panose="020B0502040204020203" pitchFamily="34" charset="0"/>
              </a:rPr>
              <a:t>Le cas de Jérôme</a:t>
            </a:r>
          </a:p>
          <a:p>
            <a:pPr>
              <a:lnSpc>
                <a:spcPct val="150000"/>
              </a:lnSpc>
            </a:pPr>
            <a:r>
              <a:rPr lang="fr-CA" sz="2000" dirty="0">
                <a:solidFill>
                  <a:srgbClr val="000000"/>
                </a:solidFill>
                <a:latin typeface="Segoe UI" panose="020B0502040204020203" pitchFamily="34" charset="0"/>
              </a:rPr>
              <a:t>Jérôme est un enseignant dans le DEP. En soutien informatique à l’usager et souhaite enrichir la plateforme Moodle de son école de vidéo qu’il a trouvée sur YouTube. Il pensait initialement utiliser un simple lien pointant vers les vidéos sur YouTube, mais il a plutôt choisi de télécharger la vidéo afin de la rendre disponible directement dans Moodle et ainsi s’assurer d’en avoir une copie, même si l’auteur la retire de YouTube. Soucieux du droit d’auteur, il s’assure de citer l’auteur dans une bibliographie sur la page du cours dans lequel la vidéo est rendue disponible. </a:t>
            </a:r>
            <a:endParaRPr lang="fr-CA" sz="2000" dirty="0"/>
          </a:p>
        </p:txBody>
      </p:sp>
      <p:pic>
        <p:nvPicPr>
          <p:cNvPr id="11" name="Image 10">
            <a:extLst>
              <a:ext uri="{FF2B5EF4-FFF2-40B4-BE49-F238E27FC236}">
                <a16:creationId xmlns:a16="http://schemas.microsoft.com/office/drawing/2014/main" id="{6485D806-E70E-4DCD-AB19-53FBC0FAB899}"/>
              </a:ext>
            </a:extLst>
          </p:cNvPr>
          <p:cNvPicPr>
            <a:picLocks noChangeAspect="1"/>
          </p:cNvPicPr>
          <p:nvPr>
            <p:custDataLst>
              <p:tags r:id="rId4"/>
            </p:custDataLst>
          </p:nvPr>
        </p:nvPicPr>
        <p:blipFill>
          <a:blip r:embed="rId8"/>
          <a:stretch>
            <a:fillRect/>
          </a:stretch>
        </p:blipFill>
        <p:spPr>
          <a:xfrm>
            <a:off x="1939080" y="627400"/>
            <a:ext cx="676369" cy="619211"/>
          </a:xfrm>
          <a:prstGeom prst="rect">
            <a:avLst/>
          </a:prstGeom>
        </p:spPr>
      </p:pic>
      <p:sp>
        <p:nvSpPr>
          <p:cNvPr id="5" name="ZoneTexte 4">
            <a:extLst>
              <a:ext uri="{FF2B5EF4-FFF2-40B4-BE49-F238E27FC236}">
                <a16:creationId xmlns:a16="http://schemas.microsoft.com/office/drawing/2014/main" id="{9DF29823-A5E5-55C0-CA3C-8440D2C9C90E}"/>
              </a:ext>
            </a:extLst>
          </p:cNvPr>
          <p:cNvSpPr txBox="1"/>
          <p:nvPr>
            <p:custDataLst>
              <p:tags r:id="rId5"/>
            </p:custDataLst>
          </p:nvPr>
        </p:nvSpPr>
        <p:spPr>
          <a:xfrm>
            <a:off x="10858500" y="9525"/>
            <a:ext cx="14763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66FF"/>
                </a:solidFill>
              </a:rPr>
              <a:t>https://www.menti.com/alsc6m2bvqw7</a:t>
            </a:r>
            <a:endParaRPr lang="en-US" sz="1200">
              <a:solidFill>
                <a:srgbClr val="0066FF"/>
              </a:solidFill>
              <a:cs typeface="Calibri"/>
            </a:endParaRPr>
          </a:p>
        </p:txBody>
      </p:sp>
      <p:sp>
        <p:nvSpPr>
          <p:cNvPr id="7" name="ZoneTexte 6">
            <a:extLst>
              <a:ext uri="{FF2B5EF4-FFF2-40B4-BE49-F238E27FC236}">
                <a16:creationId xmlns:a16="http://schemas.microsoft.com/office/drawing/2014/main" id="{830C2BE6-51CF-0A11-4092-79C88F3BA2F8}"/>
              </a:ext>
            </a:extLst>
          </p:cNvPr>
          <p:cNvSpPr txBox="1"/>
          <p:nvPr>
            <p:custDataLst>
              <p:tags r:id="rId6"/>
            </p:custDataLst>
          </p:nvPr>
        </p:nvSpPr>
        <p:spPr>
          <a:xfrm>
            <a:off x="2162175" y="6124575"/>
            <a:ext cx="914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dirty="0">
                <a:solidFill>
                  <a:srgbClr val="0066FF"/>
                </a:solidFill>
                <a:latin typeface="-apple-system"/>
                <a:hlinkClick r:id="rId9">
                  <a:extLst>
                    <a:ext uri="{A12FA001-AC4F-418D-AE19-62706E023703}">
                      <ahyp:hlinkClr xmlns:ahyp="http://schemas.microsoft.com/office/drawing/2018/hyperlinkcolor" val="tx"/>
                    </a:ext>
                  </a:extLst>
                </a:hlinkClick>
              </a:rPr>
              <a:t>Les exceptions à la loi sur le droit </a:t>
            </a:r>
            <a:r>
              <a:rPr lang="en-US" dirty="0" err="1">
                <a:solidFill>
                  <a:srgbClr val="0066FF"/>
                </a:solidFill>
                <a:latin typeface="-apple-system"/>
                <a:hlinkClick r:id="rId9">
                  <a:extLst>
                    <a:ext uri="{A12FA001-AC4F-418D-AE19-62706E023703}">
                      <ahyp:hlinkClr xmlns:ahyp="http://schemas.microsoft.com/office/drawing/2018/hyperlinkcolor" val="tx"/>
                    </a:ext>
                  </a:extLst>
                </a:hlinkClick>
              </a:rPr>
              <a:t>d’auteur</a:t>
            </a:r>
            <a:r>
              <a:rPr lang="en-US" dirty="0">
                <a:solidFill>
                  <a:srgbClr val="0066FF"/>
                </a:solidFill>
                <a:latin typeface="-apple-system"/>
                <a:hlinkClick r:id="rId9">
                  <a:extLst>
                    <a:ext uri="{A12FA001-AC4F-418D-AE19-62706E023703}">
                      <ahyp:hlinkClr xmlns:ahyp="http://schemas.microsoft.com/office/drawing/2018/hyperlinkcolor" val="tx"/>
                    </a:ext>
                  </a:extLst>
                </a:hlinkClick>
              </a:rPr>
              <a:t> en milieu scolaire</a:t>
            </a:r>
            <a:r>
              <a:rPr lang="en-US" dirty="0">
                <a:solidFill>
                  <a:srgbClr val="0066FF"/>
                </a:solidFill>
                <a:latin typeface="-apple-system"/>
              </a:rPr>
              <a:t> (p.11) </a:t>
            </a:r>
          </a:p>
          <a:p>
            <a:pPr>
              <a:buFont typeface=""/>
              <a:buChar char="•"/>
            </a:pPr>
            <a:r>
              <a:rPr lang="en-US" dirty="0">
                <a:solidFill>
                  <a:srgbClr val="0066FF"/>
                </a:solidFill>
                <a:latin typeface="-apple-system"/>
                <a:hlinkClick r:id="rId10">
                  <a:extLst>
                    <a:ext uri="{A12FA001-AC4F-418D-AE19-62706E023703}">
                      <ahyp:hlinkClr xmlns:ahyp="http://schemas.microsoft.com/office/drawing/2018/hyperlinkcolor" val="tx"/>
                    </a:ext>
                  </a:extLst>
                </a:hlinkClick>
              </a:rPr>
              <a:t>Conditions </a:t>
            </a:r>
            <a:r>
              <a:rPr lang="en-US" dirty="0" err="1">
                <a:solidFill>
                  <a:srgbClr val="0066FF"/>
                </a:solidFill>
                <a:latin typeface="-apple-system"/>
                <a:hlinkClick r:id="rId10">
                  <a:extLst>
                    <a:ext uri="{A12FA001-AC4F-418D-AE19-62706E023703}">
                      <ahyp:hlinkClr xmlns:ahyp="http://schemas.microsoft.com/office/drawing/2018/hyperlinkcolor" val="tx"/>
                    </a:ext>
                  </a:extLst>
                </a:hlinkClick>
              </a:rPr>
              <a:t>d’utilisation</a:t>
            </a:r>
            <a:r>
              <a:rPr lang="en-US" dirty="0">
                <a:solidFill>
                  <a:srgbClr val="0066FF"/>
                </a:solidFill>
                <a:latin typeface="-apple-system"/>
                <a:hlinkClick r:id="rId10">
                  <a:extLst>
                    <a:ext uri="{A12FA001-AC4F-418D-AE19-62706E023703}">
                      <ahyp:hlinkClr xmlns:ahyp="http://schemas.microsoft.com/office/drawing/2018/hyperlinkcolor" val="tx"/>
                    </a:ext>
                  </a:extLst>
                </a:hlinkClick>
              </a:rPr>
              <a:t> de la plateforme YouTube </a:t>
            </a:r>
            <a:r>
              <a:rPr lang="en-US" dirty="0">
                <a:solidFill>
                  <a:srgbClr val="0066FF"/>
                </a:solidFill>
                <a:latin typeface="-apple-system"/>
              </a:rPr>
              <a:t>(</a:t>
            </a:r>
            <a:r>
              <a:rPr lang="en-US" dirty="0" err="1">
                <a:solidFill>
                  <a:srgbClr val="0066FF"/>
                </a:solidFill>
                <a:latin typeface="-apple-system"/>
              </a:rPr>
              <a:t>Autorisations</a:t>
            </a:r>
            <a:r>
              <a:rPr lang="en-US" dirty="0">
                <a:solidFill>
                  <a:srgbClr val="0066FF"/>
                </a:solidFill>
                <a:latin typeface="-apple-system"/>
              </a:rPr>
              <a:t> et restrictions)</a:t>
            </a:r>
          </a:p>
        </p:txBody>
      </p:sp>
    </p:spTree>
    <p:extLst>
      <p:ext uri="{BB962C8B-B14F-4D97-AF65-F5344CB8AC3E}">
        <p14:creationId xmlns:p14="http://schemas.microsoft.com/office/powerpoint/2010/main" val="403121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6B8E0B-208D-435A-8486-2460EA9FF50E}"/>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dirty="0"/>
          </a:p>
        </p:txBody>
      </p:sp>
      <p:sp>
        <p:nvSpPr>
          <p:cNvPr id="2" name="Rectangle 1">
            <a:extLst>
              <a:ext uri="{FF2B5EF4-FFF2-40B4-BE49-F238E27FC236}">
                <a16:creationId xmlns:a16="http://schemas.microsoft.com/office/drawing/2014/main" id="{1136DF5A-0B72-4B8F-99DB-F9D6D516DA5E}"/>
              </a:ext>
            </a:extLst>
          </p:cNvPr>
          <p:cNvSpPr/>
          <p:nvPr>
            <p:custDataLst>
              <p:tags r:id="rId2"/>
            </p:custDataLst>
          </p:nvPr>
        </p:nvSpPr>
        <p:spPr>
          <a:xfrm>
            <a:off x="2160000" y="1837515"/>
            <a:ext cx="9544320" cy="3828227"/>
          </a:xfrm>
          <a:prstGeom prst="rect">
            <a:avLst/>
          </a:prstGeom>
        </p:spPr>
        <p:txBody>
          <a:bodyPr wrap="square">
            <a:spAutoFit/>
          </a:bodyPr>
          <a:lstStyle/>
          <a:p>
            <a:pPr>
              <a:lnSpc>
                <a:spcPct val="150000"/>
              </a:lnSpc>
            </a:pPr>
            <a:r>
              <a:rPr lang="fr-CA" sz="2400" b="1" dirty="0">
                <a:solidFill>
                  <a:srgbClr val="C00000"/>
                </a:solidFill>
                <a:latin typeface="Segoe UI" panose="020B0502040204020203" pitchFamily="34" charset="0"/>
              </a:rPr>
              <a:t>Le cas de Marie</a:t>
            </a:r>
          </a:p>
          <a:p>
            <a:pPr>
              <a:lnSpc>
                <a:spcPct val="150000"/>
              </a:lnSpc>
            </a:pPr>
            <a:r>
              <a:rPr lang="fr-CA" sz="2000" dirty="0">
                <a:solidFill>
                  <a:srgbClr val="000000"/>
                </a:solidFill>
                <a:latin typeface="Segoe UI" panose="020B0502040204020203" pitchFamily="34" charset="0"/>
              </a:rPr>
              <a:t>Maria est stagiaire en enseignement pour le programme ASP Sommellerie. </a:t>
            </a:r>
          </a:p>
          <a:p>
            <a:pPr>
              <a:lnSpc>
                <a:spcPct val="150000"/>
              </a:lnSpc>
            </a:pPr>
            <a:r>
              <a:rPr lang="fr-CA" sz="2000" dirty="0">
                <a:solidFill>
                  <a:srgbClr val="000000"/>
                </a:solidFill>
                <a:latin typeface="Segoe UI" panose="020B0502040204020203" pitchFamily="34" charset="0"/>
              </a:rPr>
              <a:t>Dans le cadre de son stage, elle doit concevoir du matériel et des activités pédagogiques. Elle a choisi de créer un recueil de cartes à partir du livre </a:t>
            </a:r>
            <a:r>
              <a:rPr lang="fr-CA" sz="2000" i="1" dirty="0">
                <a:solidFill>
                  <a:srgbClr val="000000"/>
                </a:solidFill>
                <a:latin typeface="Segoe UI" panose="020B0502040204020203" pitchFamily="34" charset="0"/>
              </a:rPr>
              <a:t>L’Atlas des vins du monde </a:t>
            </a:r>
            <a:r>
              <a:rPr lang="fr-CA" sz="2000" dirty="0">
                <a:solidFill>
                  <a:srgbClr val="000000"/>
                </a:solidFill>
                <a:latin typeface="Segoe UI" panose="020B0502040204020203" pitchFamily="34" charset="0"/>
              </a:rPr>
              <a:t>(336 pages). Au total, elle a copié et assemblé 12 cartes régionales. Au début de la compétence, Maria imprime ses recueils et les distribue à ses élèves. Puisque le cours se donnera également à distance, elle a rendu disponible le recueil sur la plateforme Moodle de son école. </a:t>
            </a:r>
            <a:endParaRPr lang="fr-CA" sz="2000" dirty="0"/>
          </a:p>
        </p:txBody>
      </p:sp>
      <p:sp>
        <p:nvSpPr>
          <p:cNvPr id="7" name="Rectangle 6">
            <a:extLst>
              <a:ext uri="{FF2B5EF4-FFF2-40B4-BE49-F238E27FC236}">
                <a16:creationId xmlns:a16="http://schemas.microsoft.com/office/drawing/2014/main" id="{60161B9A-58D0-437A-849C-BC619FC90DC5}"/>
              </a:ext>
            </a:extLst>
          </p:cNvPr>
          <p:cNvSpPr/>
          <p:nvPr>
            <p:custDataLst>
              <p:tags r:id="rId3"/>
            </p:custDataLst>
          </p:nvPr>
        </p:nvSpPr>
        <p:spPr>
          <a:xfrm>
            <a:off x="2614598" y="360000"/>
            <a:ext cx="7843240" cy="954107"/>
          </a:xfrm>
          <a:prstGeom prst="rect">
            <a:avLst/>
          </a:prstGeom>
        </p:spPr>
        <p:txBody>
          <a:bodyPr wrap="square">
            <a:spAutoFit/>
          </a:bodyPr>
          <a:lstStyle/>
          <a:p>
            <a:r>
              <a:rPr lang="fr-CA" sz="2000" b="1" cap="all" dirty="0">
                <a:solidFill>
                  <a:srgbClr val="333333"/>
                </a:solidFill>
                <a:latin typeface="Calibri" panose="020F0502020204030204" pitchFamily="34" charset="0"/>
                <a:ea typeface="+mj-ea"/>
                <a:cs typeface="Calibri" panose="020F0502020204030204" pitchFamily="34" charset="0"/>
              </a:rPr>
              <a:t>Enjeux du numérique :</a:t>
            </a:r>
          </a:p>
          <a:p>
            <a:r>
              <a:rPr lang="fr-CA" sz="3600" b="1" cap="all" dirty="0">
                <a:solidFill>
                  <a:srgbClr val="333333"/>
                </a:solidFill>
                <a:latin typeface="Calibri" panose="020F0502020204030204" pitchFamily="34" charset="0"/>
                <a:ea typeface="+mj-ea"/>
                <a:cs typeface="Calibri" panose="020F0502020204030204" pitchFamily="34" charset="0"/>
              </a:rPr>
              <a:t>droit d’auteur en milieu scolaire</a:t>
            </a:r>
          </a:p>
        </p:txBody>
      </p:sp>
      <p:pic>
        <p:nvPicPr>
          <p:cNvPr id="8" name="Image 7">
            <a:extLst>
              <a:ext uri="{FF2B5EF4-FFF2-40B4-BE49-F238E27FC236}">
                <a16:creationId xmlns:a16="http://schemas.microsoft.com/office/drawing/2014/main" id="{1FD224CD-3B09-4F97-989A-D06C5B0EF3F9}"/>
              </a:ext>
            </a:extLst>
          </p:cNvPr>
          <p:cNvPicPr>
            <a:picLocks noChangeAspect="1"/>
          </p:cNvPicPr>
          <p:nvPr>
            <p:custDataLst>
              <p:tags r:id="rId4"/>
            </p:custDataLst>
          </p:nvPr>
        </p:nvPicPr>
        <p:blipFill>
          <a:blip r:embed="rId8"/>
          <a:stretch>
            <a:fillRect/>
          </a:stretch>
        </p:blipFill>
        <p:spPr>
          <a:xfrm>
            <a:off x="1939080" y="627400"/>
            <a:ext cx="676369" cy="619211"/>
          </a:xfrm>
          <a:prstGeom prst="rect">
            <a:avLst/>
          </a:prstGeom>
        </p:spPr>
      </p:pic>
      <p:sp>
        <p:nvSpPr>
          <p:cNvPr id="3" name="ZoneTexte 2">
            <a:extLst>
              <a:ext uri="{FF2B5EF4-FFF2-40B4-BE49-F238E27FC236}">
                <a16:creationId xmlns:a16="http://schemas.microsoft.com/office/drawing/2014/main" id="{A2BA0345-717B-811B-9E1C-F2E2974995F8}"/>
              </a:ext>
            </a:extLst>
          </p:cNvPr>
          <p:cNvSpPr txBox="1"/>
          <p:nvPr>
            <p:custDataLst>
              <p:tags r:id="rId5"/>
            </p:custDataLst>
          </p:nvPr>
        </p:nvSpPr>
        <p:spPr>
          <a:xfrm>
            <a:off x="10963275" y="161925"/>
            <a:ext cx="14763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66FF"/>
                </a:solidFill>
              </a:rPr>
              <a:t>https://www.menti.com/alsc6m2bvqw7</a:t>
            </a:r>
            <a:endParaRPr lang="en-US" sz="1200">
              <a:solidFill>
                <a:srgbClr val="0066FF"/>
              </a:solidFill>
              <a:cs typeface="Calibri"/>
            </a:endParaRPr>
          </a:p>
        </p:txBody>
      </p:sp>
      <p:sp>
        <p:nvSpPr>
          <p:cNvPr id="4" name="ZoneTexte 3">
            <a:extLst>
              <a:ext uri="{FF2B5EF4-FFF2-40B4-BE49-F238E27FC236}">
                <a16:creationId xmlns:a16="http://schemas.microsoft.com/office/drawing/2014/main" id="{9EDDA421-87F2-3B9A-E068-D61EC463D65A}"/>
              </a:ext>
            </a:extLst>
          </p:cNvPr>
          <p:cNvSpPr txBox="1"/>
          <p:nvPr>
            <p:custDataLst>
              <p:tags r:id="rId6"/>
            </p:custDataLst>
          </p:nvPr>
        </p:nvSpPr>
        <p:spPr>
          <a:xfrm>
            <a:off x="2162175" y="6105525"/>
            <a:ext cx="113252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dirty="0">
                <a:solidFill>
                  <a:srgbClr val="0066FF"/>
                </a:solidFill>
                <a:latin typeface="-apple-system"/>
                <a:hlinkClick r:id="rId9">
                  <a:extLst>
                    <a:ext uri="{A12FA001-AC4F-418D-AE19-62706E023703}">
                      <ahyp:hlinkClr xmlns:ahyp="http://schemas.microsoft.com/office/drawing/2018/hyperlinkcolor" val="tx"/>
                    </a:ext>
                  </a:extLst>
                </a:hlinkClick>
              </a:rPr>
              <a:t>Les exceptions à la loi sur le droit </a:t>
            </a:r>
            <a:r>
              <a:rPr lang="en-US" dirty="0" err="1">
                <a:solidFill>
                  <a:srgbClr val="0066FF"/>
                </a:solidFill>
                <a:latin typeface="-apple-system"/>
                <a:hlinkClick r:id="rId9">
                  <a:extLst>
                    <a:ext uri="{A12FA001-AC4F-418D-AE19-62706E023703}">
                      <ahyp:hlinkClr xmlns:ahyp="http://schemas.microsoft.com/office/drawing/2018/hyperlinkcolor" val="tx"/>
                    </a:ext>
                  </a:extLst>
                </a:hlinkClick>
              </a:rPr>
              <a:t>d’auteur</a:t>
            </a:r>
            <a:r>
              <a:rPr lang="en-US" dirty="0">
                <a:solidFill>
                  <a:srgbClr val="0066FF"/>
                </a:solidFill>
                <a:latin typeface="-apple-system"/>
                <a:hlinkClick r:id="rId9">
                  <a:extLst>
                    <a:ext uri="{A12FA001-AC4F-418D-AE19-62706E023703}">
                      <ahyp:hlinkClr xmlns:ahyp="http://schemas.microsoft.com/office/drawing/2018/hyperlinkcolor" val="tx"/>
                    </a:ext>
                  </a:extLst>
                </a:hlinkClick>
              </a:rPr>
              <a:t> en milieu scolaire</a:t>
            </a:r>
            <a:r>
              <a:rPr lang="en-US" dirty="0">
                <a:solidFill>
                  <a:srgbClr val="0066FF"/>
                </a:solidFill>
                <a:latin typeface="-apple-system"/>
              </a:rPr>
              <a:t> (p.2) </a:t>
            </a:r>
          </a:p>
          <a:p>
            <a:pPr>
              <a:buFont typeface=""/>
              <a:buChar char="•"/>
            </a:pPr>
            <a:r>
              <a:rPr lang="en-US" dirty="0">
                <a:solidFill>
                  <a:srgbClr val="0066FF"/>
                </a:solidFill>
                <a:latin typeface="-apple-system"/>
                <a:hlinkClick r:id="rId10">
                  <a:extLst>
                    <a:ext uri="{A12FA001-AC4F-418D-AE19-62706E023703}">
                      <ahyp:hlinkClr xmlns:ahyp="http://schemas.microsoft.com/office/drawing/2018/hyperlinkcolor" val="tx"/>
                    </a:ext>
                  </a:extLst>
                </a:hlinkClick>
              </a:rPr>
              <a:t>Entente </a:t>
            </a:r>
            <a:r>
              <a:rPr lang="en-US" dirty="0" err="1">
                <a:solidFill>
                  <a:srgbClr val="0066FF"/>
                </a:solidFill>
                <a:latin typeface="-apple-system"/>
                <a:hlinkClick r:id="rId10">
                  <a:extLst>
                    <a:ext uri="{A12FA001-AC4F-418D-AE19-62706E023703}">
                      <ahyp:hlinkClr xmlns:ahyp="http://schemas.microsoft.com/office/drawing/2018/hyperlinkcolor" val="tx"/>
                    </a:ext>
                  </a:extLst>
                </a:hlinkClick>
              </a:rPr>
              <a:t>Copibec</a:t>
            </a:r>
            <a:r>
              <a:rPr lang="en-US" dirty="0">
                <a:solidFill>
                  <a:srgbClr val="0066FF"/>
                </a:solidFill>
                <a:latin typeface="-apple-system"/>
                <a:hlinkClick r:id="rId10">
                  <a:extLst>
                    <a:ext uri="{A12FA001-AC4F-418D-AE19-62706E023703}">
                      <ahyp:hlinkClr xmlns:ahyp="http://schemas.microsoft.com/office/drawing/2018/hyperlinkcolor" val="tx"/>
                    </a:ext>
                  </a:extLst>
                </a:hlinkClick>
              </a:rPr>
              <a:t> : Primaire-secondaire </a:t>
            </a:r>
            <a:r>
              <a:rPr lang="en-US" dirty="0">
                <a:solidFill>
                  <a:srgbClr val="0066FF"/>
                </a:solidFill>
                <a:latin typeface="-apple-system"/>
              </a:rPr>
              <a:t>(Sections : Ce que </a:t>
            </a:r>
            <a:r>
              <a:rPr lang="en-US" dirty="0" err="1">
                <a:solidFill>
                  <a:srgbClr val="0066FF"/>
                </a:solidFill>
                <a:latin typeface="-apple-system"/>
              </a:rPr>
              <a:t>permet</a:t>
            </a:r>
            <a:r>
              <a:rPr lang="en-US" dirty="0">
                <a:solidFill>
                  <a:srgbClr val="0066FF"/>
                </a:solidFill>
                <a:latin typeface="-apple-system"/>
              </a:rPr>
              <a:t> </a:t>
            </a:r>
            <a:r>
              <a:rPr lang="en-US" dirty="0" err="1">
                <a:solidFill>
                  <a:srgbClr val="0066FF"/>
                </a:solidFill>
                <a:latin typeface="-apple-system"/>
              </a:rPr>
              <a:t>l’entente</a:t>
            </a:r>
            <a:r>
              <a:rPr lang="en-US" dirty="0">
                <a:solidFill>
                  <a:srgbClr val="0066FF"/>
                </a:solidFill>
                <a:latin typeface="-apple-system"/>
              </a:rPr>
              <a:t>; </a:t>
            </a:r>
            <a:r>
              <a:rPr lang="en-US" dirty="0" err="1">
                <a:solidFill>
                  <a:srgbClr val="0066FF"/>
                </a:solidFill>
                <a:latin typeface="-apple-system"/>
              </a:rPr>
              <a:t>Liste</a:t>
            </a:r>
            <a:r>
              <a:rPr lang="en-US" dirty="0">
                <a:solidFill>
                  <a:srgbClr val="0066FF"/>
                </a:solidFill>
                <a:latin typeface="-apple-system"/>
              </a:rPr>
              <a:t> </a:t>
            </a:r>
            <a:r>
              <a:rPr lang="en-US" dirty="0" err="1">
                <a:solidFill>
                  <a:srgbClr val="0066FF"/>
                </a:solidFill>
                <a:latin typeface="-apple-system"/>
              </a:rPr>
              <a:t>d’exclusion</a:t>
            </a:r>
            <a:r>
              <a:rPr lang="en-US" dirty="0">
                <a:solidFill>
                  <a:srgbClr val="0066FF"/>
                </a:solidFill>
                <a:latin typeface="-apple-system"/>
              </a:rPr>
              <a:t>)</a:t>
            </a:r>
          </a:p>
        </p:txBody>
      </p:sp>
    </p:spTree>
    <p:extLst>
      <p:ext uri="{BB962C8B-B14F-4D97-AF65-F5344CB8AC3E}">
        <p14:creationId xmlns:p14="http://schemas.microsoft.com/office/powerpoint/2010/main" val="211666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6B8E0B-208D-435A-8486-2460EA9FF50E}"/>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dirty="0"/>
          </a:p>
        </p:txBody>
      </p:sp>
      <p:sp>
        <p:nvSpPr>
          <p:cNvPr id="2" name="Rectangle 1">
            <a:extLst>
              <a:ext uri="{FF2B5EF4-FFF2-40B4-BE49-F238E27FC236}">
                <a16:creationId xmlns:a16="http://schemas.microsoft.com/office/drawing/2014/main" id="{1136DF5A-0B72-4B8F-99DB-F9D6D516DA5E}"/>
              </a:ext>
            </a:extLst>
          </p:cNvPr>
          <p:cNvSpPr/>
          <p:nvPr>
            <p:custDataLst>
              <p:tags r:id="rId2"/>
            </p:custDataLst>
          </p:nvPr>
        </p:nvSpPr>
        <p:spPr>
          <a:xfrm>
            <a:off x="2160000" y="1391817"/>
            <a:ext cx="9544320" cy="4289892"/>
          </a:xfrm>
          <a:prstGeom prst="rect">
            <a:avLst/>
          </a:prstGeom>
        </p:spPr>
        <p:txBody>
          <a:bodyPr wrap="square">
            <a:spAutoFit/>
          </a:bodyPr>
          <a:lstStyle/>
          <a:p>
            <a:pPr>
              <a:lnSpc>
                <a:spcPct val="150000"/>
              </a:lnSpc>
            </a:pPr>
            <a:r>
              <a:rPr lang="fr-CA" sz="2400" b="1" dirty="0">
                <a:solidFill>
                  <a:srgbClr val="C00000"/>
                </a:solidFill>
                <a:latin typeface="Segoe UI" panose="020B0502040204020203" pitchFamily="34" charset="0"/>
              </a:rPr>
              <a:t>Le cas de Mohammed</a:t>
            </a:r>
          </a:p>
          <a:p>
            <a:pPr>
              <a:lnSpc>
                <a:spcPct val="150000"/>
              </a:lnSpc>
            </a:pPr>
            <a:r>
              <a:rPr lang="fr-CA" sz="2000" dirty="0">
                <a:solidFill>
                  <a:srgbClr val="000000"/>
                </a:solidFill>
                <a:latin typeface="Segoe UI" panose="020B0502040204020203" pitchFamily="34" charset="0"/>
              </a:rPr>
              <a:t>Mohamed enseigne le DEP en Santé, Assistance et Soins infirmiers,</a:t>
            </a:r>
          </a:p>
          <a:p>
            <a:pPr>
              <a:lnSpc>
                <a:spcPct val="150000"/>
              </a:lnSpc>
            </a:pPr>
            <a:r>
              <a:rPr lang="fr-CA" sz="2000" dirty="0">
                <a:solidFill>
                  <a:srgbClr val="000000"/>
                </a:solidFill>
                <a:latin typeface="Segoe UI" panose="020B0502040204020203" pitchFamily="34" charset="0"/>
              </a:rPr>
              <a:t>lors de l’enseignement de la compétence «Premiers soins», il prête habituellement un guide CEMEQ à chaque élève de la classe. Or, une élève de son nouveau groupe a de graves difficultés en lecture en raison d’une déficience visuelle. </a:t>
            </a:r>
          </a:p>
          <a:p>
            <a:pPr>
              <a:lnSpc>
                <a:spcPct val="150000"/>
              </a:lnSpc>
            </a:pPr>
            <a:r>
              <a:rPr lang="fr-CA" sz="2000" dirty="0">
                <a:solidFill>
                  <a:srgbClr val="000000"/>
                </a:solidFill>
                <a:latin typeface="Segoe UI" panose="020B0502040204020203" pitchFamily="34" charset="0"/>
              </a:rPr>
              <a:t>Mohammed a donc numérisé les sections du guide afin que celle-ci puisse utiliser le logiciel de synthèse vocale prévu à son Plan d’Aide à l’Apprentissage. Craignant que les autres élèves soient jaloux, il a également décidé de déposer les pages numérisées sur Moodle, qui sont au nombre de 10 pages sur 120. </a:t>
            </a:r>
            <a:endParaRPr lang="fr-CA" sz="2000" dirty="0"/>
          </a:p>
        </p:txBody>
      </p:sp>
      <p:sp>
        <p:nvSpPr>
          <p:cNvPr id="7" name="Rectangle 6">
            <a:extLst>
              <a:ext uri="{FF2B5EF4-FFF2-40B4-BE49-F238E27FC236}">
                <a16:creationId xmlns:a16="http://schemas.microsoft.com/office/drawing/2014/main" id="{40531837-EB98-42A4-BAF9-86C09B3AE7C7}"/>
              </a:ext>
            </a:extLst>
          </p:cNvPr>
          <p:cNvSpPr/>
          <p:nvPr>
            <p:custDataLst>
              <p:tags r:id="rId3"/>
            </p:custDataLst>
          </p:nvPr>
        </p:nvSpPr>
        <p:spPr>
          <a:xfrm>
            <a:off x="2614598" y="360000"/>
            <a:ext cx="7843240" cy="954107"/>
          </a:xfrm>
          <a:prstGeom prst="rect">
            <a:avLst/>
          </a:prstGeom>
        </p:spPr>
        <p:txBody>
          <a:bodyPr wrap="square">
            <a:spAutoFit/>
          </a:bodyPr>
          <a:lstStyle/>
          <a:p>
            <a:r>
              <a:rPr lang="fr-CA" sz="2000" b="1" cap="all" dirty="0">
                <a:solidFill>
                  <a:srgbClr val="333333"/>
                </a:solidFill>
                <a:latin typeface="Calibri" panose="020F0502020204030204" pitchFamily="34" charset="0"/>
                <a:ea typeface="+mj-ea"/>
                <a:cs typeface="Calibri" panose="020F0502020204030204" pitchFamily="34" charset="0"/>
              </a:rPr>
              <a:t>Enjeux du numérique :</a:t>
            </a:r>
          </a:p>
          <a:p>
            <a:r>
              <a:rPr lang="fr-CA" sz="3600" b="1" cap="all" dirty="0">
                <a:solidFill>
                  <a:srgbClr val="333333"/>
                </a:solidFill>
                <a:latin typeface="Calibri" panose="020F0502020204030204" pitchFamily="34" charset="0"/>
                <a:ea typeface="+mj-ea"/>
                <a:cs typeface="Calibri" panose="020F0502020204030204" pitchFamily="34" charset="0"/>
              </a:rPr>
              <a:t>droit d’auteur en milieu scolaire</a:t>
            </a:r>
          </a:p>
        </p:txBody>
      </p:sp>
      <p:pic>
        <p:nvPicPr>
          <p:cNvPr id="8" name="Image 7">
            <a:extLst>
              <a:ext uri="{FF2B5EF4-FFF2-40B4-BE49-F238E27FC236}">
                <a16:creationId xmlns:a16="http://schemas.microsoft.com/office/drawing/2014/main" id="{77D91949-3AC5-4C5E-A0EA-52A6B90948D1}"/>
              </a:ext>
            </a:extLst>
          </p:cNvPr>
          <p:cNvPicPr>
            <a:picLocks noChangeAspect="1"/>
          </p:cNvPicPr>
          <p:nvPr>
            <p:custDataLst>
              <p:tags r:id="rId4"/>
            </p:custDataLst>
          </p:nvPr>
        </p:nvPicPr>
        <p:blipFill>
          <a:blip r:embed="rId8"/>
          <a:stretch>
            <a:fillRect/>
          </a:stretch>
        </p:blipFill>
        <p:spPr>
          <a:xfrm>
            <a:off x="1939080" y="627400"/>
            <a:ext cx="676369" cy="619211"/>
          </a:xfrm>
          <a:prstGeom prst="rect">
            <a:avLst/>
          </a:prstGeom>
        </p:spPr>
      </p:pic>
      <p:sp>
        <p:nvSpPr>
          <p:cNvPr id="4" name="ZoneTexte 3">
            <a:extLst>
              <a:ext uri="{FF2B5EF4-FFF2-40B4-BE49-F238E27FC236}">
                <a16:creationId xmlns:a16="http://schemas.microsoft.com/office/drawing/2014/main" id="{BB94229D-FD65-10C0-7F6D-6479B213D17C}"/>
              </a:ext>
            </a:extLst>
          </p:cNvPr>
          <p:cNvSpPr txBox="1"/>
          <p:nvPr>
            <p:custDataLst>
              <p:tags r:id="rId5"/>
            </p:custDataLst>
          </p:nvPr>
        </p:nvSpPr>
        <p:spPr>
          <a:xfrm>
            <a:off x="10963275" y="9525"/>
            <a:ext cx="14763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66FF"/>
                </a:solidFill>
              </a:rPr>
              <a:t>https://www.menti.com/alsc6m2bvqw7</a:t>
            </a:r>
            <a:endParaRPr lang="en-US" sz="1200">
              <a:solidFill>
                <a:srgbClr val="0066FF"/>
              </a:solidFill>
              <a:cs typeface="Calibri"/>
            </a:endParaRPr>
          </a:p>
        </p:txBody>
      </p:sp>
      <p:sp>
        <p:nvSpPr>
          <p:cNvPr id="10" name="ZoneTexte 9">
            <a:extLst>
              <a:ext uri="{FF2B5EF4-FFF2-40B4-BE49-F238E27FC236}">
                <a16:creationId xmlns:a16="http://schemas.microsoft.com/office/drawing/2014/main" id="{6D6468A7-57EB-9D07-4101-1B6B2A1B7975}"/>
              </a:ext>
            </a:extLst>
          </p:cNvPr>
          <p:cNvSpPr txBox="1"/>
          <p:nvPr>
            <p:custDataLst>
              <p:tags r:id="rId6"/>
            </p:custDataLst>
          </p:nvPr>
        </p:nvSpPr>
        <p:spPr>
          <a:xfrm>
            <a:off x="1935192" y="5932098"/>
            <a:ext cx="110964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dirty="0">
                <a:solidFill>
                  <a:srgbClr val="0066FF"/>
                </a:solidFill>
                <a:latin typeface="-apple-system"/>
                <a:hlinkClick r:id="rId9">
                  <a:extLst>
                    <a:ext uri="{A12FA001-AC4F-418D-AE19-62706E023703}">
                      <ahyp:hlinkClr xmlns:ahyp="http://schemas.microsoft.com/office/drawing/2018/hyperlinkcolor" val="tx"/>
                    </a:ext>
                  </a:extLst>
                </a:hlinkClick>
              </a:rPr>
              <a:t>Entente </a:t>
            </a:r>
            <a:r>
              <a:rPr lang="en-US" dirty="0" err="1">
                <a:solidFill>
                  <a:srgbClr val="0066FF"/>
                </a:solidFill>
                <a:latin typeface="-apple-system"/>
                <a:hlinkClick r:id="rId9">
                  <a:extLst>
                    <a:ext uri="{A12FA001-AC4F-418D-AE19-62706E023703}">
                      <ahyp:hlinkClr xmlns:ahyp="http://schemas.microsoft.com/office/drawing/2018/hyperlinkcolor" val="tx"/>
                    </a:ext>
                  </a:extLst>
                </a:hlinkClick>
              </a:rPr>
              <a:t>Copibec</a:t>
            </a:r>
            <a:r>
              <a:rPr lang="en-US" dirty="0">
                <a:solidFill>
                  <a:srgbClr val="0066FF"/>
                </a:solidFill>
                <a:latin typeface="-apple-system"/>
                <a:hlinkClick r:id="rId9">
                  <a:extLst>
                    <a:ext uri="{A12FA001-AC4F-418D-AE19-62706E023703}">
                      <ahyp:hlinkClr xmlns:ahyp="http://schemas.microsoft.com/office/drawing/2018/hyperlinkcolor" val="tx"/>
                    </a:ext>
                  </a:extLst>
                </a:hlinkClick>
              </a:rPr>
              <a:t> : Primaire-secondaire </a:t>
            </a:r>
            <a:r>
              <a:rPr lang="en-US" dirty="0">
                <a:solidFill>
                  <a:srgbClr val="0066FF"/>
                </a:solidFill>
                <a:latin typeface="-apple-system"/>
              </a:rPr>
              <a:t>(Sections : Ce que </a:t>
            </a:r>
            <a:r>
              <a:rPr lang="en-US" dirty="0" err="1">
                <a:solidFill>
                  <a:srgbClr val="0066FF"/>
                </a:solidFill>
                <a:latin typeface="-apple-system"/>
              </a:rPr>
              <a:t>permet</a:t>
            </a:r>
            <a:r>
              <a:rPr lang="en-US" dirty="0">
                <a:solidFill>
                  <a:srgbClr val="0066FF"/>
                </a:solidFill>
                <a:latin typeface="-apple-system"/>
              </a:rPr>
              <a:t> </a:t>
            </a:r>
            <a:r>
              <a:rPr lang="en-US" dirty="0" err="1">
                <a:solidFill>
                  <a:srgbClr val="0066FF"/>
                </a:solidFill>
                <a:latin typeface="-apple-system"/>
              </a:rPr>
              <a:t>l’entente</a:t>
            </a:r>
            <a:r>
              <a:rPr lang="en-US" dirty="0">
                <a:solidFill>
                  <a:srgbClr val="0066FF"/>
                </a:solidFill>
                <a:latin typeface="-apple-system"/>
              </a:rPr>
              <a:t>; </a:t>
            </a:r>
            <a:r>
              <a:rPr lang="en-US" dirty="0" err="1">
                <a:solidFill>
                  <a:srgbClr val="0066FF"/>
                </a:solidFill>
                <a:latin typeface="-apple-system"/>
              </a:rPr>
              <a:t>Liste</a:t>
            </a:r>
            <a:r>
              <a:rPr lang="en-US" dirty="0">
                <a:solidFill>
                  <a:srgbClr val="0066FF"/>
                </a:solidFill>
                <a:latin typeface="-apple-system"/>
              </a:rPr>
              <a:t> </a:t>
            </a:r>
            <a:r>
              <a:rPr lang="en-US" dirty="0" err="1">
                <a:solidFill>
                  <a:srgbClr val="0066FF"/>
                </a:solidFill>
                <a:latin typeface="-apple-system"/>
              </a:rPr>
              <a:t>d’exclusion</a:t>
            </a:r>
            <a:r>
              <a:rPr lang="en-US" dirty="0">
                <a:solidFill>
                  <a:srgbClr val="0066FF"/>
                </a:solidFill>
                <a:latin typeface="-apple-system"/>
              </a:rPr>
              <a:t>)</a:t>
            </a:r>
          </a:p>
          <a:p>
            <a:pPr>
              <a:buFont typeface=""/>
              <a:buChar char="•"/>
            </a:pPr>
            <a:r>
              <a:rPr lang="en-US" dirty="0">
                <a:solidFill>
                  <a:srgbClr val="0066FF"/>
                </a:solidFill>
                <a:latin typeface="-apple-system"/>
                <a:hlinkClick r:id="rId10">
                  <a:extLst>
                    <a:ext uri="{A12FA001-AC4F-418D-AE19-62706E023703}">
                      <ahyp:hlinkClr xmlns:ahyp="http://schemas.microsoft.com/office/drawing/2018/hyperlinkcolor" val="tx"/>
                    </a:ext>
                  </a:extLst>
                </a:hlinkClick>
              </a:rPr>
              <a:t>Les exceptions à la loi sur le droit </a:t>
            </a:r>
            <a:r>
              <a:rPr lang="en-US" dirty="0" err="1">
                <a:solidFill>
                  <a:srgbClr val="0066FF"/>
                </a:solidFill>
                <a:latin typeface="-apple-system"/>
                <a:hlinkClick r:id="rId10">
                  <a:extLst>
                    <a:ext uri="{A12FA001-AC4F-418D-AE19-62706E023703}">
                      <ahyp:hlinkClr xmlns:ahyp="http://schemas.microsoft.com/office/drawing/2018/hyperlinkcolor" val="tx"/>
                    </a:ext>
                  </a:extLst>
                </a:hlinkClick>
              </a:rPr>
              <a:t>d’auteur</a:t>
            </a:r>
            <a:r>
              <a:rPr lang="en-US" dirty="0">
                <a:solidFill>
                  <a:srgbClr val="0066FF"/>
                </a:solidFill>
                <a:latin typeface="-apple-system"/>
                <a:hlinkClick r:id="rId10">
                  <a:extLst>
                    <a:ext uri="{A12FA001-AC4F-418D-AE19-62706E023703}">
                      <ahyp:hlinkClr xmlns:ahyp="http://schemas.microsoft.com/office/drawing/2018/hyperlinkcolor" val="tx"/>
                    </a:ext>
                  </a:extLst>
                </a:hlinkClick>
              </a:rPr>
              <a:t> en milieu scolaire</a:t>
            </a:r>
            <a:r>
              <a:rPr lang="en-US" dirty="0">
                <a:solidFill>
                  <a:srgbClr val="0066FF"/>
                </a:solidFill>
                <a:latin typeface="-apple-system"/>
              </a:rPr>
              <a:t> (p.14)</a:t>
            </a:r>
          </a:p>
          <a:p>
            <a:pPr>
              <a:buFont typeface=""/>
              <a:buChar char="•"/>
            </a:pPr>
            <a:r>
              <a:rPr lang="en-US" dirty="0">
                <a:solidFill>
                  <a:srgbClr val="0066FF"/>
                </a:solidFill>
                <a:latin typeface="-apple-system"/>
                <a:hlinkClick r:id="rId11">
                  <a:extLst>
                    <a:ext uri="{A12FA001-AC4F-418D-AE19-62706E023703}">
                      <ahyp:hlinkClr xmlns:ahyp="http://schemas.microsoft.com/office/drawing/2018/hyperlinkcolor" val="tx"/>
                    </a:ext>
                  </a:extLst>
                </a:hlinkClick>
              </a:rPr>
              <a:t>Le dépliant des services DONA</a:t>
            </a:r>
            <a:r>
              <a:rPr lang="en-US" dirty="0">
                <a:solidFill>
                  <a:srgbClr val="0066FF"/>
                </a:solidFill>
                <a:latin typeface="-apple-system"/>
              </a:rPr>
              <a:t> </a:t>
            </a:r>
          </a:p>
        </p:txBody>
      </p:sp>
    </p:spTree>
    <p:extLst>
      <p:ext uri="{BB962C8B-B14F-4D97-AF65-F5344CB8AC3E}">
        <p14:creationId xmlns:p14="http://schemas.microsoft.com/office/powerpoint/2010/main" val="234261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6B8E0B-208D-435A-8486-2460EA9FF50E}"/>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Rectangle 9">
            <a:extLst>
              <a:ext uri="{FF2B5EF4-FFF2-40B4-BE49-F238E27FC236}">
                <a16:creationId xmlns:a16="http://schemas.microsoft.com/office/drawing/2014/main" id="{EB82153A-ADF7-4459-AF2C-65E5B6CECFB7}"/>
              </a:ext>
            </a:extLst>
          </p:cNvPr>
          <p:cNvSpPr/>
          <p:nvPr>
            <p:custDataLst>
              <p:tags r:id="rId2"/>
            </p:custDataLst>
          </p:nvPr>
        </p:nvSpPr>
        <p:spPr>
          <a:xfrm>
            <a:off x="2160000" y="360000"/>
            <a:ext cx="7515840" cy="954107"/>
          </a:xfrm>
          <a:prstGeom prst="rect">
            <a:avLst/>
          </a:prstGeom>
        </p:spPr>
        <p:txBody>
          <a:bodyPr wrap="none">
            <a:spAutoFit/>
          </a:bodyPr>
          <a:lstStyle/>
          <a:p>
            <a:r>
              <a:rPr lang="fr-CA" sz="2000" b="1" cap="all" dirty="0">
                <a:solidFill>
                  <a:srgbClr val="333333"/>
                </a:solidFill>
                <a:latin typeface="Calibri" panose="020F0502020204030204" pitchFamily="34" charset="0"/>
                <a:ea typeface="+mj-ea"/>
                <a:cs typeface="Calibri" panose="020F0502020204030204" pitchFamily="34" charset="0"/>
              </a:rPr>
              <a:t>Enjeux du numérique :</a:t>
            </a:r>
          </a:p>
          <a:p>
            <a:r>
              <a:rPr lang="fr-CA" sz="3600" b="1" cap="all" dirty="0">
                <a:solidFill>
                  <a:srgbClr val="333333"/>
                </a:solidFill>
                <a:latin typeface="Calibri" panose="020F0502020204030204" pitchFamily="34" charset="0"/>
                <a:ea typeface="+mj-ea"/>
                <a:cs typeface="Calibri" panose="020F0502020204030204" pitchFamily="34" charset="0"/>
              </a:rPr>
              <a:t>droit d’auteur en milieu scolaire</a:t>
            </a:r>
          </a:p>
        </p:txBody>
      </p:sp>
      <p:sp>
        <p:nvSpPr>
          <p:cNvPr id="5" name="Rectangle 4">
            <a:extLst>
              <a:ext uri="{FF2B5EF4-FFF2-40B4-BE49-F238E27FC236}">
                <a16:creationId xmlns:a16="http://schemas.microsoft.com/office/drawing/2014/main" id="{AC49BE3A-DCC1-458C-8A49-8E012083A99A}"/>
              </a:ext>
            </a:extLst>
          </p:cNvPr>
          <p:cNvSpPr/>
          <p:nvPr>
            <p:custDataLst>
              <p:tags r:id="rId3"/>
            </p:custDataLst>
          </p:nvPr>
        </p:nvSpPr>
        <p:spPr>
          <a:xfrm>
            <a:off x="2050411" y="6397216"/>
            <a:ext cx="9532188" cy="369332"/>
          </a:xfrm>
          <a:prstGeom prst="rect">
            <a:avLst/>
          </a:prstGeom>
        </p:spPr>
        <p:txBody>
          <a:bodyPr wrap="square">
            <a:spAutoFit/>
          </a:bodyPr>
          <a:lstStyle/>
          <a:p>
            <a:r>
              <a:rPr lang="fr-CA" dirty="0">
                <a:solidFill>
                  <a:srgbClr val="0066FF"/>
                </a:solidFill>
                <a:hlinkClick r:id="rId6">
                  <a:extLst>
                    <a:ext uri="{A12FA001-AC4F-418D-AE19-62706E023703}">
                      <ahyp:hlinkClr xmlns:ahyp="http://schemas.microsoft.com/office/drawing/2018/hyperlinkcolor" val="tx"/>
                    </a:ext>
                  </a:extLst>
                </a:hlinkClick>
              </a:rPr>
              <a:t>IPE FP 05 — </a:t>
            </a:r>
            <a:r>
              <a:rPr lang="fr-CA" dirty="0" err="1">
                <a:solidFill>
                  <a:srgbClr val="0066FF"/>
                </a:solidFill>
                <a:hlinkClick r:id="rId6">
                  <a:extLst>
                    <a:ext uri="{A12FA001-AC4F-418D-AE19-62706E023703}">
                      <ahyp:hlinkClr xmlns:ahyp="http://schemas.microsoft.com/office/drawing/2018/hyperlinkcolor" val="tx"/>
                    </a:ext>
                  </a:extLst>
                </a:hlinkClick>
              </a:rPr>
              <a:t>Pédagonumérique</a:t>
            </a:r>
            <a:r>
              <a:rPr lang="fr-CA" dirty="0">
                <a:solidFill>
                  <a:srgbClr val="0066FF"/>
                </a:solidFill>
                <a:hlinkClick r:id="rId6">
                  <a:extLst>
                    <a:ext uri="{A12FA001-AC4F-418D-AE19-62706E023703}">
                      <ahyp:hlinkClr xmlns:ahyp="http://schemas.microsoft.com/office/drawing/2018/hyperlinkcolor" val="tx"/>
                    </a:ext>
                  </a:extLst>
                </a:hlinkClick>
              </a:rPr>
              <a:t> : Les droits d’auteur en milieu scolaire (csdm.ca)</a:t>
            </a:r>
            <a:endParaRPr lang="fr-CA" dirty="0">
              <a:solidFill>
                <a:srgbClr val="0066FF"/>
              </a:solidFill>
            </a:endParaRPr>
          </a:p>
        </p:txBody>
      </p:sp>
      <p:pic>
        <p:nvPicPr>
          <p:cNvPr id="2" name="Image 1">
            <a:extLst>
              <a:ext uri="{FF2B5EF4-FFF2-40B4-BE49-F238E27FC236}">
                <a16:creationId xmlns:a16="http://schemas.microsoft.com/office/drawing/2014/main" id="{5009EB9C-8869-59E0-C502-9B75211FCA85}"/>
              </a:ext>
            </a:extLst>
          </p:cNvPr>
          <p:cNvPicPr>
            <a:picLocks noChangeAspect="1"/>
          </p:cNvPicPr>
          <p:nvPr>
            <p:custDataLst>
              <p:tags r:id="rId4"/>
            </p:custDataLst>
          </p:nvPr>
        </p:nvPicPr>
        <p:blipFill>
          <a:blip r:embed="rId7"/>
          <a:stretch>
            <a:fillRect/>
          </a:stretch>
        </p:blipFill>
        <p:spPr>
          <a:xfrm>
            <a:off x="2356988" y="1539276"/>
            <a:ext cx="5048250" cy="4857750"/>
          </a:xfrm>
          <a:prstGeom prst="rect">
            <a:avLst/>
          </a:prstGeom>
        </p:spPr>
      </p:pic>
    </p:spTree>
    <p:extLst>
      <p:ext uri="{BB962C8B-B14F-4D97-AF65-F5344CB8AC3E}">
        <p14:creationId xmlns:p14="http://schemas.microsoft.com/office/powerpoint/2010/main" val="194286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90000"/>
              </a:schemeClr>
            </a:gs>
            <a:gs pos="75000">
              <a:schemeClr val="bg2">
                <a:shade val="100000"/>
                <a:satMod val="115000"/>
              </a:schemeClr>
            </a:gs>
            <a:gs pos="100000">
              <a:schemeClr val="bg2">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EF76E-E081-4DF0-BF7A-A4BA6BD4D286}"/>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DDD505DF-CF35-4A72-9A5B-61EC2212D184}"/>
              </a:ext>
            </a:extLst>
          </p:cNvPr>
          <p:cNvSpPr>
            <a:spLocks noGrp="1"/>
          </p:cNvSpPr>
          <p:nvPr>
            <p:ph idx="1"/>
            <p:custDataLst>
              <p:tags r:id="rId2"/>
            </p:custDataLst>
          </p:nvPr>
        </p:nvSpPr>
        <p:spPr>
          <a:xfrm>
            <a:off x="2160000" y="2057400"/>
            <a:ext cx="8610037" cy="4800600"/>
          </a:xfrm>
        </p:spPr>
        <p:txBody>
          <a:bodyPr vert="horz" lIns="91440" tIns="45720" rIns="91440" bIns="45720" rtlCol="0" anchor="t">
            <a:normAutofit/>
          </a:bodyPr>
          <a:lstStyle/>
          <a:p>
            <a:r>
              <a:rPr lang="fr-CA" sz="3200" dirty="0"/>
              <a:t>Prise des présences</a:t>
            </a:r>
          </a:p>
          <a:p>
            <a:pPr marL="114300" indent="0">
              <a:buNone/>
            </a:pPr>
            <a:endParaRPr lang="fr-CA" sz="3200" dirty="0"/>
          </a:p>
          <a:p>
            <a:r>
              <a:rPr lang="fr-CA" sz="3200" dirty="0"/>
              <a:t>Avant le début du cours : compléter le </a:t>
            </a:r>
          </a:p>
          <a:p>
            <a:pPr marL="114300" indent="0">
              <a:buNone/>
            </a:pPr>
            <a:r>
              <a:rPr lang="fr-CA" b="1" dirty="0"/>
              <a:t>Sondage enseignants de jour/soir et suppléance (1er cours)  </a:t>
            </a:r>
          </a:p>
          <a:p>
            <a:pPr marL="114300" indent="0">
              <a:buNone/>
            </a:pPr>
            <a:r>
              <a:rPr lang="fr-CA" sz="1800" dirty="0">
                <a:solidFill>
                  <a:srgbClr val="0066FF"/>
                </a:solidFill>
                <a:cs typeface="Calibri"/>
              </a:rPr>
              <a:t>https://folio.cssdm.gouv.qc.ca/Web/Workspaces/SurveyDisplay?id=7U%2f8oS75IV405hYCI4JXrg%3d%3d&amp;bID=12pmw%2bsT6fqvc7xYWmPYyQ%3d%3d&amp;</a:t>
            </a:r>
          </a:p>
        </p:txBody>
      </p:sp>
      <p:sp>
        <p:nvSpPr>
          <p:cNvPr id="4" name="Rectangle 3">
            <a:extLst>
              <a:ext uri="{FF2B5EF4-FFF2-40B4-BE49-F238E27FC236}">
                <a16:creationId xmlns:a16="http://schemas.microsoft.com/office/drawing/2014/main" id="{C714CD70-BE6D-4823-AED9-BA9FC2DA6B58}"/>
              </a:ext>
            </a:extLst>
          </p:cNvPr>
          <p:cNvSpPr/>
          <p:nvPr>
            <p:custDataLst>
              <p:tags r:id="rId3"/>
            </p:custDataLst>
          </p:nvPr>
        </p:nvSpPr>
        <p:spPr>
          <a:xfrm>
            <a:off x="2160000" y="360000"/>
            <a:ext cx="1791901"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Accueil</a:t>
            </a:r>
          </a:p>
        </p:txBody>
      </p:sp>
    </p:spTree>
    <p:extLst>
      <p:ext uri="{BB962C8B-B14F-4D97-AF65-F5344CB8AC3E}">
        <p14:creationId xmlns:p14="http://schemas.microsoft.com/office/powerpoint/2010/main" val="212184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421352-73AE-4F6B-9D35-0C4C933D495F}"/>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descr="Licence Creative Commons — Wikipédia">
            <a:extLst>
              <a:ext uri="{FF2B5EF4-FFF2-40B4-BE49-F238E27FC236}">
                <a16:creationId xmlns:a16="http://schemas.microsoft.com/office/drawing/2014/main" id="{EA08338C-7D21-07AD-5FA5-B4575DBED570}"/>
              </a:ext>
            </a:extLst>
          </p:cNvPr>
          <p:cNvPicPr>
            <a:picLocks noChangeAspect="1"/>
          </p:cNvPicPr>
          <p:nvPr>
            <p:custDataLst>
              <p:tags r:id="rId2"/>
            </p:custDataLst>
          </p:nvPr>
        </p:nvPicPr>
        <p:blipFill>
          <a:blip r:embed="rId8"/>
          <a:stretch>
            <a:fillRect/>
          </a:stretch>
        </p:blipFill>
        <p:spPr>
          <a:xfrm>
            <a:off x="2351131" y="2349260"/>
            <a:ext cx="2543925" cy="4114799"/>
          </a:xfrm>
          <a:prstGeom prst="rect">
            <a:avLst/>
          </a:prstGeom>
        </p:spPr>
      </p:pic>
      <p:sp>
        <p:nvSpPr>
          <p:cNvPr id="9" name="ZoneTexte 8">
            <a:extLst>
              <a:ext uri="{FF2B5EF4-FFF2-40B4-BE49-F238E27FC236}">
                <a16:creationId xmlns:a16="http://schemas.microsoft.com/office/drawing/2014/main" id="{6FF6C2A9-3EC5-9BC5-1868-F8B6F33094F9}"/>
              </a:ext>
            </a:extLst>
          </p:cNvPr>
          <p:cNvSpPr txBox="1"/>
          <p:nvPr>
            <p:custDataLst>
              <p:tags r:id="rId3"/>
            </p:custDataLst>
          </p:nvPr>
        </p:nvSpPr>
        <p:spPr>
          <a:xfrm>
            <a:off x="2251494" y="1662023"/>
            <a:ext cx="32032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0066FF"/>
                </a:solidFill>
                <a:hlinkClick r:id="rId9">
                  <a:extLst>
                    <a:ext uri="{A12FA001-AC4F-418D-AE19-62706E023703}">
                      <ahyp:hlinkClr xmlns:ahyp="http://schemas.microsoft.com/office/drawing/2018/hyperlinkcolor" val="tx"/>
                    </a:ext>
                  </a:extLst>
                </a:hlinkClick>
              </a:rPr>
              <a:t>Licence</a:t>
            </a:r>
            <a:r>
              <a:rPr lang="en-US" dirty="0">
                <a:solidFill>
                  <a:srgbClr val="0066FF"/>
                </a:solidFill>
                <a:hlinkClick r:id="rId9">
                  <a:extLst>
                    <a:ext uri="{A12FA001-AC4F-418D-AE19-62706E023703}">
                      <ahyp:hlinkClr xmlns:ahyp="http://schemas.microsoft.com/office/drawing/2018/hyperlinkcolor" val="tx"/>
                    </a:ext>
                  </a:extLst>
                </a:hlinkClick>
              </a:rPr>
              <a:t> Creative Commons — </a:t>
            </a:r>
            <a:r>
              <a:rPr lang="en-US" dirty="0" err="1">
                <a:solidFill>
                  <a:srgbClr val="0066FF"/>
                </a:solidFill>
                <a:hlinkClick r:id="rId9">
                  <a:extLst>
                    <a:ext uri="{A12FA001-AC4F-418D-AE19-62706E023703}">
                      <ahyp:hlinkClr xmlns:ahyp="http://schemas.microsoft.com/office/drawing/2018/hyperlinkcolor" val="tx"/>
                    </a:ext>
                  </a:extLst>
                </a:hlinkClick>
              </a:rPr>
              <a:t>Wikipédia</a:t>
            </a:r>
            <a:r>
              <a:rPr lang="en-US" dirty="0">
                <a:solidFill>
                  <a:srgbClr val="0066FF"/>
                </a:solidFill>
                <a:hlinkClick r:id="rId9">
                  <a:extLst>
                    <a:ext uri="{A12FA001-AC4F-418D-AE19-62706E023703}">
                      <ahyp:hlinkClr xmlns:ahyp="http://schemas.microsoft.com/office/drawing/2018/hyperlinkcolor" val="tx"/>
                    </a:ext>
                  </a:extLst>
                </a:hlinkClick>
              </a:rPr>
              <a:t> (wikipedia.org)</a:t>
            </a:r>
            <a:endParaRPr lang="en-US" dirty="0">
              <a:solidFill>
                <a:srgbClr val="0066FF"/>
              </a:solidFill>
            </a:endParaRPr>
          </a:p>
        </p:txBody>
      </p:sp>
      <p:pic>
        <p:nvPicPr>
          <p:cNvPr id="11" name="Image 10">
            <a:extLst>
              <a:ext uri="{FF2B5EF4-FFF2-40B4-BE49-F238E27FC236}">
                <a16:creationId xmlns:a16="http://schemas.microsoft.com/office/drawing/2014/main" id="{695929A9-33A8-D978-ABB2-CABD154A2F64}"/>
              </a:ext>
            </a:extLst>
          </p:cNvPr>
          <p:cNvPicPr>
            <a:picLocks noChangeAspect="1"/>
          </p:cNvPicPr>
          <p:nvPr>
            <p:custDataLst>
              <p:tags r:id="rId4"/>
            </p:custDataLst>
          </p:nvPr>
        </p:nvPicPr>
        <p:blipFill>
          <a:blip r:embed="rId10"/>
          <a:stretch>
            <a:fillRect/>
          </a:stretch>
        </p:blipFill>
        <p:spPr>
          <a:xfrm>
            <a:off x="10050942" y="5634757"/>
            <a:ext cx="371475" cy="390525"/>
          </a:xfrm>
          <a:prstGeom prst="rect">
            <a:avLst/>
          </a:prstGeom>
        </p:spPr>
      </p:pic>
      <p:sp>
        <p:nvSpPr>
          <p:cNvPr id="7" name="Rectangle 6">
            <a:extLst>
              <a:ext uri="{FF2B5EF4-FFF2-40B4-BE49-F238E27FC236}">
                <a16:creationId xmlns:a16="http://schemas.microsoft.com/office/drawing/2014/main" id="{85F16A35-4C7E-4C3C-B7F0-2BE9EDCD5511}"/>
              </a:ext>
            </a:extLst>
          </p:cNvPr>
          <p:cNvSpPr/>
          <p:nvPr>
            <p:custDataLst>
              <p:tags r:id="rId5"/>
            </p:custDataLst>
          </p:nvPr>
        </p:nvSpPr>
        <p:spPr>
          <a:xfrm>
            <a:off x="2160000" y="360000"/>
            <a:ext cx="7515840" cy="954107"/>
          </a:xfrm>
          <a:prstGeom prst="rect">
            <a:avLst/>
          </a:prstGeom>
        </p:spPr>
        <p:txBody>
          <a:bodyPr wrap="none">
            <a:spAutoFit/>
          </a:bodyPr>
          <a:lstStyle/>
          <a:p>
            <a:r>
              <a:rPr lang="fr-CA" sz="2000" b="1" cap="all" dirty="0">
                <a:solidFill>
                  <a:srgbClr val="333333"/>
                </a:solidFill>
                <a:latin typeface="Calibri" panose="020F0502020204030204" pitchFamily="34" charset="0"/>
                <a:ea typeface="+mj-ea"/>
                <a:cs typeface="Calibri" panose="020F0502020204030204" pitchFamily="34" charset="0"/>
              </a:rPr>
              <a:t>Enjeux du numérique :</a:t>
            </a:r>
          </a:p>
          <a:p>
            <a:r>
              <a:rPr lang="fr-CA" sz="3600" b="1" cap="all" dirty="0">
                <a:solidFill>
                  <a:srgbClr val="333333"/>
                </a:solidFill>
                <a:latin typeface="Calibri" panose="020F0502020204030204" pitchFamily="34" charset="0"/>
                <a:ea typeface="+mj-ea"/>
                <a:cs typeface="Calibri" panose="020F0502020204030204" pitchFamily="34" charset="0"/>
              </a:rPr>
              <a:t>droit d’auteur en milieu scolaire</a:t>
            </a:r>
          </a:p>
        </p:txBody>
      </p:sp>
      <p:pic>
        <p:nvPicPr>
          <p:cNvPr id="2" name="Image 1">
            <a:extLst>
              <a:ext uri="{FF2B5EF4-FFF2-40B4-BE49-F238E27FC236}">
                <a16:creationId xmlns:a16="http://schemas.microsoft.com/office/drawing/2014/main" id="{E7C5F265-7AAE-BEA8-C2D7-2A7D70FC6464}"/>
              </a:ext>
            </a:extLst>
          </p:cNvPr>
          <p:cNvPicPr>
            <a:picLocks noChangeAspect="1"/>
          </p:cNvPicPr>
          <p:nvPr>
            <p:custDataLst>
              <p:tags r:id="rId6"/>
            </p:custDataLst>
          </p:nvPr>
        </p:nvPicPr>
        <p:blipFill rotWithShape="1">
          <a:blip r:embed="rId11"/>
          <a:srcRect t="741" r="204" b="370"/>
          <a:stretch/>
        </p:blipFill>
        <p:spPr>
          <a:xfrm>
            <a:off x="5030278" y="2583342"/>
            <a:ext cx="7034150" cy="3833607"/>
          </a:xfrm>
          <a:prstGeom prst="rect">
            <a:avLst/>
          </a:prstGeom>
        </p:spPr>
      </p:pic>
    </p:spTree>
    <p:extLst>
      <p:ext uri="{BB962C8B-B14F-4D97-AF65-F5344CB8AC3E}">
        <p14:creationId xmlns:p14="http://schemas.microsoft.com/office/powerpoint/2010/main" val="179177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B4798E-0BB0-46B8-A659-0230A4AB3BB3}"/>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BF4C9B8F-A486-4942-9DAF-797317841407}"/>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663117" y="683165"/>
            <a:ext cx="9331935" cy="6858000"/>
          </a:xfrm>
          <a:prstGeom prst="rect">
            <a:avLst/>
          </a:prstGeom>
        </p:spPr>
      </p:pic>
      <p:sp>
        <p:nvSpPr>
          <p:cNvPr id="5" name="Rectangle 4">
            <a:extLst>
              <a:ext uri="{FF2B5EF4-FFF2-40B4-BE49-F238E27FC236}">
                <a16:creationId xmlns:a16="http://schemas.microsoft.com/office/drawing/2014/main" id="{A6A7B3DD-DD84-41AF-945E-E5EBD45A143A}"/>
              </a:ext>
            </a:extLst>
          </p:cNvPr>
          <p:cNvSpPr/>
          <p:nvPr>
            <p:custDataLst>
              <p:tags r:id="rId3"/>
            </p:custDataLst>
          </p:nvPr>
        </p:nvSpPr>
        <p:spPr>
          <a:xfrm>
            <a:off x="2160000" y="1120676"/>
            <a:ext cx="9363654" cy="2308324"/>
          </a:xfrm>
          <a:prstGeom prst="rect">
            <a:avLst/>
          </a:prstGeom>
        </p:spPr>
        <p:txBody>
          <a:bodyPr wrap="none">
            <a:spAutoFit/>
          </a:bodyPr>
          <a:lstStyle/>
          <a:p>
            <a:pPr marL="571500" indent="-571500">
              <a:buFont typeface="Arial" panose="020B0604020202020204" pitchFamily="34" charset="0"/>
              <a:buChar char="•"/>
            </a:pPr>
            <a:r>
              <a:rPr lang="fr-CA" sz="3600" cap="all" dirty="0">
                <a:solidFill>
                  <a:srgbClr val="333333"/>
                </a:solidFill>
                <a:latin typeface="Calibri" panose="020F0502020204030204" pitchFamily="34" charset="0"/>
                <a:ea typeface="+mj-ea"/>
                <a:cs typeface="Calibri" panose="020F0502020204030204" pitchFamily="34" charset="0"/>
              </a:rPr>
              <a:t>Qu’est-ce que je savais déjà? </a:t>
            </a:r>
          </a:p>
          <a:p>
            <a:pPr marL="571500" indent="-571500">
              <a:buFont typeface="Arial" panose="020B0604020202020204" pitchFamily="34" charset="0"/>
              <a:buChar char="•"/>
            </a:pPr>
            <a:r>
              <a:rPr lang="fr-CA" sz="3600" cap="all" dirty="0">
                <a:solidFill>
                  <a:srgbClr val="333333"/>
                </a:solidFill>
                <a:latin typeface="Calibri" panose="020F0502020204030204" pitchFamily="34" charset="0"/>
                <a:ea typeface="+mj-ea"/>
                <a:cs typeface="Calibri" panose="020F0502020204030204" pitchFamily="34" charset="0"/>
              </a:rPr>
              <a:t>Qu’est-ce que j’ai appris?</a:t>
            </a:r>
          </a:p>
          <a:p>
            <a:pPr marL="571500" indent="-571500">
              <a:buFont typeface="Arial" panose="020B0604020202020204" pitchFamily="34" charset="0"/>
              <a:buChar char="•"/>
            </a:pPr>
            <a:r>
              <a:rPr lang="fr-CA" sz="3600" cap="all" dirty="0">
                <a:solidFill>
                  <a:srgbClr val="333333"/>
                </a:solidFill>
                <a:latin typeface="Calibri" panose="020F0502020204030204" pitchFamily="34" charset="0"/>
                <a:ea typeface="+mj-ea"/>
                <a:cs typeface="Calibri" panose="020F0502020204030204" pitchFamily="34" charset="0"/>
              </a:rPr>
              <a:t>Qu’est-ce qui m’a le plus fait réagir?</a:t>
            </a:r>
          </a:p>
          <a:p>
            <a:pPr marL="571500" indent="-571500">
              <a:buFont typeface="Arial" panose="020B0604020202020204" pitchFamily="34" charset="0"/>
              <a:buChar char="•"/>
            </a:pPr>
            <a:r>
              <a:rPr lang="fr-CA" sz="3600" cap="all" dirty="0">
                <a:solidFill>
                  <a:srgbClr val="333333"/>
                </a:solidFill>
                <a:latin typeface="Calibri" panose="020F0502020204030204" pitchFamily="34" charset="0"/>
                <a:ea typeface="+mj-ea"/>
                <a:cs typeface="Calibri" panose="020F0502020204030204" pitchFamily="34" charset="0"/>
              </a:rPr>
              <a:t>Qu’est-ce que j’ESPÈRE pour le 2</a:t>
            </a:r>
            <a:r>
              <a:rPr lang="fr-CA" sz="3600" cap="all" baseline="30000" dirty="0">
                <a:solidFill>
                  <a:srgbClr val="333333"/>
                </a:solidFill>
                <a:latin typeface="Calibri" panose="020F0502020204030204" pitchFamily="34" charset="0"/>
                <a:ea typeface="+mj-ea"/>
                <a:cs typeface="Calibri" panose="020F0502020204030204" pitchFamily="34" charset="0"/>
              </a:rPr>
              <a:t>e</a:t>
            </a:r>
            <a:r>
              <a:rPr lang="fr-CA" sz="3600" cap="all" dirty="0">
                <a:solidFill>
                  <a:srgbClr val="333333"/>
                </a:solidFill>
                <a:latin typeface="Calibri" panose="020F0502020204030204" pitchFamily="34" charset="0"/>
                <a:ea typeface="+mj-ea"/>
                <a:cs typeface="Calibri" panose="020F0502020204030204" pitchFamily="34" charset="0"/>
              </a:rPr>
              <a:t> cours?</a:t>
            </a:r>
          </a:p>
        </p:txBody>
      </p:sp>
      <p:sp>
        <p:nvSpPr>
          <p:cNvPr id="7" name="Rectangle 6">
            <a:extLst>
              <a:ext uri="{FF2B5EF4-FFF2-40B4-BE49-F238E27FC236}">
                <a16:creationId xmlns:a16="http://schemas.microsoft.com/office/drawing/2014/main" id="{91F07486-0B18-4AB3-8A55-3AFB03855DBF}"/>
              </a:ext>
            </a:extLst>
          </p:cNvPr>
          <p:cNvSpPr/>
          <p:nvPr>
            <p:custDataLst>
              <p:tags r:id="rId4"/>
            </p:custDataLst>
          </p:nvPr>
        </p:nvSpPr>
        <p:spPr>
          <a:xfrm>
            <a:off x="2663117" y="359999"/>
            <a:ext cx="4452629"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Exercice de clôture</a:t>
            </a:r>
          </a:p>
        </p:txBody>
      </p:sp>
      <p:pic>
        <p:nvPicPr>
          <p:cNvPr id="9" name="Image 8">
            <a:extLst>
              <a:ext uri="{FF2B5EF4-FFF2-40B4-BE49-F238E27FC236}">
                <a16:creationId xmlns:a16="http://schemas.microsoft.com/office/drawing/2014/main" id="{BB10E238-1644-4C3F-A8ED-17C2C83B32B5}"/>
              </a:ext>
            </a:extLst>
          </p:cNvPr>
          <p:cNvPicPr>
            <a:picLocks noChangeAspect="1"/>
          </p:cNvPicPr>
          <p:nvPr>
            <p:custDataLst>
              <p:tags r:id="rId5"/>
            </p:custDataLst>
          </p:nvPr>
        </p:nvPicPr>
        <p:blipFill>
          <a:blip r:embed="rId9"/>
          <a:stretch>
            <a:fillRect/>
          </a:stretch>
        </p:blipFill>
        <p:spPr>
          <a:xfrm>
            <a:off x="2073374" y="349522"/>
            <a:ext cx="676369" cy="619211"/>
          </a:xfrm>
          <a:prstGeom prst="rect">
            <a:avLst/>
          </a:prstGeom>
        </p:spPr>
      </p:pic>
    </p:spTree>
    <p:extLst>
      <p:ext uri="{BB962C8B-B14F-4D97-AF65-F5344CB8AC3E}">
        <p14:creationId xmlns:p14="http://schemas.microsoft.com/office/powerpoint/2010/main" val="644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8B20AF-A891-4763-8F36-4F07952B87CE}"/>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Espace réservé du contenu 3">
            <a:extLst>
              <a:ext uri="{FF2B5EF4-FFF2-40B4-BE49-F238E27FC236}">
                <a16:creationId xmlns:a16="http://schemas.microsoft.com/office/drawing/2014/main" id="{A7CCC415-AC37-F68B-5300-D027A0CCAA5E}"/>
              </a:ext>
            </a:extLst>
          </p:cNvPr>
          <p:cNvPicPr>
            <a:picLocks noGrp="1" noChangeAspect="1"/>
          </p:cNvPicPr>
          <p:nvPr>
            <p:ph idx="1"/>
            <p:custDataLst>
              <p:tags r:id="rId2"/>
            </p:custDataLst>
          </p:nvPr>
        </p:nvPicPr>
        <p:blipFill>
          <a:blip r:embed="rId9"/>
          <a:stretch>
            <a:fillRect/>
          </a:stretch>
        </p:blipFill>
        <p:spPr>
          <a:xfrm>
            <a:off x="2625480" y="3429000"/>
            <a:ext cx="3408517" cy="3262228"/>
          </a:xfrm>
        </p:spPr>
      </p:pic>
      <p:sp>
        <p:nvSpPr>
          <p:cNvPr id="6" name="Rectangle 5">
            <a:extLst>
              <a:ext uri="{FF2B5EF4-FFF2-40B4-BE49-F238E27FC236}">
                <a16:creationId xmlns:a16="http://schemas.microsoft.com/office/drawing/2014/main" id="{91EBAABB-1668-426F-8AF0-D6B19859CB50}"/>
              </a:ext>
            </a:extLst>
          </p:cNvPr>
          <p:cNvSpPr/>
          <p:nvPr>
            <p:custDataLst>
              <p:tags r:id="rId3"/>
            </p:custDataLst>
          </p:nvPr>
        </p:nvSpPr>
        <p:spPr>
          <a:xfrm>
            <a:off x="2160000" y="360000"/>
            <a:ext cx="6634509"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       Activité #1 — Vos attentes</a:t>
            </a:r>
          </a:p>
        </p:txBody>
      </p:sp>
      <p:pic>
        <p:nvPicPr>
          <p:cNvPr id="7" name="Image 6">
            <a:extLst>
              <a:ext uri="{FF2B5EF4-FFF2-40B4-BE49-F238E27FC236}">
                <a16:creationId xmlns:a16="http://schemas.microsoft.com/office/drawing/2014/main" id="{6E433EDA-5706-4E27-A1BB-959953F25000}"/>
              </a:ext>
            </a:extLst>
          </p:cNvPr>
          <p:cNvPicPr>
            <a:picLocks noChangeAspect="1"/>
          </p:cNvPicPr>
          <p:nvPr>
            <p:custDataLst>
              <p:tags r:id="rId4"/>
            </p:custDataLst>
          </p:nvPr>
        </p:nvPicPr>
        <p:blipFill>
          <a:blip r:embed="rId10"/>
          <a:stretch>
            <a:fillRect/>
          </a:stretch>
        </p:blipFill>
        <p:spPr>
          <a:xfrm>
            <a:off x="2160000" y="1311304"/>
            <a:ext cx="4409709" cy="1619495"/>
          </a:xfrm>
          <a:prstGeom prst="rect">
            <a:avLst/>
          </a:prstGeom>
        </p:spPr>
      </p:pic>
      <p:sp>
        <p:nvSpPr>
          <p:cNvPr id="8" name="ZoneTexte 7">
            <a:extLst>
              <a:ext uri="{FF2B5EF4-FFF2-40B4-BE49-F238E27FC236}">
                <a16:creationId xmlns:a16="http://schemas.microsoft.com/office/drawing/2014/main" id="{2A7BE7EA-4E62-40E1-8E38-04FAC99BC560}"/>
              </a:ext>
            </a:extLst>
          </p:cNvPr>
          <p:cNvSpPr txBox="1"/>
          <p:nvPr>
            <p:custDataLst>
              <p:tags r:id="rId5"/>
            </p:custDataLst>
          </p:nvPr>
        </p:nvSpPr>
        <p:spPr>
          <a:xfrm>
            <a:off x="6176339" y="4798504"/>
            <a:ext cx="2267608" cy="523220"/>
          </a:xfrm>
          <a:prstGeom prst="rect">
            <a:avLst/>
          </a:prstGeom>
          <a:noFill/>
        </p:spPr>
        <p:txBody>
          <a:bodyPr wrap="none" rtlCol="0">
            <a:spAutoFit/>
          </a:bodyPr>
          <a:lstStyle/>
          <a:p>
            <a:r>
              <a:rPr lang="fr-CA" sz="2800" b="1" dirty="0">
                <a:solidFill>
                  <a:srgbClr val="000000"/>
                </a:solidFill>
              </a:rPr>
              <a:t>Pour</a:t>
            </a:r>
            <a:r>
              <a:rPr lang="fr-CA" b="1" dirty="0">
                <a:solidFill>
                  <a:srgbClr val="000000"/>
                </a:solidFill>
              </a:rPr>
              <a:t> </a:t>
            </a:r>
            <a:r>
              <a:rPr lang="fr-CA" sz="2800" b="1" dirty="0">
                <a:solidFill>
                  <a:srgbClr val="000000"/>
                </a:solidFill>
              </a:rPr>
              <a:t>accéder</a:t>
            </a:r>
            <a:r>
              <a:rPr lang="fr-CA" b="1" dirty="0">
                <a:solidFill>
                  <a:srgbClr val="000000"/>
                </a:solidFill>
              </a:rPr>
              <a:t> : </a:t>
            </a:r>
          </a:p>
        </p:txBody>
      </p:sp>
      <p:pic>
        <p:nvPicPr>
          <p:cNvPr id="2" name="Image 1">
            <a:extLst>
              <a:ext uri="{FF2B5EF4-FFF2-40B4-BE49-F238E27FC236}">
                <a16:creationId xmlns:a16="http://schemas.microsoft.com/office/drawing/2014/main" id="{40A4A24F-A044-44E8-A9F7-2475B9F14250}"/>
              </a:ext>
            </a:extLst>
          </p:cNvPr>
          <p:cNvPicPr>
            <a:picLocks noChangeAspect="1"/>
          </p:cNvPicPr>
          <p:nvPr>
            <p:custDataLst>
              <p:tags r:id="rId6"/>
            </p:custDataLst>
          </p:nvPr>
        </p:nvPicPr>
        <p:blipFill>
          <a:blip r:embed="rId11"/>
          <a:stretch>
            <a:fillRect/>
          </a:stretch>
        </p:blipFill>
        <p:spPr>
          <a:xfrm>
            <a:off x="2160000" y="326615"/>
            <a:ext cx="676369" cy="619211"/>
          </a:xfrm>
          <a:prstGeom prst="rect">
            <a:avLst/>
          </a:prstGeom>
        </p:spPr>
      </p:pic>
      <p:sp>
        <p:nvSpPr>
          <p:cNvPr id="3" name="ZoneTexte 2">
            <a:extLst>
              <a:ext uri="{FF2B5EF4-FFF2-40B4-BE49-F238E27FC236}">
                <a16:creationId xmlns:a16="http://schemas.microsoft.com/office/drawing/2014/main" id="{6D33C82E-7239-5FB5-9E22-A05E39E231C2}"/>
              </a:ext>
            </a:extLst>
          </p:cNvPr>
          <p:cNvSpPr txBox="1"/>
          <p:nvPr>
            <p:custDataLst>
              <p:tags r:id="rId7"/>
            </p:custDataLst>
          </p:nvPr>
        </p:nvSpPr>
        <p:spPr>
          <a:xfrm>
            <a:off x="8376249" y="473877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66FF"/>
                </a:solidFill>
                <a:hlinkClick r:id="rId12">
                  <a:extLst>
                    <a:ext uri="{A12FA001-AC4F-418D-AE19-62706E023703}">
                      <ahyp:hlinkClr xmlns:ahyp="http://schemas.microsoft.com/office/drawing/2018/hyperlinkcolor" val="tx"/>
                    </a:ext>
                  </a:extLst>
                </a:hlinkClick>
              </a:rPr>
              <a:t>IPEFP05 — Vos </a:t>
            </a:r>
            <a:r>
              <a:rPr lang="en-US" dirty="0" err="1">
                <a:solidFill>
                  <a:srgbClr val="0066FF"/>
                </a:solidFill>
                <a:hlinkClick r:id="rId12">
                  <a:extLst>
                    <a:ext uri="{A12FA001-AC4F-418D-AE19-62706E023703}">
                      <ahyp:hlinkClr xmlns:ahyp="http://schemas.microsoft.com/office/drawing/2018/hyperlinkcolor" val="tx"/>
                    </a:ext>
                  </a:extLst>
                </a:hlinkClick>
              </a:rPr>
              <a:t>attentes</a:t>
            </a:r>
            <a:r>
              <a:rPr lang="en-US" dirty="0">
                <a:solidFill>
                  <a:srgbClr val="0066FF"/>
                </a:solidFill>
                <a:hlinkClick r:id="rId12">
                  <a:extLst>
                    <a:ext uri="{A12FA001-AC4F-418D-AE19-62706E023703}">
                      <ahyp:hlinkClr xmlns:ahyp="http://schemas.microsoft.com/office/drawing/2018/hyperlinkcolor" val="tx"/>
                    </a:ext>
                  </a:extLst>
                </a:hlinkClick>
              </a:rPr>
              <a:t> — Digiboard by La Digitale </a:t>
            </a:r>
          </a:p>
        </p:txBody>
      </p:sp>
    </p:spTree>
    <p:extLst>
      <p:ext uri="{BB962C8B-B14F-4D97-AF65-F5344CB8AC3E}">
        <p14:creationId xmlns:p14="http://schemas.microsoft.com/office/powerpoint/2010/main" val="59206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963BE3-1F87-4360-A872-A955A049D849}"/>
              </a:ext>
            </a:extLst>
          </p:cNvPr>
          <p:cNvSpPr/>
          <p:nvPr>
            <p:custDataLst>
              <p:tags r:id="rId1"/>
            </p:custDataLst>
          </p:nvPr>
        </p:nvSpPr>
        <p:spPr>
          <a:xfrm>
            <a:off x="1974574" y="13252"/>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DDD505DF-CF35-4A72-9A5B-61EC2212D184}"/>
              </a:ext>
            </a:extLst>
          </p:cNvPr>
          <p:cNvSpPr>
            <a:spLocks noGrp="1"/>
          </p:cNvSpPr>
          <p:nvPr>
            <p:ph idx="1"/>
            <p:custDataLst>
              <p:tags r:id="rId2"/>
            </p:custDataLst>
          </p:nvPr>
        </p:nvSpPr>
        <p:spPr>
          <a:xfrm>
            <a:off x="2225415" y="1039989"/>
            <a:ext cx="9763385" cy="4459111"/>
          </a:xfrm>
        </p:spPr>
        <p:txBody>
          <a:bodyPr vert="horz" lIns="91440" tIns="45720" rIns="91440" bIns="45720" rtlCol="0" anchor="t">
            <a:noAutofit/>
          </a:bodyPr>
          <a:lstStyle/>
          <a:p>
            <a:pPr marL="114300" indent="0">
              <a:buNone/>
            </a:pPr>
            <a:r>
              <a:rPr lang="fr-CA" sz="2000" b="1" dirty="0">
                <a:cs typeface="Calibri"/>
              </a:rPr>
              <a:t>À la suite de cette formation, vous serez capables :</a:t>
            </a:r>
            <a:br>
              <a:rPr lang="fr-CA" sz="2000" dirty="0"/>
            </a:br>
            <a:endParaRPr lang="fr-CA" sz="2000" dirty="0">
              <a:cs typeface="Calibri"/>
            </a:endParaRPr>
          </a:p>
          <a:p>
            <a:r>
              <a:rPr lang="fr-CA" sz="2000" dirty="0">
                <a:ea typeface="+mn-lt"/>
                <a:cs typeface="+mn-lt"/>
              </a:rPr>
              <a:t>de vous appuyer sur des </a:t>
            </a:r>
            <a:r>
              <a:rPr lang="fr-CA" sz="2400" b="1" dirty="0">
                <a:solidFill>
                  <a:srgbClr val="C00000"/>
                </a:solidFill>
                <a:ea typeface="+mn-lt"/>
                <a:cs typeface="+mn-lt"/>
              </a:rPr>
              <a:t>modèles théoriques</a:t>
            </a:r>
            <a:r>
              <a:rPr lang="fr-CA" sz="2400" dirty="0">
                <a:solidFill>
                  <a:srgbClr val="C00000"/>
                </a:solidFill>
                <a:ea typeface="+mn-lt"/>
                <a:cs typeface="+mn-lt"/>
              </a:rPr>
              <a:t> </a:t>
            </a:r>
            <a:r>
              <a:rPr lang="fr-CA" sz="2000" dirty="0">
                <a:ea typeface="+mn-lt"/>
                <a:cs typeface="+mn-lt"/>
              </a:rPr>
              <a:t>pour réfléchir à la sélection et l’intégration d’outils technologique </a:t>
            </a:r>
          </a:p>
          <a:p>
            <a:r>
              <a:rPr lang="fr-CA" sz="2000" dirty="0">
                <a:ea typeface="+mn-lt"/>
                <a:cs typeface="+mn-lt"/>
              </a:rPr>
              <a:t>de reconnaître les principaux </a:t>
            </a:r>
            <a:r>
              <a:rPr lang="fr-CA" sz="2400" b="1" dirty="0">
                <a:solidFill>
                  <a:srgbClr val="C00000"/>
                </a:solidFill>
                <a:ea typeface="+mn-lt"/>
                <a:cs typeface="+mn-lt"/>
              </a:rPr>
              <a:t>enjeux</a:t>
            </a:r>
            <a:r>
              <a:rPr lang="fr-CA" sz="2000" b="1" dirty="0">
                <a:solidFill>
                  <a:srgbClr val="FF0000"/>
                </a:solidFill>
                <a:ea typeface="+mn-lt"/>
                <a:cs typeface="+mn-lt"/>
              </a:rPr>
              <a:t> </a:t>
            </a:r>
            <a:r>
              <a:rPr lang="fr-CA" sz="2000" dirty="0">
                <a:ea typeface="+mn-lt"/>
                <a:cs typeface="+mn-lt"/>
              </a:rPr>
              <a:t>liés à l’utilisation du numérique en éducation, y compris ses avantages et défis </a:t>
            </a:r>
            <a:endParaRPr lang="fr-CA" sz="2000" dirty="0">
              <a:cs typeface="Calibri"/>
            </a:endParaRPr>
          </a:p>
          <a:p>
            <a:pPr lvl="1">
              <a:buClr>
                <a:srgbClr val="9CBEBD"/>
              </a:buClr>
              <a:buFont typeface="Courier New" pitchFamily="34" charset="0"/>
              <a:buChar char="o"/>
            </a:pPr>
            <a:r>
              <a:rPr lang="fr-CA" dirty="0">
                <a:solidFill>
                  <a:srgbClr val="334E4D"/>
                </a:solidFill>
                <a:ea typeface="+mn-lt"/>
                <a:cs typeface="+mn-lt"/>
              </a:rPr>
              <a:t>comprendre et d’appliquer les principes du </a:t>
            </a:r>
            <a:r>
              <a:rPr lang="fr-CA" sz="2400" b="1" dirty="0">
                <a:solidFill>
                  <a:srgbClr val="C00000"/>
                </a:solidFill>
                <a:ea typeface="+mn-lt"/>
                <a:cs typeface="+mn-lt"/>
              </a:rPr>
              <a:t>droit d’auteur </a:t>
            </a:r>
            <a:r>
              <a:rPr lang="fr-CA" dirty="0">
                <a:solidFill>
                  <a:srgbClr val="334E4D"/>
                </a:solidFill>
                <a:ea typeface="+mn-lt"/>
                <a:cs typeface="+mn-lt"/>
              </a:rPr>
              <a:t>dans le contexte scolaire, en veillant à respecter la propriété intellectuelle</a:t>
            </a:r>
            <a:endParaRPr lang="fr-CA" dirty="0">
              <a:solidFill>
                <a:srgbClr val="334E4D"/>
              </a:solidFill>
              <a:cs typeface="Calibri"/>
            </a:endParaRPr>
          </a:p>
          <a:p>
            <a:pPr lvl="1">
              <a:buClr>
                <a:srgbClr val="9CBEBD"/>
              </a:buClr>
              <a:buFont typeface="Courier New" pitchFamily="34" charset="0"/>
              <a:buChar char="o"/>
            </a:pPr>
            <a:r>
              <a:rPr lang="fr-CA" dirty="0">
                <a:solidFill>
                  <a:srgbClr val="334E4D"/>
                </a:solidFill>
                <a:ea typeface="+mn-lt"/>
                <a:cs typeface="+mn-lt"/>
              </a:rPr>
              <a:t>Reconnaître les avantages et limites, et explorer le potentiel pédagogique de </a:t>
            </a:r>
            <a:r>
              <a:rPr lang="fr-CA" sz="2400" dirty="0">
                <a:solidFill>
                  <a:srgbClr val="334E4D"/>
                </a:solidFill>
                <a:ea typeface="+mn-lt"/>
                <a:cs typeface="+mn-lt"/>
              </a:rPr>
              <a:t>l’</a:t>
            </a:r>
            <a:r>
              <a:rPr lang="fr-CA" sz="2400" b="1" dirty="0">
                <a:solidFill>
                  <a:srgbClr val="C00000"/>
                </a:solidFill>
                <a:ea typeface="+mn-lt"/>
                <a:cs typeface="+mn-lt"/>
              </a:rPr>
              <a:t>intelligence</a:t>
            </a:r>
            <a:r>
              <a:rPr lang="fr-CA" sz="2400" b="1" dirty="0">
                <a:solidFill>
                  <a:srgbClr val="FF0000"/>
                </a:solidFill>
                <a:ea typeface="+mn-lt"/>
                <a:cs typeface="+mn-lt"/>
              </a:rPr>
              <a:t> </a:t>
            </a:r>
            <a:r>
              <a:rPr lang="fr-CA" sz="2400" b="1" dirty="0">
                <a:solidFill>
                  <a:srgbClr val="C00000"/>
                </a:solidFill>
                <a:ea typeface="+mn-lt"/>
                <a:cs typeface="+mn-lt"/>
              </a:rPr>
              <a:t>artificielle </a:t>
            </a:r>
            <a:endParaRPr lang="fr-CA" b="1" dirty="0">
              <a:solidFill>
                <a:srgbClr val="C00000"/>
              </a:solidFill>
              <a:ea typeface="+mn-lt"/>
              <a:cs typeface="+mn-lt"/>
            </a:endParaRPr>
          </a:p>
          <a:p>
            <a:pPr lvl="1">
              <a:buClr>
                <a:srgbClr val="9CBEBD"/>
              </a:buClr>
              <a:buFont typeface="Courier New" pitchFamily="34" charset="0"/>
              <a:buChar char="o"/>
            </a:pPr>
            <a:r>
              <a:rPr lang="fr-CA" dirty="0">
                <a:solidFill>
                  <a:srgbClr val="334E4D"/>
                </a:solidFill>
                <a:ea typeface="+mn-lt"/>
                <a:cs typeface="+mn-lt"/>
              </a:rPr>
              <a:t>comprendre et d’aborder les enjeux </a:t>
            </a:r>
            <a:r>
              <a:rPr lang="fr-CA" sz="2400" b="1" dirty="0">
                <a:solidFill>
                  <a:srgbClr val="C00000"/>
                </a:solidFill>
                <a:ea typeface="+mn-lt"/>
                <a:cs typeface="+mn-lt"/>
              </a:rPr>
              <a:t>éthiques</a:t>
            </a:r>
            <a:r>
              <a:rPr lang="fr-CA" b="1" dirty="0">
                <a:solidFill>
                  <a:srgbClr val="FF0000"/>
                </a:solidFill>
                <a:ea typeface="+mn-lt"/>
                <a:cs typeface="+mn-lt"/>
              </a:rPr>
              <a:t> </a:t>
            </a:r>
            <a:r>
              <a:rPr lang="fr-CA" dirty="0">
                <a:solidFill>
                  <a:srgbClr val="334E4D"/>
                </a:solidFill>
                <a:ea typeface="+mn-lt"/>
                <a:cs typeface="+mn-lt"/>
              </a:rPr>
              <a:t>et les questions de </a:t>
            </a:r>
            <a:r>
              <a:rPr lang="fr-CA" sz="2400" b="1" dirty="0">
                <a:solidFill>
                  <a:srgbClr val="C00000"/>
                </a:solidFill>
                <a:ea typeface="+mn-lt"/>
                <a:cs typeface="+mn-lt"/>
              </a:rPr>
              <a:t>sécurité des données</a:t>
            </a:r>
            <a:endParaRPr lang="fr-CA" dirty="0">
              <a:solidFill>
                <a:srgbClr val="334E4D"/>
              </a:solidFill>
              <a:ea typeface="+mn-lt"/>
              <a:cs typeface="+mn-lt"/>
            </a:endParaRPr>
          </a:p>
          <a:p>
            <a:r>
              <a:rPr lang="fr-CA" sz="2000" dirty="0">
                <a:solidFill>
                  <a:srgbClr val="334E4D"/>
                </a:solidFill>
                <a:ea typeface="+mn-lt"/>
                <a:cs typeface="+mn-lt"/>
              </a:rPr>
              <a:t>de découvrir des </a:t>
            </a:r>
            <a:r>
              <a:rPr lang="fr-CA" sz="2400" b="1" dirty="0">
                <a:solidFill>
                  <a:srgbClr val="C00000"/>
                </a:solidFill>
                <a:ea typeface="+mn-lt"/>
                <a:cs typeface="+mn-lt"/>
              </a:rPr>
              <a:t>outils numériques institutionnels </a:t>
            </a:r>
            <a:r>
              <a:rPr lang="fr-CA" sz="2000" dirty="0">
                <a:solidFill>
                  <a:srgbClr val="334E4D"/>
                </a:solidFill>
                <a:ea typeface="+mn-lt"/>
                <a:cs typeface="+mn-lt"/>
              </a:rPr>
              <a:t>pour enrichir votre enseignement et améliorer l’apprentissage des élèves</a:t>
            </a:r>
            <a:endParaRPr lang="fr-CA" sz="2000" dirty="0">
              <a:solidFill>
                <a:srgbClr val="334E4D"/>
              </a:solidFill>
              <a:cs typeface="Calibri"/>
            </a:endParaRPr>
          </a:p>
        </p:txBody>
      </p:sp>
      <p:sp>
        <p:nvSpPr>
          <p:cNvPr id="4" name="Rectangle 3">
            <a:extLst>
              <a:ext uri="{FF2B5EF4-FFF2-40B4-BE49-F238E27FC236}">
                <a16:creationId xmlns:a16="http://schemas.microsoft.com/office/drawing/2014/main" id="{C714CD70-BE6D-4823-AED9-BA9FC2DA6B58}"/>
              </a:ext>
            </a:extLst>
          </p:cNvPr>
          <p:cNvSpPr/>
          <p:nvPr>
            <p:custDataLst>
              <p:tags r:id="rId3"/>
            </p:custDataLst>
          </p:nvPr>
        </p:nvSpPr>
        <p:spPr>
          <a:xfrm>
            <a:off x="2160000" y="360000"/>
            <a:ext cx="6262227"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Intentions de la formation</a:t>
            </a:r>
          </a:p>
        </p:txBody>
      </p:sp>
    </p:spTree>
    <p:extLst>
      <p:ext uri="{BB962C8B-B14F-4D97-AF65-F5344CB8AC3E}">
        <p14:creationId xmlns:p14="http://schemas.microsoft.com/office/powerpoint/2010/main" val="10684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883E7FC0-A92E-4949-881C-120515A64FD0}"/>
              </a:ext>
            </a:extLst>
          </p:cNvPr>
          <p:cNvPicPr>
            <a:picLocks noGrp="1" noChangeAspect="1"/>
          </p:cNvPicPr>
          <p:nvPr>
            <p:ph idx="1"/>
            <p:custDataLst>
              <p:tags r:id="rId1"/>
            </p:custDataLst>
          </p:nvPr>
        </p:nvPicPr>
        <p:blipFill rotWithShape="1">
          <a:blip r:embed="rId10">
            <a:extLst>
              <a:ext uri="{28A0092B-C50C-407E-A947-70E740481C1C}">
                <a14:useLocalDpi xmlns:a14="http://schemas.microsoft.com/office/drawing/2010/main" val="0"/>
              </a:ext>
            </a:extLst>
          </a:blip>
          <a:srcRect t="8569"/>
          <a:stretch/>
        </p:blipFill>
        <p:spPr>
          <a:xfrm>
            <a:off x="4937762" y="-52353"/>
            <a:ext cx="7366782" cy="6868149"/>
          </a:xfrm>
        </p:spPr>
      </p:pic>
      <p:sp>
        <p:nvSpPr>
          <p:cNvPr id="4" name="Rectangle 3">
            <a:extLst>
              <a:ext uri="{FF2B5EF4-FFF2-40B4-BE49-F238E27FC236}">
                <a16:creationId xmlns:a16="http://schemas.microsoft.com/office/drawing/2014/main" id="{579C2AA9-B1DE-495C-A17D-A38F83C72E51}"/>
              </a:ext>
            </a:extLst>
          </p:cNvPr>
          <p:cNvSpPr/>
          <p:nvPr>
            <p:custDataLst>
              <p:tags r:id="rId2"/>
            </p:custDataLst>
          </p:nvPr>
        </p:nvSpPr>
        <p:spPr>
          <a:xfrm>
            <a:off x="2165356" y="366701"/>
            <a:ext cx="3410806" cy="1754326"/>
          </a:xfrm>
          <a:prstGeom prst="rect">
            <a:avLst/>
          </a:prstGeom>
        </p:spPr>
        <p:txBody>
          <a:bodyPr wrap="square" lIns="91440" tIns="45720" rIns="91440" bIns="45720" anchor="t">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Référentiel de </a:t>
            </a:r>
          </a:p>
          <a:p>
            <a:r>
              <a:rPr lang="fr-CA" sz="3600" b="1" cap="all" dirty="0">
                <a:solidFill>
                  <a:srgbClr val="333333"/>
                </a:solidFill>
                <a:latin typeface="Calibri"/>
                <a:ea typeface="+mj-ea"/>
                <a:cs typeface="Calibri"/>
              </a:rPr>
              <a:t>compétences numériques</a:t>
            </a:r>
            <a:endParaRPr lang="fr-CA" sz="3600" b="1" cap="all" dirty="0">
              <a:solidFill>
                <a:srgbClr val="333333"/>
              </a:solidFill>
              <a:latin typeface="Calibri" panose="020F0502020204030204" pitchFamily="34" charset="0"/>
              <a:ea typeface="+mj-ea"/>
              <a:cs typeface="Calibri" panose="020F0502020204030204" pitchFamily="34" charset="0"/>
            </a:endParaRPr>
          </a:p>
        </p:txBody>
      </p:sp>
      <p:sp>
        <p:nvSpPr>
          <p:cNvPr id="2" name="ZoneTexte 1">
            <a:extLst>
              <a:ext uri="{FF2B5EF4-FFF2-40B4-BE49-F238E27FC236}">
                <a16:creationId xmlns:a16="http://schemas.microsoft.com/office/drawing/2014/main" id="{44172724-4F79-4A6B-B70E-5945DB15F2CF}"/>
              </a:ext>
            </a:extLst>
          </p:cNvPr>
          <p:cNvSpPr txBox="1"/>
          <p:nvPr>
            <p:custDataLst>
              <p:tags r:id="rId3"/>
            </p:custDataLst>
          </p:nvPr>
        </p:nvSpPr>
        <p:spPr>
          <a:xfrm>
            <a:off x="1991188" y="6109060"/>
            <a:ext cx="3418115" cy="646331"/>
          </a:xfrm>
          <a:prstGeom prst="rect">
            <a:avLst/>
          </a:prstGeom>
          <a:noFill/>
        </p:spPr>
        <p:txBody>
          <a:bodyPr wrap="none" rtlCol="0">
            <a:spAutoFit/>
          </a:bodyPr>
          <a:lstStyle/>
          <a:p>
            <a:r>
              <a:rPr lang="fr-CA" dirty="0">
                <a:solidFill>
                  <a:srgbClr val="0066FF"/>
                </a:solidFill>
                <a:hlinkClick r:id="rId11">
                  <a:extLst>
                    <a:ext uri="{A12FA001-AC4F-418D-AE19-62706E023703}">
                      <ahyp:hlinkClr xmlns:ahyp="http://schemas.microsoft.com/office/drawing/2018/hyperlinkcolor" val="tx"/>
                    </a:ext>
                  </a:extLst>
                </a:hlinkClick>
              </a:rPr>
              <a:t>Ministère de l’Éducation et </a:t>
            </a:r>
          </a:p>
          <a:p>
            <a:r>
              <a:rPr lang="fr-CA" dirty="0">
                <a:solidFill>
                  <a:srgbClr val="0066FF"/>
                </a:solidFill>
                <a:hlinkClick r:id="rId11">
                  <a:extLst>
                    <a:ext uri="{A12FA001-AC4F-418D-AE19-62706E023703}">
                      <ahyp:hlinkClr xmlns:ahyp="http://schemas.microsoft.com/office/drawing/2018/hyperlinkcolor" val="tx"/>
                    </a:ext>
                  </a:extLst>
                </a:hlinkClick>
              </a:rPr>
              <a:t>de l’Enseignement supérieur, 2019</a:t>
            </a:r>
            <a:endParaRPr lang="fr-CA" dirty="0">
              <a:solidFill>
                <a:srgbClr val="0066FF"/>
              </a:solidFill>
            </a:endParaRPr>
          </a:p>
        </p:txBody>
      </p:sp>
      <p:pic>
        <p:nvPicPr>
          <p:cNvPr id="9" name="Image 8">
            <a:extLst>
              <a:ext uri="{FF2B5EF4-FFF2-40B4-BE49-F238E27FC236}">
                <a16:creationId xmlns:a16="http://schemas.microsoft.com/office/drawing/2014/main" id="{0FE06794-90EE-49DE-9704-79CAE55CA342}"/>
              </a:ext>
            </a:extLst>
          </p:cNvPr>
          <p:cNvPicPr>
            <a:picLocks noChangeAspect="1"/>
          </p:cNvPicPr>
          <p:nvPr>
            <p:custDataLst>
              <p:tags r:id="rId4"/>
            </p:custDataLst>
          </p:nvPr>
        </p:nvPicPr>
        <p:blipFill>
          <a:blip r:embed="rId12"/>
          <a:stretch>
            <a:fillRect/>
          </a:stretch>
        </p:blipFill>
        <p:spPr>
          <a:xfrm>
            <a:off x="10285219" y="804361"/>
            <a:ext cx="439503" cy="439503"/>
          </a:xfrm>
          <a:prstGeom prst="rect">
            <a:avLst/>
          </a:prstGeom>
        </p:spPr>
      </p:pic>
      <p:pic>
        <p:nvPicPr>
          <p:cNvPr id="11" name="Image 10">
            <a:extLst>
              <a:ext uri="{FF2B5EF4-FFF2-40B4-BE49-F238E27FC236}">
                <a16:creationId xmlns:a16="http://schemas.microsoft.com/office/drawing/2014/main" id="{5D01E8A5-1B24-48AE-905C-B172499255ED}"/>
              </a:ext>
            </a:extLst>
          </p:cNvPr>
          <p:cNvPicPr>
            <a:picLocks noChangeAspect="1"/>
          </p:cNvPicPr>
          <p:nvPr>
            <p:custDataLst>
              <p:tags r:id="rId5"/>
            </p:custDataLst>
          </p:nvPr>
        </p:nvPicPr>
        <p:blipFill>
          <a:blip r:embed="rId12"/>
          <a:stretch>
            <a:fillRect/>
          </a:stretch>
        </p:blipFill>
        <p:spPr>
          <a:xfrm>
            <a:off x="5805073" y="653708"/>
            <a:ext cx="439503" cy="439503"/>
          </a:xfrm>
          <a:prstGeom prst="rect">
            <a:avLst/>
          </a:prstGeom>
        </p:spPr>
      </p:pic>
      <p:pic>
        <p:nvPicPr>
          <p:cNvPr id="7" name="Image 6">
            <a:extLst>
              <a:ext uri="{FF2B5EF4-FFF2-40B4-BE49-F238E27FC236}">
                <a16:creationId xmlns:a16="http://schemas.microsoft.com/office/drawing/2014/main" id="{BD77D929-59BF-4E37-EF64-2630818568C4}"/>
              </a:ext>
            </a:extLst>
          </p:cNvPr>
          <p:cNvPicPr>
            <a:picLocks noChangeAspect="1"/>
          </p:cNvPicPr>
          <p:nvPr>
            <p:custDataLst>
              <p:tags r:id="rId6"/>
            </p:custDataLst>
          </p:nvPr>
        </p:nvPicPr>
        <p:blipFill>
          <a:blip r:embed="rId12"/>
          <a:stretch>
            <a:fillRect/>
          </a:stretch>
        </p:blipFill>
        <p:spPr>
          <a:xfrm>
            <a:off x="7333244" y="364858"/>
            <a:ext cx="439503" cy="439503"/>
          </a:xfrm>
          <a:prstGeom prst="rect">
            <a:avLst/>
          </a:prstGeom>
        </p:spPr>
      </p:pic>
      <p:pic>
        <p:nvPicPr>
          <p:cNvPr id="10" name="Image 9">
            <a:extLst>
              <a:ext uri="{FF2B5EF4-FFF2-40B4-BE49-F238E27FC236}">
                <a16:creationId xmlns:a16="http://schemas.microsoft.com/office/drawing/2014/main" id="{5249CEEC-ECFE-45E4-92C9-514BF5BB53A2}"/>
              </a:ext>
            </a:extLst>
          </p:cNvPr>
          <p:cNvPicPr>
            <a:picLocks noChangeAspect="1"/>
          </p:cNvPicPr>
          <p:nvPr>
            <p:custDataLst>
              <p:tags r:id="rId7"/>
            </p:custDataLst>
          </p:nvPr>
        </p:nvPicPr>
        <p:blipFill>
          <a:blip r:embed="rId12"/>
          <a:stretch>
            <a:fillRect/>
          </a:stretch>
        </p:blipFill>
        <p:spPr>
          <a:xfrm>
            <a:off x="5356410" y="1917831"/>
            <a:ext cx="439503" cy="439503"/>
          </a:xfrm>
          <a:prstGeom prst="rect">
            <a:avLst/>
          </a:prstGeom>
        </p:spPr>
      </p:pic>
      <p:pic>
        <p:nvPicPr>
          <p:cNvPr id="13" name="Image 12">
            <a:extLst>
              <a:ext uri="{FF2B5EF4-FFF2-40B4-BE49-F238E27FC236}">
                <a16:creationId xmlns:a16="http://schemas.microsoft.com/office/drawing/2014/main" id="{68AF8DCB-D8A5-8EB1-7118-43E39A22C042}"/>
              </a:ext>
            </a:extLst>
          </p:cNvPr>
          <p:cNvPicPr>
            <a:picLocks noChangeAspect="1"/>
          </p:cNvPicPr>
          <p:nvPr>
            <p:custDataLst>
              <p:tags r:id="rId8"/>
            </p:custDataLst>
          </p:nvPr>
        </p:nvPicPr>
        <p:blipFill>
          <a:blip r:embed="rId12"/>
          <a:stretch>
            <a:fillRect/>
          </a:stretch>
        </p:blipFill>
        <p:spPr>
          <a:xfrm>
            <a:off x="10155896" y="102902"/>
            <a:ext cx="439503" cy="439503"/>
          </a:xfrm>
          <a:prstGeom prst="rect">
            <a:avLst/>
          </a:prstGeom>
        </p:spPr>
      </p:pic>
    </p:spTree>
    <p:extLst>
      <p:ext uri="{BB962C8B-B14F-4D97-AF65-F5344CB8AC3E}">
        <p14:creationId xmlns:p14="http://schemas.microsoft.com/office/powerpoint/2010/main" val="379010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E9EC95-0502-41EF-BB31-27042F01A36E}"/>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579C2AA9-B1DE-495C-A17D-A38F83C72E51}"/>
              </a:ext>
            </a:extLst>
          </p:cNvPr>
          <p:cNvSpPr/>
          <p:nvPr>
            <p:custDataLst>
              <p:tags r:id="rId2"/>
            </p:custDataLst>
          </p:nvPr>
        </p:nvSpPr>
        <p:spPr>
          <a:xfrm>
            <a:off x="2165355" y="366701"/>
            <a:ext cx="9286415" cy="1077218"/>
          </a:xfrm>
          <a:prstGeom prst="rect">
            <a:avLst/>
          </a:prstGeom>
          <a:effectLst/>
        </p:spPr>
        <p:txBody>
          <a:bodyPr wrap="square" lIns="91440" tIns="45720" rIns="91440" bIns="45720" anchor="t">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Explication sommaire du travail </a:t>
            </a:r>
            <a:br>
              <a:rPr lang="fr-CA" sz="3600" b="1" cap="all" dirty="0">
                <a:solidFill>
                  <a:srgbClr val="333333"/>
                </a:solidFill>
                <a:latin typeface="Calibri" panose="020F0502020204030204" pitchFamily="34" charset="0"/>
                <a:ea typeface="+mj-ea"/>
                <a:cs typeface="Calibri" panose="020F0502020204030204" pitchFamily="34" charset="0"/>
              </a:rPr>
            </a:br>
            <a:r>
              <a:rPr lang="fr-CA" sz="2800" cap="all" dirty="0">
                <a:solidFill>
                  <a:srgbClr val="333333"/>
                </a:solidFill>
                <a:latin typeface="Calibri" panose="020F0502020204030204" pitchFamily="34" charset="0"/>
                <a:ea typeface="+mj-ea"/>
                <a:cs typeface="Calibri" panose="020F0502020204030204" pitchFamily="34" charset="0"/>
              </a:rPr>
              <a:t>reconnaissance de crédits universitaires</a:t>
            </a:r>
            <a:endParaRPr lang="fr-CA" sz="3600" cap="all" dirty="0">
              <a:solidFill>
                <a:srgbClr val="333333"/>
              </a:solidFill>
              <a:latin typeface="Calibri" panose="020F0502020204030204" pitchFamily="34" charset="0"/>
              <a:ea typeface="+mj-ea"/>
              <a:cs typeface="Calibri" panose="020F0502020204030204" pitchFamily="34" charset="0"/>
            </a:endParaRPr>
          </a:p>
        </p:txBody>
      </p:sp>
      <p:pic>
        <p:nvPicPr>
          <p:cNvPr id="7" name="Image 6">
            <a:extLst>
              <a:ext uri="{FF2B5EF4-FFF2-40B4-BE49-F238E27FC236}">
                <a16:creationId xmlns:a16="http://schemas.microsoft.com/office/drawing/2014/main" id="{3CD081AB-4B8E-4648-9966-218E291681C8}"/>
              </a:ext>
            </a:extLst>
          </p:cNvPr>
          <p:cNvPicPr>
            <a:picLocks noChangeAspect="1"/>
          </p:cNvPicPr>
          <p:nvPr>
            <p:custDataLst>
              <p:tags r:id="rId3"/>
            </p:custDataLst>
          </p:nvPr>
        </p:nvPicPr>
        <p:blipFill>
          <a:blip r:embed="rId9"/>
          <a:stretch>
            <a:fillRect/>
          </a:stretch>
        </p:blipFill>
        <p:spPr>
          <a:xfrm>
            <a:off x="2170538" y="2091316"/>
            <a:ext cx="8018752" cy="1969225"/>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BD997A3C-68B8-4921-BA0B-FD78E604541E}"/>
              </a:ext>
            </a:extLst>
          </p:cNvPr>
          <p:cNvSpPr txBox="1"/>
          <p:nvPr>
            <p:custDataLst>
              <p:tags r:id="rId4"/>
            </p:custDataLst>
          </p:nvPr>
        </p:nvSpPr>
        <p:spPr>
          <a:xfrm>
            <a:off x="2165355" y="4251450"/>
            <a:ext cx="1339406" cy="369332"/>
          </a:xfrm>
          <a:prstGeom prst="rect">
            <a:avLst/>
          </a:prstGeom>
          <a:noFill/>
        </p:spPr>
        <p:txBody>
          <a:bodyPr wrap="none" rtlCol="0">
            <a:spAutoFit/>
          </a:bodyPr>
          <a:lstStyle/>
          <a:p>
            <a:r>
              <a:rPr lang="fr-CA" dirty="0">
                <a:solidFill>
                  <a:srgbClr val="000000"/>
                </a:solidFill>
              </a:rPr>
              <a:t>Ressources :</a:t>
            </a:r>
          </a:p>
        </p:txBody>
      </p:sp>
      <p:pic>
        <p:nvPicPr>
          <p:cNvPr id="11" name="Image 10">
            <a:extLst>
              <a:ext uri="{FF2B5EF4-FFF2-40B4-BE49-F238E27FC236}">
                <a16:creationId xmlns:a16="http://schemas.microsoft.com/office/drawing/2014/main" id="{6F862108-E606-4FFA-8125-715386979DF9}"/>
              </a:ext>
            </a:extLst>
          </p:cNvPr>
          <p:cNvPicPr>
            <a:picLocks noChangeAspect="1"/>
          </p:cNvPicPr>
          <p:nvPr>
            <p:custDataLst>
              <p:tags r:id="rId5"/>
            </p:custDataLst>
          </p:nvPr>
        </p:nvPicPr>
        <p:blipFill>
          <a:blip r:embed="rId10"/>
          <a:stretch>
            <a:fillRect/>
          </a:stretch>
        </p:blipFill>
        <p:spPr>
          <a:xfrm>
            <a:off x="2170538" y="4622764"/>
            <a:ext cx="4229690" cy="2238687"/>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ED55B063-8693-40C1-91B1-F3DAAC347EA1}"/>
              </a:ext>
            </a:extLst>
          </p:cNvPr>
          <p:cNvPicPr>
            <a:picLocks noChangeAspect="1"/>
          </p:cNvPicPr>
          <p:nvPr>
            <p:custDataLst>
              <p:tags r:id="rId6"/>
            </p:custDataLst>
          </p:nvPr>
        </p:nvPicPr>
        <p:blipFill>
          <a:blip r:embed="rId11"/>
          <a:stretch>
            <a:fillRect/>
          </a:stretch>
        </p:blipFill>
        <p:spPr>
          <a:xfrm>
            <a:off x="6821109" y="4619313"/>
            <a:ext cx="4380803" cy="2238687"/>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86074C19-0966-4F32-A988-34AB3F0BF01F}"/>
              </a:ext>
            </a:extLst>
          </p:cNvPr>
          <p:cNvSpPr txBox="1"/>
          <p:nvPr>
            <p:custDataLst>
              <p:tags r:id="rId7"/>
            </p:custDataLst>
          </p:nvPr>
        </p:nvSpPr>
        <p:spPr>
          <a:xfrm>
            <a:off x="2165355" y="1678215"/>
            <a:ext cx="1245854" cy="369332"/>
          </a:xfrm>
          <a:prstGeom prst="rect">
            <a:avLst/>
          </a:prstGeom>
          <a:noFill/>
        </p:spPr>
        <p:txBody>
          <a:bodyPr wrap="none" rtlCol="0">
            <a:spAutoFit/>
          </a:bodyPr>
          <a:lstStyle/>
          <a:p>
            <a:r>
              <a:rPr lang="fr-CA" dirty="0">
                <a:solidFill>
                  <a:srgbClr val="000000"/>
                </a:solidFill>
              </a:rPr>
              <a:t>Consignes :</a:t>
            </a:r>
          </a:p>
        </p:txBody>
      </p:sp>
    </p:spTree>
    <p:extLst>
      <p:ext uri="{BB962C8B-B14F-4D97-AF65-F5344CB8AC3E}">
        <p14:creationId xmlns:p14="http://schemas.microsoft.com/office/powerpoint/2010/main" val="398637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81BA81-D650-45F0-A0E3-EA30114856C2}"/>
              </a:ext>
            </a:extLst>
          </p:cNvPr>
          <p:cNvSpPr/>
          <p:nvPr>
            <p:custDataLst>
              <p:tags r:id="rId1"/>
            </p:custDataLst>
          </p:nvPr>
        </p:nvSpPr>
        <p:spPr>
          <a:xfrm>
            <a:off x="1886393" y="-390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a:extLst>
              <a:ext uri="{FF2B5EF4-FFF2-40B4-BE49-F238E27FC236}">
                <a16:creationId xmlns:a16="http://schemas.microsoft.com/office/drawing/2014/main" id="{6BB3472B-29B9-8EA8-8C4D-A6CDE53EB28A}"/>
              </a:ext>
            </a:extLst>
          </p:cNvPr>
          <p:cNvPicPr>
            <a:picLocks noChangeAspect="1"/>
          </p:cNvPicPr>
          <p:nvPr>
            <p:custDataLst>
              <p:tags r:id="rId2"/>
            </p:custDataLst>
          </p:nvPr>
        </p:nvPicPr>
        <p:blipFill>
          <a:blip r:embed="rId7"/>
          <a:stretch>
            <a:fillRect/>
          </a:stretch>
        </p:blipFill>
        <p:spPr>
          <a:xfrm>
            <a:off x="5333560" y="782976"/>
            <a:ext cx="6240612" cy="6292455"/>
          </a:xfrm>
          <a:prstGeom prst="rect">
            <a:avLst/>
          </a:prstGeom>
        </p:spPr>
      </p:pic>
      <p:sp>
        <p:nvSpPr>
          <p:cNvPr id="4" name="Rectangle 3">
            <a:extLst>
              <a:ext uri="{FF2B5EF4-FFF2-40B4-BE49-F238E27FC236}">
                <a16:creationId xmlns:a16="http://schemas.microsoft.com/office/drawing/2014/main" id="{C714CD70-BE6D-4823-AED9-BA9FC2DA6B58}"/>
              </a:ext>
            </a:extLst>
          </p:cNvPr>
          <p:cNvSpPr/>
          <p:nvPr>
            <p:custDataLst>
              <p:tags r:id="rId3"/>
            </p:custDataLst>
          </p:nvPr>
        </p:nvSpPr>
        <p:spPr>
          <a:xfrm>
            <a:off x="2160000" y="360000"/>
            <a:ext cx="8473602"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Modèles d’intégration du numérique</a:t>
            </a:r>
          </a:p>
        </p:txBody>
      </p:sp>
      <p:sp>
        <p:nvSpPr>
          <p:cNvPr id="5" name="ZoneTexte 4">
            <a:extLst>
              <a:ext uri="{FF2B5EF4-FFF2-40B4-BE49-F238E27FC236}">
                <a16:creationId xmlns:a16="http://schemas.microsoft.com/office/drawing/2014/main" id="{ECBD4BA4-5E79-04C2-E498-6F26ECFA87D3}"/>
              </a:ext>
            </a:extLst>
          </p:cNvPr>
          <p:cNvSpPr txBox="1"/>
          <p:nvPr>
            <p:custDataLst>
              <p:tags r:id="rId4"/>
            </p:custDataLst>
          </p:nvPr>
        </p:nvSpPr>
        <p:spPr>
          <a:xfrm>
            <a:off x="2203173" y="5781260"/>
            <a:ext cx="30976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dirty="0">
                <a:solidFill>
                  <a:srgbClr val="333333"/>
                </a:solidFill>
              </a:rPr>
              <a:t>Source de l’image : </a:t>
            </a:r>
            <a:endParaRPr lang="fr-CA" dirty="0">
              <a:solidFill>
                <a:schemeClr val="accent5"/>
              </a:solidFill>
              <a:hlinkClick r:id="rId8">
                <a:extLst>
                  <a:ext uri="{A12FA001-AC4F-418D-AE19-62706E023703}">
                    <ahyp:hlinkClr xmlns:ahyp="http://schemas.microsoft.com/office/drawing/2018/hyperlinkcolor" val="tx"/>
                  </a:ext>
                </a:extLst>
              </a:hlinkClick>
            </a:endParaRPr>
          </a:p>
          <a:p>
            <a:pPr algn="l"/>
            <a:r>
              <a:rPr lang="fr-CA" dirty="0">
                <a:solidFill>
                  <a:srgbClr val="0066FF"/>
                </a:solidFill>
                <a:hlinkClick r:id="rId8">
                  <a:extLst>
                    <a:ext uri="{A12FA001-AC4F-418D-AE19-62706E023703}">
                      <ahyp:hlinkClr xmlns:ahyp="http://schemas.microsoft.com/office/drawing/2018/hyperlinkcolor" val="tx"/>
                    </a:ext>
                  </a:extLst>
                </a:hlinkClick>
              </a:rPr>
              <a:t>TPACK — </a:t>
            </a:r>
            <a:r>
              <a:rPr lang="fr-CA" dirty="0" err="1">
                <a:solidFill>
                  <a:srgbClr val="0066FF"/>
                </a:solidFill>
                <a:hlinkClick r:id="rId8">
                  <a:extLst>
                    <a:ext uri="{A12FA001-AC4F-418D-AE19-62706E023703}">
                      <ahyp:hlinkClr xmlns:ahyp="http://schemas.microsoft.com/office/drawing/2018/hyperlinkcolor" val="tx"/>
                    </a:ext>
                  </a:extLst>
                </a:hlinkClick>
              </a:rPr>
              <a:t>EduTech</a:t>
            </a:r>
            <a:r>
              <a:rPr lang="fr-CA" dirty="0">
                <a:solidFill>
                  <a:srgbClr val="0066FF"/>
                </a:solidFill>
                <a:hlinkClick r:id="rId8">
                  <a:extLst>
                    <a:ext uri="{A12FA001-AC4F-418D-AE19-62706E023703}">
                      <ahyp:hlinkClr xmlns:ahyp="http://schemas.microsoft.com/office/drawing/2018/hyperlinkcolor" val="tx"/>
                    </a:ext>
                  </a:extLst>
                </a:hlinkClick>
              </a:rPr>
              <a:t> Wiki (unige.ch)</a:t>
            </a:r>
            <a:endParaRPr lang="fr-CA" dirty="0">
              <a:solidFill>
                <a:srgbClr val="0066FF"/>
              </a:solidFill>
            </a:endParaRPr>
          </a:p>
        </p:txBody>
      </p:sp>
      <p:sp>
        <p:nvSpPr>
          <p:cNvPr id="3" name="Espace réservé du contenu 2">
            <a:extLst>
              <a:ext uri="{FF2B5EF4-FFF2-40B4-BE49-F238E27FC236}">
                <a16:creationId xmlns:a16="http://schemas.microsoft.com/office/drawing/2014/main" id="{DDD505DF-CF35-4A72-9A5B-61EC2212D184}"/>
              </a:ext>
            </a:extLst>
          </p:cNvPr>
          <p:cNvSpPr>
            <a:spLocks noGrp="1"/>
          </p:cNvSpPr>
          <p:nvPr>
            <p:ph idx="1"/>
            <p:custDataLst>
              <p:tags r:id="rId5"/>
            </p:custDataLst>
          </p:nvPr>
        </p:nvSpPr>
        <p:spPr>
          <a:xfrm>
            <a:off x="2030167" y="1025106"/>
            <a:ext cx="3270701" cy="4800600"/>
          </a:xfrm>
        </p:spPr>
        <p:txBody>
          <a:bodyPr/>
          <a:lstStyle/>
          <a:p>
            <a:pPr marL="114300" indent="0">
              <a:buNone/>
            </a:pPr>
            <a:r>
              <a:rPr lang="fr-CA" b="1" dirty="0"/>
              <a:t>Le modèle TPACK </a:t>
            </a:r>
          </a:p>
          <a:p>
            <a:pPr marL="114300" indent="0">
              <a:buNone/>
            </a:pPr>
            <a:r>
              <a:rPr lang="fr-CA" sz="1800" i="1" dirty="0" err="1"/>
              <a:t>Technological</a:t>
            </a:r>
            <a:r>
              <a:rPr lang="fr-CA" sz="1800" i="1" dirty="0"/>
              <a:t> </a:t>
            </a:r>
            <a:r>
              <a:rPr lang="fr-CA" sz="1800" i="1" dirty="0" err="1"/>
              <a:t>Pedagogical</a:t>
            </a:r>
            <a:r>
              <a:rPr lang="fr-CA" sz="1800" i="1" dirty="0"/>
              <a:t> Content </a:t>
            </a:r>
            <a:r>
              <a:rPr lang="fr-CA" sz="1800" i="1" dirty="0" err="1"/>
              <a:t>Knowledge</a:t>
            </a:r>
            <a:endParaRPr lang="fr-CA" sz="1800" i="1" dirty="0"/>
          </a:p>
          <a:p>
            <a:pPr marL="114300" indent="0">
              <a:buNone/>
            </a:pPr>
            <a:r>
              <a:rPr lang="en-US" sz="1400" b="1" dirty="0"/>
              <a:t>Mishra, P., &amp; Koehler, M. J. (2006)</a:t>
            </a:r>
            <a:endParaRPr lang="fr-CA" sz="1400" b="1" dirty="0"/>
          </a:p>
          <a:p>
            <a:pPr marL="114300" indent="0">
              <a:buNone/>
            </a:pPr>
            <a:endParaRPr lang="fr-CA" sz="1800" i="1" dirty="0"/>
          </a:p>
          <a:p>
            <a:pPr marL="114300" indent="0">
              <a:buNone/>
            </a:pPr>
            <a:endParaRPr lang="fr-CA" dirty="0"/>
          </a:p>
        </p:txBody>
      </p:sp>
    </p:spTree>
    <p:extLst>
      <p:ext uri="{BB962C8B-B14F-4D97-AF65-F5344CB8AC3E}">
        <p14:creationId xmlns:p14="http://schemas.microsoft.com/office/powerpoint/2010/main" val="33147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2C3798-768A-2C55-E0D2-FCFA74B70540}"/>
              </a:ext>
            </a:extLst>
          </p:cNvPr>
          <p:cNvSpPr/>
          <p:nvPr>
            <p:custDataLst>
              <p:tags r:id="rId1"/>
            </p:custDataLst>
          </p:nvPr>
        </p:nvSpPr>
        <p:spPr>
          <a:xfrm>
            <a:off x="1886393" y="-390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DAB4CB7B-C748-FDC2-D4B6-3714FF557855}"/>
              </a:ext>
            </a:extLst>
          </p:cNvPr>
          <p:cNvSpPr/>
          <p:nvPr>
            <p:custDataLst>
              <p:tags r:id="rId2"/>
            </p:custDataLst>
          </p:nvPr>
        </p:nvSpPr>
        <p:spPr>
          <a:xfrm>
            <a:off x="2226466" y="287775"/>
            <a:ext cx="8732266" cy="646331"/>
          </a:xfrm>
          <a:prstGeom prst="rect">
            <a:avLst/>
          </a:prstGeom>
        </p:spPr>
        <p:txBody>
          <a:bodyPr wrap="square" lIns="91440" tIns="45720" rIns="91440" bIns="45720" anchor="t">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      Activité #2 — Études de cas TPACK</a:t>
            </a:r>
          </a:p>
        </p:txBody>
      </p:sp>
      <p:pic>
        <p:nvPicPr>
          <p:cNvPr id="5" name="Image 4">
            <a:extLst>
              <a:ext uri="{FF2B5EF4-FFF2-40B4-BE49-F238E27FC236}">
                <a16:creationId xmlns:a16="http://schemas.microsoft.com/office/drawing/2014/main" id="{720FAD2D-2CD3-7C17-28F5-AB4C64CEB6B6}"/>
              </a:ext>
            </a:extLst>
          </p:cNvPr>
          <p:cNvPicPr>
            <a:picLocks noChangeAspect="1"/>
          </p:cNvPicPr>
          <p:nvPr>
            <p:custDataLst>
              <p:tags r:id="rId3"/>
            </p:custDataLst>
          </p:nvPr>
        </p:nvPicPr>
        <p:blipFill>
          <a:blip r:embed="rId6"/>
          <a:stretch>
            <a:fillRect/>
          </a:stretch>
        </p:blipFill>
        <p:spPr>
          <a:xfrm>
            <a:off x="2160000" y="326615"/>
            <a:ext cx="676369" cy="619211"/>
          </a:xfrm>
          <a:prstGeom prst="rect">
            <a:avLst/>
          </a:prstGeom>
        </p:spPr>
      </p:pic>
      <p:pic>
        <p:nvPicPr>
          <p:cNvPr id="3" name="Image 2">
            <a:extLst>
              <a:ext uri="{FF2B5EF4-FFF2-40B4-BE49-F238E27FC236}">
                <a16:creationId xmlns:a16="http://schemas.microsoft.com/office/drawing/2014/main" id="{9F3A9EBC-C056-2536-9C02-DA79C1298315}"/>
              </a:ext>
            </a:extLst>
          </p:cNvPr>
          <p:cNvPicPr>
            <a:picLocks noChangeAspect="1"/>
          </p:cNvPicPr>
          <p:nvPr>
            <p:custDataLst>
              <p:tags r:id="rId4"/>
            </p:custDataLst>
          </p:nvPr>
        </p:nvPicPr>
        <p:blipFill>
          <a:blip r:embed="rId7"/>
          <a:stretch>
            <a:fillRect/>
          </a:stretch>
        </p:blipFill>
        <p:spPr>
          <a:xfrm>
            <a:off x="2226466" y="1380529"/>
            <a:ext cx="9662544" cy="5436695"/>
          </a:xfrm>
          <a:prstGeom prst="rect">
            <a:avLst/>
          </a:prstGeom>
        </p:spPr>
      </p:pic>
    </p:spTree>
    <p:extLst>
      <p:ext uri="{BB962C8B-B14F-4D97-AF65-F5344CB8AC3E}">
        <p14:creationId xmlns:p14="http://schemas.microsoft.com/office/powerpoint/2010/main" val="20465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9D98F0-8B48-4C91-B58E-4C33A1D5C8AF}"/>
              </a:ext>
            </a:extLst>
          </p:cNvPr>
          <p:cNvSpPr/>
          <p:nvPr>
            <p:custDataLst>
              <p:tags r:id="rId1"/>
            </p:custDataLst>
          </p:nvPr>
        </p:nvSpPr>
        <p:spPr>
          <a:xfrm>
            <a:off x="1974574" y="0"/>
            <a:ext cx="10535478" cy="69971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C714CD70-BE6D-4823-AED9-BA9FC2DA6B58}"/>
              </a:ext>
            </a:extLst>
          </p:cNvPr>
          <p:cNvSpPr/>
          <p:nvPr>
            <p:custDataLst>
              <p:tags r:id="rId2"/>
            </p:custDataLst>
          </p:nvPr>
        </p:nvSpPr>
        <p:spPr>
          <a:xfrm>
            <a:off x="2160000" y="360000"/>
            <a:ext cx="8473602" cy="646331"/>
          </a:xfrm>
          <a:prstGeom prst="rect">
            <a:avLst/>
          </a:prstGeom>
        </p:spPr>
        <p:txBody>
          <a:bodyPr wrap="none">
            <a:spAutoFit/>
          </a:bodyPr>
          <a:lstStyle/>
          <a:p>
            <a:r>
              <a:rPr lang="fr-CA" sz="3600" b="1" cap="all" dirty="0">
                <a:solidFill>
                  <a:srgbClr val="333333"/>
                </a:solidFill>
                <a:latin typeface="Calibri" panose="020F0502020204030204" pitchFamily="34" charset="0"/>
                <a:ea typeface="+mj-ea"/>
                <a:cs typeface="Calibri" panose="020F0502020204030204" pitchFamily="34" charset="0"/>
              </a:rPr>
              <a:t>Modèles d’intégration du numérique</a:t>
            </a:r>
          </a:p>
        </p:txBody>
      </p:sp>
      <p:pic>
        <p:nvPicPr>
          <p:cNvPr id="7" name="Espace réservé du contenu 11">
            <a:extLst>
              <a:ext uri="{FF2B5EF4-FFF2-40B4-BE49-F238E27FC236}">
                <a16:creationId xmlns:a16="http://schemas.microsoft.com/office/drawing/2014/main" id="{E30A6606-C4B4-40C2-B31A-F84C2748C20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394794" y="1496222"/>
            <a:ext cx="4683973" cy="4813369"/>
          </a:xfrm>
          <a:prstGeom prst="rect">
            <a:avLst/>
          </a:prstGeom>
        </p:spPr>
      </p:pic>
      <p:sp>
        <p:nvSpPr>
          <p:cNvPr id="10" name="ZoneTexte 9">
            <a:extLst>
              <a:ext uri="{FF2B5EF4-FFF2-40B4-BE49-F238E27FC236}">
                <a16:creationId xmlns:a16="http://schemas.microsoft.com/office/drawing/2014/main" id="{8F4778B2-9B9F-C9C8-5B4A-7AEABDF3E9CF}"/>
              </a:ext>
            </a:extLst>
          </p:cNvPr>
          <p:cNvSpPr txBox="1"/>
          <p:nvPr>
            <p:custDataLst>
              <p:tags r:id="rId4"/>
            </p:custDataLst>
          </p:nvPr>
        </p:nvSpPr>
        <p:spPr>
          <a:xfrm rot="1500952">
            <a:off x="7397552" y="1908022"/>
            <a:ext cx="4157849" cy="707886"/>
          </a:xfrm>
          <a:prstGeom prst="rect">
            <a:avLst/>
          </a:prstGeom>
          <a:noFill/>
        </p:spPr>
        <p:txBody>
          <a:bodyPr wrap="square" rtlCol="0">
            <a:spAutoFit/>
          </a:bodyPr>
          <a:lstStyle/>
          <a:p>
            <a:pPr marL="285750" indent="-285750">
              <a:buFont typeface="Arial" panose="020B0604020202020204" pitchFamily="34" charset="0"/>
              <a:buChar char="•"/>
            </a:pPr>
            <a:r>
              <a:rPr lang="fr-CA" sz="2000" b="1" dirty="0">
                <a:solidFill>
                  <a:srgbClr val="DE0000"/>
                </a:solidFill>
              </a:rPr>
              <a:t>Gains pour l’enseignement</a:t>
            </a:r>
          </a:p>
          <a:p>
            <a:pPr marL="285750" indent="-285750">
              <a:buFont typeface="Arial" panose="020B0604020202020204" pitchFamily="34" charset="0"/>
              <a:buChar char="•"/>
            </a:pPr>
            <a:r>
              <a:rPr lang="fr-CA" sz="2000" b="1" dirty="0">
                <a:solidFill>
                  <a:srgbClr val="DE0000"/>
                </a:solidFill>
              </a:rPr>
              <a:t>Gain pour l’apprentissage</a:t>
            </a:r>
          </a:p>
        </p:txBody>
      </p:sp>
      <p:sp>
        <p:nvSpPr>
          <p:cNvPr id="12" name="ZoneTexte 11">
            <a:extLst>
              <a:ext uri="{FF2B5EF4-FFF2-40B4-BE49-F238E27FC236}">
                <a16:creationId xmlns:a16="http://schemas.microsoft.com/office/drawing/2014/main" id="{35EFE98E-67D7-6835-8692-44A50E7BA564}"/>
              </a:ext>
            </a:extLst>
          </p:cNvPr>
          <p:cNvSpPr txBox="1"/>
          <p:nvPr>
            <p:custDataLst>
              <p:tags r:id="rId5"/>
            </p:custDataLst>
          </p:nvPr>
        </p:nvSpPr>
        <p:spPr>
          <a:xfrm rot="20513126">
            <a:off x="1806521" y="1408399"/>
            <a:ext cx="6856739" cy="707886"/>
          </a:xfrm>
          <a:prstGeom prst="rect">
            <a:avLst/>
          </a:prstGeom>
          <a:noFill/>
        </p:spPr>
        <p:txBody>
          <a:bodyPr wrap="square" rtlCol="0">
            <a:spAutoFit/>
          </a:bodyPr>
          <a:lstStyle/>
          <a:p>
            <a:pPr marL="285750" indent="-285750">
              <a:buFont typeface="Arial" panose="020B0604020202020204" pitchFamily="34" charset="0"/>
              <a:buChar char="•"/>
            </a:pPr>
            <a:r>
              <a:rPr lang="fr-CA" sz="2000" b="1" dirty="0">
                <a:solidFill>
                  <a:srgbClr val="DE0000"/>
                </a:solidFill>
              </a:rPr>
              <a:t>Temps + contraintes + énergie pour l’enseignant</a:t>
            </a:r>
          </a:p>
          <a:p>
            <a:pPr marL="285750" indent="-285750">
              <a:buFont typeface="Arial" panose="020B0604020202020204" pitchFamily="34" charset="0"/>
              <a:buChar char="•"/>
            </a:pPr>
            <a:r>
              <a:rPr lang="fr-CA" sz="2000" b="1" dirty="0">
                <a:solidFill>
                  <a:srgbClr val="DE0000"/>
                </a:solidFill>
              </a:rPr>
              <a:t>Temps + contraintes + énergie pour l’élève</a:t>
            </a:r>
          </a:p>
        </p:txBody>
      </p:sp>
      <p:sp>
        <p:nvSpPr>
          <p:cNvPr id="14" name="ZoneTexte 13">
            <a:extLst>
              <a:ext uri="{FF2B5EF4-FFF2-40B4-BE49-F238E27FC236}">
                <a16:creationId xmlns:a16="http://schemas.microsoft.com/office/drawing/2014/main" id="{23DDAA91-2DC4-D54F-4F9B-AD2BCFDC0227}"/>
              </a:ext>
            </a:extLst>
          </p:cNvPr>
          <p:cNvSpPr txBox="1"/>
          <p:nvPr>
            <p:custDataLst>
              <p:tags r:id="rId6"/>
            </p:custDataLst>
          </p:nvPr>
        </p:nvSpPr>
        <p:spPr>
          <a:xfrm>
            <a:off x="7553536" y="6233004"/>
            <a:ext cx="1183466" cy="307777"/>
          </a:xfrm>
          <a:prstGeom prst="rect">
            <a:avLst/>
          </a:prstGeom>
          <a:noFill/>
        </p:spPr>
        <p:txBody>
          <a:bodyPr wrap="none" rtlCol="0">
            <a:spAutoFit/>
          </a:bodyPr>
          <a:lstStyle/>
          <a:p>
            <a:r>
              <a:rPr lang="fr-CA" sz="1400" dirty="0">
                <a:solidFill>
                  <a:srgbClr val="333333"/>
                </a:solidFill>
              </a:rPr>
              <a:t>Image : </a:t>
            </a:r>
            <a:r>
              <a:rPr lang="fr-CA" sz="1400" dirty="0" err="1">
                <a:solidFill>
                  <a:srgbClr val="333333"/>
                </a:solidFill>
              </a:rPr>
              <a:t>Dall-E</a:t>
            </a:r>
            <a:endParaRPr lang="fr-CA" sz="1400" dirty="0">
              <a:solidFill>
                <a:srgbClr val="333333"/>
              </a:solidFill>
            </a:endParaRPr>
          </a:p>
        </p:txBody>
      </p:sp>
    </p:spTree>
    <p:extLst>
      <p:ext uri="{BB962C8B-B14F-4D97-AF65-F5344CB8AC3E}">
        <p14:creationId xmlns:p14="http://schemas.microsoft.com/office/powerpoint/2010/main" val="71670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6"/>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22"/>
</p:tagLst>
</file>

<file path=ppt/tags/tag112.xml><?xml version="1.0" encoding="utf-8"?>
<p:tagLst xmlns:a="http://schemas.openxmlformats.org/drawingml/2006/main" xmlns:r="http://schemas.openxmlformats.org/officeDocument/2006/relationships" xmlns:p="http://schemas.openxmlformats.org/presentationml/2006/main">
  <p:tag name="NUM" val="22"/>
</p:tagLst>
</file>

<file path=ppt/tags/tag113.xml><?xml version="1.0" encoding="utf-8"?>
<p:tagLst xmlns:a="http://schemas.openxmlformats.org/drawingml/2006/main" xmlns:r="http://schemas.openxmlformats.org/officeDocument/2006/relationships" xmlns:p="http://schemas.openxmlformats.org/presentationml/2006/main">
  <p:tag name="NUM" val="2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20"/>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22"/>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5"/>
</p:tagLst>
</file>

<file path=ppt/tags/tag133.xml><?xml version="1.0" encoding="utf-8"?>
<p:tagLst xmlns:a="http://schemas.openxmlformats.org/drawingml/2006/main" xmlns:r="http://schemas.openxmlformats.org/officeDocument/2006/relationships" xmlns:p="http://schemas.openxmlformats.org/presentationml/2006/main">
  <p:tag name="NUM" val="2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22"/>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22"/>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NUM" val="18"/>
</p:tagLst>
</file>

<file path=ppt/tags/tag146.xml><?xml version="1.0" encoding="utf-8"?>
<p:tagLst xmlns:a="http://schemas.openxmlformats.org/drawingml/2006/main" xmlns:r="http://schemas.openxmlformats.org/officeDocument/2006/relationships" xmlns:p="http://schemas.openxmlformats.org/presentationml/2006/main">
  <p:tag name="NUM" val="19"/>
</p:tagLst>
</file>

<file path=ppt/tags/tag147.xml><?xml version="1.0" encoding="utf-8"?>
<p:tagLst xmlns:a="http://schemas.openxmlformats.org/drawingml/2006/main" xmlns:r="http://schemas.openxmlformats.org/officeDocument/2006/relationships" xmlns:p="http://schemas.openxmlformats.org/presentationml/2006/main">
  <p:tag name="NUM" val="21"/>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4"/>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5"/>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2"/>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14"/>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59.xml><?xml version="1.0" encoding="utf-8"?>
<p:tagLst xmlns:a="http://schemas.openxmlformats.org/drawingml/2006/main" xmlns:r="http://schemas.openxmlformats.org/officeDocument/2006/relationships" xmlns:p="http://schemas.openxmlformats.org/presentationml/2006/main">
  <p:tag name="NUM" val="18"/>
</p:tagLst>
</file>

<file path=ppt/tags/tag6.xml><?xml version="1.0" encoding="utf-8"?>
<p:tagLst xmlns:a="http://schemas.openxmlformats.org/drawingml/2006/main" xmlns:r="http://schemas.openxmlformats.org/officeDocument/2006/relationships" xmlns:p="http://schemas.openxmlformats.org/presentationml/2006/main">
  <p:tag name="NUM" val="16"/>
</p:tagLst>
</file>

<file path=ppt/tags/tag60.xml><?xml version="1.0" encoding="utf-8"?>
<p:tagLst xmlns:a="http://schemas.openxmlformats.org/drawingml/2006/main" xmlns:r="http://schemas.openxmlformats.org/officeDocument/2006/relationships" xmlns:p="http://schemas.openxmlformats.org/presentationml/2006/main">
  <p:tag name="NUM" val="19"/>
</p:tagLst>
</file>

<file path=ppt/tags/tag61.xml><?xml version="1.0" encoding="utf-8"?>
<p:tagLst xmlns:a="http://schemas.openxmlformats.org/drawingml/2006/main" xmlns:r="http://schemas.openxmlformats.org/officeDocument/2006/relationships" xmlns:p="http://schemas.openxmlformats.org/presentationml/2006/main">
  <p:tag name="NUM" val="20"/>
</p:tagLst>
</file>

<file path=ppt/tags/tag62.xml><?xml version="1.0" encoding="utf-8"?>
<p:tagLst xmlns:a="http://schemas.openxmlformats.org/drawingml/2006/main" xmlns:r="http://schemas.openxmlformats.org/officeDocument/2006/relationships" xmlns:p="http://schemas.openxmlformats.org/presentationml/2006/main">
  <p:tag name="NUM" val="2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_rels/theme2.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iguïté">
  <a:themeElements>
    <a:clrScheme name="Personnalisé 10">
      <a:dk1>
        <a:srgbClr val="FFFFFF"/>
      </a:dk1>
      <a:lt1>
        <a:srgbClr val="FFFFFF"/>
      </a:lt1>
      <a:dk2>
        <a:srgbClr val="FFFFFF"/>
      </a:dk2>
      <a:lt2>
        <a:srgbClr val="FFFFFF"/>
      </a:lt2>
      <a:accent1>
        <a:srgbClr val="679B9A"/>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1d902c-cda5-4dec-bafe-e7fccb72c06e">
      <Terms xmlns="http://schemas.microsoft.com/office/infopath/2007/PartnerControls"/>
    </lcf76f155ced4ddcb4097134ff3c332f>
    <TaxCatchAll xmlns="6e05271d-ded2-4706-8106-7db5d81db3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4DC76AB36CE14C8A9723AC4E791C4C" ma:contentTypeVersion="18" ma:contentTypeDescription="Crée un document." ma:contentTypeScope="" ma:versionID="dc077582eca3d751fef5373234b96ac4">
  <xsd:schema xmlns:xsd="http://www.w3.org/2001/XMLSchema" xmlns:xs="http://www.w3.org/2001/XMLSchema" xmlns:p="http://schemas.microsoft.com/office/2006/metadata/properties" xmlns:ns2="fd1d902c-cda5-4dec-bafe-e7fccb72c06e" xmlns:ns3="6e05271d-ded2-4706-8106-7db5d81db34b" targetNamespace="http://schemas.microsoft.com/office/2006/metadata/properties" ma:root="true" ma:fieldsID="1cf5c57980737c41d18667aacdab0b58" ns2:_="" ns3:_="">
    <xsd:import namespace="fd1d902c-cda5-4dec-bafe-e7fccb72c06e"/>
    <xsd:import namespace="6e05271d-ded2-4706-8106-7db5d81db3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d902c-cda5-4dec-bafe-e7fccb72c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3b9c76b-9f1d-48e3-a9ce-7628945a9b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5271d-ded2-4706-8106-7db5d81db34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34e50c5-e967-4ace-a5fd-a910b611a113}" ma:internalName="TaxCatchAll" ma:showField="CatchAllData" ma:web="6e05271d-ded2-4706-8106-7db5d81db3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AEF93-C6FC-4725-ABE5-66C3A741CD9E}">
  <ds:schemaRef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purl.org/dc/terms/"/>
    <ds:schemaRef ds:uri="6e05271d-ded2-4706-8106-7db5d81db34b"/>
    <ds:schemaRef ds:uri="http://schemas.openxmlformats.org/package/2006/metadata/core-properties"/>
    <ds:schemaRef ds:uri="fd1d902c-cda5-4dec-bafe-e7fccb72c06e"/>
  </ds:schemaRefs>
</ds:datastoreItem>
</file>

<file path=customXml/itemProps2.xml><?xml version="1.0" encoding="utf-8"?>
<ds:datastoreItem xmlns:ds="http://schemas.openxmlformats.org/officeDocument/2006/customXml" ds:itemID="{2D9D8FC2-470A-4DE4-813C-DF462072B8C3}">
  <ds:schemaRefs>
    <ds:schemaRef ds:uri="http://schemas.microsoft.com/sharepoint/v3/contenttype/forms"/>
  </ds:schemaRefs>
</ds:datastoreItem>
</file>

<file path=customXml/itemProps3.xml><?xml version="1.0" encoding="utf-8"?>
<ds:datastoreItem xmlns:ds="http://schemas.openxmlformats.org/officeDocument/2006/customXml" ds:itemID="{69CEB5B6-5EC2-43EF-A9DA-B2B42218A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d902c-cda5-4dec-bafe-e7fccb72c06e"/>
    <ds:schemaRef ds:uri="6e05271d-ded2-4706-8106-7db5d81db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21815</TotalTime>
  <Words>1060</Words>
  <Application>Microsoft Office PowerPoint</Application>
  <PresentationFormat>Grand écran</PresentationFormat>
  <Paragraphs>134</Paragraphs>
  <Slides>21</Slides>
  <Notes>1</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Thème Office</vt:lpstr>
      <vt:lpstr>Contiguïté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plamondon.m@csdm.qc.ca</dc:creator>
  <cp:lastModifiedBy>St-Onge Vénus-Karine</cp:lastModifiedBy>
  <cp:revision>416</cp:revision>
  <cp:lastPrinted>2019-11-20T14:50:02Z</cp:lastPrinted>
  <dcterms:created xsi:type="dcterms:W3CDTF">2016-07-08T13:21:26Z</dcterms:created>
  <dcterms:modified xsi:type="dcterms:W3CDTF">2024-05-03T19:09:15Z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0x010100844DC76AB36CE14C8A9723AC4E791C4C</vt:lpwstr>
  </property>
  <property fmtid="{D5CDD505-2E9C-101B-9397-08002B2CF9AE}" pid="3" name="MediaServiceImageTags">
    <vt:lpwstr/>
  </property>
</Properties>
</file>