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35"/>
  </p:notesMasterIdLst>
  <p:handoutMasterIdLst>
    <p:handoutMasterId r:id="rId36"/>
  </p:handoutMasterIdLst>
  <p:sldIdLst>
    <p:sldId id="345" r:id="rId6"/>
    <p:sldId id="457" r:id="rId7"/>
    <p:sldId id="536" r:id="rId8"/>
    <p:sldId id="559" r:id="rId9"/>
    <p:sldId id="575" r:id="rId10"/>
    <p:sldId id="576" r:id="rId11"/>
    <p:sldId id="511" r:id="rId12"/>
    <p:sldId id="535" r:id="rId13"/>
    <p:sldId id="560" r:id="rId14"/>
    <p:sldId id="555" r:id="rId15"/>
    <p:sldId id="557" r:id="rId16"/>
    <p:sldId id="562" r:id="rId17"/>
    <p:sldId id="561" r:id="rId18"/>
    <p:sldId id="538" r:id="rId19"/>
    <p:sldId id="563" r:id="rId20"/>
    <p:sldId id="566" r:id="rId21"/>
    <p:sldId id="473" r:id="rId22"/>
    <p:sldId id="571" r:id="rId23"/>
    <p:sldId id="517" r:id="rId24"/>
    <p:sldId id="567" r:id="rId25"/>
    <p:sldId id="569" r:id="rId26"/>
    <p:sldId id="553" r:id="rId27"/>
    <p:sldId id="570" r:id="rId28"/>
    <p:sldId id="466" r:id="rId29"/>
    <p:sldId id="479" r:id="rId30"/>
    <p:sldId id="467" r:id="rId31"/>
    <p:sldId id="462" r:id="rId32"/>
    <p:sldId id="485" r:id="rId33"/>
    <p:sldId id="527" r:id="rId34"/>
  </p:sldIdLst>
  <p:sldSz cx="12192000" cy="6858000"/>
  <p:notesSz cx="7077075" cy="9363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99CCFF"/>
    <a:srgbClr val="333333"/>
    <a:srgbClr val="FCFC06"/>
    <a:srgbClr val="FFFFFF"/>
    <a:srgbClr val="DE0000"/>
    <a:srgbClr val="05F105"/>
    <a:srgbClr val="FF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8D2FE-4E4A-40DA-9502-F7E84DC08E83}" v="5" dt="2024-04-10T15:19:33.013"/>
    <p1510:client id="{E582141C-E120-9282-4AE2-9B4F3AF2A4B5}" v="195" dt="2024-04-10T14:08:39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7216" cy="468578"/>
          </a:xfrm>
          <a:prstGeom prst="rect">
            <a:avLst/>
          </a:prstGeom>
        </p:spPr>
        <p:txBody>
          <a:bodyPr vert="horz" lIns="92161" tIns="46081" rIns="92161" bIns="4608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8652" y="1"/>
            <a:ext cx="3067216" cy="468578"/>
          </a:xfrm>
          <a:prstGeom prst="rect">
            <a:avLst/>
          </a:prstGeom>
        </p:spPr>
        <p:txBody>
          <a:bodyPr vert="horz" lIns="92161" tIns="46081" rIns="92161" bIns="46081" rtlCol="0"/>
          <a:lstStyle>
            <a:lvl1pPr algn="r">
              <a:defRPr sz="1200"/>
            </a:lvl1pPr>
          </a:lstStyle>
          <a:p>
            <a:fld id="{D336B1A9-6484-453B-B33A-C94D47BE22E5}" type="datetimeFigureOut">
              <a:rPr lang="fr-CA" smtClean="0"/>
              <a:t>2024-05-03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92378"/>
            <a:ext cx="3067216" cy="468578"/>
          </a:xfrm>
          <a:prstGeom prst="rect">
            <a:avLst/>
          </a:prstGeom>
        </p:spPr>
        <p:txBody>
          <a:bodyPr vert="horz" lIns="92161" tIns="46081" rIns="92161" bIns="4608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8652" y="8892378"/>
            <a:ext cx="3067216" cy="468578"/>
          </a:xfrm>
          <a:prstGeom prst="rect">
            <a:avLst/>
          </a:prstGeom>
        </p:spPr>
        <p:txBody>
          <a:bodyPr vert="horz" lIns="92161" tIns="46081" rIns="92161" bIns="46081" rtlCol="0" anchor="b"/>
          <a:lstStyle>
            <a:lvl1pPr algn="r">
              <a:defRPr sz="1200"/>
            </a:lvl1pPr>
          </a:lstStyle>
          <a:p>
            <a:fld id="{0407E9A5-6921-4746-858E-2CE63FF23A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1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12" tIns="46957" rIns="93912" bIns="4695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912" tIns="46957" rIns="93912" bIns="46957" rtlCol="0"/>
          <a:lstStyle>
            <a:lvl1pPr algn="r">
              <a:defRPr sz="1200"/>
            </a:lvl1pPr>
          </a:lstStyle>
          <a:p>
            <a:fld id="{CBBE91CC-3518-4A27-B5F4-55F365173333}" type="datetimeFigureOut">
              <a:rPr lang="fr-CA" smtClean="0"/>
              <a:t>2024-05-03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2" tIns="46957" rIns="93912" bIns="4695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2" tIns="46957" rIns="93912" bIns="4695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2" cy="468154"/>
          </a:xfrm>
          <a:prstGeom prst="rect">
            <a:avLst/>
          </a:prstGeom>
        </p:spPr>
        <p:txBody>
          <a:bodyPr vert="horz" lIns="93912" tIns="46957" rIns="93912" bIns="4695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2" cy="468154"/>
          </a:xfrm>
          <a:prstGeom prst="rect">
            <a:avLst/>
          </a:prstGeom>
        </p:spPr>
        <p:txBody>
          <a:bodyPr vert="horz" lIns="93912" tIns="46957" rIns="93912" bIns="46957" rtlCol="0" anchor="b"/>
          <a:lstStyle>
            <a:lvl1pPr algn="r">
              <a:defRPr sz="1200"/>
            </a:lvl1pPr>
          </a:lstStyle>
          <a:p>
            <a:fld id="{CF4F2DB5-77BF-4F23-99F6-C38C142B26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11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C1AB-9C0E-4E68-9F20-BF4F092A33B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546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microsoft.com/office/2007/relationships/hdphoto" Target="../media/hdphoto2.wdp"/><Relationship Id="rId26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microsoft.com/office/2007/relationships/hdphoto" Target="../media/hdphoto1.wdp"/><Relationship Id="rId20" Type="http://schemas.openxmlformats.org/officeDocument/2006/relationships/image" Target="../media/image4.png"/><Relationship Id="rId29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3.wdp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23" Type="http://schemas.openxmlformats.org/officeDocument/2006/relationships/image" Target="../media/image7.png"/><Relationship Id="rId28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31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Master" Target="../slideMasters/slideMaster1.xml"/><Relationship Id="rId22" Type="http://schemas.openxmlformats.org/officeDocument/2006/relationships/image" Target="../media/image6.png"/><Relationship Id="rId27" Type="http://schemas.microsoft.com/office/2007/relationships/hdphoto" Target="../media/hdphoto4.wdp"/><Relationship Id="rId30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tags" Target="../tags/tag16.xml"/><Relationship Id="rId21" Type="http://schemas.openxmlformats.org/officeDocument/2006/relationships/image" Target="../media/image17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tags" Target="../tags/tag15.xml"/><Relationship Id="rId16" Type="http://schemas.openxmlformats.org/officeDocument/2006/relationships/image" Target="../media/image13.png"/><Relationship Id="rId20" Type="http://schemas.openxmlformats.org/officeDocument/2006/relationships/image" Target="../media/image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2.png"/><Relationship Id="rId5" Type="http://schemas.openxmlformats.org/officeDocument/2006/relationships/tags" Target="../tags/tag18.xml"/><Relationship Id="rId15" Type="http://schemas.openxmlformats.org/officeDocument/2006/relationships/slideMaster" Target="../slideMasters/slideMaster1.xml"/><Relationship Id="rId23" Type="http://schemas.openxmlformats.org/officeDocument/2006/relationships/image" Target="../media/image19.png"/><Relationship Id="rId10" Type="http://schemas.openxmlformats.org/officeDocument/2006/relationships/tags" Target="../tags/tag23.xml"/><Relationship Id="rId19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90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00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44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627" y="1905003"/>
            <a:ext cx="8237173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987" y="4608242"/>
            <a:ext cx="679445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274638"/>
            <a:ext cx="8610037" cy="1143000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563" y="1600200"/>
            <a:ext cx="8610037" cy="4800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1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5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4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76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3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32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-171400"/>
            <a:ext cx="12192003" cy="2563968"/>
            <a:chOff x="-2" y="-47192"/>
            <a:chExt cx="12192003" cy="2611160"/>
          </a:xfrm>
        </p:grpSpPr>
        <p:sp>
          <p:nvSpPr>
            <p:cNvPr id="8" name="Rectangle 7"/>
            <p:cNvSpPr/>
            <p:nvPr>
              <p:custDataLst>
                <p:tags r:id="rId1"/>
              </p:custDataLst>
            </p:nvPr>
          </p:nvSpPr>
          <p:spPr>
            <a:xfrm rot="16200000">
              <a:off x="5064808" y="-4982687"/>
              <a:ext cx="2062383" cy="12192003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/>
            </a:p>
          </p:txBody>
        </p:sp>
        <p:pic>
          <p:nvPicPr>
            <p:cNvPr id="9" name="Imag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683" y="308841"/>
              <a:ext cx="1281782" cy="124973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640" y="1052591"/>
              <a:ext cx="1647421" cy="103658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8616">
              <a:off x="283812" y="94439"/>
              <a:ext cx="1388152" cy="54568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78485">
              <a:off x="8473" y="1149250"/>
              <a:ext cx="1868952" cy="1414718"/>
            </a:xfrm>
            <a:prstGeom prst="rect">
              <a:avLst/>
            </a:prstGeom>
          </p:spPr>
        </p:pic>
        <p:pic>
          <p:nvPicPr>
            <p:cNvPr id="13" name="Picture 6" descr="Couverts, Argenterie, Arts De La Table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1613" y="251150"/>
              <a:ext cx="1044484" cy="95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656" y="-47192"/>
              <a:ext cx="1880724" cy="190380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01414">
              <a:off x="11035776" y="138792"/>
              <a:ext cx="1175864" cy="1065420"/>
            </a:xfrm>
            <a:prstGeom prst="rect">
              <a:avLst/>
            </a:prstGeom>
          </p:spPr>
        </p:pic>
        <p:pic>
          <p:nvPicPr>
            <p:cNvPr id="16" name="Picture 6" descr="RÃ©sultats de recherche d'images pour Â«Â pixabay vector bobineÂ Â»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134428" y="1321335"/>
              <a:ext cx="786129" cy="75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916" y="731239"/>
              <a:ext cx="1108125" cy="1197109"/>
            </a:xfrm>
            <a:prstGeom prst="rect">
              <a:avLst/>
            </a:prstGeom>
          </p:spPr>
        </p:pic>
        <p:pic>
          <p:nvPicPr>
            <p:cNvPr id="18" name="Picture 2" descr="Orthodontiste Pinces, Orthodontiste, Dentiste, Pinces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20663">
              <a:off x="9728098" y="91237"/>
              <a:ext cx="56112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5280" flipH="1">
              <a:off x="10435382" y="972412"/>
              <a:ext cx="1190341" cy="107325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92" y="466718"/>
              <a:ext cx="2121195" cy="1061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8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9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1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1303" y="2495237"/>
            <a:ext cx="7629395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823888" y="-315416"/>
            <a:ext cx="4672224" cy="3118460"/>
            <a:chOff x="5811447" y="-253074"/>
            <a:chExt cx="3504168" cy="3118460"/>
          </a:xfrm>
        </p:grpSpPr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0800000">
              <a:off x="5811447" y="86124"/>
              <a:ext cx="3306072" cy="2779262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7F7F7F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02482">
              <a:off x="8561761" y="1554740"/>
              <a:ext cx="277856" cy="122985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90933">
              <a:off x="6170156" y="191185"/>
              <a:ext cx="938553" cy="569286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282" y="-253074"/>
              <a:ext cx="1311182" cy="131529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63" y="103232"/>
              <a:ext cx="1078122" cy="109135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8536">
              <a:off x="7219135" y="1032511"/>
              <a:ext cx="1041114" cy="40926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561">
              <a:off x="7703380" y="948490"/>
              <a:ext cx="1401714" cy="1061039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 userDrawn="1"/>
        </p:nvGrpSpPr>
        <p:grpSpPr>
          <a:xfrm>
            <a:off x="-144693" y="4095527"/>
            <a:ext cx="4553368" cy="2883016"/>
            <a:chOff x="-108954" y="3221488"/>
            <a:chExt cx="3415026" cy="2883016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0" y="3221488"/>
              <a:ext cx="3306072" cy="2779262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7F7F7F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5958">
              <a:off x="42957" y="4559568"/>
              <a:ext cx="1471151" cy="73557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5" y="3862875"/>
              <a:ext cx="858335" cy="92726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954" y="5251283"/>
              <a:ext cx="1590896" cy="79588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07" y="4925094"/>
              <a:ext cx="1235566" cy="7774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3466">
              <a:off x="1949985" y="5405561"/>
              <a:ext cx="771397" cy="69894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4" y="3458034"/>
              <a:ext cx="331625" cy="50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6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63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3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6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32.xml"/><Relationship Id="rId25" Type="http://schemas.openxmlformats.org/officeDocument/2006/relationships/image" Target="../media/image25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4.png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34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27.png"/><Relationship Id="rId30" Type="http://schemas.openxmlformats.org/officeDocument/2006/relationships/image" Target="../media/image3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59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8117" y="354313"/>
            <a:ext cx="9245999" cy="114300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115" y="2087393"/>
            <a:ext cx="9115324" cy="433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2191993" y="0"/>
            <a:ext cx="812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-408982" y="26545"/>
            <a:ext cx="2526801" cy="6858000"/>
            <a:chOff x="-182929" y="0"/>
            <a:chExt cx="1895101" cy="6858000"/>
          </a:xfrm>
        </p:grpSpPr>
        <p:sp>
          <p:nvSpPr>
            <p:cNvPr id="9" name="Rectangle 8"/>
            <p:cNvSpPr/>
            <p:nvPr>
              <p:custDataLst>
                <p:tags r:id="rId13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9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600" b="1" kern="1200" cap="none" spc="-100" baseline="0">
          <a:ln>
            <a:noFill/>
          </a:ln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notesSlide" Target="../notesSlides/notesSlide1.xml"/><Relationship Id="rId21" Type="http://schemas.openxmlformats.org/officeDocument/2006/relationships/tags" Target="../tags/tag59.xml"/><Relationship Id="rId34" Type="http://schemas.openxmlformats.org/officeDocument/2006/relationships/image" Target="../media/image33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5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31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12.png"/><Relationship Id="rId37" Type="http://schemas.openxmlformats.org/officeDocument/2006/relationships/image" Target="../media/image3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30.png"/><Relationship Id="rId36" Type="http://schemas.openxmlformats.org/officeDocument/2006/relationships/image" Target="../media/image19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.png"/><Relationship Id="rId8" Type="http://schemas.openxmlformats.org/officeDocument/2006/relationships/tags" Target="../tags/tag46.xml"/><Relationship Id="rId3" Type="http://schemas.openxmlformats.org/officeDocument/2006/relationships/tags" Target="../tags/tag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98.xml"/><Relationship Id="rId7" Type="http://schemas.openxmlformats.org/officeDocument/2006/relationships/image" Target="../media/image4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hyperlink" Target="https://fad.csdm.ca/mod/page/view.php?id=87574#materiel-libr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/fr_fr/generateur-image-ia/" TargetMode="External"/><Relationship Id="rId13" Type="http://schemas.openxmlformats.org/officeDocument/2006/relationships/image" Target="../media/image50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13.xml"/><Relationship Id="rId12" Type="http://schemas.openxmlformats.org/officeDocument/2006/relationships/hyperlink" Target="https://designer.microsoft.com/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49.png"/><Relationship Id="rId5" Type="http://schemas.openxmlformats.org/officeDocument/2006/relationships/tags" Target="../tags/tag105.xml"/><Relationship Id="rId10" Type="http://schemas.openxmlformats.org/officeDocument/2006/relationships/hyperlink" Target="https://copilot.microsoft.com/images/create?" TargetMode="External"/><Relationship Id="rId4" Type="http://schemas.openxmlformats.org/officeDocument/2006/relationships/tags" Target="../tags/tag104.xml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ad.csdm.ca/mod/page/view.php?id=87873" TargetMode="External"/><Relationship Id="rId3" Type="http://schemas.openxmlformats.org/officeDocument/2006/relationships/tags" Target="../tags/tag109.xml"/><Relationship Id="rId7" Type="http://schemas.openxmlformats.org/officeDocument/2006/relationships/image" Target="../media/image38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1.xml"/><Relationship Id="rId10" Type="http://schemas.openxmlformats.org/officeDocument/2006/relationships/hyperlink" Target="https://csdma.sharepoint.com/:w:/s/BEPGP/EQoEeKT1VnlElvxtunu_rHMBa9XPRbwdRBBx1EDRBEIt0A?e=wcqtD1" TargetMode="External"/><Relationship Id="rId4" Type="http://schemas.openxmlformats.org/officeDocument/2006/relationships/tags" Target="../tags/tag110.xml"/><Relationship Id="rId9" Type="http://schemas.openxmlformats.org/officeDocument/2006/relationships/hyperlink" Target="https://copilot.microsof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51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hyperlink" Target="https://chat.openai.com/share/6b32dfde-a5fe-4625-9b7d-5ea95f523ed4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imateur.uqam.ca/collimateur/lecriture-la-recherche-et-la-pensee-critique-avec-lassistance-de-lia/?fbclid=IwAR1rfzDNQ2tKBlr4bD1j_nfVprLGOSp8dl6pVp-4Axkb0InPFYcaMgFseRc" TargetMode="External"/><Relationship Id="rId3" Type="http://schemas.openxmlformats.org/officeDocument/2006/relationships/tags" Target="../tags/tag122.xml"/><Relationship Id="rId7" Type="http://schemas.openxmlformats.org/officeDocument/2006/relationships/hyperlink" Target="https://visible-learning.org/fr/john-hattie-classement-facteurs-reussite-apprentissage/" TargetMode="Externa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5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hyperlink" Target="https://fad.csdm.ca/mod/page/view.php?id=85955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hyperlink" Target="https://www-aiforeducation-io.translate.goog/prompt-library?_x_tr_sl=auto&amp;_x_tr_tl=fr&amp;_x_tr_hl=fr&amp;_x_tr_pto=wapp" TargetMode="Externa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aiforeducation-io.translate.goog/prompt-library?_x_tr_sl=auto&amp;_x_tr_tl=fr&amp;_x_tr_hl=fr&amp;_x_tr_pto=wapp" TargetMode="External"/><Relationship Id="rId13" Type="http://schemas.openxmlformats.org/officeDocument/2006/relationships/hyperlink" Target="https://fad.csdm.ca/mod/page/view.php?id=87881" TargetMode="External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8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hyperlink" Target="https://csdma.sharepoint.com/:w:/s/BEPGP/EWWVeWPKh3JJmFbgExnwhQABdyC95eLtLYUn9QDuOtPv0w?e=p5cvos" TargetMode="External"/><Relationship Id="rId5" Type="http://schemas.openxmlformats.org/officeDocument/2006/relationships/tags" Target="../tags/tag146.xml"/><Relationship Id="rId10" Type="http://schemas.openxmlformats.org/officeDocument/2006/relationships/hyperlink" Target="https://chat.openai.com/" TargetMode="External"/><Relationship Id="rId4" Type="http://schemas.openxmlformats.org/officeDocument/2006/relationships/tags" Target="../tags/tag145.xml"/><Relationship Id="rId9" Type="http://schemas.openxmlformats.org/officeDocument/2006/relationships/hyperlink" Target="https://www.seotraininglondon.org/promptbo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hyperlink" Target="https://csdma.sharepoint.com/:w:/s/BEPGP/EWWVeWPKh3JJmFbgExnwhQABdyC95eLtLYUn9QDuOtPv0w?e=p5cvos" TargetMode="Externa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36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hyperlink" Target="https://wheelofnames.com/fr" TargetMode="External"/><Relationship Id="rId5" Type="http://schemas.openxmlformats.org/officeDocument/2006/relationships/tags" Target="../tags/tag152.xml"/><Relationship Id="rId10" Type="http://schemas.openxmlformats.org/officeDocument/2006/relationships/image" Target="../media/image37.png"/><Relationship Id="rId4" Type="http://schemas.openxmlformats.org/officeDocument/2006/relationships/tags" Target="../tags/tag151.xml"/><Relationship Id="rId9" Type="http://schemas.openxmlformats.org/officeDocument/2006/relationships/image" Target="../media/image38.png"/><Relationship Id="rId14" Type="http://schemas.openxmlformats.org/officeDocument/2006/relationships/hyperlink" Target="https://www.seotraininglondon.org/promptbo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hyperlink" Target="https://www.youtube.com/watch?v=OJyAK8j97EM&amp;list=PLrwcRkEMyGJ6iLUc2dbjFgDpLOfOB_7ld&amp;index=3" TargetMode="External"/><Relationship Id="rId4" Type="http://schemas.openxmlformats.org/officeDocument/2006/relationships/tags" Target="../tags/tag158.xml"/><Relationship Id="rId9" Type="http://schemas.openxmlformats.org/officeDocument/2006/relationships/hyperlink" Target="https://www.ulaval.ca/notre-universite/prix-et-distinctions/nouveau-professeur/nadia-naff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dutechwiki.unige.ch/fr/TPACK" TargetMode="External"/><Relationship Id="rId3" Type="http://schemas.openxmlformats.org/officeDocument/2006/relationships/tags" Target="../tags/tag166.xml"/><Relationship Id="rId7" Type="http://schemas.openxmlformats.org/officeDocument/2006/relationships/image" Target="../media/image58.jpe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62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61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60.png"/><Relationship Id="rId5" Type="http://schemas.openxmlformats.org/officeDocument/2006/relationships/tags" Target="../tags/tag173.xml"/><Relationship Id="rId10" Type="http://schemas.openxmlformats.org/officeDocument/2006/relationships/image" Target="../media/image59.png"/><Relationship Id="rId4" Type="http://schemas.openxmlformats.org/officeDocument/2006/relationships/tags" Target="../tags/tag172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34" Type="http://schemas.openxmlformats.org/officeDocument/2006/relationships/image" Target="../media/image68.pn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image" Target="../media/image67.png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image" Target="../media/image66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image" Target="../media/image70.png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image" Target="../media/image65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tags" Target="../tags/tag1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hyperlink" Target="https://questa.cssdm.gouv.qc.ca/" TargetMode="External"/><Relationship Id="rId5" Type="http://schemas.openxmlformats.org/officeDocument/2006/relationships/hyperlink" Target="https://ti.csdm.qc.ca/files/ChangementMotDePasse-GuideUtilisateur.pdf" TargetMode="External"/><Relationship Id="rId4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38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45018&amp;picture=raised-hands" TargetMode="External"/><Relationship Id="rId3" Type="http://schemas.openxmlformats.org/officeDocument/2006/relationships/tags" Target="../tags/tag215.xml"/><Relationship Id="rId7" Type="http://schemas.openxmlformats.org/officeDocument/2006/relationships/image" Target="../media/image71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7.xml"/><Relationship Id="rId10" Type="http://schemas.openxmlformats.org/officeDocument/2006/relationships/image" Target="../media/image38.png"/><Relationship Id="rId4" Type="http://schemas.openxmlformats.org/officeDocument/2006/relationships/tags" Target="../tags/tag216.xml"/><Relationship Id="rId9" Type="http://schemas.openxmlformats.org/officeDocument/2006/relationships/hyperlink" Target="https://digiboard.app/b/2239b58f2811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heelofnames.com/fr" TargetMode="Externa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8.png"/><Relationship Id="rId5" Type="http://schemas.openxmlformats.org/officeDocument/2006/relationships/tags" Target="../tags/tag71.xml"/><Relationship Id="rId10" Type="http://schemas.openxmlformats.org/officeDocument/2006/relationships/image" Target="../media/image37.png"/><Relationship Id="rId4" Type="http://schemas.openxmlformats.org/officeDocument/2006/relationships/tags" Target="../tags/tag70.xml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hyperlink" Target="https://youtu.be/9fmWCidzYyo?si=dn3l2DzCN16lgfCf" TargetMode="Externa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hyperlink" Target="https://consensus.app/search/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s://consensus.app/results/?q=Que%20disent%20les%20recherches%20au%20sujet%20de%20la%20gamification%20en%20formation%20professionnelle%3F&amp;synthesize=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ad.csdm.ca/mod/page/view.php?id=87574#droit-auteur-scolaire" TargetMode="External"/><Relationship Id="rId3" Type="http://schemas.openxmlformats.org/officeDocument/2006/relationships/tags" Target="../tags/tag83.xml"/><Relationship Id="rId7" Type="http://schemas.openxmlformats.org/officeDocument/2006/relationships/hyperlink" Target="https://fad.csdm.ca/mod/page/view.php?id=87574#quest-ce-que-cest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5.xml"/><Relationship Id="rId10" Type="http://schemas.openxmlformats.org/officeDocument/2006/relationships/image" Target="../media/image42.png"/><Relationship Id="rId4" Type="http://schemas.openxmlformats.org/officeDocument/2006/relationships/tags" Target="../tags/tag84.xml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44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7EA85-0E82-4AEF-A64E-880A278A8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534837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D8D8D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B13EF-DD76-4B93-A088-74B0363DCC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95704" y="854018"/>
            <a:ext cx="470140" cy="507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169635-DC94-E902-4DFE-6B82CDC2594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761" y="2457290"/>
            <a:ext cx="11928648" cy="4662641"/>
            <a:chOff x="534837" y="2277923"/>
            <a:chExt cx="11449782" cy="4605267"/>
          </a:xfrm>
        </p:grpSpPr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>
            <a:xfrm rot="4620000" flipH="1">
              <a:off x="5654016" y="-655270"/>
              <a:ext cx="2619206" cy="10042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8866" y="3261186"/>
              <a:ext cx="4197651" cy="3617155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7F7F7F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7080253" y="4204711"/>
              <a:ext cx="2057052" cy="106761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2531662" y="4335294"/>
              <a:ext cx="1724974" cy="96517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5141254" y="3635744"/>
              <a:ext cx="405896" cy="129181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4853569" y="3848911"/>
              <a:ext cx="360958" cy="1368205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10216328" y="2581507"/>
              <a:ext cx="1233378" cy="62621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34" y="2912220"/>
              <a:ext cx="2263525" cy="114610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632" y="3623699"/>
              <a:ext cx="1443978" cy="1484622"/>
            </a:xfrm>
            <a:prstGeom prst="rect">
              <a:avLst/>
            </a:prstGeom>
          </p:spPr>
        </p:pic>
        <p:pic>
          <p:nvPicPr>
            <p:cNvPr id="17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483562" y="2461384"/>
              <a:ext cx="593064" cy="104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ous-titre 2"/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3156560" y="5637463"/>
              <a:ext cx="1898517" cy="55433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350"/>
            </a:p>
          </p:txBody>
        </p:sp>
        <p:sp>
          <p:nvSpPr>
            <p:cNvPr id="19" name="Sous-titre 2"/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049115" y="5572043"/>
              <a:ext cx="1898517" cy="55433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350"/>
            </a:p>
          </p:txBody>
        </p:sp>
        <p:sp>
          <p:nvSpPr>
            <p:cNvPr id="20" name="Sous-titre 2"/>
            <p:cNvSpPr txBox="1"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3156559" y="5423284"/>
              <a:ext cx="1898517" cy="55433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35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012EDA5-AD75-482B-AB03-376129437F8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375462" y="6255237"/>
              <a:ext cx="2612238" cy="390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</a:rPr>
                <a:t>#</a:t>
              </a:r>
              <a:r>
                <a:rPr lang="en-US" sz="1500" err="1">
                  <a:solidFill>
                    <a:srgbClr val="FFFFFF"/>
                  </a:solidFill>
                </a:rPr>
                <a:t>MonmétierMaliberté</a:t>
              </a:r>
              <a:endParaRPr lang="en-US" sz="1500">
                <a:solidFill>
                  <a:srgbClr val="FFFFFF"/>
                </a:solidFill>
                <a:cs typeface="Calibri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9DDE9CF-C53C-4CA8-BEC0-B8D22711E1B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08905" y="4257799"/>
              <a:ext cx="1688805" cy="64208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43F9D13-6140-4811-B0A1-CACF6F2C8F8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077" y="5135072"/>
              <a:ext cx="937916" cy="103522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0A64E0-85B8-458D-89F2-E80C6DFCD9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1832" y="3261186"/>
              <a:ext cx="679072" cy="36220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8B57E6B4-E9D9-4F7B-8DC7-CF6352BDE8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16200000">
              <a:off x="423341" y="2948450"/>
              <a:ext cx="909063" cy="686071"/>
            </a:xfrm>
            <a:prstGeom prst="triangle">
              <a:avLst>
                <a:gd name="adj" fmla="val 539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7" name="Sous-titre 2">
            <a:extLst>
              <a:ext uri="{FF2B5EF4-FFF2-40B4-BE49-F238E27FC236}">
                <a16:creationId xmlns:a16="http://schemas.microsoft.com/office/drawing/2014/main" id="{4E8C4DEE-4D72-47BD-872B-7F658B816F30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72528" y="5997634"/>
            <a:ext cx="1917591" cy="5758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br>
              <a:rPr lang="fr-CA" sz="1800" b="1">
                <a:solidFill>
                  <a:srgbClr val="000000"/>
                </a:solidFill>
              </a:rPr>
            </a:br>
            <a:r>
              <a:rPr lang="fr-CA" sz="1800" b="1">
                <a:solidFill>
                  <a:srgbClr val="000000"/>
                </a:solidFill>
              </a:rPr>
              <a:t>Services éducatifs</a:t>
            </a:r>
            <a:endParaRPr lang="fr-CA" sz="1800" b="1">
              <a:solidFill>
                <a:srgbClr val="000000"/>
              </a:solidFill>
              <a:cs typeface="Calibri"/>
            </a:endParaRPr>
          </a:p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48FE6A-4658-139F-43D8-9D205B84039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760070" y="5583986"/>
            <a:ext cx="2362200" cy="1009650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1979093" y="68978"/>
            <a:ext cx="8643629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CA" sz="2400" b="1">
              <a:cs typeface="Calibri" panose="020F0502020204030204"/>
            </a:endParaRPr>
          </a:p>
          <a:p>
            <a:pPr algn="ctr"/>
            <a:r>
              <a:rPr lang="fr-CA" sz="4000" b="1" cap="all">
                <a:latin typeface="+mj-lt"/>
                <a:ea typeface="+mj-ea"/>
                <a:cs typeface="+mj-cs"/>
              </a:rPr>
              <a:t>Intégration pédagogique des outils numériques</a:t>
            </a:r>
            <a:br>
              <a:rPr lang="fr-CA" sz="4000" b="1" cap="all">
                <a:latin typeface="+mj-lt"/>
                <a:ea typeface="+mj-ea"/>
                <a:cs typeface="+mj-cs"/>
              </a:rPr>
            </a:br>
            <a:r>
              <a:rPr lang="fr-CA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IPEFP-05</a:t>
            </a:r>
            <a:endParaRPr lang="fr-CA" sz="2100" b="1">
              <a:cs typeface="Calibri"/>
            </a:endParaRPr>
          </a:p>
          <a:p>
            <a:pPr algn="ctr"/>
            <a:r>
              <a:rPr lang="fr-CA" sz="2400">
                <a:solidFill>
                  <a:srgbClr val="C00000"/>
                </a:solidFill>
              </a:rPr>
              <a:t>Programme d’insertion professionnelle des enseignants en formation professionnelle</a:t>
            </a:r>
          </a:p>
          <a:p>
            <a:pPr algn="ctr"/>
            <a:endParaRPr lang="fr-CA" sz="2400">
              <a:solidFill>
                <a:srgbClr val="C00000"/>
              </a:solidFill>
            </a:endParaRPr>
          </a:p>
          <a:p>
            <a:pPr algn="ctr"/>
            <a:endParaRPr lang="fr-CA" sz="2400">
              <a:solidFill>
                <a:srgbClr val="C00000"/>
              </a:solidFill>
            </a:endParaRPr>
          </a:p>
          <a:p>
            <a:pPr algn="ctr"/>
            <a:endParaRPr lang="fr-CA" sz="2400">
              <a:solidFill>
                <a:srgbClr val="C00000"/>
              </a:solidFill>
            </a:endParaRPr>
          </a:p>
          <a:p>
            <a:pPr algn="ctr"/>
            <a:endParaRPr lang="fr-CA" sz="2400">
              <a:solidFill>
                <a:srgbClr val="C00000"/>
              </a:solidFill>
            </a:endParaRPr>
          </a:p>
          <a:p>
            <a:pPr algn="ctr"/>
            <a:r>
              <a:rPr lang="fr-CA" sz="2400" b="1" cap="all">
                <a:highlight>
                  <a:srgbClr val="FFFFFF"/>
                </a:highlight>
              </a:rPr>
              <a:t> Partie 2</a:t>
            </a:r>
            <a:r>
              <a:rPr lang="fr-CA" sz="2400" b="1" cap="all">
                <a:solidFill>
                  <a:schemeClr val="bg1"/>
                </a:solidFill>
                <a:highlight>
                  <a:srgbClr val="FFFFFF"/>
                </a:highlight>
              </a:rPr>
              <a:t>. </a:t>
            </a:r>
            <a:r>
              <a:rPr lang="fr-CA" sz="2400" b="1" cap="all">
                <a:highlight>
                  <a:srgbClr val="FFFFFF"/>
                </a:highlight>
              </a:rPr>
              <a:t>  </a:t>
            </a:r>
            <a:endParaRPr lang="fr-FR" sz="2400">
              <a:highlight>
                <a:srgbClr val="FFFFFF"/>
              </a:highlight>
            </a:endParaRPr>
          </a:p>
          <a:p>
            <a:endParaRPr lang="fr-CA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38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5929A9-33A8-D978-ABB2-CABD154A2F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50942" y="5634757"/>
            <a:ext cx="371475" cy="390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60000" y="360000"/>
            <a:ext cx="751584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droit d’auteur en milieu scolaire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Banques de ressources Creative Commons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7C69C3-7614-4372-8D5D-F5A5ADFCF4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74851" y="2235493"/>
            <a:ext cx="8130661" cy="462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E7BE87-B683-459F-97AC-6A7160A542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74851" y="1853577"/>
            <a:ext cx="8902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Où trouver du matériel libre</a:t>
            </a:r>
            <a:endParaRPr lang="fr-CA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90476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r>
              <a:rPr lang="fr-CA" dirty="0">
                <a:solidFill>
                  <a:srgbClr val="000000"/>
                </a:solidFill>
              </a:rPr>
              <a:t>Note : il vous faut donner le crédit de l’image à l’IA. Ex.: Image : </a:t>
            </a:r>
            <a:r>
              <a:rPr lang="fr-CA" dirty="0" err="1">
                <a:solidFill>
                  <a:srgbClr val="000000"/>
                </a:solidFill>
              </a:rPr>
              <a:t>Dall-E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751584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droit d’auteur en milieu scolaire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Images générées par l’intelligence artificielle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75254-9BAB-47C6-A3CF-244C0BE72B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29291" y="2022760"/>
            <a:ext cx="8768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 image et photo : Générateur d’images IA gratuit | </a:t>
            </a:r>
            <a:r>
              <a:rPr lang="fr-CA" sz="2800" dirty="0" err="1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endParaRPr lang="fr-CA" sz="2800" dirty="0">
              <a:solidFill>
                <a:srgbClr val="0066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DD2486-58D1-487A-B926-957A19C9D0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60000" y="1981884"/>
            <a:ext cx="1469291" cy="703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F085A-0888-468E-80BD-244F917CBA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41635" y="3101964"/>
            <a:ext cx="446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Avec compte CSSDM (</a:t>
            </a:r>
            <a:r>
              <a:rPr lang="fr-CA" sz="2800" dirty="0" err="1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Dall-E</a:t>
            </a:r>
            <a:r>
              <a:rPr lang="fr-CA" sz="2800" dirty="0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fr-CA" sz="2800" dirty="0">
              <a:solidFill>
                <a:srgbClr val="0066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5CE241-B4EB-4DE9-994E-BF54347571A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60000" y="2866822"/>
            <a:ext cx="2581635" cy="9335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B41D68-450E-4DC8-F329-1750FD10D3CD}"/>
              </a:ext>
            </a:extLst>
          </p:cNvPr>
          <p:cNvSpPr txBox="1"/>
          <p:nvPr/>
        </p:nvSpPr>
        <p:spPr>
          <a:xfrm>
            <a:off x="4788646" y="4242723"/>
            <a:ext cx="645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0066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Designer – </a:t>
            </a:r>
            <a:r>
              <a:rPr lang="fr-CA" sz="2400" dirty="0">
                <a:solidFill>
                  <a:srgbClr val="0066FF"/>
                </a:solidFill>
              </a:rPr>
              <a:t>Avec un compte personnel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E475EF-06E6-B0CA-307A-ED2D845735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6891" y="4017315"/>
            <a:ext cx="2534001" cy="9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78549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À vous de jouer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Images générées par l’intelligence artificielle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320665-8EF6-4F8F-AD8C-EE85BA3B54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18276" y="697736"/>
            <a:ext cx="676369" cy="6192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75044-8036-41D8-B01A-BFF2F7174C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18275" y="1769404"/>
            <a:ext cx="102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u="sng">
                <a:solidFill>
                  <a:srgbClr val="0066FF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Activité #6 - Initiation à la rédaction d'invites (prompt) - Génération d'image</a:t>
            </a:r>
            <a:endParaRPr lang="fr-CA" sz="2400">
              <a:solidFill>
                <a:srgbClr val="0066FF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557E4-E232-4433-87B8-16B9493B8C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1936" y="2509817"/>
            <a:ext cx="1003200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CA" sz="2000" b="1" dirty="0">
                <a:solidFill>
                  <a:srgbClr val="373A3C"/>
                </a:solidFill>
              </a:rPr>
              <a:t>🎯 Objectif de l’activité : </a:t>
            </a:r>
            <a:endParaRPr lang="fr-CA" sz="2000" dirty="0">
              <a:solidFill>
                <a:srgbClr val="373A3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73A3C"/>
                </a:solidFill>
              </a:rPr>
              <a:t>S'initier aux principes de base de la rédaction d'invites (prompt) par la génération d'image avec l'IA.</a:t>
            </a:r>
            <a:br>
              <a:rPr lang="fr-CA" sz="2000" dirty="0">
                <a:solidFill>
                  <a:srgbClr val="373A3C"/>
                </a:solidFill>
              </a:rPr>
            </a:br>
            <a:endParaRPr lang="fr-CA" sz="2000" dirty="0">
              <a:solidFill>
                <a:srgbClr val="373A3C"/>
              </a:solidFill>
            </a:endParaRPr>
          </a:p>
          <a:p>
            <a:r>
              <a:rPr lang="fr-CA" sz="2000" b="1" dirty="0">
                <a:solidFill>
                  <a:srgbClr val="373A3C"/>
                </a:solidFill>
              </a:rPr>
              <a:t>📝 Consignes : </a:t>
            </a:r>
            <a:endParaRPr lang="fr-CA" sz="2000" dirty="0">
              <a:solidFill>
                <a:srgbClr val="373A3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73A3C"/>
                </a:solidFill>
              </a:rPr>
              <a:t>En équipe de 3 personnes.</a:t>
            </a:r>
            <a:endParaRPr lang="fr-CA" sz="2000" dirty="0">
              <a:solidFill>
                <a:srgbClr val="373A3C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73A3C"/>
                </a:solidFill>
              </a:rPr>
              <a:t>Durée : 10 minutes</a:t>
            </a:r>
          </a:p>
          <a:p>
            <a:endParaRPr lang="fr-CA" sz="2000" dirty="0">
              <a:solidFill>
                <a:srgbClr val="373A3C"/>
              </a:solidFill>
            </a:endParaRPr>
          </a:p>
          <a:p>
            <a:r>
              <a:rPr lang="fr-CA" sz="2000" dirty="0">
                <a:solidFill>
                  <a:srgbClr val="373A3C"/>
                </a:solidFill>
              </a:rPr>
              <a:t>1. Accédez à </a:t>
            </a:r>
            <a:r>
              <a:rPr lang="fr-CA" sz="2000" dirty="0" err="1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</a:t>
            </a:r>
            <a:r>
              <a:rPr lang="fr-CA" sz="2000" dirty="0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le robot conversationnel de Microsoft.</a:t>
            </a:r>
            <a:br>
              <a:rPr lang="fr-CA" sz="2000" dirty="0">
                <a:solidFill>
                  <a:srgbClr val="373A3C"/>
                </a:solidFill>
              </a:rPr>
            </a:br>
            <a:r>
              <a:rPr lang="fr-CA" sz="2000" dirty="0">
                <a:solidFill>
                  <a:srgbClr val="373A3C"/>
                </a:solidFill>
              </a:rPr>
              <a:t>2. Créez une image reliée à un métier. </a:t>
            </a:r>
          </a:p>
          <a:p>
            <a:r>
              <a:rPr lang="fr-CA" sz="2000" dirty="0">
                <a:solidFill>
                  <a:srgbClr val="373A3C"/>
                </a:solidFill>
              </a:rPr>
              <a:t>3. Accédez au document </a:t>
            </a:r>
            <a:r>
              <a:rPr lang="fr-CA" sz="2000" dirty="0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IPEFP05 - Activité 6 - Génération d'image</a:t>
            </a:r>
            <a:r>
              <a:rPr lang="fr-CA" sz="2000" dirty="0">
                <a:solidFill>
                  <a:srgbClr val="0066FF"/>
                </a:solidFill>
              </a:rPr>
              <a:t>s</a:t>
            </a:r>
            <a:r>
              <a:rPr lang="fr-CA" sz="2000" dirty="0">
                <a:solidFill>
                  <a:srgbClr val="373A3C"/>
                </a:solidFill>
              </a:rPr>
              <a:t>, partagez votre invite (prompt) et l'image que vous avez créée.</a:t>
            </a:r>
            <a:endParaRPr lang="fr-CA" sz="2000" b="0" i="0" dirty="0">
              <a:solidFill>
                <a:srgbClr val="373A3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688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78345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Retours et premières réactions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320665-8EF6-4F8F-AD8C-EE85BA3B54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18276" y="697736"/>
            <a:ext cx="676369" cy="6192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78E3E5-0352-4B62-8CEC-5CF8F67967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90205" y="2081024"/>
            <a:ext cx="9989452" cy="344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2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50D52E-345E-4F34-8784-480C0B5077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4CD70-BE6D-4823-AED9-BA9FC2DA6B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07696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7A1B2D7-9C8E-4922-918F-E13602639C4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73932" y="1370527"/>
            <a:ext cx="8610037" cy="4800600"/>
          </a:xfrm>
        </p:spPr>
        <p:txBody>
          <a:bodyPr/>
          <a:lstStyle/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endParaRPr lang="fr-CA">
              <a:solidFill>
                <a:srgbClr val="0066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>
              <a:buNone/>
            </a:pPr>
            <a:r>
              <a:rPr lang="fr-CA">
                <a:solidFill>
                  <a:srgbClr val="0066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https://chat.openai.com/share/6b32dfde-a5fe-4625-9b7d-5ea95f523ed4</a:t>
            </a:r>
            <a:r>
              <a:rPr lang="fr-CA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266F10-2063-453B-9291-B521E3534F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92571" y="1612552"/>
            <a:ext cx="9572760" cy="215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32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50D52E-345E-4F34-8784-480C0B5077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4CD70-BE6D-4823-AED9-BA9FC2DA6B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076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Potentiels pédagogiques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2C758AA-27E7-4FC2-9781-DC3839019BE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74574" y="1697400"/>
            <a:ext cx="10121323" cy="4800600"/>
          </a:xfrm>
        </p:spPr>
        <p:txBody>
          <a:bodyPr>
            <a:normAutofit fontScale="92500" lnSpcReduction="20000"/>
          </a:bodyPr>
          <a:lstStyle/>
          <a:p>
            <a:r>
              <a:rPr lang="fr-CA"/>
              <a:t>Idées pour amélioration de cours</a:t>
            </a:r>
          </a:p>
          <a:p>
            <a:r>
              <a:rPr lang="fr-CA"/>
              <a:t>Organiser des sujets en ordre logique</a:t>
            </a:r>
          </a:p>
          <a:p>
            <a:r>
              <a:rPr lang="fr-CA"/>
              <a:t>Rédaction d’objectifs d’apprentissage </a:t>
            </a:r>
          </a:p>
          <a:p>
            <a:r>
              <a:rPr lang="fr-CA"/>
              <a:t>Établir un calendrier d’activités</a:t>
            </a:r>
          </a:p>
          <a:p>
            <a:r>
              <a:rPr lang="fr-CA"/>
              <a:t>Proposer des méthodes d’enseignement et </a:t>
            </a:r>
          </a:p>
          <a:p>
            <a:pPr marL="114300" indent="0">
              <a:buNone/>
            </a:pPr>
            <a:r>
              <a:rPr lang="fr-CA"/>
              <a:t>    leur déroulement</a:t>
            </a:r>
          </a:p>
          <a:p>
            <a:r>
              <a:rPr lang="fr-CA"/>
              <a:t>Propositions de pistes d’évaluation d’aide à </a:t>
            </a:r>
          </a:p>
          <a:p>
            <a:pPr marL="114300" indent="0">
              <a:buNone/>
            </a:pPr>
            <a:r>
              <a:rPr lang="fr-CA"/>
              <a:t>    l’apprentissage ou de sanction</a:t>
            </a:r>
          </a:p>
          <a:p>
            <a:r>
              <a:rPr lang="fr-CA"/>
              <a:t>Enrichir les rétroactions aux élèves </a:t>
            </a:r>
          </a:p>
          <a:p>
            <a:pPr marL="114300" indent="0">
              <a:buNone/>
            </a:pPr>
            <a:r>
              <a:rPr lang="fr-CA"/>
              <a:t>    (</a:t>
            </a:r>
            <a:r>
              <a:rPr lang="fr-CA">
                <a:solidFill>
                  <a:srgbClr val="006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⬆️ réussite des élèves selon </a:t>
            </a:r>
            <a:r>
              <a:rPr lang="fr-CA" err="1">
                <a:solidFill>
                  <a:srgbClr val="006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Hattie</a:t>
            </a:r>
            <a:r>
              <a:rPr lang="fr-CA">
                <a:solidFill>
                  <a:srgbClr val="006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!)</a:t>
            </a:r>
            <a:endParaRPr lang="fr-CA">
              <a:solidFill>
                <a:srgbClr val="0066FF"/>
              </a:solidFill>
            </a:endParaRPr>
          </a:p>
          <a:p>
            <a:r>
              <a:rPr lang="fr-CA"/>
              <a:t>Assistance à la correction</a:t>
            </a:r>
          </a:p>
          <a:p>
            <a:r>
              <a:rPr lang="fr-CA"/>
              <a:t>Aider les élèves à répondre à leurs questions (premier niveau bloom)</a:t>
            </a:r>
          </a:p>
          <a:p>
            <a:r>
              <a:rPr lang="fr-CA"/>
              <a:t>Résumer, améliorer du texte (</a:t>
            </a:r>
            <a:r>
              <a:rPr lang="fr-CA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L’écriture, la recherche et la pensée critique avec l’assistance de l’IA – UQAM</a:t>
            </a:r>
            <a:r>
              <a:rPr lang="fr-CA"/>
              <a:t>)</a:t>
            </a:r>
          </a:p>
          <a:p>
            <a:r>
              <a:rPr lang="fr-CA"/>
              <a:t>Traduction, tempête d’idées, révision, etc.</a:t>
            </a:r>
          </a:p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087534-638F-4059-A4F9-34411C5E2A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7475627" y="43388"/>
            <a:ext cx="4620270" cy="470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A70CD8-793B-446D-9468-10AC1823AC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327464" y="474939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>
                <a:solidFill>
                  <a:srgbClr val="333333"/>
                </a:solidFill>
              </a:rPr>
              <a:t>Source de l’image : </a:t>
            </a:r>
            <a:r>
              <a:rPr lang="fr-CA" sz="1200" err="1">
                <a:solidFill>
                  <a:srgbClr val="333333"/>
                </a:solidFill>
              </a:rPr>
              <a:t>Dall-E</a:t>
            </a:r>
            <a:endParaRPr lang="fr-CA" sz="12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50D52E-345E-4F34-8784-480C0B5077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4CD70-BE6D-4823-AED9-BA9FC2DA6B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076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Limitations pédagogiques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2C758AA-27E7-4FC2-9781-DC3839019BE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59000" y="1600200"/>
            <a:ext cx="86106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fr-CA"/>
          </a:p>
          <a:p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BE60A9-5E1B-4B51-A009-E3789EBC7D7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59000" y="1805327"/>
            <a:ext cx="96269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Hallucinations – inventions de la part de </a:t>
            </a:r>
          </a:p>
          <a:p>
            <a:r>
              <a:rPr lang="fr-CA" sz="2400">
                <a:solidFill>
                  <a:srgbClr val="333333"/>
                </a:solidFill>
              </a:rPr>
              <a:t>    l’IA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Enjeux de confidentialité des données – </a:t>
            </a:r>
          </a:p>
          <a:p>
            <a:r>
              <a:rPr lang="fr-CA" sz="2400">
                <a:solidFill>
                  <a:srgbClr val="333333"/>
                </a:solidFill>
              </a:rPr>
              <a:t>    nos entrées servent à entrainer l’IA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Biais de l’IA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Droit d’auteur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Plagiat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Peu de transparence, on ne sait pas d’où </a:t>
            </a:r>
          </a:p>
          <a:p>
            <a:r>
              <a:rPr lang="fr-CA" sz="2400">
                <a:solidFill>
                  <a:srgbClr val="333333"/>
                </a:solidFill>
              </a:rPr>
              <a:t>    vient l’information ni où vont nos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Risque de devenir une béquille cognitive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Manque d’interactions humaines (socioconstructivisme)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>
                <a:solidFill>
                  <a:srgbClr val="333333"/>
                </a:solidFill>
              </a:rPr>
              <a:t>Désinformations (</a:t>
            </a:r>
            <a:r>
              <a:rPr lang="fr-CA" sz="2400" err="1">
                <a:solidFill>
                  <a:srgbClr val="333333"/>
                </a:solidFill>
              </a:rPr>
              <a:t>Deepfake</a:t>
            </a:r>
            <a:r>
              <a:rPr lang="fr-CA" sz="2400">
                <a:solidFill>
                  <a:srgbClr val="333333"/>
                </a:solidFill>
              </a:rPr>
              <a:t>, influence sur les biais cognitifs,  ex. création de faux souvenirs)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18A06B-B855-4DF8-AF78-228E382337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93286" y="15317"/>
            <a:ext cx="4677428" cy="468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D0F27-A13E-424A-8A18-30DE065D53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20630" y="4682496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>
                <a:solidFill>
                  <a:srgbClr val="333333"/>
                </a:solidFill>
              </a:rPr>
              <a:t>Source de l’image : </a:t>
            </a:r>
            <a:r>
              <a:rPr lang="fr-CA" sz="1200" err="1">
                <a:solidFill>
                  <a:srgbClr val="333333"/>
                </a:solidFill>
              </a:rPr>
              <a:t>Dall-E</a:t>
            </a:r>
            <a:endParaRPr lang="fr-CA" sz="12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4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93FF9-B2B8-4CED-BDF9-46599BC237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F83D0-CB7F-4B45-B796-1D203F3FF4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8601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Responsabilités, obligation et éthique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C16AE6-0368-44A1-8B12-8C9B6442808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>
                <a:solidFill>
                  <a:srgbClr val="0066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IPE FP 05 - </a:t>
            </a:r>
            <a:r>
              <a:rPr lang="fr-CA" err="1">
                <a:solidFill>
                  <a:srgbClr val="0066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Pédagonumérique</a:t>
            </a:r>
            <a:r>
              <a:rPr lang="fr-CA">
                <a:solidFill>
                  <a:srgbClr val="0066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Responsabilités, obligations et éthique (csdm.ca)</a:t>
            </a:r>
            <a:endParaRPr lang="fr-CA">
              <a:solidFill>
                <a:srgbClr val="0066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A48D37-E593-45FE-9427-C586FD4C64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t="13599"/>
          <a:stretch/>
        </p:blipFill>
        <p:spPr>
          <a:xfrm>
            <a:off x="3221770" y="2367603"/>
            <a:ext cx="6477468" cy="386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04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3DBDE4-0AC4-4F6C-8530-0339349093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40FB2-D354-4292-BF42-02BC84BB71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07696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6DA610-E8EA-47D2-8FFE-C7CA0B2519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0116" y="1689233"/>
            <a:ext cx="9827988" cy="220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302B46-5D33-4EDF-8FBC-6DF28AAD67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32364" y="4333431"/>
            <a:ext cx="800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>
                <a:solidFill>
                  <a:srgbClr val="0066FF"/>
                </a:solidFill>
              </a:rPr>
              <a:t>https://chat.openai.com/share/282a0380-247a-4faa-bd95-9a81296c7c10</a:t>
            </a:r>
          </a:p>
        </p:txBody>
      </p:sp>
    </p:spTree>
    <p:extLst>
      <p:ext uri="{BB962C8B-B14F-4D97-AF65-F5344CB8AC3E}">
        <p14:creationId xmlns:p14="http://schemas.microsoft.com/office/powerpoint/2010/main" val="338520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BD7BD4-F8C3-44BC-9198-52D1A8764F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0244E96-64FC-4F9A-B430-866B42493D6C}"/>
              </a:ext>
            </a:extLst>
          </p:cNvPr>
          <p:cNvSpPr/>
          <p:nvPr/>
        </p:nvSpPr>
        <p:spPr>
          <a:xfrm>
            <a:off x="2159563" y="1860605"/>
            <a:ext cx="8724460" cy="1743729"/>
          </a:xfrm>
          <a:prstGeom prst="roundRect">
            <a:avLst/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2EB5D-4AAC-CCE6-D767-C22A7F0EF9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r>
              <a:rPr lang="fr-FR">
                <a:cs typeface="Calibri"/>
              </a:rPr>
              <a:t>Structure de base d’une invite (prompt) : </a:t>
            </a:r>
          </a:p>
          <a:p>
            <a:pPr marL="114300" indent="0" algn="ctr">
              <a:buNone/>
            </a:pPr>
            <a:r>
              <a:rPr lang="fr-FR" sz="2400" b="1">
                <a:cs typeface="Calibri"/>
              </a:rPr>
              <a:t>Rôle(s)  +  Tâche(s)/ intention(s) pédagogique(s)  +  Contexte(s)</a:t>
            </a: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r>
              <a:rPr lang="fr-FR">
                <a:cs typeface="Calibri"/>
              </a:rPr>
              <a:t>Pour plus de précision on peut ajouter + format + ton + limite + sensibilité, etc. </a:t>
            </a: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r>
              <a:rPr lang="fr-CA" i="1"/>
              <a:t>Ex. : Vous êtes un enseignant de </a:t>
            </a:r>
            <a:r>
              <a:rPr lang="fr-CA" i="1">
                <a:solidFill>
                  <a:srgbClr val="0066FF"/>
                </a:solidFill>
              </a:rPr>
              <a:t>[programme], </a:t>
            </a:r>
            <a:r>
              <a:rPr lang="fr-CA" i="1"/>
              <a:t>habile à créer des leçons et des activités attrayantes pour les élèves. Créer </a:t>
            </a:r>
            <a:r>
              <a:rPr lang="fr-CA" i="1">
                <a:solidFill>
                  <a:srgbClr val="0066FF"/>
                </a:solidFill>
              </a:rPr>
              <a:t>[nombre] </a:t>
            </a:r>
            <a:r>
              <a:rPr lang="fr-CA" i="1"/>
              <a:t>façons amusantes d’introduire une leçon sur </a:t>
            </a:r>
            <a:r>
              <a:rPr lang="fr-CA" i="1">
                <a:solidFill>
                  <a:srgbClr val="0066FF"/>
                </a:solidFill>
              </a:rPr>
              <a:t>[description de la leçon ou de l’activité]</a:t>
            </a:r>
            <a:r>
              <a:rPr lang="fr-CA" i="1"/>
              <a:t> pour les élèves de </a:t>
            </a:r>
            <a:r>
              <a:rPr lang="fr-CA" i="1">
                <a:solidFill>
                  <a:srgbClr val="0066FF"/>
                </a:solidFill>
              </a:rPr>
              <a:t>[niveau scolaire] </a:t>
            </a:r>
            <a:r>
              <a:rPr lang="fr-CA" i="1"/>
              <a:t>dans </a:t>
            </a:r>
            <a:r>
              <a:rPr lang="fr-CA" i="1">
                <a:solidFill>
                  <a:srgbClr val="0066FF"/>
                </a:solidFill>
              </a:rPr>
              <a:t>[matière de la classe]. </a:t>
            </a:r>
            <a:r>
              <a:rPr lang="fr-CA" i="1"/>
              <a:t>Les activités doivent durer [temps] minutes. Mes élèves sont </a:t>
            </a:r>
            <a:r>
              <a:rPr lang="fr-CA" i="1">
                <a:solidFill>
                  <a:srgbClr val="0066FF"/>
                </a:solidFill>
              </a:rPr>
              <a:t>[les intérêts ou particularités des élèves].</a:t>
            </a:r>
          </a:p>
          <a:p>
            <a:pPr marL="114300" indent="0">
              <a:buNone/>
            </a:pPr>
            <a:endParaRPr lang="fr-CA" i="1">
              <a:solidFill>
                <a:srgbClr val="0066FF"/>
              </a:solidFill>
              <a:cs typeface="Calibri"/>
            </a:endParaRPr>
          </a:p>
          <a:p>
            <a:pPr marL="114300" indent="0">
              <a:buNone/>
            </a:pPr>
            <a:r>
              <a:rPr lang="fr-CA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d'invites </a:t>
            </a:r>
            <a:r>
              <a:rPr lang="fr-CA" err="1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GenAI</a:t>
            </a:r>
            <a:r>
              <a:rPr lang="fr-CA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err="1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Chatbot</a:t>
            </a:r>
            <a:r>
              <a:rPr lang="fr-CA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pour les enseignants - AI for </a:t>
            </a:r>
            <a:r>
              <a:rPr lang="fr-CA" err="1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endParaRPr lang="fr-FR" i="1">
              <a:solidFill>
                <a:srgbClr val="0066FF"/>
              </a:solidFill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endParaRPr lang="fr-CA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D1F6C-A287-4250-B141-70E9B44F74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60000" y="360000"/>
            <a:ext cx="5169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 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créer une invite efficace</a:t>
            </a:r>
          </a:p>
        </p:txBody>
      </p:sp>
    </p:spTree>
    <p:extLst>
      <p:ext uri="{BB962C8B-B14F-4D97-AF65-F5344CB8AC3E}">
        <p14:creationId xmlns:p14="http://schemas.microsoft.com/office/powerpoint/2010/main" val="195970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</a:schemeClr>
            </a:gs>
            <a:gs pos="75000">
              <a:schemeClr val="bg2">
                <a:shade val="100000"/>
                <a:satMod val="115000"/>
              </a:schemeClr>
            </a:gs>
            <a:gs pos="100000">
              <a:schemeClr val="bg2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EF76E-E081-4DF0-BF7A-A4BA6BD4D2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505DF-CF35-4A72-9A5B-61EC2212D18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60000" y="1366331"/>
            <a:ext cx="8610037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200"/>
              <a:t>Prise des présences</a:t>
            </a:r>
          </a:p>
          <a:p>
            <a:r>
              <a:rPr lang="fr-CA" sz="3200"/>
              <a:t>Avant le début du cours : compléter le</a:t>
            </a:r>
            <a:r>
              <a:rPr lang="fr-CA" sz="3200" dirty="0"/>
              <a:t> </a:t>
            </a:r>
            <a:endParaRPr lang="fr-CA" sz="3200" dirty="0">
              <a:ea typeface="Calibri"/>
              <a:cs typeface="Calibri"/>
            </a:endParaRPr>
          </a:p>
          <a:p>
            <a:pPr marL="114300" indent="0">
              <a:buNone/>
            </a:pPr>
            <a:endParaRPr lang="fr-CA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4CD70-BE6D-4823-AED9-BA9FC2DA6B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60000" y="360000"/>
            <a:ext cx="179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Accueil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55BEF7-4580-4AB6-82A3-704BF0BF6D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4574" y="2643983"/>
            <a:ext cx="9812119" cy="225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A8D54B-9EE1-2843-7AB6-70EB383C534A}"/>
              </a:ext>
            </a:extLst>
          </p:cNvPr>
          <p:cNvSpPr txBox="1"/>
          <p:nvPr/>
        </p:nvSpPr>
        <p:spPr>
          <a:xfrm>
            <a:off x="2215116" y="5245395"/>
            <a:ext cx="96579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sz="2000" dirty="0">
                <a:solidFill>
                  <a:srgbClr val="0070C0"/>
                </a:solidFill>
                <a:ea typeface="+mn-lt"/>
                <a:cs typeface="+mn-lt"/>
              </a:rPr>
              <a:t>https://folio.cssdm.gouv.qc.ca/Web/Workspaces/SurveyDisplay?id=3a8IN1EfwzLQVfB26qN%2fnQ%3d%3d&amp;bID=12pmw%2bsT6fqvc7xYWmPYyQ%3d%3d&amp;</a:t>
            </a:r>
            <a:endParaRPr lang="fr-FR" sz="200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84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BD7BD4-F8C3-44BC-9198-52D1A8764F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2EB5D-4AAC-CCE6-D767-C22A7F0EF9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endParaRPr lang="fr-CA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D1F6C-A287-4250-B141-70E9B44F74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91619" y="1580346"/>
            <a:ext cx="86100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À vous de jouer – Générez des idées d’ amorce de cours originales</a:t>
            </a:r>
          </a:p>
          <a:p>
            <a:endParaRPr lang="fr-CA" sz="20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DDA6E-08CB-4A70-9D63-AAE527E5B1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66014" y="4104876"/>
            <a:ext cx="8552598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000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d'invites </a:t>
            </a:r>
            <a:r>
              <a:rPr lang="fr-CA" sz="2000" err="1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GenAI</a:t>
            </a:r>
            <a:r>
              <a:rPr lang="fr-CA" sz="2000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2000" err="1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Chatbot</a:t>
            </a:r>
            <a:r>
              <a:rPr lang="fr-CA" sz="2000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pour les enseignants - AI for </a:t>
            </a:r>
            <a:r>
              <a:rPr lang="fr-CA" sz="2000" err="1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endParaRPr lang="fr-FR" sz="2000" i="1">
              <a:solidFill>
                <a:srgbClr val="0066FF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err="1">
                <a:solidFill>
                  <a:srgbClr val="0066FF"/>
                </a:solidFill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PromptBot</a:t>
            </a:r>
            <a:endParaRPr lang="fr-FR" sz="2000">
              <a:solidFill>
                <a:srgbClr val="0066FF"/>
              </a:solidFill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000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 GPT</a:t>
            </a:r>
            <a:endParaRPr lang="fr-CA" sz="2000">
              <a:solidFill>
                <a:srgbClr val="0066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000" u="sng">
                <a:solidFill>
                  <a:srgbClr val="0066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Activité 7 - Création d'invites pédagogiques</a:t>
            </a:r>
            <a:endParaRPr lang="fr-CA" sz="3200">
              <a:solidFill>
                <a:srgbClr val="0066FF"/>
              </a:solidFill>
            </a:endParaRPr>
          </a:p>
          <a:p>
            <a:endParaRPr lang="fr-FR" sz="2800">
              <a:solidFill>
                <a:srgbClr val="0066FF"/>
              </a:solidFill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2800">
              <a:solidFill>
                <a:srgbClr val="0066FF"/>
              </a:solidFill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7CDEA5-835D-4302-BBA6-3E74D5E4688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79929" y="1951947"/>
            <a:ext cx="676369" cy="6192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FC8196-618B-4114-AA44-E2C0D08C0BB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91619" y="2992641"/>
            <a:ext cx="954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>
                <a:solidFill>
                  <a:srgbClr val="0066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Activité #7 - Initiation à la création d'invite et potentiels pédagogiques de l'IA (csdm.ca)</a:t>
            </a:r>
            <a:endParaRPr lang="fr-CA" sz="28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1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BD7BD4-F8C3-44BC-9198-52D1A8764F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2EB5D-4AAC-CCE6-D767-C22A7F0EF9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72104" y="477054"/>
            <a:ext cx="8610037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pPr marL="114300" indent="0">
              <a:buNone/>
            </a:pPr>
            <a:endParaRPr lang="fr-FR">
              <a:cs typeface="Calibri"/>
            </a:endParaRPr>
          </a:p>
          <a:p>
            <a:endParaRPr lang="fr-CA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D1F6C-A287-4250-B141-70E9B44F74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83794" y="495783"/>
            <a:ext cx="861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Retour sur expérience</a:t>
            </a:r>
          </a:p>
          <a:p>
            <a:endParaRPr lang="fr-CA" sz="20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7CDEA5-835D-4302-BBA6-3E74D5E468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9765" y="717432"/>
            <a:ext cx="676369" cy="6192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0B85F6-3E9D-45B0-BA33-938296E04E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93440" y="2296918"/>
            <a:ext cx="5108053" cy="4631422"/>
          </a:xfrm>
          <a:prstGeom prst="rect">
            <a:avLst/>
          </a:prstGeom>
        </p:spPr>
      </p:pic>
      <p:pic>
        <p:nvPicPr>
          <p:cNvPr id="9" name="Image 8">
            <a:hlinkClick r:id="rId11"/>
            <a:extLst>
              <a:ext uri="{FF2B5EF4-FFF2-40B4-BE49-F238E27FC236}">
                <a16:creationId xmlns:a16="http://schemas.microsoft.com/office/drawing/2014/main" id="{3AE63883-0E08-473B-9B9B-D2090DA5643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96930" y="6281655"/>
            <a:ext cx="3645383" cy="576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DDDA6E-08CB-4A70-9D63-AAE527E5B1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74574" y="1818461"/>
            <a:ext cx="57345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u="sng">
                <a:solidFill>
                  <a:srgbClr val="0066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Réponses - Activité 7 - Création d'invites pédagogiques</a:t>
            </a:r>
            <a:endParaRPr lang="fr-CA" sz="3200">
              <a:solidFill>
                <a:srgbClr val="0066FF"/>
              </a:solidFill>
            </a:endParaRPr>
          </a:p>
          <a:p>
            <a:endParaRPr lang="fr-FR" sz="2800">
              <a:solidFill>
                <a:srgbClr val="0066FF"/>
              </a:solidFill>
              <a:cs typeface="Calibri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rgbClr val="333333"/>
                </a:solidFill>
              </a:rPr>
              <a:t>Quelles sont vos impressions de cette expérience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rgbClr val="333333"/>
                </a:solidFill>
              </a:rPr>
              <a:t>Trouvez-vous que ces outils peuvent vous être utiles dans votre pratique d’enseignement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rgbClr val="333333"/>
                </a:solidFill>
              </a:rPr>
              <a:t>Pensez-vous qu’ils peuvent être utiles aux élèves ?</a:t>
            </a:r>
          </a:p>
          <a:p>
            <a:endParaRPr lang="fr-FR">
              <a:solidFill>
                <a:srgbClr val="333333"/>
              </a:solid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2800">
              <a:solidFill>
                <a:srgbClr val="0066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78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2F7D46-254D-4F31-8D2F-9CDC9219D8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74" name="Picture 2" descr="Nadia Naffi | Nouveau professeur | Université Laval">
            <a:extLst>
              <a:ext uri="{FF2B5EF4-FFF2-40B4-BE49-F238E27FC236}">
                <a16:creationId xmlns:a16="http://schemas.microsoft.com/office/drawing/2014/main" id="{53E5FB62-3666-4452-9E6A-BBE1F07B834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7" y="1210261"/>
            <a:ext cx="4047539" cy="404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952B0FD-8C25-455B-8092-F90185A250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51828" y="1448972"/>
            <a:ext cx="7033846" cy="2461846"/>
          </a:xfrm>
          <a:prstGeom prst="wedgeRoundRectCallout">
            <a:avLst>
              <a:gd name="adj1" fmla="val -65033"/>
              <a:gd name="adj2" fmla="val -9500"/>
              <a:gd name="adj3" fmla="val 16667"/>
            </a:avLst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1E4CA3-AC6D-44F3-90C5-C1F8FBF54CB3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60597" y="1028700"/>
            <a:ext cx="6555546" cy="4800600"/>
          </a:xfrm>
        </p:spPr>
        <p:txBody>
          <a:bodyPr/>
          <a:lstStyle/>
          <a:p>
            <a:pPr marL="114300" indent="0">
              <a:buNone/>
            </a:pPr>
            <a:br>
              <a:rPr lang="fr-CA"/>
            </a:br>
            <a:br>
              <a:rPr lang="fr-CA"/>
            </a:br>
            <a:r>
              <a:rPr lang="fr-CA"/>
              <a:t>«Si nous n’exposons pas nos étudiantes et étudiants à cette technologie, nous contribuons à leur exclusion quand ils vont être sur le marché du travail. Il faut absolument qu’ils s’exposent et qu’ils développent les compétences pour pouvoir les utiliser.»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382501-DFB1-48AF-8BDD-F8F6D87501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80072" y="5270328"/>
            <a:ext cx="21713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Nadia </a:t>
            </a:r>
            <a:r>
              <a:rPr lang="fr-CA" err="1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Naffi</a:t>
            </a:r>
            <a:r>
              <a:rPr lang="fr-CA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</a:p>
          <a:p>
            <a:r>
              <a:rPr lang="fr-CA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professeure adjointe </a:t>
            </a:r>
          </a:p>
          <a:p>
            <a:r>
              <a:rPr lang="fr-CA">
                <a:solidFill>
                  <a:srgbClr val="0066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Université Laval</a:t>
            </a:r>
            <a:endParaRPr lang="fr-CA">
              <a:solidFill>
                <a:srgbClr val="0066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B6142-7CD3-4DCA-AA4B-2BBC8158CCE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90370" y="40765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Implications pédagogiques d’une technologie de rupture comme </a:t>
            </a:r>
            <a:r>
              <a:rPr lang="fr-CA" err="1">
                <a:solidFill>
                  <a:srgbClr val="0066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fr-CA">
                <a:solidFill>
                  <a:srgbClr val="0066FF"/>
                </a:solidFill>
              </a:rPr>
              <a:t> </a:t>
            </a:r>
            <a:r>
              <a:rPr lang="fr-CA">
                <a:solidFill>
                  <a:srgbClr val="333333"/>
                </a:solidFill>
              </a:rPr>
              <a:t>– Conférence à la Journée de l’intelligence artificielle en enseignement supérieur (mai 2023)</a:t>
            </a:r>
          </a:p>
        </p:txBody>
      </p:sp>
    </p:spTree>
    <p:extLst>
      <p:ext uri="{BB962C8B-B14F-4D97-AF65-F5344CB8AC3E}">
        <p14:creationId xmlns:p14="http://schemas.microsoft.com/office/powerpoint/2010/main" val="352570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BD7BD4-F8C3-44BC-9198-52D1A8764F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D1F6C-A287-4250-B141-70E9B44F74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5169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 </a:t>
            </a:r>
          </a:p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l’intelligence artificielle 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Impacts sur l’évaluation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54ACA3D-F3E1-465A-A903-83FA296FEE6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60000" y="1920329"/>
            <a:ext cx="86106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Tx/>
            </a:pPr>
            <a:r>
              <a:rPr lang="fr-CA" sz="2400" b="1" dirty="0">
                <a:solidFill>
                  <a:srgbClr val="333333"/>
                </a:solidFill>
              </a:rPr>
              <a:t>Repenser l’évaluation</a:t>
            </a:r>
          </a:p>
          <a:p>
            <a:pPr lvl="1">
              <a:buClrTx/>
            </a:pPr>
            <a:r>
              <a:rPr lang="fr-CA" sz="2400" dirty="0">
                <a:solidFill>
                  <a:srgbClr val="333333"/>
                </a:solidFill>
              </a:rPr>
              <a:t>Privilégier des évaluations authentiques, le plus près de la pratique du métier possible </a:t>
            </a:r>
          </a:p>
          <a:p>
            <a:pPr lvl="1">
              <a:buClrTx/>
            </a:pPr>
            <a:r>
              <a:rPr lang="fr-CA" sz="2400" dirty="0">
                <a:solidFill>
                  <a:srgbClr val="333333"/>
                </a:solidFill>
              </a:rPr>
              <a:t>Conserver plus de traces sur le processus</a:t>
            </a:r>
          </a:p>
          <a:p>
            <a:pPr lvl="1">
              <a:buClrTx/>
            </a:pPr>
            <a:r>
              <a:rPr lang="fr-CA" sz="2400" dirty="0">
                <a:solidFill>
                  <a:srgbClr val="333333"/>
                </a:solidFill>
              </a:rPr>
              <a:t>Éviter examens basés uniquement sur les connaissances pratiques ou à choix multiples</a:t>
            </a:r>
          </a:p>
          <a:p>
            <a:pPr lvl="1">
              <a:buClrTx/>
            </a:pPr>
            <a:r>
              <a:rPr lang="fr-CA" sz="2400" dirty="0">
                <a:solidFill>
                  <a:srgbClr val="333333"/>
                </a:solidFill>
              </a:rPr>
              <a:t>Examens en classe sans techno</a:t>
            </a:r>
          </a:p>
          <a:p>
            <a:pPr lvl="1">
              <a:buClrTx/>
            </a:pPr>
            <a:r>
              <a:rPr lang="fr-CA" sz="2400" dirty="0">
                <a:solidFill>
                  <a:srgbClr val="333333"/>
                </a:solidFill>
              </a:rPr>
              <a:t>Développer l’intégrité des élèves</a:t>
            </a:r>
          </a:p>
          <a:p>
            <a:pPr lvl="1"/>
            <a:endParaRPr lang="fr-CA" sz="2400" dirty="0">
              <a:solidFill>
                <a:srgbClr val="333333"/>
              </a:solidFill>
            </a:endParaRPr>
          </a:p>
          <a:p>
            <a:pPr marL="411480" lvl="1" indent="0" algn="ctr">
              <a:buNone/>
            </a:pPr>
            <a:r>
              <a:rPr lang="fr-CA" sz="2400" b="1" i="1" dirty="0">
                <a:solidFill>
                  <a:srgbClr val="0066FF"/>
                </a:solidFill>
              </a:rPr>
              <a:t>Modalités diverses – solutions diverses ! </a:t>
            </a:r>
          </a:p>
          <a:p>
            <a:pPr marL="411480" lvl="1" indent="0" algn="ctr">
              <a:buNone/>
            </a:pPr>
            <a:r>
              <a:rPr lang="fr-CA" sz="2400" i="1" dirty="0">
                <a:solidFill>
                  <a:srgbClr val="0066FF"/>
                </a:solidFill>
              </a:rPr>
              <a:t>Enseignement en classe -  à distance – individualisé - alternance</a:t>
            </a:r>
          </a:p>
          <a:p>
            <a:pPr lvl="1"/>
            <a:endParaRPr lang="fr-CA" sz="2400" dirty="0">
              <a:solidFill>
                <a:srgbClr val="333333"/>
              </a:solidFill>
            </a:endParaRPr>
          </a:p>
          <a:p>
            <a:pPr lvl="1"/>
            <a:endParaRPr lang="fr-CA" sz="2400" dirty="0">
              <a:solidFill>
                <a:srgbClr val="333333"/>
              </a:solidFill>
            </a:endParaRPr>
          </a:p>
          <a:p>
            <a:endParaRPr lang="fr-CA" sz="2400" dirty="0">
              <a:solidFill>
                <a:srgbClr val="333333"/>
              </a:solidFill>
            </a:endParaRPr>
          </a:p>
          <a:p>
            <a:endParaRPr lang="fr-CA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0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81BA81-D650-45F0-A0E3-EA30114856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0167" y="226138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B3472B-29B9-8EA8-8C4D-A6CDE53EB2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44730" y="811731"/>
            <a:ext cx="6240612" cy="62924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BD4BA4-5E79-04C2-E498-6F26ECFA87D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03173" y="5781260"/>
            <a:ext cx="30976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>
                <a:solidFill>
                  <a:srgbClr val="333333"/>
                </a:solidFill>
              </a:rPr>
              <a:t>Source de l’image : </a:t>
            </a:r>
            <a:endParaRPr lang="fr-CA">
              <a:solidFill>
                <a:schemeClr val="accent5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CA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TPACK — </a:t>
            </a:r>
            <a:r>
              <a:rPr lang="fr-CA" err="1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EduTech</a:t>
            </a:r>
            <a:r>
              <a:rPr lang="fr-CA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Wiki (unige.ch)</a:t>
            </a:r>
            <a:endParaRPr lang="fr-CA">
              <a:solidFill>
                <a:srgbClr val="0066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505DF-CF35-4A72-9A5B-61EC2212D184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030167" y="1025106"/>
            <a:ext cx="3270701" cy="4800600"/>
          </a:xfrm>
        </p:spPr>
        <p:txBody>
          <a:bodyPr/>
          <a:lstStyle/>
          <a:p>
            <a:pPr marL="114300" indent="0">
              <a:buNone/>
            </a:pPr>
            <a:r>
              <a:rPr lang="fr-CA" b="1"/>
              <a:t>Le modèle TPACK </a:t>
            </a:r>
          </a:p>
          <a:p>
            <a:pPr marL="114300" indent="0">
              <a:buNone/>
            </a:pPr>
            <a:r>
              <a:rPr lang="fr-CA" sz="1800" i="1" err="1"/>
              <a:t>Technological</a:t>
            </a:r>
            <a:r>
              <a:rPr lang="fr-CA" sz="1800" i="1"/>
              <a:t> </a:t>
            </a:r>
            <a:r>
              <a:rPr lang="fr-CA" sz="1800" i="1" err="1"/>
              <a:t>Pedagogical</a:t>
            </a:r>
            <a:r>
              <a:rPr lang="fr-CA" sz="1800" i="1"/>
              <a:t> Content </a:t>
            </a:r>
            <a:r>
              <a:rPr lang="fr-CA" sz="1800" i="1" err="1"/>
              <a:t>Knowledge</a:t>
            </a:r>
            <a:endParaRPr lang="fr-CA" sz="1800" i="1"/>
          </a:p>
          <a:p>
            <a:pPr marL="114300" indent="0">
              <a:buNone/>
            </a:pPr>
            <a:r>
              <a:rPr lang="en-US" sz="1400" b="1"/>
              <a:t>Mishra, P., &amp; Koehler, M. J. (2006)</a:t>
            </a:r>
            <a:endParaRPr lang="fr-CA" sz="1400" b="1"/>
          </a:p>
          <a:p>
            <a:pPr marL="114300" indent="0">
              <a:buNone/>
            </a:pPr>
            <a:endParaRPr lang="fr-CA" sz="1800" i="1"/>
          </a:p>
          <a:p>
            <a:pPr marL="114300" indent="0">
              <a:buNone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69E7C-63B1-4CC4-8A90-1C7DF096A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60000" y="360000"/>
            <a:ext cx="8138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Projection pour le travail universitaire </a:t>
            </a:r>
          </a:p>
        </p:txBody>
      </p:sp>
    </p:spTree>
    <p:extLst>
      <p:ext uri="{BB962C8B-B14F-4D97-AF65-F5344CB8AC3E}">
        <p14:creationId xmlns:p14="http://schemas.microsoft.com/office/powerpoint/2010/main" val="331474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4CD7EED-3637-4869-964E-F0DBF7B9F7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D06928C-CE8A-428D-B03A-E335CA28563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184752" y="1500228"/>
            <a:ext cx="5448850" cy="5157300"/>
            <a:chOff x="5161005" y="1210896"/>
            <a:chExt cx="4053847" cy="386797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481F9E2-E478-4186-9DC2-0BA346A4924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172351" y="4686456"/>
              <a:ext cx="290642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400">
                  <a:solidFill>
                    <a:srgbClr val="333333"/>
                  </a:solidFill>
                </a:rPr>
                <a:t>Adaptés des facteurs facilitant l’adoption des TIC, </a:t>
              </a:r>
              <a:br>
                <a:rPr lang="fr-CA" sz="1400">
                  <a:solidFill>
                    <a:srgbClr val="333333"/>
                  </a:solidFill>
                </a:rPr>
              </a:br>
              <a:r>
                <a:rPr lang="fr-CA" sz="1400">
                  <a:solidFill>
                    <a:srgbClr val="333333"/>
                  </a:solidFill>
                </a:rPr>
                <a:t>Modèle TAM, </a:t>
              </a:r>
              <a:r>
                <a:rPr lang="fr-CA" sz="1400" err="1">
                  <a:solidFill>
                    <a:srgbClr val="333333"/>
                  </a:solidFill>
                </a:rPr>
                <a:t>Venkatesh</a:t>
              </a:r>
              <a:r>
                <a:rPr lang="fr-CA" sz="1400">
                  <a:solidFill>
                    <a:srgbClr val="333333"/>
                  </a:solidFill>
                </a:rPr>
                <a:t> et al., 2003</a:t>
              </a:r>
            </a:p>
          </p:txBody>
        </p:sp>
        <p:sp>
          <p:nvSpPr>
            <p:cNvPr id="9" name="Rectangle : avec coins arrondis en diagonale 8">
              <a:extLst>
                <a:ext uri="{FF2B5EF4-FFF2-40B4-BE49-F238E27FC236}">
                  <a16:creationId xmlns:a16="http://schemas.microsoft.com/office/drawing/2014/main" id="{9A723D21-B841-46BA-BA7E-C1B49F2C2F96}"/>
                </a:ext>
              </a:extLst>
            </p:cNvPr>
            <p:cNvSpPr/>
            <p:nvPr/>
          </p:nvSpPr>
          <p:spPr>
            <a:xfrm>
              <a:off x="5277853" y="1210896"/>
              <a:ext cx="3936999" cy="763526"/>
            </a:xfrm>
            <a:prstGeom prst="round2Diag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200">
                  <a:ln w="0"/>
                  <a:solidFill>
                    <a:srgbClr val="3333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Variables externes</a:t>
              </a:r>
            </a:p>
            <a:p>
              <a:pPr algn="ctr"/>
              <a:endParaRPr lang="fr-CA" sz="320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5E13887-A20F-4E4C-85B6-E340200D8E50}"/>
                </a:ext>
              </a:extLst>
            </p:cNvPr>
            <p:cNvSpPr/>
            <p:nvPr/>
          </p:nvSpPr>
          <p:spPr>
            <a:xfrm>
              <a:off x="5161005" y="2442341"/>
              <a:ext cx="1919416" cy="856735"/>
            </a:xfrm>
            <a:prstGeom prst="roundRect">
              <a:avLst/>
            </a:prstGeom>
            <a:solidFill>
              <a:srgbClr val="0066FF">
                <a:alpha val="16000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867">
                  <a:ln w="0"/>
                  <a:solidFill>
                    <a:srgbClr val="3333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Perception d’utilité</a:t>
              </a:r>
            </a:p>
            <a:p>
              <a:pPr algn="ctr"/>
              <a:endParaRPr lang="fr-CA" sz="1867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F0E6D62-C47A-4683-8098-EA4C4438C520}"/>
                </a:ext>
              </a:extLst>
            </p:cNvPr>
            <p:cNvSpPr/>
            <p:nvPr/>
          </p:nvSpPr>
          <p:spPr>
            <a:xfrm>
              <a:off x="7172604" y="2442340"/>
              <a:ext cx="1919416" cy="856735"/>
            </a:xfrm>
            <a:prstGeom prst="roundRect">
              <a:avLst/>
            </a:prstGeom>
            <a:solidFill>
              <a:srgbClr val="0066FF">
                <a:alpha val="16000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867">
                  <a:ln w="0"/>
                  <a:solidFill>
                    <a:srgbClr val="3333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Perception de la facilité d’usage</a:t>
              </a:r>
            </a:p>
            <a:p>
              <a:pPr algn="ctr"/>
              <a:endParaRPr lang="fr-CA" sz="1867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 : avec coins rognés en haut 11">
              <a:extLst>
                <a:ext uri="{FF2B5EF4-FFF2-40B4-BE49-F238E27FC236}">
                  <a16:creationId xmlns:a16="http://schemas.microsoft.com/office/drawing/2014/main" id="{809EBA87-1FAF-4B0A-A18C-EFD0ABB51907}"/>
                </a:ext>
              </a:extLst>
            </p:cNvPr>
            <p:cNvSpPr/>
            <p:nvPr/>
          </p:nvSpPr>
          <p:spPr>
            <a:xfrm>
              <a:off x="6087269" y="3600532"/>
              <a:ext cx="2170670" cy="1005691"/>
            </a:xfrm>
            <a:prstGeom prst="snip2SameRect">
              <a:avLst/>
            </a:prstGeom>
            <a:solidFill>
              <a:srgbClr val="05F105">
                <a:alpha val="22000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867">
                  <a:ln w="0"/>
                  <a:solidFill>
                    <a:srgbClr val="3333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Attitude face à l’utilisation des outils numériques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4789F7F-16FD-43B5-9B75-BC6AB5D92B48}"/>
                </a:ext>
              </a:extLst>
            </p:cNvPr>
            <p:cNvCxnSpPr>
              <a:cxnSpLocks/>
              <a:stCxn id="9" idx="1"/>
              <a:endCxn id="10" idx="0"/>
            </p:cNvCxnSpPr>
            <p:nvPr/>
          </p:nvCxnSpPr>
          <p:spPr>
            <a:xfrm flipH="1">
              <a:off x="6120713" y="1974422"/>
              <a:ext cx="1125639" cy="467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0754D4FD-7D0C-45E6-93D0-DB0666EE9A79}"/>
                </a:ext>
              </a:extLst>
            </p:cNvPr>
            <p:cNvCxnSpPr>
              <a:cxnSpLocks/>
              <a:stCxn id="9" idx="1"/>
              <a:endCxn id="11" idx="0"/>
            </p:cNvCxnSpPr>
            <p:nvPr/>
          </p:nvCxnSpPr>
          <p:spPr>
            <a:xfrm>
              <a:off x="7246353" y="1974422"/>
              <a:ext cx="885960" cy="467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0C211827-3821-40C1-A0F5-8582FDD20C56}"/>
                </a:ext>
              </a:extLst>
            </p:cNvPr>
            <p:cNvCxnSpPr>
              <a:stCxn id="10" idx="2"/>
              <a:endCxn id="12" idx="3"/>
            </p:cNvCxnSpPr>
            <p:nvPr/>
          </p:nvCxnSpPr>
          <p:spPr>
            <a:xfrm>
              <a:off x="6120713" y="3299076"/>
              <a:ext cx="1051891" cy="301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1AE793E-69EE-48EB-B478-1A4E572C7279}"/>
                </a:ext>
              </a:extLst>
            </p:cNvPr>
            <p:cNvCxnSpPr>
              <a:stCxn id="11" idx="2"/>
              <a:endCxn id="12" idx="3"/>
            </p:cNvCxnSpPr>
            <p:nvPr/>
          </p:nvCxnSpPr>
          <p:spPr>
            <a:xfrm flipH="1">
              <a:off x="7172604" y="3299075"/>
              <a:ext cx="959708" cy="301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Apple Of My Eye Icons - Download Free Vector Icons | Noun Project">
              <a:extLst>
                <a:ext uri="{FF2B5EF4-FFF2-40B4-BE49-F238E27FC236}">
                  <a16:creationId xmlns:a16="http://schemas.microsoft.com/office/drawing/2014/main" id="{B8F5A614-E4D8-4861-85FD-AEFD09F72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03" y="2743798"/>
              <a:ext cx="635511" cy="635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lock, eye, future, see, time, vision, watch icon - Download on Iconfinder">
              <a:extLst>
                <a:ext uri="{FF2B5EF4-FFF2-40B4-BE49-F238E27FC236}">
                  <a16:creationId xmlns:a16="http://schemas.microsoft.com/office/drawing/2014/main" id="{68BB373C-76E7-4475-9B83-B7E101914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870706"/>
              <a:ext cx="519949" cy="519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echnical Support Service Icons - Download Free Vector Icons | Noun Project">
              <a:extLst>
                <a:ext uri="{FF2B5EF4-FFF2-40B4-BE49-F238E27FC236}">
                  <a16:creationId xmlns:a16="http://schemas.microsoft.com/office/drawing/2014/main" id="{1B5E0F55-15D8-49D6-8BBE-05926A654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234" y="158667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n Stock Icons - Download Free Vector Icons | Noun Project">
              <a:extLst>
                <a:ext uri="{FF2B5EF4-FFF2-40B4-BE49-F238E27FC236}">
                  <a16:creationId xmlns:a16="http://schemas.microsoft.com/office/drawing/2014/main" id="{E917F8DA-0B4D-49E4-ABD9-5D92CCD73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111" y="158667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Reliable Icons - Download Free Vector Icons | Noun Project">
              <a:extLst>
                <a:ext uri="{FF2B5EF4-FFF2-40B4-BE49-F238E27FC236}">
                  <a16:creationId xmlns:a16="http://schemas.microsoft.com/office/drawing/2014/main" id="{6FF665B4-6D8B-42E7-812C-E54D99EF2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392" y="158667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4457EE8-CE77-4806-88D1-173B63003C7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682264" y="1558924"/>
              <a:ext cx="87341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400">
                  <a:solidFill>
                    <a:srgbClr val="333333"/>
                  </a:solidFill>
                </a:rPr>
                <a:t>Soutien de </a:t>
              </a:r>
              <a:br>
                <a:rPr lang="fr-CA" sz="1400">
                  <a:solidFill>
                    <a:srgbClr val="333333"/>
                  </a:solidFill>
                </a:rPr>
              </a:br>
              <a:r>
                <a:rPr lang="fr-CA" sz="1400">
                  <a:solidFill>
                    <a:srgbClr val="333333"/>
                  </a:solidFill>
                </a:rPr>
                <a:t>l’organisation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25766EE-9688-4782-B3D8-3915038AF54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942645" y="1558924"/>
              <a:ext cx="88606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400">
                  <a:solidFill>
                    <a:srgbClr val="333333"/>
                  </a:solidFill>
                </a:rPr>
                <a:t>Disponibilité  </a:t>
              </a:r>
              <a:br>
                <a:rPr lang="fr-CA" sz="1400">
                  <a:solidFill>
                    <a:srgbClr val="333333"/>
                  </a:solidFill>
                </a:rPr>
              </a:br>
              <a:r>
                <a:rPr lang="fr-CA" sz="1400">
                  <a:solidFill>
                    <a:srgbClr val="333333"/>
                  </a:solidFill>
                </a:rPr>
                <a:t>matériel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42299E4-00E6-423A-B7A5-F11EE9CFFD0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146874" y="1558924"/>
              <a:ext cx="92574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rgbClr val="333333"/>
                  </a:solidFill>
                </a:rPr>
                <a:t>Espace-temps </a:t>
              </a:r>
              <a:br>
                <a:rPr lang="fr-CA" sz="1400">
                  <a:solidFill>
                    <a:srgbClr val="333333"/>
                  </a:solidFill>
                </a:rPr>
              </a:br>
              <a:r>
                <a:rPr lang="fr-CA" sz="1400">
                  <a:solidFill>
                    <a:srgbClr val="333333"/>
                  </a:solidFill>
                </a:rPr>
                <a:t>protégé</a:t>
              </a:r>
            </a:p>
          </p:txBody>
        </p:sp>
      </p:grp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D2841A4-724F-47EE-B926-752291A4639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30167" y="1025106"/>
            <a:ext cx="3270701" cy="4800600"/>
          </a:xfrm>
        </p:spPr>
        <p:txBody>
          <a:bodyPr/>
          <a:lstStyle/>
          <a:p>
            <a:pPr marL="114300" indent="0">
              <a:buNone/>
            </a:pPr>
            <a:r>
              <a:rPr lang="fr-CA" b="1"/>
              <a:t>Le modèle TAM </a:t>
            </a:r>
          </a:p>
          <a:p>
            <a:pPr marL="114300" indent="0">
              <a:buNone/>
            </a:pPr>
            <a:r>
              <a:rPr lang="fr-CA" sz="1800" i="1" err="1"/>
              <a:t>Technology</a:t>
            </a:r>
            <a:r>
              <a:rPr lang="fr-CA" sz="1800" i="1"/>
              <a:t> acceptance model </a:t>
            </a:r>
          </a:p>
          <a:p>
            <a:pPr marL="114300" indent="0">
              <a:buNone/>
            </a:pPr>
            <a:r>
              <a:rPr lang="fr-CA" sz="1400" b="1" err="1"/>
              <a:t>Venkatesh</a:t>
            </a:r>
            <a:r>
              <a:rPr lang="fr-CA" sz="1400" b="1"/>
              <a:t> et al. (2003)</a:t>
            </a:r>
          </a:p>
          <a:p>
            <a:pPr marL="114300" indent="0">
              <a:buNone/>
            </a:pPr>
            <a:endParaRPr lang="fr-CA" sz="1800" i="1"/>
          </a:p>
          <a:p>
            <a:pPr marL="114300" indent="0">
              <a:buNone/>
            </a:pPr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2C26B0-8416-44B5-920B-AF2D55EE19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60000" y="360000"/>
            <a:ext cx="8138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Projection pour le travail universitaire </a:t>
            </a:r>
          </a:p>
        </p:txBody>
      </p:sp>
    </p:spTree>
    <p:extLst>
      <p:ext uri="{BB962C8B-B14F-4D97-AF65-F5344CB8AC3E}">
        <p14:creationId xmlns:p14="http://schemas.microsoft.com/office/powerpoint/2010/main" val="233084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BEC35E1-FC64-4389-9828-709A9357DB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87468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505DF-CF35-4A72-9A5B-61EC2212D18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59563" y="1029746"/>
            <a:ext cx="8610037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fr-CA" b="1">
                <a:ea typeface="Calibri"/>
                <a:cs typeface="Calibri"/>
              </a:rPr>
              <a:t>Le modèle ASPID</a:t>
            </a:r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1600" b="1"/>
          </a:p>
          <a:p>
            <a:pPr marL="114300" indent="0">
              <a:buNone/>
            </a:pPr>
            <a:endParaRPr lang="fr-CA" sz="3200" i="1"/>
          </a:p>
          <a:p>
            <a:pPr marL="114300" indent="0">
              <a:buNone/>
            </a:pPr>
            <a:r>
              <a:rPr lang="fr-CA">
                <a:ea typeface="Calibri"/>
                <a:cs typeface="Calibri"/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B635CB-3A11-43BC-8BA5-07F2B03422C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46299" y="1689100"/>
            <a:ext cx="9476779" cy="4613890"/>
            <a:chOff x="465220" y="1667582"/>
            <a:chExt cx="11018158" cy="507823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BDE7FF3-DDCD-4F00-91EC-095C78C7D70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65220" y="6438037"/>
              <a:ext cx="2716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400">
                  <a:solidFill>
                    <a:srgbClr val="333333"/>
                  </a:solidFill>
                </a:rPr>
                <a:t>ASPID, adapté de Karsenti, T., 2014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C50C932-DB66-43D1-9239-F1189A570152}"/>
                </a:ext>
              </a:extLst>
            </p:cNvPr>
            <p:cNvGrpSpPr/>
            <p:nvPr/>
          </p:nvGrpSpPr>
          <p:grpSpPr>
            <a:xfrm>
              <a:off x="1267327" y="1817021"/>
              <a:ext cx="4588043" cy="1072396"/>
              <a:chOff x="950495" y="1363699"/>
              <a:chExt cx="3441032" cy="804297"/>
            </a:xfrm>
          </p:grpSpPr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2633374F-9AC1-4560-AE88-384692FA051D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950495" y="1374384"/>
                <a:ext cx="3441032" cy="793612"/>
              </a:xfrm>
              <a:prstGeom prst="roundRect">
                <a:avLst/>
              </a:prstGeom>
              <a:solidFill>
                <a:srgbClr val="05F105">
                  <a:alpha val="47843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3200">
                    <a:ln w="0"/>
                    <a:solidFill>
                      <a:srgbClr val="3333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Innovation</a:t>
                </a:r>
              </a:p>
              <a:p>
                <a:pPr algn="ctr"/>
                <a:endParaRPr lang="fr-CA" sz="3200">
                  <a:solidFill>
                    <a:srgbClr val="333333"/>
                  </a:solidFill>
                </a:endParaRPr>
              </a:p>
            </p:txBody>
          </p:sp>
          <p:pic>
            <p:nvPicPr>
              <p:cNvPr id="37" name="Picture 10" descr="Circled Plus Icons - Download Free Vector Icons | Noun Project">
                <a:extLst>
                  <a:ext uri="{FF2B5EF4-FFF2-40B4-BE49-F238E27FC236}">
                    <a16:creationId xmlns:a16="http://schemas.microsoft.com/office/drawing/2014/main" id="{359F3693-9A00-406B-A889-AB3D92A2BE09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097" y="1741078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Circled Plus Icons - Download Free Vector Icons | Noun Project">
                <a:extLst>
                  <a:ext uri="{FF2B5EF4-FFF2-40B4-BE49-F238E27FC236}">
                    <a16:creationId xmlns:a16="http://schemas.microsoft.com/office/drawing/2014/main" id="{AA310D54-A342-4C52-B015-A39F631A5E9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097" y="1741078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2" descr="Free Icon Download | Innovation">
                <a:extLst>
                  <a:ext uri="{FF2B5EF4-FFF2-40B4-BE49-F238E27FC236}">
                    <a16:creationId xmlns:a16="http://schemas.microsoft.com/office/drawing/2014/main" id="{D53A893B-5D5C-4C25-9F03-638E0F99AE88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719" y="1363699"/>
                <a:ext cx="341701" cy="341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4AAF019-8965-43EC-A572-6EFB58C40CE3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188456" y="1749851"/>
                <a:ext cx="2179876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1400">
                    <a:solidFill>
                      <a:srgbClr val="333333"/>
                    </a:solidFill>
                  </a:rPr>
                  <a:t>La technologie transforme et innove, </a:t>
                </a:r>
                <a:br>
                  <a:rPr lang="fr-CA" sz="1400">
                    <a:solidFill>
                      <a:srgbClr val="333333"/>
                    </a:solidFill>
                  </a:rPr>
                </a:br>
                <a:r>
                  <a:rPr lang="fr-CA" sz="1400">
                    <a:solidFill>
                      <a:srgbClr val="333333"/>
                    </a:solidFill>
                  </a:rPr>
                  <a:t>rendant possible, l’impossible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06A915DF-D9B6-4B53-ADB0-CAC4E2BC13E5}"/>
                </a:ext>
              </a:extLst>
            </p:cNvPr>
            <p:cNvGrpSpPr/>
            <p:nvPr/>
          </p:nvGrpSpPr>
          <p:grpSpPr>
            <a:xfrm>
              <a:off x="465221" y="1667582"/>
              <a:ext cx="5390149" cy="3284860"/>
              <a:chOff x="348915" y="1250686"/>
              <a:chExt cx="4042612" cy="2463645"/>
            </a:xfrm>
          </p:grpSpPr>
          <p:sp>
            <p:nvSpPr>
              <p:cNvPr id="30" name="Flèche : bas 29">
                <a:extLst>
                  <a:ext uri="{FF2B5EF4-FFF2-40B4-BE49-F238E27FC236}">
                    <a16:creationId xmlns:a16="http://schemas.microsoft.com/office/drawing/2014/main" id="{DF14FE8A-B7FA-49A1-8EB6-343EA17D247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0800000">
                <a:off x="348915" y="1250686"/>
                <a:ext cx="601579" cy="2463645"/>
              </a:xfrm>
              <a:prstGeom prst="downArrow">
                <a:avLst/>
              </a:prstGeom>
              <a:solidFill>
                <a:srgbClr val="05F105">
                  <a:alpha val="36000"/>
                </a:srgbClr>
              </a:solidFill>
              <a:ln>
                <a:solidFill>
                  <a:srgbClr val="05F10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CA" sz="2800">
                    <a:ln w="0"/>
                    <a:solidFill>
                      <a:srgbClr val="3333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Impact positif</a:t>
                </a:r>
              </a:p>
            </p:txBody>
          </p: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F872959D-92F0-42CE-B52F-5D0D9710DB8B}"/>
                  </a:ext>
                </a:extLst>
              </p:cNvPr>
              <p:cNvGrpSpPr/>
              <p:nvPr/>
            </p:nvGrpSpPr>
            <p:grpSpPr>
              <a:xfrm>
                <a:off x="950495" y="2218064"/>
                <a:ext cx="3441032" cy="794290"/>
                <a:chOff x="950495" y="2218064"/>
                <a:chExt cx="3441032" cy="794290"/>
              </a:xfrm>
            </p:grpSpPr>
            <p:sp>
              <p:nvSpPr>
                <p:cNvPr id="32" name="Rectangle : coins arrondis 31">
                  <a:extLst>
                    <a:ext uri="{FF2B5EF4-FFF2-40B4-BE49-F238E27FC236}">
                      <a16:creationId xmlns:a16="http://schemas.microsoft.com/office/drawing/2014/main" id="{B9428BBA-DD10-41B0-8D99-3988B5A0F900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950495" y="2218064"/>
                  <a:ext cx="3441032" cy="793612"/>
                </a:xfrm>
                <a:prstGeom prst="roundRect">
                  <a:avLst/>
                </a:prstGeom>
                <a:solidFill>
                  <a:srgbClr val="00B050">
                    <a:alpha val="28000"/>
                  </a:srgb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3200">
                      <a:ln w="0"/>
                      <a:solidFill>
                        <a:srgbClr val="333333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Progrès</a:t>
                  </a:r>
                </a:p>
                <a:p>
                  <a:pPr algn="ctr"/>
                  <a:endParaRPr lang="fr-CA" sz="3200">
                    <a:solidFill>
                      <a:srgbClr val="333333"/>
                    </a:solidFill>
                  </a:endParaRPr>
                </a:p>
              </p:txBody>
            </p:sp>
            <p:pic>
              <p:nvPicPr>
                <p:cNvPr id="33" name="Picture 8" descr="Progress Icons - Download Free Vector Icons | Noun Project">
                  <a:extLst>
                    <a:ext uri="{FF2B5EF4-FFF2-40B4-BE49-F238E27FC236}">
                      <a16:creationId xmlns:a16="http://schemas.microsoft.com/office/drawing/2014/main" id="{8E0865FE-3DD5-4689-B503-3FD6A362EAB1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8097" y="2218064"/>
                  <a:ext cx="360947" cy="36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10" descr="Circled Plus Icons - Download Free Vector Icons | Noun Project">
                  <a:extLst>
                    <a:ext uri="{FF2B5EF4-FFF2-40B4-BE49-F238E27FC236}">
                      <a16:creationId xmlns:a16="http://schemas.microsoft.com/office/drawing/2014/main" id="{7B2909D2-7DFD-4E32-8F8E-21844FAE44FE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9044" y="2599699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4B789460-5567-42A1-AC7B-B0BD7292C90F}"/>
                    </a:ext>
                  </a:extLst>
                </p:cNvPr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202482" y="2619939"/>
                  <a:ext cx="2556854" cy="392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A" sz="1400">
                      <a:solidFill>
                        <a:srgbClr val="333333"/>
                      </a:solidFill>
                    </a:rPr>
                    <a:t>La technologie accroit l’efficacité des tâches </a:t>
                  </a:r>
                  <a:br>
                    <a:rPr lang="fr-CA" sz="1400">
                      <a:solidFill>
                        <a:srgbClr val="333333"/>
                      </a:solidFill>
                    </a:rPr>
                  </a:br>
                  <a:r>
                    <a:rPr lang="fr-CA" sz="1400">
                      <a:solidFill>
                        <a:srgbClr val="333333"/>
                      </a:solidFill>
                    </a:rPr>
                    <a:t>scolaires. Un net avantage s’en dégage.</a:t>
                  </a:r>
                </a:p>
              </p:txBody>
            </p:sp>
          </p:grp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5A5D400C-AC94-4D80-8FD2-2D965588D39B}"/>
                </a:ext>
              </a:extLst>
            </p:cNvPr>
            <p:cNvGrpSpPr/>
            <p:nvPr/>
          </p:nvGrpSpPr>
          <p:grpSpPr>
            <a:xfrm>
              <a:off x="1267328" y="4099723"/>
              <a:ext cx="4588042" cy="1063316"/>
              <a:chOff x="950495" y="3074793"/>
              <a:chExt cx="3441032" cy="797487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C998FF79-A1E7-4EA7-9460-485D3421F29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50495" y="3074793"/>
                <a:ext cx="3441032" cy="793612"/>
              </a:xfrm>
              <a:prstGeom prst="roundRect">
                <a:avLst/>
              </a:prstGeom>
              <a:solidFill>
                <a:srgbClr val="92D050">
                  <a:alpha val="28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3200">
                    <a:ln w="0"/>
                    <a:solidFill>
                      <a:srgbClr val="3333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Substitution</a:t>
                </a:r>
              </a:p>
              <a:p>
                <a:pPr algn="ctr"/>
                <a:endParaRPr lang="fr-CA" sz="3200">
                  <a:solidFill>
                    <a:srgbClr val="333333"/>
                  </a:solidFill>
                </a:endParaRPr>
              </a:p>
            </p:txBody>
          </p:sp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D4CA6B8E-387C-446A-A0AC-2359C5D5F9B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8100" y="3110652"/>
                <a:ext cx="360947" cy="360947"/>
              </a:xfrm>
              <a:prstGeom prst="rect">
                <a:avLst/>
              </a:prstGeom>
            </p:spPr>
          </p:pic>
          <p:pic>
            <p:nvPicPr>
              <p:cNvPr id="28" name="Picture 4" descr="Equal Icon Circle Outline - Icon Shop - Download free icons for commercial  use">
                <a:extLst>
                  <a:ext uri="{FF2B5EF4-FFF2-40B4-BE49-F238E27FC236}">
                    <a16:creationId xmlns:a16="http://schemas.microsoft.com/office/drawing/2014/main" id="{393695C9-DC0B-4183-BB70-77FD4980C68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099" y="3471599"/>
                <a:ext cx="360947" cy="360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9B142B6-F252-4BF7-994F-CFB7EDF73685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161260" y="3479865"/>
                <a:ext cx="2615813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1400">
                    <a:solidFill>
                      <a:srgbClr val="333333"/>
                    </a:solidFill>
                  </a:rPr>
                  <a:t>La technologie remplace des tâches scolaires </a:t>
                </a:r>
                <a:br>
                  <a:rPr lang="fr-CA" sz="1400">
                    <a:solidFill>
                      <a:srgbClr val="333333"/>
                    </a:solidFill>
                  </a:rPr>
                </a:br>
                <a:r>
                  <a:rPr lang="fr-CA" sz="1400">
                    <a:solidFill>
                      <a:srgbClr val="333333"/>
                    </a:solidFill>
                  </a:rPr>
                  <a:t>traditionnelles sans avantage ni désavantage.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BEA7D20-6E91-48AA-B35A-495CE5A135BE}"/>
                </a:ext>
              </a:extLst>
            </p:cNvPr>
            <p:cNvGrpSpPr/>
            <p:nvPr/>
          </p:nvGrpSpPr>
          <p:grpSpPr>
            <a:xfrm>
              <a:off x="3734706" y="5500737"/>
              <a:ext cx="4588042" cy="1058150"/>
              <a:chOff x="2801030" y="4125551"/>
              <a:chExt cx="3441032" cy="793612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ED3345B1-8EF8-4E67-8BC0-741A30ECBBD4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2801030" y="4125551"/>
                <a:ext cx="3441032" cy="793612"/>
                <a:chOff x="2858857" y="3601453"/>
                <a:chExt cx="3441032" cy="79361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A576971D-9886-48D3-BC2B-E51AD0BA6415}"/>
                    </a:ext>
                  </a:extLst>
                </p:cNvPr>
                <p:cNvSpPr/>
                <p:nvPr/>
              </p:nvSpPr>
              <p:spPr>
                <a:xfrm>
                  <a:off x="2858857" y="3601453"/>
                  <a:ext cx="3441032" cy="793612"/>
                </a:xfrm>
                <a:prstGeom prst="roundRect">
                  <a:avLst/>
                </a:prstGeom>
                <a:solidFill>
                  <a:schemeClr val="accent6">
                    <a:alpha val="28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3200">
                      <a:ln w="0"/>
                      <a:solidFill>
                        <a:srgbClr val="333333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Adoption</a:t>
                  </a:r>
                </a:p>
                <a:p>
                  <a:pPr algn="ctr"/>
                  <a:endParaRPr lang="fr-CA" sz="3200">
                    <a:solidFill>
                      <a:srgbClr val="333333"/>
                    </a:solidFill>
                  </a:endParaRPr>
                </a:p>
              </p:txBody>
            </p:sp>
            <p:pic>
              <p:nvPicPr>
                <p:cNvPr id="24" name="Image 23">
                  <a:extLst>
                    <a:ext uri="{FF2B5EF4-FFF2-40B4-BE49-F238E27FC236}">
                      <a16:creationId xmlns:a16="http://schemas.microsoft.com/office/drawing/2014/main" id="{C59685C3-E7E3-4071-962C-8BF518568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4414" y="3637312"/>
                  <a:ext cx="360947" cy="360947"/>
                </a:xfrm>
                <a:prstGeom prst="rect">
                  <a:avLst/>
                </a:prstGeom>
              </p:spPr>
            </p:pic>
            <p:pic>
              <p:nvPicPr>
                <p:cNvPr id="25" name="Picture 2" descr="Circle Minus Icons - Download Free Vector Icons | Noun Project">
                  <a:extLst>
                    <a:ext uri="{FF2B5EF4-FFF2-40B4-BE49-F238E27FC236}">
                      <a16:creationId xmlns:a16="http://schemas.microsoft.com/office/drawing/2014/main" id="{989BA760-46FA-4671-90CE-27B20BAC8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6462" y="3998259"/>
                  <a:ext cx="360947" cy="36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615782EB-E3C6-40D5-9D70-7A79284426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98634" y="4161410"/>
                <a:ext cx="360947" cy="360947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A1CA91-A6A9-4ED8-9012-BAB0BD7F22BB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043665" y="4495082"/>
                <a:ext cx="2695738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1400">
                    <a:solidFill>
                      <a:srgbClr val="333333"/>
                    </a:solidFill>
                  </a:rPr>
                  <a:t>La technologie requiert beaucoup de temps et </a:t>
                </a:r>
                <a:br>
                  <a:rPr lang="fr-CA" sz="1400">
                    <a:solidFill>
                      <a:srgbClr val="333333"/>
                    </a:solidFill>
                  </a:rPr>
                </a:br>
                <a:r>
                  <a:rPr lang="fr-CA" sz="1400">
                    <a:solidFill>
                      <a:srgbClr val="333333"/>
                    </a:solidFill>
                  </a:rPr>
                  <a:t>d’efforts sans aucun avantage.</a:t>
                </a: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6CF767C-420C-4008-8FF7-35CDDDE70450}"/>
                </a:ext>
              </a:extLst>
            </p:cNvPr>
            <p:cNvGrpSpPr/>
            <p:nvPr/>
          </p:nvGrpSpPr>
          <p:grpSpPr>
            <a:xfrm>
              <a:off x="5987143" y="3493253"/>
              <a:ext cx="5496235" cy="3007921"/>
              <a:chOff x="4572000" y="2627362"/>
              <a:chExt cx="4122176" cy="2255941"/>
            </a:xfrm>
          </p:grpSpPr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AFDE1CA2-B9B5-4763-946C-12951865540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572000" y="3074793"/>
                <a:ext cx="3441032" cy="793612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3200">
                    <a:ln w="0"/>
                    <a:solidFill>
                      <a:srgbClr val="3333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Détérioration</a:t>
                </a:r>
              </a:p>
              <a:p>
                <a:pPr algn="ctr"/>
                <a:endParaRPr lang="fr-CA" sz="3200">
                  <a:solidFill>
                    <a:srgbClr val="333333"/>
                  </a:solidFill>
                </a:endParaRPr>
              </a:p>
            </p:txBody>
          </p:sp>
          <p:pic>
            <p:nvPicPr>
              <p:cNvPr id="15" name="Picture 2" descr="Circle Minus Icons - Download Free Vector Icons | Noun Project">
                <a:extLst>
                  <a:ext uri="{FF2B5EF4-FFF2-40B4-BE49-F238E27FC236}">
                    <a16:creationId xmlns:a16="http://schemas.microsoft.com/office/drawing/2014/main" id="{A82EB678-DE8B-4B4B-AA0F-AE182C3A5DBE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5931" y="3471599"/>
                <a:ext cx="360947" cy="360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lèche : bas 15">
                <a:extLst>
                  <a:ext uri="{FF2B5EF4-FFF2-40B4-BE49-F238E27FC236}">
                    <a16:creationId xmlns:a16="http://schemas.microsoft.com/office/drawing/2014/main" id="{F64AA97B-6D66-480A-9F40-22E267845C0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092597" y="2627362"/>
                <a:ext cx="601579" cy="2255941"/>
              </a:xfrm>
              <a:prstGeom prst="downArrow">
                <a:avLst/>
              </a:prstGeom>
              <a:solidFill>
                <a:srgbClr val="FF0000">
                  <a:alpha val="36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CA" sz="2800">
                    <a:ln w="0"/>
                    <a:solidFill>
                      <a:srgbClr val="3333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Impact négatif</a:t>
                </a:r>
              </a:p>
            </p:txBody>
          </p:sp>
          <p:pic>
            <p:nvPicPr>
              <p:cNvPr id="17" name="Picture 2" descr="Circle Minus Icons - Download Free Vector Icons | Noun Project">
                <a:extLst>
                  <a:ext uri="{FF2B5EF4-FFF2-40B4-BE49-F238E27FC236}">
                    <a16:creationId xmlns:a16="http://schemas.microsoft.com/office/drawing/2014/main" id="{317BCD94-326A-4163-830F-83C8E634CF12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6878" y="3471599"/>
                <a:ext cx="360947" cy="360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Tired Icon - Free Download, PNG and Vector">
                <a:extLst>
                  <a:ext uri="{FF2B5EF4-FFF2-40B4-BE49-F238E27FC236}">
                    <a16:creationId xmlns:a16="http://schemas.microsoft.com/office/drawing/2014/main" id="{82EA2AE7-675A-4213-A6AF-96A17F1B74F2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3210" y="3081463"/>
                <a:ext cx="427998" cy="427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BC26854-2071-4288-98D8-14EF20A3A6E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93030" y="3415280"/>
                <a:ext cx="2209451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1400">
                    <a:solidFill>
                      <a:srgbClr val="333333"/>
                    </a:solidFill>
                  </a:rPr>
                  <a:t>La technologie devient une source de </a:t>
                </a:r>
                <a:br>
                  <a:rPr lang="fr-CA" sz="1400">
                    <a:solidFill>
                      <a:srgbClr val="333333"/>
                    </a:solidFill>
                  </a:rPr>
                </a:br>
                <a:r>
                  <a:rPr lang="fr-CA" sz="1400">
                    <a:solidFill>
                      <a:srgbClr val="333333"/>
                    </a:solidFill>
                  </a:rPr>
                  <a:t>démotivation et d’épuisement</a:t>
                </a: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1B3C8E3-0778-4305-B1FB-CA98C1AC88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60000" y="360000"/>
            <a:ext cx="8138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Projection pour le travail universitaire </a:t>
            </a:r>
          </a:p>
        </p:txBody>
      </p:sp>
    </p:spTree>
    <p:extLst>
      <p:ext uri="{BB962C8B-B14F-4D97-AF65-F5344CB8AC3E}">
        <p14:creationId xmlns:p14="http://schemas.microsoft.com/office/powerpoint/2010/main" val="1526375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4FA24F-F940-4EB6-BEC8-75F0581900B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87468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505DF-CF35-4A72-9A5B-61EC2212D18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60000" y="1511424"/>
            <a:ext cx="8610037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fr-CA" b="1">
                <a:solidFill>
                  <a:srgbClr val="000000"/>
                </a:solidFill>
              </a:rPr>
              <a:t>Vous n’êtes pas seul!</a:t>
            </a:r>
          </a:p>
          <a:p>
            <a:pPr marL="114300" indent="0">
              <a:buNone/>
            </a:pPr>
            <a:endParaRPr lang="fr-CA"/>
          </a:p>
          <a:p>
            <a:r>
              <a:rPr lang="fr-CA"/>
              <a:t>Ressources (CP, opérateurs TI locaux, etc.)</a:t>
            </a:r>
          </a:p>
          <a:p>
            <a:pPr lvl="1"/>
            <a:r>
              <a:rPr lang="fr-CA" sz="1800">
                <a:cs typeface="Calibri"/>
                <a:hlinkClick r:id="rId5"/>
              </a:rPr>
              <a:t>ChangementMotDePasse-GuideUtilisateur.pdf (csdm.qc.ca)</a:t>
            </a:r>
            <a:endParaRPr lang="fr-CA" sz="1800">
              <a:cs typeface="Calibri"/>
            </a:endParaRPr>
          </a:p>
          <a:p>
            <a:r>
              <a:rPr lang="fr-CA" err="1">
                <a:hlinkClick r:id="rId6"/>
              </a:rPr>
              <a:t>Questa</a:t>
            </a:r>
            <a:r>
              <a:rPr lang="fr-CA">
                <a:hlinkClick r:id="rId6"/>
              </a:rPr>
              <a:t> </a:t>
            </a:r>
            <a:r>
              <a:rPr lang="fr-CA" sz="1800"/>
              <a:t>– pour créer des requêtes en soutien informatique</a:t>
            </a:r>
          </a:p>
          <a:p>
            <a:pPr marL="411480" lvl="1" indent="0">
              <a:buNone/>
            </a:pPr>
            <a:endParaRPr lang="fr-CA" sz="16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0D4D5-5499-4D5F-9611-7B9CB95FD1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60000" y="360000"/>
            <a:ext cx="5437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Soutien </a:t>
            </a:r>
            <a:r>
              <a:rPr lang="fr-CA" sz="3200" b="1" cap="all" err="1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pédagonumérique</a:t>
            </a:r>
            <a:endParaRPr lang="fr-CA" sz="32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4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BD4B8F-9620-4469-90AF-2AEC280B9F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20E9B-322A-47A6-832B-2CB7AF1A3F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1112" y="2719608"/>
            <a:ext cx="8623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000000"/>
                </a:solidFill>
              </a:rPr>
              <a:t>Sondage de l’appréciation de la formation</a:t>
            </a:r>
          </a:p>
          <a:p>
            <a:endParaRPr lang="fr-CA" sz="2800" dirty="0">
              <a:solidFill>
                <a:srgbClr val="0066FF"/>
              </a:solidFill>
            </a:endParaRPr>
          </a:p>
          <a:p>
            <a:r>
              <a:rPr lang="fr-CA" sz="2800" dirty="0">
                <a:solidFill>
                  <a:srgbClr val="0066FF"/>
                </a:solidFill>
              </a:rPr>
              <a:t>https://folio.cssdm.gouv.qc.ca/Web/Workspaces/SurveyDisplay?id=q4Q22aspt57k%2b%2bgdY%2fw6ew%3d%3d&amp;bID=12pmw%2bsT6fqvc7xYWmPYyQ%3d%3d&amp;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F23C042C-2811-4C5B-9875-186678A0F1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309320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07486-0B18-4AB3-8A55-3AFB03855D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50943" y="613839"/>
            <a:ext cx="4815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Sondage</a:t>
            </a:r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d’appréciation</a:t>
            </a:r>
            <a:endParaRPr lang="fr-CA" sz="36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8458DF-6E40-4845-BD9E-00E8A711CC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39080" y="627400"/>
            <a:ext cx="67636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E0140-8A19-45F9-944E-5E52EC8880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48531-1B4B-43B3-B65A-AF0E26F1A9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59563" y="360000"/>
            <a:ext cx="9331935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2A40A-D286-4065-F081-530D96B3BE8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>
                <a:hlinkClick r:id="rId9"/>
              </a:rPr>
              <a:t>IPEFP05 - Vos attentes - </a:t>
            </a:r>
            <a:r>
              <a:rPr lang="fr-CA" err="1">
                <a:hlinkClick r:id="rId9"/>
              </a:rPr>
              <a:t>Digiboard</a:t>
            </a:r>
            <a:r>
              <a:rPr lang="fr-CA">
                <a:hlinkClick r:id="rId9"/>
              </a:rPr>
              <a:t> by La Digitale - </a:t>
            </a:r>
            <a:r>
              <a:rPr lang="fr-CA" err="1">
                <a:hlinkClick r:id="rId9"/>
              </a:rPr>
              <a:t>Digiboard</a:t>
            </a:r>
            <a:r>
              <a:rPr lang="fr-CA">
                <a:hlinkClick r:id="rId9"/>
              </a:rPr>
              <a:t> by La Digitale</a:t>
            </a: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F6FFE-B851-4C9C-AB62-8F0F436A73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24067" y="378198"/>
            <a:ext cx="490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Retour sur les attentes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681483-A625-40CB-8C81-0C541AC022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73374" y="349522"/>
            <a:ext cx="67636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7B79E-49E9-4A24-BAB4-AD146C61D9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1DCDB-8F9F-4A7B-93DC-340521427C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7672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Retour sur le cours précédent</a:t>
            </a:r>
          </a:p>
        </p:txBody>
      </p:sp>
      <p:pic>
        <p:nvPicPr>
          <p:cNvPr id="4" name="Image 3">
            <a:hlinkClick r:id="rId8"/>
            <a:extLst>
              <a:ext uri="{FF2B5EF4-FFF2-40B4-BE49-F238E27FC236}">
                <a16:creationId xmlns:a16="http://schemas.microsoft.com/office/drawing/2014/main" id="{9FE90FA3-3D0F-4BED-A3A2-406E989B20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88968" y="6123504"/>
            <a:ext cx="3645383" cy="5763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0DBD6B-6E21-4B1B-9899-76BF9B3729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69175" y="2900767"/>
            <a:ext cx="4432318" cy="397006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7D6AD-E241-4AEA-989C-177A31B8BCEF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111613" y="1506638"/>
            <a:ext cx="8610037" cy="5499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Quels grands thèmes avons-nous abordés au cours précédent ?</a:t>
            </a:r>
          </a:p>
          <a:p>
            <a:r>
              <a:rPr lang="fr-CA"/>
              <a:t>Qu’en avez-vous retenu ?</a:t>
            </a:r>
            <a:endParaRPr lang="fr-CA">
              <a:cs typeface="Calibri"/>
            </a:endParaRPr>
          </a:p>
          <a:p>
            <a:r>
              <a:rPr lang="fr-CA"/>
              <a:t>Avez-vous commencé à explorer des outils numériques?</a:t>
            </a:r>
          </a:p>
          <a:p>
            <a:r>
              <a:rPr lang="fr-CA"/>
              <a:t>Avez-vous choisi un défi d’intégration </a:t>
            </a:r>
          </a:p>
          <a:p>
            <a:pPr marL="114300" indent="0">
              <a:buNone/>
            </a:pPr>
            <a:r>
              <a:rPr lang="fr-CA"/>
              <a:t>   du numérique pour les prochaines semaines ?</a:t>
            </a:r>
          </a:p>
          <a:p>
            <a:r>
              <a:rPr lang="fr-CA"/>
              <a:t>De nouvelles questions ont-elles émergées </a:t>
            </a:r>
          </a:p>
          <a:p>
            <a:pPr marL="114300" indent="0">
              <a:buNone/>
            </a:pPr>
            <a:r>
              <a:rPr lang="fr-CA"/>
              <a:t>    pendant la dernière semaine ?</a:t>
            </a:r>
            <a:endParaRPr lang="fr-CA">
              <a:solidFill>
                <a:srgbClr val="0066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47FDC3-0479-4750-8144-B8020087C3C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60000" y="326615"/>
            <a:ext cx="67636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7B79E-49E9-4A24-BAB4-AD146C61D9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1DCDB-8F9F-4A7B-93DC-340521427C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735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Contenu de la 2</a:t>
            </a:r>
            <a:r>
              <a:rPr lang="fr-CA" sz="3600" b="1" cap="all" baseline="30000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</a:t>
            </a:r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partie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7D6AD-E241-4AEA-989C-177A31B8BCE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59563" y="1688122"/>
            <a:ext cx="8610037" cy="4445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800" dirty="0"/>
              <a:t>Exploration d'outils numériques (suite)</a:t>
            </a:r>
            <a:endParaRPr lang="fr-CA" sz="2800" dirty="0">
              <a:ea typeface="Calibri"/>
              <a:cs typeface="Calibri"/>
            </a:endParaRPr>
          </a:p>
          <a:p>
            <a:r>
              <a:rPr lang="fr-CA" sz="2800" dirty="0"/>
              <a:t>Responsabilité, obligations et éthique (suite)</a:t>
            </a:r>
            <a:endParaRPr lang="fr-CA" sz="2800" dirty="0">
              <a:ea typeface="Calibri"/>
              <a:cs typeface="Calibri"/>
            </a:endParaRPr>
          </a:p>
          <a:p>
            <a:r>
              <a:rPr lang="fr-CA" sz="2800" dirty="0"/>
              <a:t>Potentiels de l’intelligence artificielle pour l’enseignement et l’apprentissage</a:t>
            </a:r>
            <a:endParaRPr lang="fr-CA" sz="2800" dirty="0">
              <a:ea typeface="Calibri"/>
              <a:cs typeface="Calibri"/>
            </a:endParaRPr>
          </a:p>
          <a:p>
            <a:r>
              <a:rPr lang="fr-CA" sz="2800" dirty="0"/>
              <a:t>Retour sur les modèles d’intégration du numérique pour votre pratique</a:t>
            </a:r>
            <a:endParaRPr lang="fr-CA" sz="2800" dirty="0">
              <a:ea typeface="Calibri"/>
              <a:cs typeface="Calibri"/>
            </a:endParaRPr>
          </a:p>
          <a:p>
            <a:endParaRPr lang="fr-CA" sz="28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0249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7B79E-49E9-4A24-BAB4-AD146C61D9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4F794A-DA84-A95F-1F12-F46C2169F9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60767" y="367057"/>
            <a:ext cx="676369" cy="619211"/>
          </a:xfrm>
          <a:prstGeom prst="rect">
            <a:avLst/>
          </a:prstGeo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8A25794-F60B-8291-16F9-70AC6FD0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7B0556-2841-3B7D-783D-12366B71F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46" y="1515870"/>
            <a:ext cx="10217107" cy="52084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6188D-6640-199E-BC28-AB045F783D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7601" y="360000"/>
            <a:ext cx="5237331" cy="107721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CA" sz="3600" b="1" cap="all" dirty="0">
                <a:solidFill>
                  <a:srgbClr val="333333"/>
                </a:solidFill>
                <a:ea typeface="Calibri"/>
                <a:cs typeface="Calibri"/>
              </a:rPr>
              <a:t>Les Jeux sérieux </a:t>
            </a:r>
          </a:p>
          <a:p>
            <a:r>
              <a:rPr lang="fr-CA" sz="2800" b="1" cap="all" dirty="0">
                <a:solidFill>
                  <a:srgbClr val="333333"/>
                </a:solidFill>
                <a:ea typeface="Calibri"/>
                <a:cs typeface="Calibri"/>
              </a:rPr>
              <a:t>ludification ou Gamification</a:t>
            </a:r>
          </a:p>
        </p:txBody>
      </p:sp>
    </p:spTree>
    <p:extLst>
      <p:ext uri="{BB962C8B-B14F-4D97-AF65-F5344CB8AC3E}">
        <p14:creationId xmlns:p14="http://schemas.microsoft.com/office/powerpoint/2010/main" val="139250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7B79E-49E9-4A24-BAB4-AD146C61D9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1DCDB-8F9F-4A7B-93DC-340521427C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221" y="360000"/>
            <a:ext cx="5852884" cy="107721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CA" sz="3600" b="1" cap="all" dirty="0">
                <a:solidFill>
                  <a:srgbClr val="333333"/>
                </a:solidFill>
                <a:ea typeface="Calibri"/>
                <a:cs typeface="Calibri"/>
              </a:rPr>
              <a:t>À propos des Jeux sérieux </a:t>
            </a:r>
          </a:p>
          <a:p>
            <a:r>
              <a:rPr lang="fr-CA" sz="2800" b="1" cap="all" dirty="0">
                <a:solidFill>
                  <a:srgbClr val="333333"/>
                </a:solidFill>
                <a:ea typeface="Calibri"/>
                <a:cs typeface="Calibri"/>
              </a:rPr>
              <a:t>ludification ou Gamification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7A3F49-368D-ABE4-E97C-8E0958D26F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59000" y="1600200"/>
            <a:ext cx="8610600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fr-CA" dirty="0"/>
              <a:t>«Ces études suggèrent que la gamification en formation professionnelle augmente l'engagement et la motivation des participants, mais a des effets variables sur la performance des tâches et les résultats d'apprentissage, avec des rôles clés joués par la fiction de jeu et l'interaction sociale»</a:t>
            </a:r>
          </a:p>
          <a:p>
            <a:endParaRPr lang="fr-CA" dirty="0"/>
          </a:p>
          <a:p>
            <a:pPr marL="114300" indent="0">
              <a:buNone/>
            </a:pPr>
            <a:r>
              <a:rPr lang="fr-CA" dirty="0">
                <a:solidFill>
                  <a:srgbClr val="0066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https://consensus.app/results/?q=Que%20disent%20les%20recherches%20au%20sujet%20de%20la%20gamification%20en%20formation%20professionnelle%3F&amp;synthesize=on</a:t>
            </a:r>
            <a:r>
              <a:rPr lang="fr-CA" dirty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801C04-E92D-DC3D-4413-7BBE0B19A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74" y="5213497"/>
            <a:ext cx="2943636" cy="15718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305F761-DF67-93B3-D1B7-BC23663456C7}"/>
              </a:ext>
            </a:extLst>
          </p:cNvPr>
          <p:cNvSpPr txBox="1"/>
          <p:nvPr/>
        </p:nvSpPr>
        <p:spPr>
          <a:xfrm>
            <a:off x="4918210" y="6206763"/>
            <a:ext cx="6450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- Consensus: AI Search Engine for Research</a:t>
            </a:r>
            <a:endParaRPr lang="fr-CA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6B8E0B-208D-435A-8486-2460EA9FF5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2153A-ADF7-4459-AF2C-65E5B6CECF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90733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droit d’auteur en milieu scolaire (suite)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0D895-9338-48FB-8A71-E261CFDB78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67311" y="2110819"/>
            <a:ext cx="6096000" cy="1318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800">
                <a:solidFill>
                  <a:srgbClr val="0066FF"/>
                </a:solidFill>
                <a:latin typeface="-apple-syste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Qu'est-ce que c'est ?</a:t>
            </a:r>
            <a:endParaRPr lang="fr-CA" sz="2800">
              <a:solidFill>
                <a:srgbClr val="0066FF"/>
              </a:solidFill>
              <a:latin typeface="-apple-system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800">
                <a:solidFill>
                  <a:srgbClr val="0066FF"/>
                </a:solidFill>
                <a:latin typeface="-apple-system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droit d'auteur en contexte scolaire</a:t>
            </a:r>
            <a:endParaRPr lang="fr-CA" sz="2800">
              <a:solidFill>
                <a:srgbClr val="0066FF"/>
              </a:solidFill>
              <a:latin typeface="-apple-system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F65F6C9-72F6-4FF4-AE8A-7C936C33DCF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14" y="1870778"/>
            <a:ext cx="2156280" cy="21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B90044-14A8-44AD-923B-ACEEB2D769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49055" y="4444180"/>
            <a:ext cx="5791561" cy="1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 descr="Licence Creative Commons — Wikipédia">
            <a:extLst>
              <a:ext uri="{FF2B5EF4-FFF2-40B4-BE49-F238E27FC236}">
                <a16:creationId xmlns:a16="http://schemas.microsoft.com/office/drawing/2014/main" id="{EA08338C-7D21-07AD-5FA5-B4575DBED5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90387" y="2068002"/>
            <a:ext cx="2901698" cy="469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60000" y="360000"/>
            <a:ext cx="751584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droit d’auteur en milieu scolaire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Licences </a:t>
            </a:r>
            <a:r>
              <a:rPr lang="fr-CA" sz="2000" b="1" cap="all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b="1" cap="all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fr-CA" sz="20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7D1DDA-D9E4-422D-B579-0FCFE925A6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21256" y="2265962"/>
            <a:ext cx="9145276" cy="350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57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21352-73AE-4F6B-9D35-0C4C933D4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4574" y="0"/>
            <a:ext cx="10535478" cy="699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16A35-4C7E-4C3C-B7F0-2BE9EDCD55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60000" y="360000"/>
            <a:ext cx="751584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Enjeux du numérique :</a:t>
            </a:r>
          </a:p>
          <a:p>
            <a:r>
              <a:rPr lang="fr-CA" sz="36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droit d’auteur en milieu scolaire</a:t>
            </a:r>
          </a:p>
          <a:p>
            <a:r>
              <a:rPr lang="fr-CA" sz="2000" b="1" cap="all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Rechercher une image sous licence Creative </a:t>
            </a:r>
            <a:r>
              <a:rPr lang="fr-CA" sz="2000" b="1" cap="all" err="1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commons</a:t>
            </a:r>
            <a:endParaRPr lang="fr-CA" sz="2000" b="1" cap="all">
              <a:solidFill>
                <a:srgbClr val="3333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3621C2-012C-4D05-AD2E-368B880C03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5898" y="1678047"/>
            <a:ext cx="11160204" cy="315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6B6ABF-555A-4C81-931C-64DB12159F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74574" y="5067965"/>
            <a:ext cx="8328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A">
                <a:solidFill>
                  <a:srgbClr val="000000"/>
                </a:solidFill>
              </a:rPr>
              <a:t>Taper les mots clés de votre recherche</a:t>
            </a:r>
          </a:p>
          <a:p>
            <a:pPr marL="342900" indent="-342900">
              <a:buAutoNum type="arabicPeriod"/>
            </a:pPr>
            <a:r>
              <a:rPr lang="fr-CA">
                <a:solidFill>
                  <a:srgbClr val="000000"/>
                </a:solidFill>
              </a:rPr>
              <a:t>Sélectionner le moteur de recherche «Image»</a:t>
            </a:r>
          </a:p>
          <a:p>
            <a:pPr marL="342900" indent="-342900">
              <a:buAutoNum type="arabicPeriod"/>
            </a:pPr>
            <a:r>
              <a:rPr lang="fr-CA">
                <a:solidFill>
                  <a:srgbClr val="000000"/>
                </a:solidFill>
              </a:rPr>
              <a:t>Cliquer sur «Outils»</a:t>
            </a:r>
          </a:p>
          <a:p>
            <a:pPr marL="342900" indent="-342900">
              <a:buAutoNum type="arabicPeriod"/>
            </a:pPr>
            <a:r>
              <a:rPr lang="fr-CA">
                <a:solidFill>
                  <a:srgbClr val="000000"/>
                </a:solidFill>
              </a:rPr>
              <a:t>Cliquer sur «Droits d’usage</a:t>
            </a:r>
          </a:p>
          <a:p>
            <a:pPr marL="342900" indent="-342900">
              <a:buAutoNum type="arabicPeriod"/>
            </a:pPr>
            <a:r>
              <a:rPr lang="fr-CA">
                <a:solidFill>
                  <a:srgbClr val="000000"/>
                </a:solidFill>
              </a:rPr>
              <a:t>Sélectionner «Licences Creative Commons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24F0AF3-E662-49E0-9601-E36B0232D1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47914" y="5179953"/>
            <a:ext cx="4431323" cy="1516490"/>
          </a:xfrm>
          <a:prstGeom prst="roundRect">
            <a:avLst/>
          </a:prstGeom>
          <a:solidFill>
            <a:srgbClr val="FCFC06">
              <a:alpha val="38039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1C6632-ED93-4122-8CC0-38500898343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949440" y="5219114"/>
            <a:ext cx="4529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solidFill>
                  <a:srgbClr val="000000"/>
                </a:solidFill>
              </a:rPr>
              <a:t>ATTENTION : cette méthode est utile, mais Google se trompe parfois. Vous devez quand même vérifier les droits et les conditions d’utilisation de chaque image avant de l’utiliser.</a:t>
            </a:r>
          </a:p>
        </p:txBody>
      </p:sp>
    </p:spTree>
    <p:extLst>
      <p:ext uri="{BB962C8B-B14F-4D97-AF65-F5344CB8AC3E}">
        <p14:creationId xmlns:p14="http://schemas.microsoft.com/office/powerpoint/2010/main" val="3211694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guïté">
  <a:themeElements>
    <a:clrScheme name="Personnalisé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79B9A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DC76AB36CE14C8A9723AC4E791C4C" ma:contentTypeVersion="18" ma:contentTypeDescription="Crée un document." ma:contentTypeScope="" ma:versionID="dc077582eca3d751fef5373234b96ac4">
  <xsd:schema xmlns:xsd="http://www.w3.org/2001/XMLSchema" xmlns:xs="http://www.w3.org/2001/XMLSchema" xmlns:p="http://schemas.microsoft.com/office/2006/metadata/properties" xmlns:ns2="fd1d902c-cda5-4dec-bafe-e7fccb72c06e" xmlns:ns3="6e05271d-ded2-4706-8106-7db5d81db34b" targetNamespace="http://schemas.microsoft.com/office/2006/metadata/properties" ma:root="true" ma:fieldsID="1cf5c57980737c41d18667aacdab0b58" ns2:_="" ns3:_="">
    <xsd:import namespace="fd1d902c-cda5-4dec-bafe-e7fccb72c06e"/>
    <xsd:import namespace="6e05271d-ded2-4706-8106-7db5d81db3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d902c-cda5-4dec-bafe-e7fccb72c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3b9c76b-9f1d-48e3-a9ce-7628945a9b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271d-ded2-4706-8106-7db5d81db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4e50c5-e967-4ace-a5fd-a910b611a113}" ma:internalName="TaxCatchAll" ma:showField="CatchAllData" ma:web="6e05271d-ded2-4706-8106-7db5d81db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1d902c-cda5-4dec-bafe-e7fccb72c06e">
      <Terms xmlns="http://schemas.microsoft.com/office/infopath/2007/PartnerControls"/>
    </lcf76f155ced4ddcb4097134ff3c332f>
    <TaxCatchAll xmlns="6e05271d-ded2-4706-8106-7db5d81db34b" xsi:nil="true"/>
  </documentManagement>
</p:properties>
</file>

<file path=customXml/itemProps1.xml><?xml version="1.0" encoding="utf-8"?>
<ds:datastoreItem xmlns:ds="http://schemas.openxmlformats.org/officeDocument/2006/customXml" ds:itemID="{2D9D8FC2-470A-4DE4-813C-DF462072B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EB5B6-5EC2-43EF-A9DA-B2B42218A436}">
  <ds:schemaRefs>
    <ds:schemaRef ds:uri="6e05271d-ded2-4706-8106-7db5d81db34b"/>
    <ds:schemaRef ds:uri="fd1d902c-cda5-4dec-bafe-e7fccb72c0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0AEF93-C6FC-4725-ABE5-66C3A741CD9E}">
  <ds:schemaRefs>
    <ds:schemaRef ds:uri="http://www.w3.org/XML/1998/namespace"/>
    <ds:schemaRef ds:uri="6e05271d-ded2-4706-8106-7db5d81db34b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d1d902c-cda5-4dec-bafe-e7fccb72c06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1531</Words>
  <Application>Microsoft Office PowerPoint</Application>
  <PresentationFormat>Grand écran</PresentationFormat>
  <Paragraphs>273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Contiguïté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plamondon.m@csdm.qc.ca</dc:creator>
  <cp:lastModifiedBy>St-Onge Vénus-Karine</cp:lastModifiedBy>
  <cp:revision>4</cp:revision>
  <cp:lastPrinted>2019-11-20T14:50:02Z</cp:lastPrinted>
  <dcterms:created xsi:type="dcterms:W3CDTF">2016-07-08T13:21:26Z</dcterms:created>
  <dcterms:modified xsi:type="dcterms:W3CDTF">2024-05-03T19:09:28Z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0x010100844DC76AB36CE14C8A9723AC4E791C4C</vt:lpwstr>
  </property>
  <property fmtid="{D5CDD505-2E9C-101B-9397-08002B2CF9AE}" pid="3" name="MediaServiceImageTags">
    <vt:lpwstr/>
  </property>
</Properties>
</file>