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66" r:id="rId6"/>
    <p:sldId id="257" r:id="rId7"/>
    <p:sldId id="276" r:id="rId8"/>
    <p:sldId id="273" r:id="rId9"/>
    <p:sldId id="274" r:id="rId10"/>
    <p:sldId id="275" r:id="rId11"/>
    <p:sldId id="27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D5"/>
    <a:srgbClr val="F1E1FF"/>
    <a:srgbClr val="03FFEE"/>
    <a:srgbClr val="E0D5F7"/>
    <a:srgbClr val="F2E6E6"/>
    <a:srgbClr val="E3D0F5"/>
    <a:srgbClr val="FCE6E6"/>
    <a:srgbClr val="BF9000"/>
    <a:srgbClr val="C55A11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455DFE-C2BE-526C-D7BC-73583A11E1CC}" v="23" dt="2024-03-12T18:00:30.834"/>
    <p1510:client id="{147A83E1-37DA-376D-B610-B7B12136D330}" v="697" dt="2024-03-12T18:01:32.504"/>
    <p1510:client id="{192C5C54-811D-A82E-A265-3D109294B071}" v="662" dt="2024-03-12T18:01:05.694"/>
    <p1510:client id="{22816DD6-19D3-E22B-C88D-D86BA60D768C}" v="44" dt="2024-03-12T18:02:53.882"/>
    <p1510:client id="{731A36B3-B594-A566-F190-64739752812F}" v="137" dt="2024-03-12T18:04:28.925"/>
    <p1510:client id="{78873DDA-FD19-E390-303C-B2FF5E0B778C}" v="57" dt="2024-03-12T18:01:55.251"/>
    <p1510:client id="{CAACB78F-4DE0-0D49-5F60-AF36C01EED47}" v="9" dt="2024-03-12T18:02:28.198"/>
    <p1510:client id="{F997354B-E1D1-A19E-DC0C-F72FCF9FB11E}" v="412" dt="2024-03-12T18:01:15.0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754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3506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757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428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0372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722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390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98984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515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595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869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6604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6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697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776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365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83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023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8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9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0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CA">
                <a:cs typeface="Calibri Light"/>
              </a:rPr>
              <a:t>Activité 1</a:t>
            </a:r>
            <a:br>
              <a:rPr lang="fr-CA">
                <a:cs typeface="Calibri Light"/>
              </a:rPr>
            </a:br>
            <a:r>
              <a:rPr lang="fr-CA" sz="4000" b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Comprendre le rôle et les responsabilités de l’enseignant lors des épreuves aux fins de la sanction</a:t>
            </a:r>
            <a:endParaRPr lang="fr-CA" sz="5300">
              <a:latin typeface="Calibri"/>
              <a:ea typeface="Calibri"/>
              <a:cs typeface="Times New Roman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fr-CA" sz="1800">
                <a:ea typeface="+mn-lt"/>
                <a:cs typeface="+mn-lt"/>
              </a:rPr>
              <a:t>Inspiré de la recherche guidée, (Chamberland, G., Lavoie, L., Marquis, D., 2011)</a:t>
            </a:r>
            <a:br>
              <a:rPr lang="fr-CA" sz="1800">
                <a:ea typeface="+mn-lt"/>
                <a:cs typeface="+mn-lt"/>
              </a:rPr>
            </a:br>
            <a:br>
              <a:rPr lang="fr-CA" sz="1800">
                <a:ea typeface="+mn-lt"/>
                <a:cs typeface="+mn-lt"/>
              </a:rPr>
            </a:br>
            <a:endParaRPr lang="fr-CA" sz="18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3D17C-917C-4BED-9157-E862ECCCD37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>
                <a:cs typeface="Calibri Light"/>
              </a:rPr>
              <a:t>Consignes</a:t>
            </a:r>
            <a:br>
              <a:rPr lang="fr-FR">
                <a:cs typeface="Calibri Light"/>
              </a:rPr>
            </a:br>
            <a:r>
              <a:rPr lang="fr-FR" sz="2200" b="1">
                <a:latin typeface="Calibri"/>
                <a:ea typeface="Calibri"/>
                <a:cs typeface="Calibri"/>
              </a:rPr>
              <a:t>Activité</a:t>
            </a:r>
            <a:r>
              <a:rPr lang="fr-FR" sz="2200" b="1">
                <a:latin typeface="Calibri"/>
                <a:cs typeface="Calibri"/>
              </a:rPr>
              <a:t> 1</a:t>
            </a:r>
            <a:endParaRPr lang="fr-FR">
              <a:cs typeface="Calibri Light" panose="020F0302020204030204"/>
            </a:endParaRPr>
          </a:p>
          <a:p>
            <a:endParaRPr lang="fr-FR">
              <a:cs typeface="Calibri Light" panose="020F0302020204030204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139D5D-0CAB-4DB5-B302-7861CEF31D60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77784" y="2236917"/>
            <a:ext cx="10619388" cy="326711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2900" indent="-342900"/>
            <a:r>
              <a:rPr lang="fr-CA" sz="2200">
                <a:cs typeface="Calibri"/>
              </a:rPr>
              <a:t>Sur Moodle dans </a:t>
            </a:r>
            <a:r>
              <a:rPr lang="fr-CA" sz="2200" b="1" i="1">
                <a:cs typeface="Calibri"/>
              </a:rPr>
              <a:t>l’activité 1</a:t>
            </a:r>
            <a:r>
              <a:rPr lang="fr-CA" sz="2200">
                <a:cs typeface="Calibri"/>
              </a:rPr>
              <a:t>, lisez les pages 77 à 79 du </a:t>
            </a:r>
            <a:r>
              <a:rPr lang="fr-CA" sz="2200" b="1" i="1">
                <a:cs typeface="Calibri"/>
              </a:rPr>
              <a:t>Guide de gestion de la sanction des études et des épreuves ministérielles.</a:t>
            </a:r>
            <a:endParaRPr lang="fr-FR">
              <a:cs typeface="Calibri" panose="020F0502020204030204"/>
            </a:endParaRPr>
          </a:p>
          <a:p>
            <a:pPr marL="342900" indent="-342900"/>
            <a:endParaRPr lang="fr-CA" sz="2200">
              <a:solidFill>
                <a:srgbClr val="679B9A"/>
              </a:solidFill>
              <a:latin typeface="Arial"/>
              <a:cs typeface="Arial"/>
            </a:endParaRPr>
          </a:p>
          <a:p>
            <a:pPr marL="342900" indent="-342900"/>
            <a:r>
              <a:rPr lang="fr-CA" sz="2200">
                <a:cs typeface="Calibri"/>
              </a:rPr>
              <a:t>En groupe, dans le </a:t>
            </a:r>
            <a:r>
              <a:rPr lang="fr-CA" sz="2200" b="1" i="1">
                <a:cs typeface="Calibri"/>
              </a:rPr>
              <a:t>document collaboratif</a:t>
            </a:r>
            <a:r>
              <a:rPr lang="fr-CA" sz="2200">
                <a:cs typeface="Calibri"/>
              </a:rPr>
              <a:t> inscrire (par un copier-coller) les responsabilités de l’enseignant et /ou du surveillant  avant, pendant et après les épreuves d’établissement (locales) et les épreuves ministérielles. </a:t>
            </a:r>
            <a:endParaRPr lang="fr-CA">
              <a:cs typeface="Calibri" panose="020F0502020204030204"/>
            </a:endParaRPr>
          </a:p>
          <a:p>
            <a:pPr marL="342900" indent="-342900"/>
            <a:endParaRPr lang="fr-CA" sz="2200">
              <a:solidFill>
                <a:srgbClr val="679B9A"/>
              </a:solidFill>
              <a:latin typeface="Arial"/>
              <a:cs typeface="Arial"/>
            </a:endParaRPr>
          </a:p>
          <a:p>
            <a:pPr marL="342900" indent="-342900"/>
            <a:r>
              <a:rPr lang="fr-CA" sz="2200">
                <a:cs typeface="Calibri"/>
              </a:rPr>
              <a:t>Surlignez en jaune, les responsabilités attribuables à l’épreuve ministérielle seulement.</a:t>
            </a:r>
            <a:endParaRPr lang="fr-CA">
              <a:cs typeface="Calibri"/>
            </a:endParaRPr>
          </a:p>
          <a:p>
            <a:pPr marL="0" indent="0">
              <a:lnSpc>
                <a:spcPct val="150000"/>
              </a:lnSpc>
              <a:buFont typeface="Calibri Light" panose="020F0302020204030204"/>
              <a:buNone/>
            </a:pPr>
            <a:endParaRPr lang="fr-CA">
              <a:solidFill>
                <a:srgbClr val="000000"/>
              </a:solidFill>
              <a:cs typeface="Calibri"/>
            </a:endParaRPr>
          </a:p>
        </p:txBody>
      </p:sp>
      <p:pic>
        <p:nvPicPr>
          <p:cNvPr id="5" name="Image 5">
            <a:extLst>
              <a:ext uri="{FF2B5EF4-FFF2-40B4-BE49-F238E27FC236}">
                <a16:creationId xmlns:a16="http://schemas.microsoft.com/office/drawing/2014/main" id="{72492E50-D4CB-4189-A9C4-04564C74F138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9147717" y="319668"/>
            <a:ext cx="698811" cy="698811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2130A801-6608-4B2C-A109-A2A24B4FC0B1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9984059" y="44976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/>
              <a:t>20</a:t>
            </a:r>
            <a:r>
              <a:rPr lang="fr-FR">
                <a:cs typeface="Calibri"/>
              </a:rPr>
              <a:t> min.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567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rgbClr val="203864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>
                <a:cs typeface="Calibri Light"/>
              </a:rPr>
              <a:t>ÉQUIPE 1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361751FA-B21A-47A9-828B-4D714ED8D3D5}"/>
              </a:ext>
            </a:extLst>
          </p:cNvPr>
          <p:cNvSpPr txBox="1">
            <a:spLocks/>
          </p:cNvSpPr>
          <p:nvPr/>
        </p:nvSpPr>
        <p:spPr>
          <a:xfrm>
            <a:off x="818016" y="1525584"/>
            <a:ext cx="3600000" cy="51990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400">
              <a:highlight>
                <a:srgbClr val="FFFF00"/>
              </a:highlight>
              <a:ea typeface="Calibri"/>
              <a:cs typeface="Calibri"/>
            </a:endParaRPr>
          </a:p>
          <a:p>
            <a:pPr marL="0" indent="0">
              <a:buNone/>
            </a:pPr>
            <a:r>
              <a:rPr lang="fr-FR" sz="1400" i="1">
                <a:solidFill>
                  <a:schemeClr val="bg1"/>
                </a:solidFill>
                <a:cs typeface="Calibri" panose="020F0502020204030204"/>
              </a:rPr>
              <a:t>1. Arriver à l'avance et placer la classe.</a:t>
            </a:r>
          </a:p>
          <a:p>
            <a:pPr marL="0" indent="0">
              <a:buNone/>
            </a:pPr>
            <a:r>
              <a:rPr lang="fr-FR" sz="1400" i="1">
                <a:solidFill>
                  <a:schemeClr val="bg1"/>
                </a:solidFill>
                <a:cs typeface="Calibri" panose="020F0502020204030204"/>
              </a:rPr>
              <a:t>2. Lire les consignes.</a:t>
            </a:r>
          </a:p>
          <a:p>
            <a:pPr marL="0" indent="0">
              <a:buNone/>
            </a:pPr>
            <a:r>
              <a:rPr lang="fr-FR" sz="1400" i="1">
                <a:solidFill>
                  <a:schemeClr val="bg1"/>
                </a:solidFill>
                <a:cs typeface="Calibri" panose="020F0502020204030204"/>
              </a:rPr>
              <a:t>3. Autoriser l'accès à la sale selon les directives et refuser l'accès si les conditions ne sont pas respectées.</a:t>
            </a:r>
          </a:p>
          <a:p>
            <a:pPr marL="0" indent="0">
              <a:buNone/>
            </a:pPr>
            <a:r>
              <a:rPr lang="fr-FR" sz="1400" i="1">
                <a:solidFill>
                  <a:schemeClr val="bg1"/>
                </a:solidFill>
                <a:cs typeface="Calibri" panose="020F0502020204030204"/>
              </a:rPr>
              <a:t>4. S'assurer que le matériel permis est respecté.</a:t>
            </a:r>
          </a:p>
          <a:p>
            <a:pPr marL="0" indent="0">
              <a:buNone/>
            </a:pPr>
            <a:r>
              <a:rPr lang="fr-FR" sz="1400" i="1">
                <a:solidFill>
                  <a:schemeClr val="bg1"/>
                </a:solidFill>
                <a:cs typeface="Calibri" panose="020F0502020204030204"/>
              </a:rPr>
              <a:t>5. Valider l'identité de l'élève.</a:t>
            </a:r>
          </a:p>
          <a:p>
            <a:pPr marL="0" indent="0">
              <a:buNone/>
            </a:pPr>
            <a:r>
              <a:rPr lang="fr-FR" sz="1400" i="1">
                <a:solidFill>
                  <a:schemeClr val="bg1"/>
                </a:solidFill>
                <a:cs typeface="Calibri" panose="020F0502020204030204"/>
              </a:rPr>
              <a:t>6. Inscrire les présences.</a:t>
            </a:r>
          </a:p>
          <a:p>
            <a:pPr marL="0" indent="0">
              <a:buNone/>
            </a:pPr>
            <a:r>
              <a:rPr lang="fr-FR" sz="1400" i="1">
                <a:solidFill>
                  <a:schemeClr val="bg1"/>
                </a:solidFill>
                <a:cs typeface="Calibri" panose="020F0502020204030204"/>
              </a:rPr>
              <a:t>7. Lire les consignes à voix haute aux élèves.</a:t>
            </a:r>
          </a:p>
          <a:p>
            <a:pPr marL="0" indent="0">
              <a:buNone/>
            </a:pPr>
            <a:r>
              <a:rPr lang="fr-FR" sz="1400" i="1">
                <a:solidFill>
                  <a:schemeClr val="bg1"/>
                </a:solidFill>
                <a:cs typeface="Calibri" panose="020F0502020204030204"/>
              </a:rPr>
              <a:t>8. inscrire les renseignements d'identification (nom, date, etc.)</a:t>
            </a:r>
          </a:p>
          <a:p>
            <a:pPr marL="0" indent="0">
              <a:buNone/>
            </a:pPr>
            <a:r>
              <a:rPr lang="fr-FR" sz="1400" i="1">
                <a:solidFill>
                  <a:schemeClr val="bg1"/>
                </a:solidFill>
                <a:cs typeface="Calibri" panose="020F0502020204030204"/>
              </a:rPr>
              <a:t>9. Ouvrir l'enveloppe et livrer l'examen aux élèves.</a:t>
            </a:r>
          </a:p>
          <a:p>
            <a:pPr marL="342900" indent="-342900">
              <a:buAutoNum type="arabicPeriod"/>
            </a:pPr>
            <a:endParaRPr lang="fr-FR" sz="1400" i="1">
              <a:solidFill>
                <a:srgbClr val="000000"/>
              </a:solidFill>
              <a:cs typeface="Calibri" panose="020F0502020204030204"/>
            </a:endParaRPr>
          </a:p>
          <a:p>
            <a:pPr marL="342900" indent="-342900">
              <a:buAutoNum type="arabicPeriod"/>
            </a:pPr>
            <a:endParaRPr lang="fr-FR" sz="1400" i="1">
              <a:cs typeface="Calibri" panose="020F0502020204030204"/>
            </a:endParaRPr>
          </a:p>
          <a:p>
            <a:pPr marL="342900" indent="-342900">
              <a:buAutoNum type="arabicPeriod"/>
            </a:pPr>
            <a:endParaRPr lang="fr-FR" sz="1400" i="1">
              <a:cs typeface="Calibri" panose="020F0502020204030204"/>
            </a:endParaRPr>
          </a:p>
          <a:p>
            <a:pPr marL="342900" indent="-342900">
              <a:buAutoNum type="arabicPeriod"/>
            </a:pPr>
            <a:endParaRPr lang="fr-FR" sz="1400" i="1">
              <a:cs typeface="Calibri" panose="020F0502020204030204"/>
            </a:endParaRPr>
          </a:p>
          <a:p>
            <a:pPr marL="0" indent="0">
              <a:buNone/>
            </a:pPr>
            <a:endParaRPr lang="fr-FR" sz="1400" i="1">
              <a:cs typeface="Calibri" panose="020F0502020204030204"/>
            </a:endParaRPr>
          </a:p>
          <a:p>
            <a:pPr marL="0" indent="0">
              <a:buNone/>
            </a:pPr>
            <a:endParaRPr lang="fr-FR" sz="1400" i="1">
              <a:cs typeface="Calibri" panose="020F0502020204030204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85897DF-5625-4EBC-9230-3232FED1A72F}"/>
              </a:ext>
            </a:extLst>
          </p:cNvPr>
          <p:cNvSpPr txBox="1"/>
          <p:nvPr/>
        </p:nvSpPr>
        <p:spPr>
          <a:xfrm>
            <a:off x="818016" y="1129145"/>
            <a:ext cx="3600000" cy="37977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Avant l’épreuve</a:t>
            </a:r>
            <a:endParaRPr lang="fr-FR">
              <a:solidFill>
                <a:srgbClr val="FFFFFF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1874FAD-8520-A088-FB38-C5C656A25C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081" y="1158250"/>
            <a:ext cx="316800" cy="316800"/>
          </a:xfrm>
          <a:prstGeom prst="rect">
            <a:avLst/>
          </a:prstGeom>
        </p:spPr>
      </p:pic>
      <p:sp>
        <p:nvSpPr>
          <p:cNvPr id="3" name="Espace réservé du contenu 3">
            <a:extLst>
              <a:ext uri="{FF2B5EF4-FFF2-40B4-BE49-F238E27FC236}">
                <a16:creationId xmlns:a16="http://schemas.microsoft.com/office/drawing/2014/main" id="{160548A3-AF7A-3349-FB8A-3EE512D72ABB}"/>
              </a:ext>
            </a:extLst>
          </p:cNvPr>
          <p:cNvSpPr txBox="1">
            <a:spLocks/>
          </p:cNvSpPr>
          <p:nvPr/>
        </p:nvSpPr>
        <p:spPr>
          <a:xfrm>
            <a:off x="4476407" y="1525584"/>
            <a:ext cx="3600000" cy="51990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400">
              <a:highlight>
                <a:srgbClr val="FFFF00"/>
              </a:highlight>
              <a:ea typeface="Calibri"/>
              <a:cs typeface="Calibri" panose="020F0502020204030204"/>
            </a:endParaRPr>
          </a:p>
          <a:p>
            <a:pPr marL="0" indent="0">
              <a:buNone/>
            </a:pPr>
            <a:endParaRPr lang="fr-FR" sz="1400" i="1">
              <a:ea typeface="+mn-lt"/>
              <a:cs typeface="+mn-lt"/>
            </a:endParaRPr>
          </a:p>
          <a:p>
            <a:pPr marL="0" indent="0">
              <a:buNone/>
            </a:pPr>
            <a:endParaRPr lang="fr-FR" sz="1400" i="1">
              <a:cs typeface="Calibri"/>
            </a:endParaRPr>
          </a:p>
        </p:txBody>
      </p:sp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C992C995-D560-CDB4-449C-CF99825C3146}"/>
              </a:ext>
            </a:extLst>
          </p:cNvPr>
          <p:cNvSpPr txBox="1">
            <a:spLocks/>
          </p:cNvSpPr>
          <p:nvPr/>
        </p:nvSpPr>
        <p:spPr>
          <a:xfrm>
            <a:off x="8202186" y="1525584"/>
            <a:ext cx="3600000" cy="51990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400">
              <a:ea typeface="Calibri"/>
              <a:cs typeface="Calibri"/>
            </a:endParaRPr>
          </a:p>
          <a:p>
            <a:pPr marL="0" indent="0">
              <a:buNone/>
            </a:pPr>
            <a:endParaRPr lang="fr-FR" sz="1400" i="1">
              <a:cs typeface="Calibri" panose="020F0502020204030204"/>
            </a:endParaRPr>
          </a:p>
          <a:p>
            <a:pPr marL="0" indent="0">
              <a:buNone/>
            </a:pPr>
            <a:endParaRPr lang="fr-FR" sz="1400" i="1">
              <a:cs typeface="Calibri" panose="020F0502020204030204"/>
            </a:endParaRPr>
          </a:p>
          <a:p>
            <a:pPr marL="0" indent="0">
              <a:buNone/>
            </a:pPr>
            <a:endParaRPr lang="fr-FR" sz="1400" i="1">
              <a:cs typeface="Calibri" panose="020F0502020204030204"/>
            </a:endParaRPr>
          </a:p>
          <a:p>
            <a:pPr marL="0" indent="0">
              <a:buNone/>
            </a:pPr>
            <a:endParaRPr lang="fr-FR" sz="1400" i="1">
              <a:cs typeface="Calibri" panose="020F0502020204030204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1FA06FD-12DE-0E00-73B9-5ECBF2164256}"/>
              </a:ext>
            </a:extLst>
          </p:cNvPr>
          <p:cNvSpPr txBox="1"/>
          <p:nvPr/>
        </p:nvSpPr>
        <p:spPr>
          <a:xfrm>
            <a:off x="4475960" y="1129145"/>
            <a:ext cx="3600000" cy="37977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Pendant l’épreuve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CA2CD35-F6E7-8CCF-5A05-C14E9A18BF54}"/>
              </a:ext>
            </a:extLst>
          </p:cNvPr>
          <p:cNvSpPr txBox="1"/>
          <p:nvPr/>
        </p:nvSpPr>
        <p:spPr>
          <a:xfrm>
            <a:off x="8134798" y="1129145"/>
            <a:ext cx="3600000" cy="37977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Après l’épreuve</a:t>
            </a: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549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rgbClr val="00B050"/>
          </a:solidFill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fr-FR">
                <a:cs typeface="Calibri Light"/>
              </a:rPr>
              <a:t>ÉQUIPE 2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361751FA-B21A-47A9-828B-4D714ED8D3D5}"/>
              </a:ext>
            </a:extLst>
          </p:cNvPr>
          <p:cNvSpPr txBox="1">
            <a:spLocks/>
          </p:cNvSpPr>
          <p:nvPr/>
        </p:nvSpPr>
        <p:spPr>
          <a:xfrm>
            <a:off x="818016" y="1525584"/>
            <a:ext cx="3600000" cy="51990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200" b="1">
              <a:solidFill>
                <a:schemeClr val="bg1"/>
              </a:solidFill>
              <a:cs typeface="Calibri"/>
            </a:endParaRPr>
          </a:p>
          <a:p>
            <a:pPr marL="0" indent="0">
              <a:buNone/>
            </a:pPr>
            <a:endParaRPr lang="fr-FR" sz="1200" b="1">
              <a:solidFill>
                <a:schemeClr val="bg1"/>
              </a:solidFill>
              <a:ea typeface="Calibri"/>
              <a:cs typeface="Calibri" panose="020F0502020204030204"/>
            </a:endParaRPr>
          </a:p>
          <a:p>
            <a:endParaRPr lang="fr-FR" sz="1200" b="1">
              <a:solidFill>
                <a:schemeClr val="bg1"/>
              </a:solidFill>
              <a:ea typeface="Calibri"/>
              <a:cs typeface="Calibri" panose="020F0502020204030204"/>
            </a:endParaRPr>
          </a:p>
          <a:p>
            <a:endParaRPr lang="fr-FR" sz="1200" b="1">
              <a:solidFill>
                <a:schemeClr val="bg1"/>
              </a:solidFill>
              <a:ea typeface="Calibri"/>
              <a:cs typeface="Calibri" panose="020F0502020204030204"/>
            </a:endParaRPr>
          </a:p>
          <a:p>
            <a:endParaRPr lang="fr-FR" sz="1200" b="1">
              <a:solidFill>
                <a:schemeClr val="bg1"/>
              </a:solidFill>
              <a:ea typeface="Calibri"/>
              <a:cs typeface="Calibri" panose="020F0502020204030204"/>
            </a:endParaRPr>
          </a:p>
          <a:p>
            <a:endParaRPr lang="fr-FR" sz="1200" b="1">
              <a:solidFill>
                <a:schemeClr val="bg1"/>
              </a:solidFill>
              <a:ea typeface="Calibri"/>
              <a:cs typeface="Calibri" panose="020F0502020204030204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85897DF-5625-4EBC-9230-3232FED1A72F}"/>
              </a:ext>
            </a:extLst>
          </p:cNvPr>
          <p:cNvSpPr txBox="1"/>
          <p:nvPr/>
        </p:nvSpPr>
        <p:spPr>
          <a:xfrm>
            <a:off x="818016" y="1129145"/>
            <a:ext cx="3600000" cy="379770"/>
          </a:xfrm>
          <a:prstGeom prst="rect">
            <a:avLst/>
          </a:prstGeom>
          <a:solidFill>
            <a:srgbClr val="00B05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Avant l’épreuve</a:t>
            </a:r>
            <a:endParaRPr lang="fr-FR">
              <a:solidFill>
                <a:srgbClr val="FFFFFF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1874FAD-8520-A088-FB38-C5C656A25C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081" y="1158250"/>
            <a:ext cx="316800" cy="316800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3" name="Espace réservé du contenu 3">
            <a:extLst>
              <a:ext uri="{FF2B5EF4-FFF2-40B4-BE49-F238E27FC236}">
                <a16:creationId xmlns:a16="http://schemas.microsoft.com/office/drawing/2014/main" id="{160548A3-AF7A-3349-FB8A-3EE512D72ABB}"/>
              </a:ext>
            </a:extLst>
          </p:cNvPr>
          <p:cNvSpPr txBox="1">
            <a:spLocks/>
          </p:cNvSpPr>
          <p:nvPr/>
        </p:nvSpPr>
        <p:spPr>
          <a:xfrm>
            <a:off x="4476407" y="1525584"/>
            <a:ext cx="3600000" cy="51990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400" i="1">
              <a:cs typeface="Calibri"/>
            </a:endParaRPr>
          </a:p>
          <a:p>
            <a:pPr marL="0" indent="0">
              <a:buNone/>
            </a:pPr>
            <a:r>
              <a:rPr lang="fr-FR" sz="1400">
                <a:solidFill>
                  <a:schemeClr val="bg1"/>
                </a:solidFill>
                <a:ea typeface="Calibri"/>
                <a:cs typeface="Calibri" panose="020F0502020204030204"/>
              </a:rPr>
              <a:t>Ne pas    autoriser l'échange d'ouvrages de références entre les élèves </a:t>
            </a:r>
          </a:p>
          <a:p>
            <a:pPr marL="0" indent="0">
              <a:buNone/>
            </a:pPr>
            <a:endParaRPr lang="fr-FR" sz="1400" i="1">
              <a:cs typeface="Calibri"/>
            </a:endParaRPr>
          </a:p>
        </p:txBody>
      </p:sp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C992C995-D560-CDB4-449C-CF99825C3146}"/>
              </a:ext>
            </a:extLst>
          </p:cNvPr>
          <p:cNvSpPr txBox="1">
            <a:spLocks/>
          </p:cNvSpPr>
          <p:nvPr/>
        </p:nvSpPr>
        <p:spPr>
          <a:xfrm>
            <a:off x="8134798" y="1525584"/>
            <a:ext cx="3600000" cy="51990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/>
            <a:endParaRPr lang="fr-FR" sz="1200">
              <a:highlight>
                <a:srgbClr val="FFFF00"/>
              </a:highlight>
              <a:ea typeface="Calibri"/>
              <a:cs typeface="Calibri"/>
            </a:endParaRPr>
          </a:p>
          <a:p>
            <a:pPr marL="0" indent="0">
              <a:buNone/>
            </a:pPr>
            <a:endParaRPr lang="fr-FR" sz="1400" i="1">
              <a:cs typeface="Calibri" panose="020F0502020204030204"/>
            </a:endParaRPr>
          </a:p>
          <a:p>
            <a:pPr marL="0" indent="0">
              <a:buNone/>
            </a:pPr>
            <a:r>
              <a:rPr lang="fr-FR" sz="1400" i="1" err="1">
                <a:cs typeface="Calibri" panose="020F0502020204030204"/>
              </a:rPr>
              <a:t>nn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1FA06FD-12DE-0E00-73B9-5ECBF2164256}"/>
              </a:ext>
            </a:extLst>
          </p:cNvPr>
          <p:cNvSpPr txBox="1"/>
          <p:nvPr/>
        </p:nvSpPr>
        <p:spPr>
          <a:xfrm>
            <a:off x="4475960" y="1129145"/>
            <a:ext cx="3600000" cy="379770"/>
          </a:xfrm>
          <a:prstGeom prst="rect">
            <a:avLst/>
          </a:prstGeom>
          <a:solidFill>
            <a:srgbClr val="00B05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Pendant l’épreuve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CA2CD35-F6E7-8CCF-5A05-C14E9A18BF54}"/>
              </a:ext>
            </a:extLst>
          </p:cNvPr>
          <p:cNvSpPr txBox="1"/>
          <p:nvPr/>
        </p:nvSpPr>
        <p:spPr>
          <a:xfrm>
            <a:off x="8134798" y="1129145"/>
            <a:ext cx="3600000" cy="379770"/>
          </a:xfrm>
          <a:prstGeom prst="rect">
            <a:avLst/>
          </a:prstGeom>
          <a:solidFill>
            <a:srgbClr val="00B05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Après l’épreuve</a:t>
            </a: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427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rgbClr val="C00000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>
                <a:cs typeface="Calibri Light"/>
              </a:rPr>
              <a:t>ÉQUIPE 3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361751FA-B21A-47A9-828B-4D714ED8D3D5}"/>
              </a:ext>
            </a:extLst>
          </p:cNvPr>
          <p:cNvSpPr txBox="1">
            <a:spLocks/>
          </p:cNvSpPr>
          <p:nvPr/>
        </p:nvSpPr>
        <p:spPr>
          <a:xfrm>
            <a:off x="818016" y="1524277"/>
            <a:ext cx="3600000" cy="5200372"/>
          </a:xfrm>
          <a:prstGeom prst="rect">
            <a:avLst/>
          </a:prstGeom>
          <a:solidFill>
            <a:srgbClr val="FFD5D5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400" i="1">
                <a:cs typeface="Calibri" panose="020F0502020204030204"/>
              </a:rPr>
              <a:t>Inscrire les responsabilités avant l’épreuve ici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85897DF-5625-4EBC-9230-3232FED1A72F}"/>
              </a:ext>
            </a:extLst>
          </p:cNvPr>
          <p:cNvSpPr txBox="1"/>
          <p:nvPr/>
        </p:nvSpPr>
        <p:spPr>
          <a:xfrm>
            <a:off x="818016" y="1129145"/>
            <a:ext cx="3600000" cy="379770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Avant l’épreuve</a:t>
            </a:r>
            <a:endParaRPr lang="fr-FR">
              <a:solidFill>
                <a:srgbClr val="FFFFFF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1874FAD-8520-A088-FB38-C5C656A25C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081" y="1158250"/>
            <a:ext cx="316800" cy="316800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3" name="Espace réservé du contenu 3">
            <a:extLst>
              <a:ext uri="{FF2B5EF4-FFF2-40B4-BE49-F238E27FC236}">
                <a16:creationId xmlns:a16="http://schemas.microsoft.com/office/drawing/2014/main" id="{160548A3-AF7A-3349-FB8A-3EE512D72ABB}"/>
              </a:ext>
            </a:extLst>
          </p:cNvPr>
          <p:cNvSpPr txBox="1">
            <a:spLocks/>
          </p:cNvSpPr>
          <p:nvPr/>
        </p:nvSpPr>
        <p:spPr>
          <a:xfrm>
            <a:off x="4819830" y="1526556"/>
            <a:ext cx="3111170" cy="5199065"/>
          </a:xfrm>
          <a:prstGeom prst="rect">
            <a:avLst/>
          </a:prstGeom>
          <a:solidFill>
            <a:srgbClr val="FFD5D5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anose="020B0604020202020204" pitchFamily="34" charset="0"/>
              <a:buChar char="-"/>
            </a:pPr>
            <a:r>
              <a:rPr lang="en-US" sz="1400" err="1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S'assurer</a:t>
            </a:r>
            <a:r>
              <a:rPr lang="en-US" sz="1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 que les </a:t>
            </a:r>
            <a:r>
              <a:rPr lang="en-US" sz="1400" err="1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candidats</a:t>
            </a:r>
            <a:r>
              <a:rPr lang="en-US" sz="1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ont</a:t>
            </a:r>
            <a:r>
              <a:rPr lang="en-US" sz="1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 bien </a:t>
            </a:r>
            <a:r>
              <a:rPr lang="en-US" sz="1400" err="1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compris</a:t>
            </a:r>
            <a:r>
              <a:rPr lang="en-US" sz="1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leur</a:t>
            </a:r>
            <a:r>
              <a:rPr lang="en-US" sz="1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 examen 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en-US" sz="1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-</a:t>
            </a:r>
            <a:r>
              <a:rPr lang="en-US" sz="1400" err="1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Surveiller</a:t>
            </a:r>
            <a:r>
              <a:rPr lang="en-US" sz="1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 les </a:t>
            </a:r>
            <a:r>
              <a:rPr lang="en-US" sz="1400" err="1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étudiants</a:t>
            </a:r>
            <a:endParaRPr lang="en-US" sz="140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pPr>
              <a:buFont typeface="Calibri" panose="020B0604020202020204" pitchFamily="34" charset="0"/>
              <a:buChar char="-"/>
            </a:pPr>
            <a:endParaRPr lang="en-US" sz="140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-</a:t>
            </a:r>
            <a:r>
              <a:rPr lang="en-US" sz="1400" err="1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Répondre</a:t>
            </a:r>
            <a:r>
              <a:rPr lang="en-US" sz="1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 aux questions des </a:t>
            </a:r>
            <a:r>
              <a:rPr lang="en-US" sz="1400" err="1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étudiants</a:t>
            </a:r>
            <a:r>
              <a:rPr lang="en-US" sz="1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 par rapport à </a:t>
            </a:r>
            <a:r>
              <a:rPr lang="en-US" sz="1400" err="1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l'évaluation</a:t>
            </a:r>
          </a:p>
        </p:txBody>
      </p:sp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C992C995-D560-CDB4-449C-CF99825C3146}"/>
              </a:ext>
            </a:extLst>
          </p:cNvPr>
          <p:cNvSpPr txBox="1">
            <a:spLocks/>
          </p:cNvSpPr>
          <p:nvPr/>
        </p:nvSpPr>
        <p:spPr>
          <a:xfrm>
            <a:off x="8134798" y="1525584"/>
            <a:ext cx="3600000" cy="5199065"/>
          </a:xfrm>
          <a:prstGeom prst="rect">
            <a:avLst/>
          </a:prstGeom>
          <a:solidFill>
            <a:srgbClr val="FFD5D5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400" i="1">
              <a:ea typeface="Calibri"/>
              <a:cs typeface="Calibri" panose="020F0502020204030204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1FA06FD-12DE-0E00-73B9-5ECBF2164256}"/>
              </a:ext>
            </a:extLst>
          </p:cNvPr>
          <p:cNvSpPr txBox="1"/>
          <p:nvPr/>
        </p:nvSpPr>
        <p:spPr>
          <a:xfrm>
            <a:off x="4475960" y="1129145"/>
            <a:ext cx="3600000" cy="379770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Pendant l’épreuve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CA2CD35-F6E7-8CCF-5A05-C14E9A18BF54}"/>
              </a:ext>
            </a:extLst>
          </p:cNvPr>
          <p:cNvSpPr txBox="1"/>
          <p:nvPr/>
        </p:nvSpPr>
        <p:spPr>
          <a:xfrm>
            <a:off x="8133904" y="1126765"/>
            <a:ext cx="3600000" cy="379770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Après l’épreuve</a:t>
            </a: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533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chemeClr val="accent4">
              <a:lumMod val="75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>
                <a:cs typeface="Calibri Light"/>
              </a:rPr>
              <a:t>ÉQUIPE 4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361751FA-B21A-47A9-828B-4D714ED8D3D5}"/>
              </a:ext>
            </a:extLst>
          </p:cNvPr>
          <p:cNvSpPr txBox="1">
            <a:spLocks/>
          </p:cNvSpPr>
          <p:nvPr/>
        </p:nvSpPr>
        <p:spPr>
          <a:xfrm>
            <a:off x="818016" y="1525584"/>
            <a:ext cx="3600000" cy="51990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800">
              <a:ea typeface="Calibri"/>
              <a:cs typeface="Calibri" panose="020F0502020204030204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85897DF-5625-4EBC-9230-3232FED1A72F}"/>
              </a:ext>
            </a:extLst>
          </p:cNvPr>
          <p:cNvSpPr txBox="1"/>
          <p:nvPr/>
        </p:nvSpPr>
        <p:spPr>
          <a:xfrm>
            <a:off x="818016" y="1129145"/>
            <a:ext cx="3600000" cy="37977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Avant l’épreuve</a:t>
            </a:r>
            <a:endParaRPr lang="fr-FR">
              <a:solidFill>
                <a:srgbClr val="FFFFFF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1874FAD-8520-A088-FB38-C5C656A25C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081" y="1192115"/>
            <a:ext cx="316800" cy="3168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</p:pic>
      <p:sp>
        <p:nvSpPr>
          <p:cNvPr id="3" name="Espace réservé du contenu 3">
            <a:extLst>
              <a:ext uri="{FF2B5EF4-FFF2-40B4-BE49-F238E27FC236}">
                <a16:creationId xmlns:a16="http://schemas.microsoft.com/office/drawing/2014/main" id="{160548A3-AF7A-3349-FB8A-3EE512D72ABB}"/>
              </a:ext>
            </a:extLst>
          </p:cNvPr>
          <p:cNvSpPr txBox="1">
            <a:spLocks/>
          </p:cNvSpPr>
          <p:nvPr/>
        </p:nvSpPr>
        <p:spPr>
          <a:xfrm>
            <a:off x="4476407" y="1525584"/>
            <a:ext cx="3600000" cy="51990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800">
              <a:solidFill>
                <a:schemeClr val="bg1"/>
              </a:solidFill>
              <a:ea typeface="Calibri"/>
              <a:cs typeface="Calibri" panose="020F0502020204030204"/>
            </a:endParaRPr>
          </a:p>
          <a:p>
            <a:r>
              <a:rPr lang="fr-FR" sz="1800">
                <a:solidFill>
                  <a:schemeClr val="bg1"/>
                </a:solidFill>
                <a:ea typeface="Calibri"/>
                <a:cs typeface="Calibri" panose="020F0502020204030204"/>
              </a:rPr>
              <a:t>SURVEILLER EN PERMANENCE</a:t>
            </a:r>
          </a:p>
          <a:p>
            <a:r>
              <a:rPr lang="fr-FR" sz="1800">
                <a:solidFill>
                  <a:schemeClr val="bg1"/>
                </a:solidFill>
                <a:ea typeface="Calibri"/>
                <a:cs typeface="Calibri" panose="020F0502020204030204"/>
              </a:rPr>
              <a:t>AUCUN ÉCHANGE ENTRE LES ÉLÉVES</a:t>
            </a:r>
          </a:p>
          <a:p>
            <a:r>
              <a:rPr lang="fr-FR" sz="1800">
                <a:solidFill>
                  <a:schemeClr val="bg1"/>
                </a:solidFill>
                <a:ea typeface="Calibri"/>
                <a:cs typeface="Calibri" panose="020F0502020204030204"/>
              </a:rPr>
              <a:t>AUCUN NE FOURNIT D'INDICE D'ERREUR</a:t>
            </a:r>
          </a:p>
          <a:p>
            <a:r>
              <a:rPr lang="fr-FR" sz="1800">
                <a:solidFill>
                  <a:schemeClr val="bg1"/>
                </a:solidFill>
                <a:ea typeface="Calibri"/>
                <a:cs typeface="Calibri" panose="020F0502020204030204"/>
              </a:rPr>
              <a:t>PAS D'ÉECHANGE D'OUVRAGES ET DE RÉFÉRENCES ENTRE  LES ÉLÉVES</a:t>
            </a:r>
          </a:p>
          <a:p>
            <a:r>
              <a:rPr lang="fr-FR" sz="1800">
                <a:solidFill>
                  <a:schemeClr val="bg1"/>
                </a:solidFill>
                <a:ea typeface="Calibri"/>
                <a:cs typeface="Calibri" panose="020F0502020204030204"/>
              </a:rPr>
              <a:t>INTERDICTION DES APPAREILS ÉLECTRONIQUES NON AUTORISÉES EN SALLE D'EXAMEN</a:t>
            </a:r>
          </a:p>
          <a:p>
            <a:r>
              <a:rPr lang="fr-FR" sz="1800">
                <a:solidFill>
                  <a:schemeClr val="bg1"/>
                </a:solidFill>
                <a:ea typeface="Calibri"/>
                <a:cs typeface="Calibri" panose="020F0502020204030204"/>
              </a:rPr>
              <a:t>EXPULSION EN CAS DE NON- RESPECT</a:t>
            </a:r>
          </a:p>
          <a:p>
            <a:r>
              <a:rPr lang="fr-FR" sz="1800">
                <a:solidFill>
                  <a:schemeClr val="bg1"/>
                </a:solidFill>
                <a:ea typeface="Calibri"/>
                <a:cs typeface="Calibri" panose="020F0502020204030204"/>
              </a:rPr>
              <a:t>SAISIE DES DOCUMENTS INCRIMINANTS UN ÉLÉVE SOUPSOUNNÉES DE TRICHERIE </a:t>
            </a:r>
          </a:p>
          <a:p>
            <a:r>
              <a:rPr lang="fr-FR" sz="1800">
                <a:solidFill>
                  <a:schemeClr val="bg1"/>
                </a:solidFill>
                <a:ea typeface="Calibri"/>
                <a:cs typeface="Calibri" panose="020F0502020204030204"/>
              </a:rPr>
              <a:t>CONNAITRE ET RESPECTER LES BESOINS DES ÉLÉVES A BESOIN PARTICULIER </a:t>
            </a:r>
          </a:p>
          <a:p>
            <a:r>
              <a:rPr lang="fr-FR" sz="1800">
                <a:solidFill>
                  <a:schemeClr val="bg1"/>
                </a:solidFill>
                <a:ea typeface="Calibri"/>
                <a:cs typeface="Calibri" panose="020F0502020204030204"/>
              </a:rPr>
              <a:t>INTERDIRE TOUT DÉPART DE LA SALLE D'EXAMEN AVANT LA MOITIÉ</a:t>
            </a:r>
            <a:r>
              <a:rPr lang="fr-FR" sz="1800">
                <a:solidFill>
                  <a:srgbClr val="FF0000"/>
                </a:solidFill>
                <a:ea typeface="Calibri"/>
                <a:cs typeface="Calibri" panose="020F0502020204030204"/>
              </a:rPr>
              <a:t> DU TEMPS ALLOUÉ A L'ÉPREUVE</a:t>
            </a:r>
          </a:p>
          <a:p>
            <a:r>
              <a:rPr lang="fr-FR" sz="1800">
                <a:solidFill>
                  <a:schemeClr val="bg1"/>
                </a:solidFill>
                <a:ea typeface="Calibri"/>
                <a:cs typeface="Calibri" panose="020F0502020204030204"/>
              </a:rPr>
              <a:t>MENTION LES COORDONNÉES DE L'ÉLÉVE EN CAS DE SORTIE POUR FORCE MAJEURE</a:t>
            </a:r>
          </a:p>
          <a:p>
            <a:r>
              <a:rPr lang="fr-FR" sz="1800">
                <a:solidFill>
                  <a:schemeClr val="bg1"/>
                </a:solidFill>
                <a:ea typeface="Calibri"/>
                <a:cs typeface="Calibri" panose="020F0502020204030204"/>
              </a:rPr>
              <a:t>NE PAS AUTORISER LE RETOUR  DE L'ÉLEVE EN SALLE SAUT S'IL A ÉTÉ ACCOMPAGNÉ DURANT LA TOTALITÉ DE SON ABSENCE</a:t>
            </a:r>
          </a:p>
          <a:p>
            <a:endParaRPr lang="fr-FR" sz="1800">
              <a:solidFill>
                <a:schemeClr val="bg1"/>
              </a:solidFill>
              <a:ea typeface="Calibri"/>
              <a:cs typeface="Calibri" panose="020F0502020204030204"/>
            </a:endParaRPr>
          </a:p>
          <a:p>
            <a:endParaRPr lang="fr-FR" sz="1800">
              <a:solidFill>
                <a:schemeClr val="bg1"/>
              </a:solidFill>
              <a:ea typeface="Calibri"/>
              <a:cs typeface="Calibri" panose="020F0502020204030204"/>
            </a:endParaRPr>
          </a:p>
          <a:p>
            <a:endParaRPr lang="fr-FR" sz="1800">
              <a:solidFill>
                <a:schemeClr val="bg1"/>
              </a:solidFill>
              <a:ea typeface="Calibri"/>
              <a:cs typeface="Calibri" panose="020F0502020204030204"/>
            </a:endParaRPr>
          </a:p>
          <a:p>
            <a:pPr marL="0" indent="0">
              <a:buNone/>
            </a:pPr>
            <a:endParaRPr lang="fr-FR" sz="1800">
              <a:solidFill>
                <a:schemeClr val="bg1"/>
              </a:solidFill>
              <a:ea typeface="Calibri"/>
              <a:cs typeface="Calibri" panose="020F0502020204030204"/>
            </a:endParaRPr>
          </a:p>
        </p:txBody>
      </p:sp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C992C995-D560-CDB4-449C-CF99825C3146}"/>
              </a:ext>
            </a:extLst>
          </p:cNvPr>
          <p:cNvSpPr txBox="1">
            <a:spLocks/>
          </p:cNvSpPr>
          <p:nvPr/>
        </p:nvSpPr>
        <p:spPr>
          <a:xfrm>
            <a:off x="8134798" y="1525584"/>
            <a:ext cx="3600000" cy="51990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400">
              <a:highlight>
                <a:srgbClr val="FFFF00"/>
              </a:highlight>
              <a:ea typeface="Calibri"/>
              <a:cs typeface="Calibri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1FA06FD-12DE-0E00-73B9-5ECBF2164256}"/>
              </a:ext>
            </a:extLst>
          </p:cNvPr>
          <p:cNvSpPr txBox="1"/>
          <p:nvPr/>
        </p:nvSpPr>
        <p:spPr>
          <a:xfrm>
            <a:off x="4475960" y="1129145"/>
            <a:ext cx="3600000" cy="37977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Pendant l’épreuve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CA2CD35-F6E7-8CCF-5A05-C14E9A18BF54}"/>
              </a:ext>
            </a:extLst>
          </p:cNvPr>
          <p:cNvSpPr txBox="1"/>
          <p:nvPr/>
        </p:nvSpPr>
        <p:spPr>
          <a:xfrm>
            <a:off x="8134798" y="1129145"/>
            <a:ext cx="3600000" cy="37977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Après l’épreuve</a:t>
            </a: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3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87107" y="457670"/>
            <a:ext cx="11136406" cy="618996"/>
          </a:xfrm>
          <a:solidFill>
            <a:schemeClr val="accent2">
              <a:lumMod val="75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>
                <a:cs typeface="Calibri Light"/>
              </a:rPr>
              <a:t>ÉQUIPE 5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361751FA-B21A-47A9-828B-4D714ED8D3D5}"/>
              </a:ext>
            </a:extLst>
          </p:cNvPr>
          <p:cNvSpPr txBox="1">
            <a:spLocks/>
          </p:cNvSpPr>
          <p:nvPr/>
        </p:nvSpPr>
        <p:spPr>
          <a:xfrm>
            <a:off x="595766" y="1544827"/>
            <a:ext cx="3836682" cy="51990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>
              <a:cs typeface="Calibri"/>
            </a:endParaRPr>
          </a:p>
          <a:p>
            <a:pPr marL="0" indent="0">
              <a:buNone/>
            </a:pPr>
            <a:endParaRPr lang="fr-FR">
              <a:ea typeface="Calibri" panose="020F0502020204030204"/>
              <a:cs typeface="Calibri" panose="020F0502020204030204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85897DF-5625-4EBC-9230-3232FED1A72F}"/>
              </a:ext>
            </a:extLst>
          </p:cNvPr>
          <p:cNvSpPr txBox="1"/>
          <p:nvPr/>
        </p:nvSpPr>
        <p:spPr>
          <a:xfrm>
            <a:off x="587107" y="1152235"/>
            <a:ext cx="3830909" cy="36822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Avant l’épreuve</a:t>
            </a:r>
            <a:endParaRPr lang="fr-FR">
              <a:solidFill>
                <a:srgbClr val="FFFFFF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1874FAD-8520-A088-FB38-C5C656A25C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08" y="1146705"/>
            <a:ext cx="316800" cy="3168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</p:pic>
      <p:sp>
        <p:nvSpPr>
          <p:cNvPr id="3" name="Espace réservé du contenu 3">
            <a:extLst>
              <a:ext uri="{FF2B5EF4-FFF2-40B4-BE49-F238E27FC236}">
                <a16:creationId xmlns:a16="http://schemas.microsoft.com/office/drawing/2014/main" id="{160548A3-AF7A-3349-FB8A-3EE512D72ABB}"/>
              </a:ext>
            </a:extLst>
          </p:cNvPr>
          <p:cNvSpPr txBox="1">
            <a:spLocks/>
          </p:cNvSpPr>
          <p:nvPr/>
        </p:nvSpPr>
        <p:spPr>
          <a:xfrm>
            <a:off x="4546642" y="1515001"/>
            <a:ext cx="3529765" cy="522119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400" i="1">
              <a:ea typeface="Calibri"/>
              <a:cs typeface="Calibri" panose="020F0502020204030204"/>
            </a:endParaRPr>
          </a:p>
        </p:txBody>
      </p:sp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C992C995-D560-CDB4-449C-CF99825C3146}"/>
              </a:ext>
            </a:extLst>
          </p:cNvPr>
          <p:cNvSpPr txBox="1">
            <a:spLocks/>
          </p:cNvSpPr>
          <p:nvPr/>
        </p:nvSpPr>
        <p:spPr>
          <a:xfrm>
            <a:off x="8149148" y="1498726"/>
            <a:ext cx="3600000" cy="51990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200">
              <a:ea typeface="Calibri"/>
              <a:cs typeface="Calibri" panose="020F0502020204030204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1FA06FD-12DE-0E00-73B9-5ECBF2164256}"/>
              </a:ext>
            </a:extLst>
          </p:cNvPr>
          <p:cNvSpPr txBox="1"/>
          <p:nvPr/>
        </p:nvSpPr>
        <p:spPr>
          <a:xfrm>
            <a:off x="4476407" y="1126765"/>
            <a:ext cx="3600000" cy="37977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Pendant l’épreuve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CA2CD35-F6E7-8CCF-5A05-C14E9A18BF54}"/>
              </a:ext>
            </a:extLst>
          </p:cNvPr>
          <p:cNvSpPr txBox="1"/>
          <p:nvPr/>
        </p:nvSpPr>
        <p:spPr>
          <a:xfrm>
            <a:off x="8134798" y="1126765"/>
            <a:ext cx="3600000" cy="37977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Après l’épreuve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24775FF-56D2-811C-62D4-94229B74C03B}"/>
              </a:ext>
            </a:extLst>
          </p:cNvPr>
          <p:cNvSpPr txBox="1"/>
          <p:nvPr/>
        </p:nvSpPr>
        <p:spPr>
          <a:xfrm>
            <a:off x="8144096" y="1611911"/>
            <a:ext cx="3596242" cy="4801314"/>
          </a:xfrm>
          <a:prstGeom prst="rect">
            <a:avLst/>
          </a:prstGeom>
          <a:noFill/>
          <a:ln>
            <a:solidFill>
              <a:schemeClr val="bg1">
                <a:lumMod val="95000"/>
                <a:lumOff val="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-Corriger les </a:t>
            </a:r>
            <a:r>
              <a:rPr lang="fr-FR" err="1">
                <a:solidFill>
                  <a:schemeClr val="bg1"/>
                </a:solidFill>
              </a:rPr>
              <a:t>epreuves</a:t>
            </a:r>
            <a:r>
              <a:rPr lang="fr-FR">
                <a:solidFill>
                  <a:schemeClr val="bg1"/>
                </a:solidFill>
              </a:rPr>
              <a:t> </a:t>
            </a:r>
            <a:r>
              <a:rPr lang="fr-FR" err="1">
                <a:solidFill>
                  <a:schemeClr val="bg1"/>
                </a:solidFill>
              </a:rPr>
              <a:t>conform</a:t>
            </a:r>
            <a:r>
              <a:rPr lang="fr-FR">
                <a:solidFill>
                  <a:schemeClr val="bg1"/>
                </a:solidFill>
              </a:rPr>
              <a:t>. aux dispositions</a:t>
            </a:r>
          </a:p>
          <a:p>
            <a:r>
              <a:rPr lang="fr-FR">
                <a:solidFill>
                  <a:schemeClr val="bg1"/>
                </a:solidFill>
              </a:rPr>
              <a:t>-Traitement en cas d'absence ou tricherie</a:t>
            </a:r>
          </a:p>
          <a:p>
            <a:r>
              <a:rPr lang="fr-FR">
                <a:solidFill>
                  <a:schemeClr val="bg1"/>
                </a:solidFill>
              </a:rPr>
              <a:t>-</a:t>
            </a:r>
            <a:r>
              <a:rPr lang="fr-FR" err="1">
                <a:solidFill>
                  <a:schemeClr val="bg1"/>
                </a:solidFill>
              </a:rPr>
              <a:t>Preserver</a:t>
            </a:r>
            <a:r>
              <a:rPr lang="fr-FR">
                <a:solidFill>
                  <a:schemeClr val="bg1"/>
                </a:solidFill>
              </a:rPr>
              <a:t> l'</a:t>
            </a:r>
            <a:r>
              <a:rPr lang="fr-FR" err="1">
                <a:solidFill>
                  <a:schemeClr val="bg1"/>
                </a:solidFill>
              </a:rPr>
              <a:t>integralité</a:t>
            </a:r>
            <a:r>
              <a:rPr lang="fr-FR">
                <a:solidFill>
                  <a:schemeClr val="bg1"/>
                </a:solidFill>
              </a:rPr>
              <a:t> et confidentialité</a:t>
            </a:r>
          </a:p>
          <a:p>
            <a:r>
              <a:rPr lang="fr-FR">
                <a:solidFill>
                  <a:schemeClr val="bg1"/>
                </a:solidFill>
              </a:rPr>
              <a:t>-corriger les </a:t>
            </a:r>
            <a:r>
              <a:rPr lang="fr-FR" err="1">
                <a:solidFill>
                  <a:schemeClr val="bg1"/>
                </a:solidFill>
              </a:rPr>
              <a:t>epreuves</a:t>
            </a:r>
            <a:r>
              <a:rPr lang="fr-FR">
                <a:solidFill>
                  <a:schemeClr val="bg1"/>
                </a:solidFill>
              </a:rPr>
              <a:t> </a:t>
            </a:r>
            <a:r>
              <a:rPr lang="fr-FR" err="1">
                <a:solidFill>
                  <a:schemeClr val="bg1"/>
                </a:solidFill>
              </a:rPr>
              <a:t>conformement</a:t>
            </a:r>
            <a:r>
              <a:rPr lang="fr-FR">
                <a:solidFill>
                  <a:schemeClr val="bg1"/>
                </a:solidFill>
              </a:rPr>
              <a:t> aux règles prescrites dans le guide</a:t>
            </a:r>
          </a:p>
          <a:p>
            <a:r>
              <a:rPr lang="fr-FR">
                <a:solidFill>
                  <a:schemeClr val="bg1"/>
                </a:solidFill>
              </a:rPr>
              <a:t>-ne pas reproduire ou conserver</a:t>
            </a:r>
          </a:p>
          <a:p>
            <a:r>
              <a:rPr lang="fr-FR">
                <a:solidFill>
                  <a:schemeClr val="bg1"/>
                </a:solidFill>
              </a:rPr>
              <a:t>-remettre le </a:t>
            </a:r>
            <a:r>
              <a:rPr lang="fr-FR" err="1">
                <a:solidFill>
                  <a:schemeClr val="bg1"/>
                </a:solidFill>
              </a:rPr>
              <a:t>materiel</a:t>
            </a:r>
            <a:r>
              <a:rPr lang="fr-FR">
                <a:solidFill>
                  <a:schemeClr val="bg1"/>
                </a:solidFill>
              </a:rPr>
              <a:t> d'examen a la personne responsable de l'administration de l'</a:t>
            </a:r>
            <a:r>
              <a:rPr lang="fr-FR" err="1">
                <a:solidFill>
                  <a:schemeClr val="bg1"/>
                </a:solidFill>
              </a:rPr>
              <a:t>epreuve</a:t>
            </a:r>
            <a:r>
              <a:rPr lang="fr-FR">
                <a:solidFill>
                  <a:schemeClr val="bg1"/>
                </a:solidFill>
              </a:rPr>
              <a:t> dans l'établissement scolaire</a:t>
            </a:r>
          </a:p>
          <a:p>
            <a:endParaRPr lang="fr-FR">
              <a:solidFill>
                <a:schemeClr val="bg1"/>
              </a:solidFill>
            </a:endParaRPr>
          </a:p>
          <a:p>
            <a:endParaRPr lang="fr-FR">
              <a:solidFill>
                <a:schemeClr val="bg1"/>
              </a:solidFill>
            </a:endParaRPr>
          </a:p>
          <a:p>
            <a:endParaRPr lang="fr-FR">
              <a:solidFill>
                <a:schemeClr val="bg1"/>
              </a:solidFill>
            </a:endParaRPr>
          </a:p>
          <a:p>
            <a:endParaRPr lang="fr-FR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540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chemeClr val="accent4">
              <a:lumMod val="75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>
                <a:cs typeface="Calibri Light"/>
              </a:rPr>
              <a:t>ÉQUIPE 6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361751FA-B21A-47A9-828B-4D714ED8D3D5}"/>
              </a:ext>
            </a:extLst>
          </p:cNvPr>
          <p:cNvSpPr txBox="1">
            <a:spLocks/>
          </p:cNvSpPr>
          <p:nvPr/>
        </p:nvSpPr>
        <p:spPr>
          <a:xfrm>
            <a:off x="818016" y="1525584"/>
            <a:ext cx="3600000" cy="51990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800">
              <a:ea typeface="Calibri"/>
              <a:cs typeface="Calibri" panose="020F0502020204030204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85897DF-5625-4EBC-9230-3232FED1A72F}"/>
              </a:ext>
            </a:extLst>
          </p:cNvPr>
          <p:cNvSpPr txBox="1"/>
          <p:nvPr/>
        </p:nvSpPr>
        <p:spPr>
          <a:xfrm>
            <a:off x="818016" y="1129145"/>
            <a:ext cx="3600000" cy="37977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Avant l’épreuve</a:t>
            </a:r>
            <a:endParaRPr lang="fr-FR">
              <a:solidFill>
                <a:srgbClr val="FFFFFF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1874FAD-8520-A088-FB38-C5C656A25C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081" y="1192115"/>
            <a:ext cx="316800" cy="3168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</p:pic>
      <p:sp>
        <p:nvSpPr>
          <p:cNvPr id="3" name="Espace réservé du contenu 3">
            <a:extLst>
              <a:ext uri="{FF2B5EF4-FFF2-40B4-BE49-F238E27FC236}">
                <a16:creationId xmlns:a16="http://schemas.microsoft.com/office/drawing/2014/main" id="{160548A3-AF7A-3349-FB8A-3EE512D72ABB}"/>
              </a:ext>
            </a:extLst>
          </p:cNvPr>
          <p:cNvSpPr txBox="1">
            <a:spLocks/>
          </p:cNvSpPr>
          <p:nvPr/>
        </p:nvSpPr>
        <p:spPr>
          <a:xfrm>
            <a:off x="4476407" y="1525584"/>
            <a:ext cx="3600000" cy="51990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800">
              <a:ea typeface="Calibri"/>
              <a:cs typeface="Calibri" panose="020F0502020204030204"/>
            </a:endParaRPr>
          </a:p>
        </p:txBody>
      </p:sp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C992C995-D560-CDB4-449C-CF99825C3146}"/>
              </a:ext>
            </a:extLst>
          </p:cNvPr>
          <p:cNvSpPr txBox="1">
            <a:spLocks/>
          </p:cNvSpPr>
          <p:nvPr/>
        </p:nvSpPr>
        <p:spPr>
          <a:xfrm>
            <a:off x="8120284" y="1576384"/>
            <a:ext cx="3600000" cy="51990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40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1FA06FD-12DE-0E00-73B9-5ECBF2164256}"/>
              </a:ext>
            </a:extLst>
          </p:cNvPr>
          <p:cNvSpPr txBox="1"/>
          <p:nvPr/>
        </p:nvSpPr>
        <p:spPr>
          <a:xfrm>
            <a:off x="4475960" y="1129145"/>
            <a:ext cx="3600000" cy="37977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Pendant l’épreuve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CA2CD35-F6E7-8CCF-5A05-C14E9A18BF54}"/>
              </a:ext>
            </a:extLst>
          </p:cNvPr>
          <p:cNvSpPr txBox="1"/>
          <p:nvPr/>
        </p:nvSpPr>
        <p:spPr>
          <a:xfrm>
            <a:off x="8134798" y="1129145"/>
            <a:ext cx="3600000" cy="37977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         Après </a:t>
            </a:r>
            <a:r>
              <a:rPr lang="fr-FR" b="1">
                <a:solidFill>
                  <a:srgbClr val="FFFFFF"/>
                </a:solidFill>
                <a:highlight>
                  <a:srgbClr val="000000"/>
                </a:highlight>
              </a:rPr>
              <a:t>l’épreuve</a:t>
            </a:r>
            <a:endParaRPr lang="fr-FR">
              <a:solidFill>
                <a:srgbClr val="FFFFFF"/>
              </a:solidFill>
              <a:highlight>
                <a:srgbClr val="0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617460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1d902c-cda5-4dec-bafe-e7fccb72c06e">
      <Terms xmlns="http://schemas.microsoft.com/office/infopath/2007/PartnerControls"/>
    </lcf76f155ced4ddcb4097134ff3c332f>
    <TaxCatchAll xmlns="6e05271d-ded2-4706-8106-7db5d81db34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4DC76AB36CE14C8A9723AC4E791C4C" ma:contentTypeVersion="18" ma:contentTypeDescription="Crée un document." ma:contentTypeScope="" ma:versionID="dc077582eca3d751fef5373234b96ac4">
  <xsd:schema xmlns:xsd="http://www.w3.org/2001/XMLSchema" xmlns:xs="http://www.w3.org/2001/XMLSchema" xmlns:p="http://schemas.microsoft.com/office/2006/metadata/properties" xmlns:ns2="fd1d902c-cda5-4dec-bafe-e7fccb72c06e" xmlns:ns3="6e05271d-ded2-4706-8106-7db5d81db34b" targetNamespace="http://schemas.microsoft.com/office/2006/metadata/properties" ma:root="true" ma:fieldsID="1cf5c57980737c41d18667aacdab0b58" ns2:_="" ns3:_="">
    <xsd:import namespace="fd1d902c-cda5-4dec-bafe-e7fccb72c06e"/>
    <xsd:import namespace="6e05271d-ded2-4706-8106-7db5d81db3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1d902c-cda5-4dec-bafe-e7fccb72c0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53b9c76b-9f1d-48e3-a9ce-7628945a9b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05271d-ded2-4706-8106-7db5d81db34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4e50c5-e967-4ace-a5fd-a910b611a113}" ma:internalName="TaxCatchAll" ma:showField="CatchAllData" ma:web="6e05271d-ded2-4706-8106-7db5d81db3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DE8E3F-0DF9-4E2A-80DC-F46BCF782D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7870CE-2EC1-4E11-AEDC-6F96369CAD1C}">
  <ds:schemaRefs>
    <ds:schemaRef ds:uri="6e05271d-ded2-4706-8106-7db5d81db34b"/>
    <ds:schemaRef ds:uri="fd1d902c-cda5-4dec-bafe-e7fccb72c06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E866B63-4C1D-4E66-B494-CC8CE9FF28FB}">
  <ds:schemaRefs>
    <ds:schemaRef ds:uri="6e05271d-ded2-4706-8106-7db5d81db34b"/>
    <ds:schemaRef ds:uri="fd1d902c-cda5-4dec-bafe-e7fccb72c0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Application>Microsoft Office PowerPoint</Application>
  <PresentationFormat>Grand écran</PresentationFormat>
  <Slides>8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Circuit</vt:lpstr>
      <vt:lpstr>Activité 1 Comprendre le rôle et les responsabilités de l’enseignant lors des épreuves aux fins de la sanction</vt:lpstr>
      <vt:lpstr>Consignes Activité 1 </vt:lpstr>
      <vt:lpstr>ÉQUIPE 1</vt:lpstr>
      <vt:lpstr>ÉQUIPE 2</vt:lpstr>
      <vt:lpstr>ÉQUIPE 3</vt:lpstr>
      <vt:lpstr>ÉQUIPE 4</vt:lpstr>
      <vt:lpstr>ÉQUIPE 5</vt:lpstr>
      <vt:lpstr>ÉQUIPE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Plamondon Marc</dc:creator>
  <cp:revision>2</cp:revision>
  <dcterms:created xsi:type="dcterms:W3CDTF">2021-01-24T19:11:45Z</dcterms:created>
  <dcterms:modified xsi:type="dcterms:W3CDTF">2024-05-03T19:15:37Z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0x010100844DC76AB36CE14C8A9723AC4E791C4C</vt:lpwstr>
  </property>
  <property fmtid="{D5CDD505-2E9C-101B-9397-08002B2CF9AE}" pid="3" name="MediaServiceImageTags">
    <vt:lpwstr/>
  </property>
</Properties>
</file>