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6" r:id="rId6"/>
    <p:sldId id="257" r:id="rId7"/>
    <p:sldId id="272" r:id="rId8"/>
    <p:sldId id="274" r:id="rId9"/>
    <p:sldId id="273" r:id="rId10"/>
    <p:sldId id="275" r:id="rId11"/>
    <p:sldId id="27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119F"/>
    <a:srgbClr val="C55A11"/>
    <a:srgbClr val="F1E1FF"/>
    <a:srgbClr val="FFD5D5"/>
    <a:srgbClr val="03FFEE"/>
    <a:srgbClr val="E0D5F7"/>
    <a:srgbClr val="F2E6E6"/>
    <a:srgbClr val="E3D0F5"/>
    <a:srgbClr val="FCE6E6"/>
    <a:srgbClr val="BF9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5690F2-09D7-D69F-DA49-3B8FC4FEEB19}" v="44" dt="2024-03-12T18:55:30.952"/>
    <p1510:client id="{0E52CF7B-8E67-3FC6-1E37-D261C5F7503D}" v="48" dt="2024-03-12T19:12:55.260"/>
    <p1510:client id="{2BAC2630-2AB3-C911-AF19-7F7EF4FE74FF}" v="10" dt="2024-03-12T19:18:46.332"/>
    <p1510:client id="{4E198DFF-8856-4094-9F93-09666AC70250}" v="24" dt="2024-03-12T18:53:06.119"/>
    <p1510:client id="{AB88F4DF-4691-EB43-379F-51C4BAE8C402}" v="4" dt="2024-03-12T19:13:55.311"/>
    <p1510:client id="{B9966269-49FC-AFE0-A2D4-7C1555B4130C}" v="13" dt="2024-03-12T18:57:53.159"/>
    <p1510:client id="{BD244D85-D10A-4C98-1257-8206DFFB4C32}" v="89" dt="2024-03-12T18:51:27.163"/>
    <p1510:client id="{FFFEDBB6-9D3C-0620-C6CC-7C649145C6BA}" v="125" dt="2024-03-12T19:03:35.8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fr-FR"/>
              <a:t>Modifiez le style du titre</a:t>
            </a:r>
            <a:endParaRPr lang="en-US"/>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Date Placeholder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1664951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fr-FR"/>
              <a:t>Modifiez le style du titre</a:t>
            </a:r>
            <a:endParaRPr lang="en-US"/>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429779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fr-FR"/>
              <a:t>Modifiez le style du titre</a:t>
            </a:r>
            <a:endParaRPr lang="en-US"/>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4257820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7C6CCC6-2BE5-4E42-96A4-D1E8E81A3D8E}" type="slidenum">
              <a:rPr lang="de-DE" smtClean="0"/>
              <a:t>‹N°›</a:t>
            </a:fld>
            <a:endParaRPr lang="de-DE"/>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042288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fr-FR"/>
              <a:t>Modifiez le style du titre</a:t>
            </a:r>
            <a:endParaRPr lang="en-US"/>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184575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fr-FR"/>
              <a:t>Modifiez le style du titre</a:t>
            </a:r>
            <a:endParaRPr lang="en-US"/>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3" name="Date Placeholder 2"/>
          <p:cNvSpPr>
            <a:spLocks noGrp="1"/>
          </p:cNvSpPr>
          <p:nvPr>
            <p:ph type="dt" sz="half" idx="10"/>
          </p:nvPr>
        </p:nvSpPr>
        <p:spPr/>
        <p:txBody>
          <a:bodyPr/>
          <a:lstStyle/>
          <a:p>
            <a:fld id="{638941B0-F4D5-4460-BCAD-F7E2B41A8257}" type="datetimeFigureOut">
              <a:rPr lang="de-DE" smtClean="0"/>
              <a:t>03.05.2024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970324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fr-FR"/>
              <a:t>Modifiez le style du titre</a:t>
            </a:r>
            <a:endParaRPr lang="en-US"/>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3" name="Date Placeholder 2"/>
          <p:cNvSpPr>
            <a:spLocks noGrp="1"/>
          </p:cNvSpPr>
          <p:nvPr>
            <p:ph type="dt" sz="half" idx="10"/>
          </p:nvPr>
        </p:nvSpPr>
        <p:spPr/>
        <p:txBody>
          <a:bodyPr/>
          <a:lstStyle/>
          <a:p>
            <a:fld id="{638941B0-F4D5-4460-BCAD-F7E2B41A8257}" type="datetimeFigureOut">
              <a:rPr lang="de-DE" smtClean="0"/>
              <a:t>03.05.2024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1820178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1088676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fr-FR"/>
              <a:t>Modifiez le style du titre</a:t>
            </a:r>
            <a:endParaRPr lang="en-US"/>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42284250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8224090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cSld name="1_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D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Espace réservé du pied de page 5"/>
          <p:cNvSpPr>
            <a:spLocks noGrp="1"/>
          </p:cNvSpPr>
          <p:nvPr>
            <p:ph type="ftr" sz="quarter" idx="11"/>
          </p:nvPr>
        </p:nvSpPr>
        <p:spPr/>
        <p:txBody>
          <a:bodyPr/>
          <a:lstStyle/>
          <a:p>
            <a:endParaRPr lang="de-DE"/>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126225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a:p>
        </p:txBody>
      </p:sp>
      <p:sp>
        <p:nvSpPr>
          <p:cNvPr id="12" name="Content Placeholder 2"/>
          <p:cNvSpPr>
            <a:spLocks noGrp="1"/>
          </p:cNvSpPr>
          <p:nvPr>
            <p:ph sz="quarter" idx="13"/>
          </p:nvPr>
        </p:nvSpPr>
        <p:spPr>
          <a:xfrm>
            <a:off x="913774" y="2367092"/>
            <a:ext cx="10363826" cy="342410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060829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fr-FR"/>
              <a:t>Modifiez le style du titre</a:t>
            </a:r>
            <a:endParaRPr lang="en-US"/>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31618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a:t>Modifiez le style du titre</a:t>
            </a:r>
            <a:endParaRPr lang="en-US"/>
          </a:p>
        </p:txBody>
      </p:sp>
      <p:sp>
        <p:nvSpPr>
          <p:cNvPr id="12" name="Content Placeholder 2"/>
          <p:cNvSpPr>
            <a:spLocks noGrp="1"/>
          </p:cNvSpPr>
          <p:nvPr>
            <p:ph sz="quarter" idx="13"/>
          </p:nvPr>
        </p:nvSpPr>
        <p:spPr>
          <a:xfrm>
            <a:off x="913774" y="2367092"/>
            <a:ext cx="5106026" cy="342410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3" name="Content Placeholder 3"/>
          <p:cNvSpPr>
            <a:spLocks noGrp="1"/>
          </p:cNvSpPr>
          <p:nvPr>
            <p:ph sz="quarter" idx="14"/>
          </p:nvPr>
        </p:nvSpPr>
        <p:spPr>
          <a:xfrm>
            <a:off x="6172200" y="2367092"/>
            <a:ext cx="5105400" cy="342410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100535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a:t>Modifiez le style du titre</a:t>
            </a:r>
            <a:endParaRPr lang="en-US"/>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2" name="Content Placeholder 3"/>
          <p:cNvSpPr>
            <a:spLocks noGrp="1"/>
          </p:cNvSpPr>
          <p:nvPr>
            <p:ph sz="quarter" idx="13"/>
          </p:nvPr>
        </p:nvSpPr>
        <p:spPr>
          <a:xfrm>
            <a:off x="913774" y="3051012"/>
            <a:ext cx="5106027" cy="274018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3" name="Content Placeholder 5"/>
          <p:cNvSpPr>
            <a:spLocks noGrp="1"/>
          </p:cNvSpPr>
          <p:nvPr>
            <p:ph sz="quarter" idx="14"/>
          </p:nvPr>
        </p:nvSpPr>
        <p:spPr>
          <a:xfrm>
            <a:off x="6172200" y="3051012"/>
            <a:ext cx="5105401" cy="274018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638941B0-F4D5-4460-BCAD-F7E2B41A8257}" type="datetimeFigureOut">
              <a:rPr lang="de-DE" smtClean="0"/>
              <a:t>03.05.2024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433107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638941B0-F4D5-4460-BCAD-F7E2B41A8257}" type="datetimeFigureOut">
              <a:rPr lang="de-DE" smtClean="0"/>
              <a:t>03.05.2024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258601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38941B0-F4D5-4460-BCAD-F7E2B41A8257}" type="datetimeFigureOut">
              <a:rPr lang="de-DE" smtClean="0"/>
              <a:t>03.05.2024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54899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fr-FR"/>
              <a:t>Modifiez le style du titre</a:t>
            </a:r>
            <a:endParaRPr lang="en-US"/>
          </a:p>
        </p:txBody>
      </p:sp>
      <p:sp>
        <p:nvSpPr>
          <p:cNvPr id="10" name="Content Placeholder 2"/>
          <p:cNvSpPr>
            <a:spLocks noGrp="1"/>
          </p:cNvSpPr>
          <p:nvPr>
            <p:ph sz="quarter" idx="13"/>
          </p:nvPr>
        </p:nvSpPr>
        <p:spPr>
          <a:xfrm>
            <a:off x="5078062" y="609600"/>
            <a:ext cx="6200163" cy="518159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417538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fr-FR"/>
              <a:t>Modifiez le style du titre</a:t>
            </a:r>
            <a:endParaRPr lang="en-US"/>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4253293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638941B0-F4D5-4460-BCAD-F7E2B41A8257}" type="datetimeFigureOut">
              <a:rPr lang="de-DE" smtClean="0"/>
              <a:t>03.05.2024</a:t>
            </a:fld>
            <a:endParaRPr lang="de-DE"/>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de-DE"/>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27C6CCC6-2BE5-4E42-96A4-D1E8E81A3D8E}" type="slidenum">
              <a:rPr lang="de-DE" smtClean="0"/>
              <a:t>‹N°›</a:t>
            </a:fld>
            <a:endParaRPr lang="de-DE"/>
          </a:p>
        </p:txBody>
      </p:sp>
    </p:spTree>
    <p:extLst>
      <p:ext uri="{BB962C8B-B14F-4D97-AF65-F5344CB8AC3E}">
        <p14:creationId xmlns:p14="http://schemas.microsoft.com/office/powerpoint/2010/main" val="35799983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slideLayout" Target="../slideLayouts/slideLayout18.xml"/><Relationship Id="rId4" Type="http://schemas.openxmlformats.org/officeDocument/2006/relationships/tags" Target="../tags/tag6.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tags" Target="../tags/tag9.xml"/><Relationship Id="rId7" Type="http://schemas.openxmlformats.org/officeDocument/2006/relationships/tags" Target="../tags/tag13.xml"/><Relationship Id="rId12" Type="http://schemas.openxmlformats.org/officeDocument/2006/relationships/image" Target="../media/image7.png"/><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11" Type="http://schemas.microsoft.com/office/2007/relationships/hdphoto" Target="../media/hdphoto1.wdp"/><Relationship Id="rId5" Type="http://schemas.openxmlformats.org/officeDocument/2006/relationships/tags" Target="../tags/tag11.xml"/><Relationship Id="rId10" Type="http://schemas.openxmlformats.org/officeDocument/2006/relationships/image" Target="../media/image6.png"/><Relationship Id="rId4" Type="http://schemas.openxmlformats.org/officeDocument/2006/relationships/tags" Target="../tags/tag10.xm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tags" Target="../tags/tag16.xml"/><Relationship Id="rId7" Type="http://schemas.openxmlformats.org/officeDocument/2006/relationships/tags" Target="../tags/tag20.xml"/><Relationship Id="rId12" Type="http://schemas.openxmlformats.org/officeDocument/2006/relationships/image" Target="../media/image7.png"/><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tags" Target="../tags/tag19.xml"/><Relationship Id="rId11" Type="http://schemas.microsoft.com/office/2007/relationships/hdphoto" Target="../media/hdphoto1.wdp"/><Relationship Id="rId5" Type="http://schemas.openxmlformats.org/officeDocument/2006/relationships/tags" Target="../tags/tag18.xml"/><Relationship Id="rId10" Type="http://schemas.openxmlformats.org/officeDocument/2006/relationships/image" Target="../media/image6.png"/><Relationship Id="rId4" Type="http://schemas.openxmlformats.org/officeDocument/2006/relationships/tags" Target="../tags/tag17.xml"/><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tags" Target="../tags/tag23.xml"/><Relationship Id="rId7" Type="http://schemas.openxmlformats.org/officeDocument/2006/relationships/tags" Target="../tags/tag27.xml"/><Relationship Id="rId12" Type="http://schemas.openxmlformats.org/officeDocument/2006/relationships/image" Target="../media/image7.png"/><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tags" Target="../tags/tag26.xml"/><Relationship Id="rId11" Type="http://schemas.microsoft.com/office/2007/relationships/hdphoto" Target="../media/hdphoto1.wdp"/><Relationship Id="rId5" Type="http://schemas.openxmlformats.org/officeDocument/2006/relationships/tags" Target="../tags/tag25.xml"/><Relationship Id="rId10" Type="http://schemas.openxmlformats.org/officeDocument/2006/relationships/image" Target="../media/image6.png"/><Relationship Id="rId4" Type="http://schemas.openxmlformats.org/officeDocument/2006/relationships/tags" Target="../tags/tag24.xml"/><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tags" Target="../tags/tag30.xml"/><Relationship Id="rId7" Type="http://schemas.openxmlformats.org/officeDocument/2006/relationships/tags" Target="../tags/tag34.xml"/><Relationship Id="rId12" Type="http://schemas.openxmlformats.org/officeDocument/2006/relationships/image" Target="../media/image7.png"/><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11" Type="http://schemas.microsoft.com/office/2007/relationships/hdphoto" Target="../media/hdphoto1.wdp"/><Relationship Id="rId5" Type="http://schemas.openxmlformats.org/officeDocument/2006/relationships/tags" Target="../tags/tag32.xml"/><Relationship Id="rId10" Type="http://schemas.openxmlformats.org/officeDocument/2006/relationships/image" Target="../media/image6.png"/><Relationship Id="rId4" Type="http://schemas.openxmlformats.org/officeDocument/2006/relationships/tags" Target="../tags/tag31.xml"/><Relationship Id="rId9"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tags" Target="../tags/tag37.xml"/><Relationship Id="rId7" Type="http://schemas.openxmlformats.org/officeDocument/2006/relationships/tags" Target="../tags/tag41.xml"/><Relationship Id="rId12" Type="http://schemas.openxmlformats.org/officeDocument/2006/relationships/image" Target="../media/image7.png"/><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tags" Target="../tags/tag40.xml"/><Relationship Id="rId11" Type="http://schemas.microsoft.com/office/2007/relationships/hdphoto" Target="../media/hdphoto1.wdp"/><Relationship Id="rId5" Type="http://schemas.openxmlformats.org/officeDocument/2006/relationships/tags" Target="../tags/tag39.xml"/><Relationship Id="rId10" Type="http://schemas.openxmlformats.org/officeDocument/2006/relationships/image" Target="../media/image6.png"/><Relationship Id="rId4" Type="http://schemas.openxmlformats.org/officeDocument/2006/relationships/tags" Target="../tags/tag38.xml"/><Relationship Id="rId9"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tags" Target="../tags/tag44.xml"/><Relationship Id="rId7" Type="http://schemas.openxmlformats.org/officeDocument/2006/relationships/tags" Target="../tags/tag48.xml"/><Relationship Id="rId12" Type="http://schemas.openxmlformats.org/officeDocument/2006/relationships/image" Target="../media/image7.png"/><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tags" Target="../tags/tag47.xml"/><Relationship Id="rId11" Type="http://schemas.microsoft.com/office/2007/relationships/hdphoto" Target="../media/hdphoto1.wdp"/><Relationship Id="rId5" Type="http://schemas.openxmlformats.org/officeDocument/2006/relationships/tags" Target="../tags/tag46.xml"/><Relationship Id="rId10" Type="http://schemas.openxmlformats.org/officeDocument/2006/relationships/image" Target="../media/image6.png"/><Relationship Id="rId4" Type="http://schemas.openxmlformats.org/officeDocument/2006/relationships/tags" Target="../tags/tag45.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p:txBody>
          <a:bodyPr>
            <a:normAutofit/>
          </a:bodyPr>
          <a:lstStyle/>
          <a:p>
            <a:pPr algn="l"/>
            <a:r>
              <a:rPr lang="fr-CA">
                <a:cs typeface="Calibri Light"/>
              </a:rPr>
              <a:t>Activité 2</a:t>
            </a:r>
            <a:br>
              <a:rPr lang="fr-CA">
                <a:cs typeface="Calibri Light"/>
              </a:rPr>
            </a:br>
            <a:r>
              <a:rPr lang="fr-CA" sz="4000" b="1">
                <a:solidFill>
                  <a:srgbClr val="000000"/>
                </a:solidFill>
                <a:latin typeface="Calibri"/>
                <a:ea typeface="Calibri"/>
                <a:cs typeface="Times New Roman"/>
              </a:rPr>
              <a:t>Connais-tu tes encadrements légaux?</a:t>
            </a:r>
            <a:endParaRPr lang="fr-CA" sz="5300">
              <a:latin typeface="Calibri"/>
              <a:ea typeface="Calibri"/>
              <a:cs typeface="Times New Roman"/>
            </a:endParaRPr>
          </a:p>
        </p:txBody>
      </p:sp>
      <p:sp>
        <p:nvSpPr>
          <p:cNvPr id="3" name="Sous-titre 2"/>
          <p:cNvSpPr>
            <a:spLocks noGrp="1"/>
          </p:cNvSpPr>
          <p:nvPr>
            <p:ph type="subTitle" idx="1"/>
            <p:custDataLst>
              <p:tags r:id="rId2"/>
            </p:custDataLst>
          </p:nvPr>
        </p:nvSpPr>
        <p:spPr/>
        <p:txBody>
          <a:bodyPr vert="horz" lIns="91440" tIns="45720" rIns="91440" bIns="45720" rtlCol="0" anchor="t">
            <a:normAutofit/>
          </a:bodyPr>
          <a:lstStyle/>
          <a:p>
            <a:pPr algn="l"/>
            <a:r>
              <a:rPr lang="fr-CA" sz="1800">
                <a:ea typeface="+mn-lt"/>
                <a:cs typeface="+mn-lt"/>
              </a:rPr>
              <a:t>Inspiré de l’étude de cas, (Chamberland, G., Lavoie, L., Marquis, D., 2011, p.147)</a:t>
            </a:r>
            <a:br>
              <a:rPr lang="fr-CA" sz="1800">
                <a:ea typeface="+mn-lt"/>
                <a:cs typeface="+mn-lt"/>
              </a:rPr>
            </a:br>
            <a:br>
              <a:rPr lang="fr-CA" sz="1800">
                <a:ea typeface="+mn-lt"/>
                <a:cs typeface="+mn-lt"/>
              </a:rPr>
            </a:br>
            <a:endParaRPr lang="fr-CA" sz="1800">
              <a:ea typeface="+mn-lt"/>
              <a:cs typeface="+mn-lt"/>
            </a:endParaRPr>
          </a:p>
        </p:txBody>
      </p:sp>
    </p:spTree>
    <p:extLst>
      <p:ext uri="{BB962C8B-B14F-4D97-AF65-F5344CB8AC3E}">
        <p14:creationId xmlns:p14="http://schemas.microsoft.com/office/powerpoint/2010/main" val="378408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63D17C-917C-4BED-9157-E862ECCCD37B}"/>
              </a:ext>
            </a:extLst>
          </p:cNvPr>
          <p:cNvSpPr>
            <a:spLocks noGrp="1"/>
          </p:cNvSpPr>
          <p:nvPr>
            <p:ph type="title"/>
            <p:custDataLst>
              <p:tags r:id="rId1"/>
            </p:custDataLst>
          </p:nvPr>
        </p:nvSpPr>
        <p:spPr/>
        <p:txBody>
          <a:bodyPr/>
          <a:lstStyle/>
          <a:p>
            <a:r>
              <a:rPr lang="fr-FR">
                <a:cs typeface="Calibri Light"/>
              </a:rPr>
              <a:t>Consignes</a:t>
            </a:r>
            <a:endParaRPr lang="fr-FR"/>
          </a:p>
        </p:txBody>
      </p:sp>
      <p:sp>
        <p:nvSpPr>
          <p:cNvPr id="3" name="Espace réservé du contenu 2">
            <a:extLst>
              <a:ext uri="{FF2B5EF4-FFF2-40B4-BE49-F238E27FC236}">
                <a16:creationId xmlns:a16="http://schemas.microsoft.com/office/drawing/2014/main" id="{97139D5D-0CAB-4DB5-B302-7861CEF31D60}"/>
              </a:ext>
            </a:extLst>
          </p:cNvPr>
          <p:cNvSpPr>
            <a:spLocks noGrp="1"/>
          </p:cNvSpPr>
          <p:nvPr>
            <p:ph idx="1"/>
            <p:custDataLst>
              <p:tags r:id="rId2"/>
            </p:custDataLst>
          </p:nvPr>
        </p:nvSpPr>
        <p:spPr>
          <a:xfrm>
            <a:off x="976745" y="2711930"/>
            <a:ext cx="10025622" cy="3207734"/>
          </a:xfrm>
        </p:spPr>
        <p:txBody>
          <a:bodyPr vert="horz" lIns="91440" tIns="45720" rIns="91440" bIns="45720" rtlCol="0" anchor="t">
            <a:normAutofit/>
          </a:bodyPr>
          <a:lstStyle/>
          <a:p>
            <a:pPr marL="342900" indent="-342900">
              <a:lnSpc>
                <a:spcPct val="150000"/>
              </a:lnSpc>
              <a:buFont typeface="Calibri Light" panose="020F0302020204030204"/>
              <a:buAutoNum type="arabicPeriod"/>
            </a:pPr>
            <a:r>
              <a:rPr lang="fr-CA">
                <a:solidFill>
                  <a:srgbClr val="000000"/>
                </a:solidFill>
                <a:cs typeface="Calibri"/>
              </a:rPr>
              <a:t>Lisez l’extrait de la situation assignée à votre équipe</a:t>
            </a:r>
            <a:endParaRPr lang="fr-FR"/>
          </a:p>
          <a:p>
            <a:pPr marL="342900" indent="-342900">
              <a:lnSpc>
                <a:spcPct val="150000"/>
              </a:lnSpc>
              <a:buAutoNum type="arabicPeriod"/>
            </a:pPr>
            <a:r>
              <a:rPr lang="fr-CA">
                <a:solidFill>
                  <a:srgbClr val="000000"/>
                </a:solidFill>
                <a:cs typeface="Calibri"/>
              </a:rPr>
              <a:t>Recherchez dans les extraits d’encadrement légaux ce qui vous permettra d’identifier la faute commise. Consignez la référence. </a:t>
            </a:r>
          </a:p>
          <a:p>
            <a:pPr marL="342900" indent="-342900">
              <a:lnSpc>
                <a:spcPct val="150000"/>
              </a:lnSpc>
              <a:buAutoNum type="arabicPeriod"/>
            </a:pPr>
            <a:r>
              <a:rPr lang="fr-CA">
                <a:solidFill>
                  <a:srgbClr val="000000"/>
                </a:solidFill>
                <a:cs typeface="Calibri"/>
              </a:rPr>
              <a:t>Partagez vos réponses en grand groupe.</a:t>
            </a:r>
          </a:p>
        </p:txBody>
      </p:sp>
      <p:pic>
        <p:nvPicPr>
          <p:cNvPr id="5" name="Image 5">
            <a:extLst>
              <a:ext uri="{FF2B5EF4-FFF2-40B4-BE49-F238E27FC236}">
                <a16:creationId xmlns:a16="http://schemas.microsoft.com/office/drawing/2014/main" id="{72492E50-D4CB-4189-A9C4-04564C74F138}"/>
              </a:ext>
            </a:extLst>
          </p:cNvPr>
          <p:cNvPicPr>
            <a:picLocks noChangeAspect="1"/>
          </p:cNvPicPr>
          <p:nvPr>
            <p:custDataLst>
              <p:tags r:id="rId3"/>
            </p:custDataLst>
          </p:nvPr>
        </p:nvPicPr>
        <p:blipFill>
          <a:blip r:embed="rId6"/>
          <a:stretch>
            <a:fillRect/>
          </a:stretch>
        </p:blipFill>
        <p:spPr>
          <a:xfrm>
            <a:off x="9147717" y="319668"/>
            <a:ext cx="698811" cy="698811"/>
          </a:xfrm>
          <a:prstGeom prst="rect">
            <a:avLst/>
          </a:prstGeom>
        </p:spPr>
      </p:pic>
      <p:sp>
        <p:nvSpPr>
          <p:cNvPr id="6" name="ZoneTexte 5">
            <a:extLst>
              <a:ext uri="{FF2B5EF4-FFF2-40B4-BE49-F238E27FC236}">
                <a16:creationId xmlns:a16="http://schemas.microsoft.com/office/drawing/2014/main" id="{2130A801-6608-4B2C-A109-A2A24B4FC0B1}"/>
              </a:ext>
            </a:extLst>
          </p:cNvPr>
          <p:cNvSpPr txBox="1"/>
          <p:nvPr>
            <p:custDataLst>
              <p:tags r:id="rId4"/>
            </p:custDataLst>
          </p:nvPr>
        </p:nvSpPr>
        <p:spPr>
          <a:xfrm>
            <a:off x="9984059" y="44976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a:t>15</a:t>
            </a:r>
            <a:r>
              <a:rPr lang="fr-FR">
                <a:cs typeface="Calibri"/>
              </a:rPr>
              <a:t> min.</a:t>
            </a:r>
            <a:endParaRPr lang="fr-FR"/>
          </a:p>
        </p:txBody>
      </p:sp>
    </p:spTree>
    <p:extLst>
      <p:ext uri="{BB962C8B-B14F-4D97-AF65-F5344CB8AC3E}">
        <p14:creationId xmlns:p14="http://schemas.microsoft.com/office/powerpoint/2010/main" val="243456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rgbClr val="203864"/>
          </a:solidFill>
          <a:ln>
            <a:solidFill>
              <a:srgbClr val="002060"/>
            </a:solidFill>
          </a:ln>
        </p:spPr>
        <p:txBody>
          <a:bodyPr>
            <a:normAutofit/>
          </a:bodyPr>
          <a:lstStyle/>
          <a:p>
            <a:r>
              <a:rPr lang="fr-FR">
                <a:solidFill>
                  <a:schemeClr val="bg1"/>
                </a:solidFill>
                <a:cs typeface="Calibri Light"/>
              </a:rPr>
              <a:t>ÉQUIPE 1</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21047" y="3895950"/>
            <a:ext cx="5713969" cy="2804032"/>
          </a:xfrm>
          <a:prstGeom prst="rect">
            <a:avLst/>
          </a:prstGeom>
          <a:solidFill>
            <a:schemeClr val="accent1">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buNone/>
            </a:pPr>
            <a:r>
              <a:rPr lang="fr-FR" sz="2800" i="1" baseline="0">
                <a:latin typeface="Tw Cen MT"/>
              </a:rPr>
              <a:t>Malheureusement, comme Paulo avait plus de 50% d’absence, Réginald l’a informé qu’il ne pourrait pas faire l’examen à cause de ses absences. </a:t>
            </a:r>
            <a:r>
              <a:rPr lang="fr-FR" sz="2800">
                <a:latin typeface="Tw Cen MT"/>
                <a:ea typeface="Tw Cen MT"/>
                <a:cs typeface="Tw Cen MT"/>
              </a:rPr>
              <a:t>​</a:t>
            </a:r>
            <a:endParaRPr lang="fr-FR" sz="2800" i="1">
              <a:solidFill>
                <a:srgbClr val="000000"/>
              </a:solidFill>
              <a:cs typeface="Calibri"/>
            </a:endParaRP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chemeClr val="accent1">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Réginald enseigne à un groupe d’élève. Plusieurs ont de très mauvaises habitudes et arrivent fréquemment en retard. Récemment, il a constaté que Paulo a un taux très élevé d’absence. </a:t>
            </a:r>
          </a:p>
          <a:p>
            <a:pPr marL="0" indent="0">
              <a:buNone/>
            </a:pPr>
            <a:r>
              <a:rPr lang="fr-FR" sz="1400" i="1">
                <a:cs typeface="Calibri" panose="020F0502020204030204"/>
              </a:rPr>
              <a:t>Après discussion avec Paulo, il s’est rendu compte qu’il connaissait beaucoup le métier puisqu’il l’exerçait dans son pays et que ces absences étaient essentiellement dues au fait qu’il travaille de nuit pour soutenir sa famille. </a:t>
            </a:r>
          </a:p>
          <a:p>
            <a:pPr marL="0" indent="0">
              <a:buNone/>
            </a:pPr>
            <a:r>
              <a:rPr lang="fr-FR" sz="1400" i="1">
                <a:cs typeface="Calibri" panose="020F0502020204030204"/>
              </a:rPr>
              <a:t>Malheureusement, comme Paulo avait plus de 50% d’absence, Réginald l’a informé qu’il ne pourrait pas faire l’examen à cause de ses absences. </a:t>
            </a:r>
          </a:p>
          <a:p>
            <a:pPr marL="0" indent="0">
              <a:buNone/>
            </a:pPr>
            <a:r>
              <a:rPr lang="fr-FR" sz="1400" b="1" i="1">
                <a:cs typeface="Calibri" panose="020F0502020204030204"/>
              </a:rPr>
              <a:t>(Indice : Régime pédagogique ou Loi sur l’instruction publique) </a:t>
            </a: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21831" y="3933508"/>
            <a:ext cx="5201682" cy="2860145"/>
          </a:xfrm>
          <a:prstGeom prst="rect">
            <a:avLst/>
          </a:prstGeom>
          <a:solidFill>
            <a:schemeClr val="accent1">
              <a:lumMod val="20000"/>
              <a:lumOff val="80000"/>
            </a:schemeClr>
          </a:solidFill>
          <a:ln>
            <a:solidFill>
              <a:schemeClr val="accent1">
                <a:lumMod val="50000"/>
              </a:schemeClr>
            </a:solidFill>
          </a:ln>
        </p:spPr>
        <p:txBody>
          <a:bodyPr vert="horz" lIns="91440" tIns="45720" rIns="91440" bIns="45720" rtlCol="0" anchor="t">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buNone/>
            </a:pPr>
            <a:r>
              <a:rPr lang="fr-CA"/>
              <a:t>Une personne inscrite en formation professionnelle peut s’inscrire à des épreuves imposées en vue de l’obtention d’unités sans qu’elle ait suivi le cours correspondant, en tenant compte des exigences pédagogiques et organisationnelles. (Art.20)</a:t>
            </a:r>
            <a:endParaRPr lang="fr-FR" sz="1400"/>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18015" y="1126765"/>
            <a:ext cx="10916784" cy="2796305"/>
            <a:chOff x="818015" y="1126765"/>
            <a:chExt cx="10916784" cy="2796305"/>
          </a:xfrm>
        </p:grpSpPr>
        <p:grpSp>
          <p:nvGrpSpPr>
            <p:cNvPr id="21" name="Groupe 20">
              <a:extLst>
                <a:ext uri="{FF2B5EF4-FFF2-40B4-BE49-F238E27FC236}">
                  <a16:creationId xmlns:a16="http://schemas.microsoft.com/office/drawing/2014/main" id="{40F2114E-3717-39DC-9C01-949047986FD9}"/>
                </a:ext>
              </a:extLst>
            </p:cNvPr>
            <p:cNvGrpSpPr/>
            <p:nvPr/>
          </p:nvGrpSpPr>
          <p:grpSpPr>
            <a:xfrm>
              <a:off x="818016" y="3553738"/>
              <a:ext cx="5666747" cy="369332"/>
              <a:chOff x="818016" y="3544213"/>
              <a:chExt cx="5666747" cy="369332"/>
            </a:xfrm>
          </p:grpSpPr>
          <p:sp>
            <p:nvSpPr>
              <p:cNvPr id="16" name="ZoneTexte 15">
                <a:extLst>
                  <a:ext uri="{FF2B5EF4-FFF2-40B4-BE49-F238E27FC236}">
                    <a16:creationId xmlns:a16="http://schemas.microsoft.com/office/drawing/2014/main" id="{D8639D9D-F670-40C3-85D4-0DC0B3FA78F1}"/>
                  </a:ext>
                </a:extLst>
              </p:cNvPr>
              <p:cNvSpPr txBox="1"/>
              <p:nvPr/>
            </p:nvSpPr>
            <p:spPr>
              <a:xfrm>
                <a:off x="818016" y="3544213"/>
                <a:ext cx="5666747" cy="369332"/>
              </a:xfrm>
              <a:prstGeom prst="rect">
                <a:avLst/>
              </a:prstGeom>
              <a:solidFill>
                <a:schemeClr val="accent1">
                  <a:lumMod val="5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Faute de l’enseignant</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18015" y="1126765"/>
              <a:ext cx="10916783" cy="379770"/>
            </a:xfrm>
            <a:prstGeom prst="rect">
              <a:avLst/>
            </a:prstGeom>
            <a:solidFill>
              <a:schemeClr val="accent1">
                <a:lumMod val="5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Présentation du cas</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521832" y="3553738"/>
              <a:ext cx="5212967" cy="369332"/>
            </a:xfrm>
            <a:prstGeom prst="rect">
              <a:avLst/>
            </a:prstGeom>
            <a:solidFill>
              <a:schemeClr val="accent1">
                <a:lumMod val="5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Explications/arguments</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3397549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chemeClr val="accent6">
              <a:lumMod val="50000"/>
            </a:schemeClr>
          </a:solidFill>
          <a:ln>
            <a:solidFill>
              <a:srgbClr val="002060"/>
            </a:solidFill>
          </a:ln>
        </p:spPr>
        <p:txBody>
          <a:bodyPr>
            <a:normAutofit/>
          </a:bodyPr>
          <a:lstStyle/>
          <a:p>
            <a:r>
              <a:rPr lang="fr-FR">
                <a:solidFill>
                  <a:schemeClr val="bg1"/>
                </a:solidFill>
                <a:cs typeface="Calibri Light"/>
              </a:rPr>
              <a:t>ÉQUIPE 2</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18016" y="3933508"/>
            <a:ext cx="5655461" cy="2860145"/>
          </a:xfrm>
          <a:prstGeom prst="rect">
            <a:avLst/>
          </a:prstGeom>
          <a:solidFill>
            <a:schemeClr val="accent6">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buNone/>
            </a:pPr>
            <a:r>
              <a:rPr lang="fr-FR" sz="1400" i="1">
                <a:latin typeface="TW Cen MT"/>
                <a:cs typeface="Calibri" panose="020F0502020204030204"/>
              </a:rPr>
              <a:t>Inscrire la faute commise par l’enseignant</a:t>
            </a:r>
            <a:endParaRPr lang="fr-FR" sz="1400">
              <a:latin typeface="TW Cen MT"/>
              <a:cs typeface="Calibri" panose="020F0502020204030204"/>
            </a:endParaRPr>
          </a:p>
          <a:p>
            <a:pPr marL="0" indent="0">
              <a:buNone/>
            </a:pPr>
            <a:r>
              <a:rPr lang="fr-FR" sz="1400">
                <a:ea typeface="+mn-lt"/>
                <a:cs typeface="+mn-lt"/>
              </a:rPr>
              <a:t>Le programme d’études est le référentiel qui sert à élaborer les épreuves.</a:t>
            </a:r>
            <a:endParaRPr lang="fr-FR"/>
          </a:p>
          <a:p>
            <a:pPr marL="0" indent="0">
              <a:buNone/>
            </a:pPr>
            <a:endParaRPr lang="fr-FR" sz="1400" i="1">
              <a:cs typeface="Calibri" panose="020F0502020204030204"/>
            </a:endParaRPr>
          </a:p>
          <a:p>
            <a:r>
              <a:rPr lang="fr-FR" sz="1400">
                <a:ea typeface="+mn-lt"/>
                <a:cs typeface="+mn-lt"/>
              </a:rPr>
              <a:t>Les épreuves d’établissement sont de nature sommative. Elles servent à évaluer les apprentissages aux fins de la sanction des études pour les compétences qui ne sont pas l’objet d’épreuves ministérielles. Leur conception relève de l’organisme scolaire et elles doivent être élaborées conformément au programme d’études en vigueur et, s’il y a lieu, au référentiel portant sur l’évaluation des apprentissages développé par le Ministère.</a:t>
            </a:r>
            <a:endParaRPr lang="fr-FR" sz="1400" i="1">
              <a:cs typeface="Calibri" panose="020F0502020204030204"/>
            </a:endParaRPr>
          </a:p>
          <a:p>
            <a:pPr marL="0" indent="0">
              <a:buNone/>
            </a:pPr>
            <a:endParaRPr lang="fr-FR" sz="1400" i="1">
              <a:cs typeface="Calibri" panose="020F0502020204030204"/>
            </a:endParaRP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chemeClr val="accent6">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Gaston connait très bien son métier et maitrise de nombreuses techniques de pointe. En classe, il a d’ailleurs enseigné plusieurs de ces techniques à ses élèves. Son enseignement très enrichissant et innovant fait la joie de ses élèves qui en redemande. Lors de l’évaluation synthèse, il a évalué ses techniques en plus de celles prescrites dans le programme d’études. Il a constaté que ses élèves étaient beaucoup plus compétents avec les nouvelles techniques. Il a donc pris la décision de modifier l’épreuve d’établissement afin d’exiger ses nouvelles techniques. </a:t>
            </a:r>
          </a:p>
          <a:p>
            <a:pPr marL="0" indent="0">
              <a:buNone/>
            </a:pPr>
            <a:endParaRPr lang="fr-FR" sz="1400" b="1" i="1">
              <a:cs typeface="Calibri" panose="020F0502020204030204"/>
            </a:endParaRPr>
          </a:p>
          <a:p>
            <a:pPr marL="0" indent="0">
              <a:buNone/>
            </a:pPr>
            <a:r>
              <a:rPr lang="fr-FR" sz="1400" b="1" i="1">
                <a:cs typeface="Calibri" panose="020F0502020204030204"/>
              </a:rPr>
              <a:t>(Indice : Guide de gestion de la sanction) </a:t>
            </a: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21831" y="3925129"/>
            <a:ext cx="5201682" cy="2860145"/>
          </a:xfrm>
          <a:prstGeom prst="rect">
            <a:avLst/>
          </a:prstGeom>
          <a:solidFill>
            <a:schemeClr val="accent6">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buNone/>
            </a:pPr>
            <a:r>
              <a:rPr lang="fr-CA" sz="1400" i="1">
                <a:latin typeface="TW Cen MT"/>
                <a:cs typeface="Calibri" panose="020F0502020204030204"/>
              </a:rPr>
              <a:t>Inscrire les explications soutenant votre choix ici</a:t>
            </a:r>
            <a:endParaRPr lang="fr-FR" sz="1400">
              <a:latin typeface="TW Cen MT"/>
              <a:cs typeface="Calibri" panose="020F0502020204030204"/>
            </a:endParaRPr>
          </a:p>
          <a:p>
            <a:pPr marL="0" indent="0">
              <a:buNone/>
            </a:pPr>
            <a:r>
              <a:rPr lang="fr-FR" sz="1400" i="1">
                <a:cs typeface="Calibri" panose="020F0502020204030204"/>
              </a:rPr>
              <a:t>L'enseignant se doit de respecter l'examen de fin de sanction dans son intégralité et ne peut pas prendre la décision de le modifier par lui-même.</a:t>
            </a:r>
          </a:p>
          <a:p>
            <a:endParaRPr lang="fr-FR" sz="1400" i="1">
              <a:cs typeface="Calibri" panose="020F0502020204030204"/>
            </a:endParaRPr>
          </a:p>
          <a:p>
            <a:pPr marL="0" indent="0">
              <a:buNone/>
            </a:pPr>
            <a:r>
              <a:rPr lang="fr-FR" sz="1400">
                <a:ea typeface="+mn-lt"/>
                <a:cs typeface="+mn-lt"/>
              </a:rPr>
              <a:t>Les épreuves ministérielles sont de nature sommative. Elles servent à évaluer les apprentissages aux fins de sanction des études pour certaines compétences ciblées dans les programmes d’études professionnelles. Le centre doit utiliser l’épreuve préparée et prescrite par le Ministère</a:t>
            </a:r>
            <a:endParaRPr lang="fr-FR"/>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15240" y="1131138"/>
            <a:ext cx="10916783" cy="2741678"/>
            <a:chOff x="818015" y="-511562"/>
            <a:chExt cx="10916783" cy="4402543"/>
          </a:xfrm>
          <a:solidFill>
            <a:schemeClr val="accent6">
              <a:lumMod val="50000"/>
            </a:schemeClr>
          </a:solidFill>
        </p:grpSpPr>
        <p:grpSp>
          <p:nvGrpSpPr>
            <p:cNvPr id="21" name="Groupe 20">
              <a:extLst>
                <a:ext uri="{FF2B5EF4-FFF2-40B4-BE49-F238E27FC236}">
                  <a16:creationId xmlns:a16="http://schemas.microsoft.com/office/drawing/2014/main" id="{40F2114E-3717-39DC-9C01-949047986FD9}"/>
                </a:ext>
              </a:extLst>
            </p:cNvPr>
            <p:cNvGrpSpPr/>
            <p:nvPr/>
          </p:nvGrpSpPr>
          <p:grpSpPr>
            <a:xfrm>
              <a:off x="825337" y="3257104"/>
              <a:ext cx="5668718" cy="633877"/>
              <a:chOff x="825337" y="3247579"/>
              <a:chExt cx="5668718" cy="633877"/>
            </a:xfrm>
            <a:grpFill/>
          </p:grpSpPr>
          <p:sp>
            <p:nvSpPr>
              <p:cNvPr id="16" name="ZoneTexte 15">
                <a:extLst>
                  <a:ext uri="{FF2B5EF4-FFF2-40B4-BE49-F238E27FC236}">
                    <a16:creationId xmlns:a16="http://schemas.microsoft.com/office/drawing/2014/main" id="{D8639D9D-F670-40C3-85D4-0DC0B3FA78F1}"/>
                  </a:ext>
                </a:extLst>
              </p:cNvPr>
              <p:cNvSpPr txBox="1"/>
              <p:nvPr/>
            </p:nvSpPr>
            <p:spPr>
              <a:xfrm>
                <a:off x="825337" y="3247579"/>
                <a:ext cx="5668718" cy="593068"/>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Faute de l’enseignant</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a:grpFill/>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18015" y="-511562"/>
              <a:ext cx="10916783" cy="593067"/>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Présentation du cas</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498742" y="3257106"/>
              <a:ext cx="5224512" cy="593068"/>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Explications/arguments</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2485110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chemeClr val="accent4">
              <a:lumMod val="75000"/>
            </a:schemeClr>
          </a:solidFill>
          <a:ln>
            <a:solidFill>
              <a:srgbClr val="002060"/>
            </a:solidFill>
          </a:ln>
        </p:spPr>
        <p:txBody>
          <a:bodyPr>
            <a:normAutofit/>
          </a:bodyPr>
          <a:lstStyle/>
          <a:p>
            <a:r>
              <a:rPr lang="fr-FR">
                <a:solidFill>
                  <a:schemeClr val="bg1"/>
                </a:solidFill>
                <a:cs typeface="Calibri Light"/>
              </a:rPr>
              <a:t>ÉQUIPE 3</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18016" y="3933508"/>
            <a:ext cx="5655461" cy="2860145"/>
          </a:xfrm>
          <a:prstGeom prst="rect">
            <a:avLst/>
          </a:prstGeom>
          <a:solidFill>
            <a:schemeClr val="accent4">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buNone/>
            </a:pPr>
            <a:r>
              <a:rPr lang="fr-FR" sz="1400" i="1">
                <a:latin typeface="TW Cen MT"/>
                <a:cs typeface="Calibri"/>
              </a:rPr>
              <a:t>Inscrire la faute commise par l’enseignant</a:t>
            </a:r>
            <a:endParaRPr lang="fr-FR" sz="1400">
              <a:latin typeface="TW Cen MT"/>
              <a:cs typeface="Calibri"/>
            </a:endParaRPr>
          </a:p>
          <a:p>
            <a:pPr marL="0" indent="0">
              <a:buNone/>
            </a:pPr>
            <a:endParaRPr lang="fr-FR" sz="1400" i="1">
              <a:cs typeface="Calibri"/>
            </a:endParaRPr>
          </a:p>
          <a:p>
            <a:pPr marL="0" indent="0">
              <a:buNone/>
            </a:pPr>
            <a:r>
              <a:rPr lang="fr-FR" sz="1400">
                <a:cs typeface="Calibri"/>
              </a:rPr>
              <a:t>Elle a autorisé l'élève à utiliser google translate</a:t>
            </a: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chemeClr val="accent4">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Liu Feng est une immigrante récente qui ne maitrise pas très bien le français. Elle parle cependant très bien l’anglais et s’est débrouillée en anglais tout le long du cours grâce au soutien d’un autre élève. À la veille de l’examen, elle est très stressée et demande à son enseignant si elle pouvait utiliser Google Translate afin de bien comprendre les consignes de l’examen. Considérant que Liu est une élève assidue et très compétente lorsqu’elle comprend la consigne, l’enseignant lui a accordé l’utilisation de cet outil de traduction. </a:t>
            </a:r>
          </a:p>
          <a:p>
            <a:pPr marL="0" indent="0">
              <a:buNone/>
            </a:pPr>
            <a:endParaRPr lang="fr-FR" sz="1400" b="1" i="1">
              <a:cs typeface="Calibri" panose="020F0502020204030204"/>
            </a:endParaRPr>
          </a:p>
          <a:p>
            <a:pPr marL="0" indent="0">
              <a:buNone/>
            </a:pPr>
            <a:r>
              <a:rPr lang="fr-FR" sz="1400" b="1" i="1">
                <a:cs typeface="Calibri" panose="020F0502020204030204"/>
              </a:rPr>
              <a:t>(Indice : Info-Sanction 18-19-44 ou Guide de gestion de la sanction des études) </a:t>
            </a: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33116" y="3943033"/>
            <a:ext cx="5201682" cy="2860145"/>
          </a:xfrm>
          <a:prstGeom prst="rect">
            <a:avLst/>
          </a:prstGeom>
          <a:solidFill>
            <a:schemeClr val="accent4">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CA" sz="1400">
                <a:ea typeface="+mn-lt"/>
                <a:cs typeface="+mn-lt"/>
              </a:rPr>
              <a:t>Respecter l’épreuve telle qu’elle est conçue, en l’administrant dans son intégralité et en maintenant les questions ou les tâches à accomplir selon les exigences formulées. </a:t>
            </a:r>
            <a:endParaRPr lang="fr-FR">
              <a:ea typeface="+mn-lt"/>
              <a:cs typeface="+mn-lt"/>
            </a:endParaRPr>
          </a:p>
          <a:p>
            <a:pPr marL="0" indent="0">
              <a:buNone/>
            </a:pPr>
            <a:endParaRPr lang="fr-CA" sz="1400">
              <a:cs typeface="Calibri" panose="020F0502020204030204"/>
            </a:endParaRPr>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18129" y="1126995"/>
            <a:ext cx="10926077" cy="2814890"/>
            <a:chOff x="808722" y="1108180"/>
            <a:chExt cx="10926077" cy="2814890"/>
          </a:xfrm>
          <a:solidFill>
            <a:schemeClr val="accent4">
              <a:lumMod val="75000"/>
            </a:schemeClr>
          </a:solidFill>
        </p:grpSpPr>
        <p:grpSp>
          <p:nvGrpSpPr>
            <p:cNvPr id="21" name="Groupe 20">
              <a:extLst>
                <a:ext uri="{FF2B5EF4-FFF2-40B4-BE49-F238E27FC236}">
                  <a16:creationId xmlns:a16="http://schemas.microsoft.com/office/drawing/2014/main" id="{40F2114E-3717-39DC-9C01-949047986FD9}"/>
                </a:ext>
              </a:extLst>
            </p:cNvPr>
            <p:cNvGrpSpPr/>
            <p:nvPr/>
          </p:nvGrpSpPr>
          <p:grpSpPr>
            <a:xfrm>
              <a:off x="818016" y="3553738"/>
              <a:ext cx="5666747" cy="369332"/>
              <a:chOff x="818016" y="3544213"/>
              <a:chExt cx="5666747" cy="369332"/>
            </a:xfrm>
            <a:grpFill/>
          </p:grpSpPr>
          <p:sp>
            <p:nvSpPr>
              <p:cNvPr id="16" name="ZoneTexte 15">
                <a:extLst>
                  <a:ext uri="{FF2B5EF4-FFF2-40B4-BE49-F238E27FC236}">
                    <a16:creationId xmlns:a16="http://schemas.microsoft.com/office/drawing/2014/main" id="{D8639D9D-F670-40C3-85D4-0DC0B3FA78F1}"/>
                  </a:ext>
                </a:extLst>
              </p:cNvPr>
              <p:cNvSpPr txBox="1"/>
              <p:nvPr/>
            </p:nvSpPr>
            <p:spPr>
              <a:xfrm>
                <a:off x="818016" y="3544213"/>
                <a:ext cx="566674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Faute de l’enseignant</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a:grpFill/>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08722" y="1108180"/>
              <a:ext cx="10916783" cy="379770"/>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Présentation du cas</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521832" y="3553738"/>
              <a:ext cx="521296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Explications/arguments</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1655824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rgbClr val="C00000"/>
          </a:solidFill>
          <a:ln>
            <a:solidFill>
              <a:srgbClr val="002060"/>
            </a:solidFill>
          </a:ln>
        </p:spPr>
        <p:txBody>
          <a:bodyPr>
            <a:normAutofit/>
          </a:bodyPr>
          <a:lstStyle/>
          <a:p>
            <a:r>
              <a:rPr lang="fr-FR">
                <a:solidFill>
                  <a:schemeClr val="bg1"/>
                </a:solidFill>
                <a:cs typeface="Calibri Light"/>
              </a:rPr>
              <a:t>ÉQUIPE 4</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16929" y="3933388"/>
            <a:ext cx="5655461" cy="2860145"/>
          </a:xfrm>
          <a:prstGeom prst="rect">
            <a:avLst/>
          </a:prstGeom>
          <a:solidFill>
            <a:srgbClr val="FFD5D5"/>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Inscrire la faute commise par l’enseignant</a:t>
            </a:r>
          </a:p>
          <a:p>
            <a:pPr marL="0" indent="0">
              <a:buNone/>
            </a:pPr>
            <a:endParaRPr lang="fr-FR" sz="1400" i="1">
              <a:cs typeface="Calibri" panose="020F0502020204030204"/>
            </a:endParaRPr>
          </a:p>
          <a:p>
            <a:pPr marL="285750" indent="-285750">
              <a:buFont typeface="Calibri" panose="020B0604020202020204" pitchFamily="34" charset="0"/>
              <a:buChar char="-"/>
            </a:pPr>
            <a:r>
              <a:rPr lang="fr-FR" sz="2000" i="1">
                <a:cs typeface="Calibri" panose="020F0502020204030204"/>
              </a:rPr>
              <a:t>Ne pas reconnaitre un </a:t>
            </a:r>
            <a:r>
              <a:rPr lang="fr-FR" sz="2000" i="1" err="1">
                <a:cs typeface="Calibri" panose="020F0502020204030204"/>
              </a:rPr>
              <a:t>éléve</a:t>
            </a:r>
            <a:r>
              <a:rPr lang="fr-FR" sz="2000" i="1">
                <a:cs typeface="Calibri" panose="020F0502020204030204"/>
              </a:rPr>
              <a:t> a besoin particulier</a:t>
            </a: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rgbClr val="FFD5D5"/>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Étienne-Benoit Paquette est un enseignant très rigoureux. Comme il le dit souvent, son métier n’est pas fait pour tout le monde. Dans son nouveau groupe, Michael est venu lui parler de certains défis qu’il avait, notamment lorsque les exercices avaient de longues mises en situation écrites. Il lui a dit qu’il avait des difficultés en lecture et il a demandé s’il pouvait avoir un soutien différencié, vu sa situation. Bien que le métier ne requière pas vraiment d'habileté en lecture, Étienne-Benoit a tout de même refusé de mettre en place des mesures d’adaptation, car il considère que la lecture est une habileté essentielle dans notre société. </a:t>
            </a:r>
          </a:p>
          <a:p>
            <a:pPr marL="0" indent="0">
              <a:buNone/>
            </a:pPr>
            <a:endParaRPr lang="fr-FR" sz="1400" b="1" i="1">
              <a:cs typeface="Calibri" panose="020F0502020204030204"/>
            </a:endParaRPr>
          </a:p>
          <a:p>
            <a:pPr marL="0" indent="0">
              <a:buNone/>
            </a:pPr>
            <a:r>
              <a:rPr lang="fr-FR" sz="1400" b="1" i="1">
                <a:cs typeface="Calibri" panose="020F0502020204030204"/>
              </a:rPr>
              <a:t>(Indice : Info-Sanction 18-19-44 ou Normes et modalités en évaluation des apprentissages) </a:t>
            </a: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19052" y="3931696"/>
            <a:ext cx="5201682" cy="2860145"/>
          </a:xfrm>
          <a:prstGeom prst="rect">
            <a:avLst/>
          </a:prstGeom>
          <a:solidFill>
            <a:srgbClr val="FFD5D5"/>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a:t>L’élève reconnu avoir des besoins particuliers doit obtenir les mesures d’adaptation pertinentes auxquelles il a droit lors des évaluations.</a:t>
            </a:r>
            <a:endParaRPr lang="fr-FR" sz="2400" i="1">
              <a:cs typeface="Calibri" panose="020F0502020204030204"/>
            </a:endParaRPr>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18015" y="1111851"/>
            <a:ext cx="10916784" cy="2811219"/>
            <a:chOff x="818015" y="1111851"/>
            <a:chExt cx="10916784" cy="2811219"/>
          </a:xfrm>
          <a:solidFill>
            <a:srgbClr val="C00000"/>
          </a:solidFill>
        </p:grpSpPr>
        <p:grpSp>
          <p:nvGrpSpPr>
            <p:cNvPr id="21" name="Groupe 20">
              <a:extLst>
                <a:ext uri="{FF2B5EF4-FFF2-40B4-BE49-F238E27FC236}">
                  <a16:creationId xmlns:a16="http://schemas.microsoft.com/office/drawing/2014/main" id="{40F2114E-3717-39DC-9C01-949047986FD9}"/>
                </a:ext>
              </a:extLst>
            </p:cNvPr>
            <p:cNvGrpSpPr/>
            <p:nvPr/>
          </p:nvGrpSpPr>
          <p:grpSpPr>
            <a:xfrm>
              <a:off x="818016" y="3553738"/>
              <a:ext cx="5666747" cy="369332"/>
              <a:chOff x="818016" y="3544213"/>
              <a:chExt cx="5666747" cy="369332"/>
            </a:xfrm>
            <a:grpFill/>
          </p:grpSpPr>
          <p:sp>
            <p:nvSpPr>
              <p:cNvPr id="16" name="ZoneTexte 15">
                <a:extLst>
                  <a:ext uri="{FF2B5EF4-FFF2-40B4-BE49-F238E27FC236}">
                    <a16:creationId xmlns:a16="http://schemas.microsoft.com/office/drawing/2014/main" id="{D8639D9D-F670-40C3-85D4-0DC0B3FA78F1}"/>
                  </a:ext>
                </a:extLst>
              </p:cNvPr>
              <p:cNvSpPr txBox="1"/>
              <p:nvPr/>
            </p:nvSpPr>
            <p:spPr>
              <a:xfrm>
                <a:off x="818016" y="3544213"/>
                <a:ext cx="566674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Faute de l’enseignant</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a:grpFill/>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18015" y="1111851"/>
              <a:ext cx="10916783" cy="379770"/>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Présentation du cas</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521832" y="3553738"/>
              <a:ext cx="521296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Explications/arguments</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3838202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rgbClr val="7030A0"/>
          </a:solidFill>
          <a:ln>
            <a:solidFill>
              <a:srgbClr val="002060"/>
            </a:solidFill>
          </a:ln>
        </p:spPr>
        <p:txBody>
          <a:bodyPr>
            <a:normAutofit/>
          </a:bodyPr>
          <a:lstStyle/>
          <a:p>
            <a:r>
              <a:rPr lang="fr-FR">
                <a:solidFill>
                  <a:schemeClr val="bg1"/>
                </a:solidFill>
                <a:cs typeface="Calibri Light"/>
              </a:rPr>
              <a:t>ÉQUIPE 5</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18016" y="3933508"/>
            <a:ext cx="5655461" cy="2860145"/>
          </a:xfrm>
          <a:prstGeom prst="rect">
            <a:avLst/>
          </a:prstGeom>
          <a:solidFill>
            <a:srgbClr val="F1E1FF"/>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Inscrire la faute commise par l’enseignant</a:t>
            </a:r>
          </a:p>
          <a:p>
            <a:pPr marL="0" indent="0">
              <a:buNone/>
            </a:pPr>
            <a:r>
              <a:rPr lang="fr-FR" sz="1400" i="1">
                <a:cs typeface="Calibri" panose="020F0502020204030204"/>
              </a:rPr>
              <a:t>Ne pas permettre la reprise.</a:t>
            </a: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rgbClr val="F1E1FF"/>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Rita est une élève qui travaille très fort et qui est très appréciée de ses enseignants. Malheureusement, elle a aussi de grandes difficultés dans ses cours et échoue souvent. Dans sa dernière compétence, elle a obtenu seulement 15 points sur 100. Dans ces circonstances, l’enseignant lui a dit qu’elle n’aurait pas le droit à une reprise et qu’elle devrait plutôt reprendre la compétence, que cela serait mieux pour elle. </a:t>
            </a:r>
          </a:p>
          <a:p>
            <a:pPr marL="0" indent="0">
              <a:buNone/>
            </a:pPr>
            <a:endParaRPr lang="fr-FR" sz="1400" b="1" i="1">
              <a:cs typeface="Calibri" panose="020F0502020204030204"/>
            </a:endParaRPr>
          </a:p>
          <a:p>
            <a:pPr marL="0" indent="0">
              <a:buNone/>
            </a:pPr>
            <a:r>
              <a:rPr lang="fr-FR" sz="1400" b="1" i="1">
                <a:cs typeface="Calibri" panose="020F0502020204030204"/>
              </a:rPr>
              <a:t>(Indice : Régime pédagogique ou Normes et modalités en évaluation des apprentissages) </a:t>
            </a: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21831" y="3933508"/>
            <a:ext cx="5201682" cy="2860145"/>
          </a:xfrm>
          <a:prstGeom prst="rect">
            <a:avLst/>
          </a:prstGeom>
          <a:solidFill>
            <a:srgbClr val="F1E1FF"/>
          </a:solidFill>
          <a:ln>
            <a:solidFill>
              <a:schemeClr val="accent1">
                <a:lumMod val="50000"/>
              </a:schemeClr>
            </a:solid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CA" sz="1400" i="1">
                <a:cs typeface="Calibri" panose="020F0502020204030204"/>
              </a:rPr>
              <a:t>Inscrire les explications soutenant votre choix ici</a:t>
            </a:r>
          </a:p>
          <a:p>
            <a:pPr marL="0" indent="0">
              <a:buNone/>
            </a:pPr>
            <a:r>
              <a:rPr lang="fr-CA" sz="1400"/>
              <a:t>Source:</a:t>
            </a:r>
          </a:p>
          <a:p>
            <a:pPr marL="0" indent="0">
              <a:buNone/>
            </a:pPr>
            <a:r>
              <a:rPr lang="fr-CA" sz="1400">
                <a:ea typeface="+mn-lt"/>
                <a:cs typeface="+mn-lt"/>
              </a:rPr>
              <a:t>Les </a:t>
            </a:r>
            <a:r>
              <a:rPr lang="fr-CA" sz="1400" b="1">
                <a:ea typeface="+mn-lt"/>
                <a:cs typeface="+mn-lt"/>
              </a:rPr>
              <a:t>Normes et modalités en évaluation des apprentissages</a:t>
            </a:r>
            <a:r>
              <a:rPr lang="fr-CA" sz="1400">
                <a:ea typeface="+mn-lt"/>
                <a:cs typeface="+mn-lt"/>
              </a:rPr>
              <a:t> mentionnent, selon l'article 19 (version institutionnelle) :</a:t>
            </a:r>
            <a:endParaRPr lang="fr-CA"/>
          </a:p>
          <a:p>
            <a:pPr marL="0" indent="0">
              <a:buNone/>
            </a:pPr>
            <a:r>
              <a:rPr lang="fr-CA" sz="1400"/>
              <a:t>"</a:t>
            </a:r>
            <a:r>
              <a:rPr lang="fr-CA" sz="1400">
                <a:ea typeface="+mn-lt"/>
                <a:cs typeface="+mn-lt"/>
              </a:rPr>
              <a:t>L’élève en échec à une épreuve d’établissement pour des motifs autres que la tricherie a droit à une reprise selon les modalités établies par le centre et précisées en annexe des présentes normes et modalités."</a:t>
            </a:r>
            <a:endParaRPr lang="fr-CA" sz="1400"/>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08608" y="1098542"/>
            <a:ext cx="10916784" cy="2796305"/>
            <a:chOff x="818015" y="1126765"/>
            <a:chExt cx="10916784" cy="2796305"/>
          </a:xfrm>
          <a:solidFill>
            <a:srgbClr val="7030A0"/>
          </a:solidFill>
        </p:grpSpPr>
        <p:grpSp>
          <p:nvGrpSpPr>
            <p:cNvPr id="21" name="Groupe 20">
              <a:extLst>
                <a:ext uri="{FF2B5EF4-FFF2-40B4-BE49-F238E27FC236}">
                  <a16:creationId xmlns:a16="http://schemas.microsoft.com/office/drawing/2014/main" id="{40F2114E-3717-39DC-9C01-949047986FD9}"/>
                </a:ext>
              </a:extLst>
            </p:cNvPr>
            <p:cNvGrpSpPr/>
            <p:nvPr/>
          </p:nvGrpSpPr>
          <p:grpSpPr>
            <a:xfrm>
              <a:off x="818016" y="3553738"/>
              <a:ext cx="5666747" cy="369332"/>
              <a:chOff x="818016" y="3544213"/>
              <a:chExt cx="5666747" cy="369332"/>
            </a:xfrm>
            <a:grpFill/>
          </p:grpSpPr>
          <p:sp>
            <p:nvSpPr>
              <p:cNvPr id="16" name="ZoneTexte 15">
                <a:extLst>
                  <a:ext uri="{FF2B5EF4-FFF2-40B4-BE49-F238E27FC236}">
                    <a16:creationId xmlns:a16="http://schemas.microsoft.com/office/drawing/2014/main" id="{D8639D9D-F670-40C3-85D4-0DC0B3FA78F1}"/>
                  </a:ext>
                </a:extLst>
              </p:cNvPr>
              <p:cNvSpPr txBox="1"/>
              <p:nvPr/>
            </p:nvSpPr>
            <p:spPr>
              <a:xfrm>
                <a:off x="818016" y="3544213"/>
                <a:ext cx="566674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Faute de l’enseignant</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a:grpFill/>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18015" y="1126765"/>
              <a:ext cx="10916783" cy="379770"/>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Présentation du cas</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521832" y="3553738"/>
              <a:ext cx="521296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Explications/arguments</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2191769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rgbClr val="C55A11"/>
          </a:solidFill>
          <a:ln>
            <a:solidFill>
              <a:srgbClr val="002060"/>
            </a:solidFill>
          </a:ln>
        </p:spPr>
        <p:txBody>
          <a:bodyPr>
            <a:normAutofit/>
          </a:bodyPr>
          <a:lstStyle/>
          <a:p>
            <a:r>
              <a:rPr lang="fr-FR">
                <a:solidFill>
                  <a:schemeClr val="bg1"/>
                </a:solidFill>
                <a:cs typeface="Calibri Light"/>
              </a:rPr>
              <a:t>ÉQUIPE 6</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18016" y="3856963"/>
            <a:ext cx="5655461" cy="2860145"/>
          </a:xfrm>
          <a:prstGeom prst="rect">
            <a:avLst/>
          </a:prstGeom>
          <a:solidFill>
            <a:schemeClr val="accent2">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Inscrire la faute commise par l’enseignant</a:t>
            </a:r>
          </a:p>
          <a:p>
            <a:pPr marL="0" indent="0">
              <a:buNone/>
            </a:pPr>
            <a:endParaRPr lang="fr-FR" sz="1400" i="1">
              <a:cs typeface="Calibri" panose="020F0502020204030204"/>
            </a:endParaRP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chemeClr val="accent2">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Nathan est un enseignant bienveillant et rigoureux. Récemment, il a constaté que beaucoup d’élèves échouaient l’évaluation parce que le critère 3 (sur 25 points) était trop sévère selon lui. En effet, le critère demande une série de 7 actions qui doivent être exécutées à la perfection. Une erreur fait perdre 25 points . Nathan trouve cette situation injuste, il a donc décidé de donner des points en fonction de la complexité des actions. Ainsi, les actions 1, 2, 3 et 4 ne valent qu’un point, alors que les actions 5 et 6 et 7 valent 7 points, il additionne ensuite les points. Depuis ce changement, ses élèves réussissent tous. </a:t>
            </a:r>
          </a:p>
          <a:p>
            <a:pPr marL="0" indent="0">
              <a:buNone/>
            </a:pPr>
            <a:endParaRPr lang="fr-FR" sz="1400" b="1" i="1">
              <a:cs typeface="Calibri" panose="020F0502020204030204"/>
            </a:endParaRPr>
          </a:p>
          <a:p>
            <a:pPr marL="0" indent="0">
              <a:buNone/>
            </a:pPr>
            <a:r>
              <a:rPr lang="fr-FR" sz="1400" b="1" i="1">
                <a:cs typeface="Calibri" panose="020F0502020204030204"/>
              </a:rPr>
              <a:t>(Indice : Guide de gestion de la sanction des études) </a:t>
            </a: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21831" y="3896785"/>
            <a:ext cx="5201682" cy="2860145"/>
          </a:xfrm>
          <a:prstGeom prst="rect">
            <a:avLst/>
          </a:prstGeom>
          <a:solidFill>
            <a:schemeClr val="accent2">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CA" sz="1400" i="1">
                <a:latin typeface="TW Cen MT"/>
                <a:ea typeface="+mn-lt"/>
                <a:cs typeface="+mn-lt"/>
              </a:rPr>
              <a:t>Inscrire les explications soutenant votre choix ici</a:t>
            </a:r>
            <a:endParaRPr lang="fr-FR"/>
          </a:p>
          <a:p>
            <a:pPr marL="0" indent="0">
              <a:buNone/>
            </a:pPr>
            <a:endParaRPr lang="fr-CA" sz="1400">
              <a:cs typeface="Calibri" panose="020F0502020204030204"/>
            </a:endParaRPr>
          </a:p>
          <a:p>
            <a:pPr marL="0" indent="0">
              <a:buNone/>
            </a:pPr>
            <a:endParaRPr lang="fr-CA" sz="1400" i="1">
              <a:cs typeface="Calibri" panose="020F0502020204030204"/>
            </a:endParaRPr>
          </a:p>
          <a:p>
            <a:pPr marL="0" indent="0">
              <a:buNone/>
            </a:pPr>
            <a:endParaRPr lang="fr-CA" sz="1400" i="1">
              <a:cs typeface="Calibri" panose="020F0502020204030204"/>
            </a:endParaRPr>
          </a:p>
          <a:p>
            <a:pPr marL="0" indent="0">
              <a:buNone/>
            </a:pPr>
            <a:endParaRPr lang="fr-CA" sz="1400" i="1">
              <a:cs typeface="Calibri" panose="020F0502020204030204"/>
            </a:endParaRPr>
          </a:p>
          <a:p>
            <a:pPr marL="0" indent="0">
              <a:buNone/>
            </a:pPr>
            <a:endParaRPr lang="fr-CA" sz="1400" i="1">
              <a:cs typeface="Calibri" panose="020F0502020204030204"/>
            </a:endParaRPr>
          </a:p>
          <a:p>
            <a:pPr marL="0" indent="0">
              <a:buNone/>
            </a:pPr>
            <a:endParaRPr lang="fr-CA" sz="1400" i="1">
              <a:cs typeface="Calibri" panose="020F0502020204030204"/>
            </a:endParaRPr>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09784" y="1094133"/>
            <a:ext cx="10916784" cy="2796305"/>
            <a:chOff x="818015" y="1126765"/>
            <a:chExt cx="10916784" cy="2796305"/>
          </a:xfrm>
          <a:solidFill>
            <a:srgbClr val="C55A11"/>
          </a:solidFill>
        </p:grpSpPr>
        <p:grpSp>
          <p:nvGrpSpPr>
            <p:cNvPr id="21" name="Groupe 20">
              <a:extLst>
                <a:ext uri="{FF2B5EF4-FFF2-40B4-BE49-F238E27FC236}">
                  <a16:creationId xmlns:a16="http://schemas.microsoft.com/office/drawing/2014/main" id="{40F2114E-3717-39DC-9C01-949047986FD9}"/>
                </a:ext>
              </a:extLst>
            </p:cNvPr>
            <p:cNvGrpSpPr/>
            <p:nvPr/>
          </p:nvGrpSpPr>
          <p:grpSpPr>
            <a:xfrm>
              <a:off x="818016" y="3553738"/>
              <a:ext cx="5666747" cy="369332"/>
              <a:chOff x="818016" y="3544213"/>
              <a:chExt cx="5666747" cy="369332"/>
            </a:xfrm>
            <a:grpFill/>
          </p:grpSpPr>
          <p:sp>
            <p:nvSpPr>
              <p:cNvPr id="16" name="ZoneTexte 15">
                <a:extLst>
                  <a:ext uri="{FF2B5EF4-FFF2-40B4-BE49-F238E27FC236}">
                    <a16:creationId xmlns:a16="http://schemas.microsoft.com/office/drawing/2014/main" id="{D8639D9D-F670-40C3-85D4-0DC0B3FA78F1}"/>
                  </a:ext>
                </a:extLst>
              </p:cNvPr>
              <p:cNvSpPr txBox="1"/>
              <p:nvPr/>
            </p:nvSpPr>
            <p:spPr>
              <a:xfrm>
                <a:off x="818016" y="3544213"/>
                <a:ext cx="566674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Faute de l’enseignant</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a:grpFill/>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18015" y="1126765"/>
              <a:ext cx="10916783" cy="379770"/>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Présentation du cas</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521832" y="3553738"/>
              <a:ext cx="521296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Explications/arguments</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39684696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4"/>
</p:tagLst>
</file>

<file path=ppt/tags/tag11.xml><?xml version="1.0" encoding="utf-8"?>
<p:tagLst xmlns:a="http://schemas.openxmlformats.org/drawingml/2006/main" xmlns:r="http://schemas.openxmlformats.org/officeDocument/2006/relationships" xmlns:p="http://schemas.openxmlformats.org/presentationml/2006/main">
  <p:tag name="NUM" val="5"/>
</p:tagLst>
</file>

<file path=ppt/tags/tag12.xml><?xml version="1.0" encoding="utf-8"?>
<p:tagLst xmlns:a="http://schemas.openxmlformats.org/drawingml/2006/main" xmlns:r="http://schemas.openxmlformats.org/officeDocument/2006/relationships" xmlns:p="http://schemas.openxmlformats.org/presentationml/2006/main">
  <p:tag name="NUM" val="6"/>
</p:tagLst>
</file>

<file path=ppt/tags/tag13.xml><?xml version="1.0" encoding="utf-8"?>
<p:tagLst xmlns:a="http://schemas.openxmlformats.org/drawingml/2006/main" xmlns:r="http://schemas.openxmlformats.org/officeDocument/2006/relationships" xmlns:p="http://schemas.openxmlformats.org/presentationml/2006/main">
  <p:tag name="NUM" val="7"/>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4"/>
</p:tagLst>
</file>

<file path=ppt/tags/tag18.xml><?xml version="1.0" encoding="utf-8"?>
<p:tagLst xmlns:a="http://schemas.openxmlformats.org/drawingml/2006/main" xmlns:r="http://schemas.openxmlformats.org/officeDocument/2006/relationships" xmlns:p="http://schemas.openxmlformats.org/presentationml/2006/main">
  <p:tag name="NUM" val="5"/>
</p:tagLst>
</file>

<file path=ppt/tags/tag19.xml><?xml version="1.0" encoding="utf-8"?>
<p:tagLst xmlns:a="http://schemas.openxmlformats.org/drawingml/2006/main" xmlns:r="http://schemas.openxmlformats.org/officeDocument/2006/relationships" xmlns:p="http://schemas.openxmlformats.org/presentationml/2006/main">
  <p:tag name="NUM" val="6"/>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7"/>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4"/>
</p:tagLst>
</file>

<file path=ppt/tags/tag25.xml><?xml version="1.0" encoding="utf-8"?>
<p:tagLst xmlns:a="http://schemas.openxmlformats.org/drawingml/2006/main" xmlns:r="http://schemas.openxmlformats.org/officeDocument/2006/relationships" xmlns:p="http://schemas.openxmlformats.org/presentationml/2006/main">
  <p:tag name="NUM" val="5"/>
</p:tagLst>
</file>

<file path=ppt/tags/tag26.xml><?xml version="1.0" encoding="utf-8"?>
<p:tagLst xmlns:a="http://schemas.openxmlformats.org/drawingml/2006/main" xmlns:r="http://schemas.openxmlformats.org/officeDocument/2006/relationships" xmlns:p="http://schemas.openxmlformats.org/presentationml/2006/main">
  <p:tag name="NUM" val="6"/>
</p:tagLst>
</file>

<file path=ppt/tags/tag27.xml><?xml version="1.0" encoding="utf-8"?>
<p:tagLst xmlns:a="http://schemas.openxmlformats.org/drawingml/2006/main" xmlns:r="http://schemas.openxmlformats.org/officeDocument/2006/relationships" xmlns:p="http://schemas.openxmlformats.org/presentationml/2006/main">
  <p:tag name="NUM" val="7"/>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4"/>
</p:tagLst>
</file>

<file path=ppt/tags/tag32.xml><?xml version="1.0" encoding="utf-8"?>
<p:tagLst xmlns:a="http://schemas.openxmlformats.org/drawingml/2006/main" xmlns:r="http://schemas.openxmlformats.org/officeDocument/2006/relationships" xmlns:p="http://schemas.openxmlformats.org/presentationml/2006/main">
  <p:tag name="NUM" val="5"/>
</p:tagLst>
</file>

<file path=ppt/tags/tag33.xml><?xml version="1.0" encoding="utf-8"?>
<p:tagLst xmlns:a="http://schemas.openxmlformats.org/drawingml/2006/main" xmlns:r="http://schemas.openxmlformats.org/officeDocument/2006/relationships" xmlns:p="http://schemas.openxmlformats.org/presentationml/2006/main">
  <p:tag name="NUM" val="6"/>
</p:tagLst>
</file>

<file path=ppt/tags/tag34.xml><?xml version="1.0" encoding="utf-8"?>
<p:tagLst xmlns:a="http://schemas.openxmlformats.org/drawingml/2006/main" xmlns:r="http://schemas.openxmlformats.org/officeDocument/2006/relationships" xmlns:p="http://schemas.openxmlformats.org/presentationml/2006/main">
  <p:tag name="NUM" val="7"/>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4"/>
</p:tagLst>
</file>

<file path=ppt/tags/tag39.xml><?xml version="1.0" encoding="utf-8"?>
<p:tagLst xmlns:a="http://schemas.openxmlformats.org/drawingml/2006/main" xmlns:r="http://schemas.openxmlformats.org/officeDocument/2006/relationships" xmlns:p="http://schemas.openxmlformats.org/presentationml/2006/main">
  <p:tag name="NUM" val="5"/>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6"/>
</p:tagLst>
</file>

<file path=ppt/tags/tag41.xml><?xml version="1.0" encoding="utf-8"?>
<p:tagLst xmlns:a="http://schemas.openxmlformats.org/drawingml/2006/main" xmlns:r="http://schemas.openxmlformats.org/officeDocument/2006/relationships" xmlns:p="http://schemas.openxmlformats.org/presentationml/2006/main">
  <p:tag name="NUM" val="7"/>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4"/>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6"/>
</p:tagLst>
</file>

<file path=ppt/tags/tag48.xml><?xml version="1.0" encoding="utf-8"?>
<p:tagLst xmlns:a="http://schemas.openxmlformats.org/drawingml/2006/main" xmlns:r="http://schemas.openxmlformats.org/officeDocument/2006/relationships" xmlns:p="http://schemas.openxmlformats.org/presentationml/2006/main">
  <p:tag name="NUM" val="7"/>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Ronds dans l’eau">
  <a:themeElements>
    <a:clrScheme name="Ronds dans l’eau">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Ronds dans l’eau">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onds dans l’eau">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d1d902c-cda5-4dec-bafe-e7fccb72c06e">
      <Terms xmlns="http://schemas.microsoft.com/office/infopath/2007/PartnerControls"/>
    </lcf76f155ced4ddcb4097134ff3c332f>
    <TaxCatchAll xmlns="6e05271d-ded2-4706-8106-7db5d81db34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4DC76AB36CE14C8A9723AC4E791C4C" ma:contentTypeVersion="18" ma:contentTypeDescription="Crée un document." ma:contentTypeScope="" ma:versionID="dc077582eca3d751fef5373234b96ac4">
  <xsd:schema xmlns:xsd="http://www.w3.org/2001/XMLSchema" xmlns:xs="http://www.w3.org/2001/XMLSchema" xmlns:p="http://schemas.microsoft.com/office/2006/metadata/properties" xmlns:ns2="fd1d902c-cda5-4dec-bafe-e7fccb72c06e" xmlns:ns3="6e05271d-ded2-4706-8106-7db5d81db34b" targetNamespace="http://schemas.microsoft.com/office/2006/metadata/properties" ma:root="true" ma:fieldsID="1cf5c57980737c41d18667aacdab0b58" ns2:_="" ns3:_="">
    <xsd:import namespace="fd1d902c-cda5-4dec-bafe-e7fccb72c06e"/>
    <xsd:import namespace="6e05271d-ded2-4706-8106-7db5d81db34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1d902c-cda5-4dec-bafe-e7fccb72c0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53b9c76b-9f1d-48e3-a9ce-7628945a9b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e05271d-ded2-4706-8106-7db5d81db34b"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034e50c5-e967-4ace-a5fd-a910b611a113}" ma:internalName="TaxCatchAll" ma:showField="CatchAllData" ma:web="6e05271d-ded2-4706-8106-7db5d81db34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DE8E3F-0DF9-4E2A-80DC-F46BCF782D8D}">
  <ds:schemaRefs>
    <ds:schemaRef ds:uri="http://schemas.microsoft.com/sharepoint/v3/contenttype/forms"/>
  </ds:schemaRefs>
</ds:datastoreItem>
</file>

<file path=customXml/itemProps2.xml><?xml version="1.0" encoding="utf-8"?>
<ds:datastoreItem xmlns:ds="http://schemas.openxmlformats.org/officeDocument/2006/customXml" ds:itemID="{4C952C4D-29D9-44DB-BA78-BE32C26AE81F}">
  <ds:schemaRefs>
    <ds:schemaRef ds:uri="6e05271d-ded2-4706-8106-7db5d81db34b"/>
    <ds:schemaRef ds:uri="fd1d902c-cda5-4dec-bafe-e7fccb72c06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15D6CAA-8796-4DC2-B0F3-BC79D587B6D3}">
  <ds:schemaRefs>
    <ds:schemaRef ds:uri="6e05271d-ded2-4706-8106-7db5d81db34b"/>
    <ds:schemaRef ds:uri="fd1d902c-cda5-4dec-bafe-e7fccb72c0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TM04033925[[fn=Ronds dans l’eau]]</Template>
  <Application>Microsoft Office PowerPoint</Application>
  <PresentationFormat>Grand écran</PresentationFormat>
  <Slides>8</Slides>
  <Notes>0</Notes>
  <HiddenSlides>0</HiddenSlide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Ronds dans l’eau</vt:lpstr>
      <vt:lpstr>Activité 2 Connais-tu tes encadrements légaux?</vt:lpstr>
      <vt:lpstr>Consignes</vt:lpstr>
      <vt:lpstr>ÉQUIPE 1</vt:lpstr>
      <vt:lpstr>ÉQUIPE 2</vt:lpstr>
      <vt:lpstr>ÉQUIPE 3</vt:lpstr>
      <vt:lpstr>ÉQUIPE 4</vt:lpstr>
      <vt:lpstr>ÉQUIPE 5</vt:lpstr>
      <vt:lpstr>ÉQUIPE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Plamondon Marc</dc:creator>
  <cp:revision>2</cp:revision>
  <dcterms:created xsi:type="dcterms:W3CDTF">2021-01-24T19:11:45Z</dcterms:created>
  <dcterms:modified xsi:type="dcterms:W3CDTF">2024-05-03T19:16:55Z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0x010100844DC76AB36CE14C8A9723AC4E791C4C</vt:lpwstr>
  </property>
  <property fmtid="{D5CDD505-2E9C-101B-9397-08002B2CF9AE}" pid="3" name="MediaServiceImageTags">
    <vt:lpwstr/>
  </property>
</Properties>
</file>