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1.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5"/>
  </p:notesMasterIdLst>
  <p:sldIdLst>
    <p:sldId id="256" r:id="rId6"/>
    <p:sldId id="266" r:id="rId7"/>
    <p:sldId id="506" r:id="rId8"/>
    <p:sldId id="257" r:id="rId9"/>
    <p:sldId id="272" r:id="rId10"/>
    <p:sldId id="277" r:id="rId11"/>
    <p:sldId id="278" r:id="rId12"/>
    <p:sldId id="279" r:id="rId13"/>
    <p:sldId id="507"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D5"/>
    <a:srgbClr val="C55A11"/>
    <a:srgbClr val="F1E1FF"/>
    <a:srgbClr val="03FFEE"/>
    <a:srgbClr val="E0D5F7"/>
    <a:srgbClr val="F2E6E6"/>
    <a:srgbClr val="E3D0F5"/>
    <a:srgbClr val="FCE6E6"/>
    <a:srgbClr val="BF90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A08A64-D351-2C6D-870E-751FF0F41831}" v="79" dt="2024-03-12T20:04:28.505"/>
    <p1510:client id="{4D5192C0-CEEE-155F-D566-7A767CACB4D3}" v="153" dt="2024-03-12T20:02:25.545"/>
    <p1510:client id="{57110356-F71D-7D2D-BC36-1FAABD6847A9}" v="113" dt="2024-03-12T20:03:18.526"/>
    <p1510:client id="{630987DB-A490-939A-D7E1-1625DC7E77A2}" v="66" dt="2024-03-12T19:58:11.112"/>
    <p1510:client id="{7F95E3E1-6264-9593-403C-BD3F1B05C6F2}" v="1" dt="2024-03-12T15:02:24.137"/>
    <p1510:client id="{A552E21E-74E3-E9E6-D466-77FE89E67B9E}" v="126" dt="2024-03-12T20:15:32.320"/>
    <p1510:client id="{AA2ABF2D-F627-F87B-D647-08B077A4F047}" v="77" dt="2024-03-12T19:59:37.429"/>
    <p1510:client id="{FED84E33-0D03-ADAD-63CB-994661F96451}" v="3" dt="2024-03-12T20:09:55.9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B7C729-5565-4F5B-8591-7B62EA0F98F6}" type="datetimeFigureOut">
              <a:rPr lang="fr-CA" smtClean="0"/>
              <a:t>2024-05-03</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884A11-361D-4AE6-9AF8-EC009D23B42D}" type="slidenum">
              <a:rPr lang="fr-CA" smtClean="0"/>
              <a:t>‹N°›</a:t>
            </a:fld>
            <a:endParaRPr lang="fr-CA"/>
          </a:p>
        </p:txBody>
      </p:sp>
    </p:spTree>
    <p:extLst>
      <p:ext uri="{BB962C8B-B14F-4D97-AF65-F5344CB8AC3E}">
        <p14:creationId xmlns:p14="http://schemas.microsoft.com/office/powerpoint/2010/main" val="3472612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sz="1100" b="0"/>
              <a:t>LA question qui tue : pourquoi veux-tu évaluer tes élèves?</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4F2DB5-77BF-4F23-99F6-C38C142B263D}" type="slidenum">
              <a:rPr kumimoji="0" lang="fr-C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C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38392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de-DE"/>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03.05.2024</a:t>
            </a:fld>
            <a:endParaRPr lang="de-DE"/>
          </a:p>
        </p:txBody>
      </p:sp>
      <p:sp>
        <p:nvSpPr>
          <p:cNvPr id="5" name="Espace réservé du pied de page 4"/>
          <p:cNvSpPr>
            <a:spLocks noGrp="1"/>
          </p:cNvSpPr>
          <p:nvPr>
            <p:ph type="ftr" sz="quarter" idx="11"/>
          </p:nvPr>
        </p:nvSpPr>
        <p:spPr/>
        <p:txBody>
          <a:bodyPr/>
          <a:lstStyle/>
          <a:p>
            <a:endParaRPr lang="de-DE"/>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03.05.2024</a:t>
            </a:fld>
            <a:endParaRPr lang="de-DE"/>
          </a:p>
        </p:txBody>
      </p:sp>
      <p:sp>
        <p:nvSpPr>
          <p:cNvPr id="5" name="Espace réservé du pied de page 4"/>
          <p:cNvSpPr>
            <a:spLocks noGrp="1"/>
          </p:cNvSpPr>
          <p:nvPr>
            <p:ph type="ftr" sz="quarter" idx="11"/>
          </p:nvPr>
        </p:nvSpPr>
        <p:spPr/>
        <p:txBody>
          <a:bodyPr/>
          <a:lstStyle/>
          <a:p>
            <a:endParaRPr lang="de-DE"/>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de-DE"/>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03.05.2024</a:t>
            </a:fld>
            <a:endParaRPr lang="de-DE"/>
          </a:p>
        </p:txBody>
      </p:sp>
      <p:sp>
        <p:nvSpPr>
          <p:cNvPr id="5" name="Espace réservé du pied de page 4"/>
          <p:cNvSpPr>
            <a:spLocks noGrp="1"/>
          </p:cNvSpPr>
          <p:nvPr>
            <p:ph type="ftr" sz="quarter" idx="11"/>
          </p:nvPr>
        </p:nvSpPr>
        <p:spPr/>
        <p:txBody>
          <a:bodyPr/>
          <a:lstStyle/>
          <a:p>
            <a:endParaRPr lang="de-DE"/>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1902177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a:p>
        </p:txBody>
      </p:sp>
      <p:sp>
        <p:nvSpPr>
          <p:cNvPr id="4" name="Date Placeholder 3"/>
          <p:cNvSpPr>
            <a:spLocks noGrp="1"/>
          </p:cNvSpPr>
          <p:nvPr>
            <p:ph type="dt" sz="half" idx="10"/>
          </p:nvPr>
        </p:nvSpPr>
        <p:spPr/>
        <p:txBody>
          <a:bodyPr/>
          <a:lstStyle/>
          <a:p>
            <a:fld id="{638941B0-F4D5-4460-BCAD-F7E2B41A8257}" type="datetimeFigureOut">
              <a:rPr lang="de-DE" smtClean="0"/>
              <a:t>03.05.2024</a:t>
            </a:fld>
            <a:endParaRPr lang="de-DE"/>
          </a:p>
        </p:txBody>
      </p:sp>
      <p:sp>
        <p:nvSpPr>
          <p:cNvPr id="5" name="Footer Placeholder 4"/>
          <p:cNvSpPr>
            <a:spLocks noGrp="1"/>
          </p:cNvSpPr>
          <p:nvPr>
            <p:ph type="ftr" sz="quarter" idx="11"/>
          </p:nvPr>
        </p:nvSpPr>
        <p:spPr>
          <a:xfrm>
            <a:off x="2416500" y="329307"/>
            <a:ext cx="4973915" cy="309201"/>
          </a:xfrm>
        </p:spPr>
        <p:txBody>
          <a:bodyPr/>
          <a:lstStyle/>
          <a:p>
            <a:endParaRPr lang="de-DE"/>
          </a:p>
        </p:txBody>
      </p:sp>
      <p:sp>
        <p:nvSpPr>
          <p:cNvPr id="6" name="Slide Number Placeholder 5"/>
          <p:cNvSpPr>
            <a:spLocks noGrp="1"/>
          </p:cNvSpPr>
          <p:nvPr>
            <p:ph type="sldNum" sz="quarter" idx="12"/>
          </p:nvPr>
        </p:nvSpPr>
        <p:spPr>
          <a:xfrm>
            <a:off x="1437664" y="798973"/>
            <a:ext cx="811019" cy="503578"/>
          </a:xfrm>
        </p:spPr>
        <p:txBody>
          <a:bodyPr/>
          <a:lstStyle/>
          <a:p>
            <a:fld id="{27C6CCC6-2BE5-4E42-96A4-D1E8E81A3D8E}" type="slidenum">
              <a:rPr lang="de-DE" smtClean="0"/>
              <a:t>‹N°›</a:t>
            </a:fld>
            <a:endParaRPr lang="de-DE"/>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074034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638941B0-F4D5-4460-BCAD-F7E2B41A8257}" type="datetimeFigureOut">
              <a:rPr lang="de-DE" smtClean="0"/>
              <a:t>03.05.2024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7C6CCC6-2BE5-4E42-96A4-D1E8E81A3D8E}" type="slidenum">
              <a:rPr lang="de-DE" smtClean="0"/>
              <a:t>‹N°›</a:t>
            </a:fld>
            <a:endParaRPr lang="de-DE"/>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5853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638941B0-F4D5-4460-BCAD-F7E2B41A8257}" type="datetimeFigureOut">
              <a:rPr lang="de-DE" smtClean="0"/>
              <a:t>03.05.2024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7C6CCC6-2BE5-4E42-96A4-D1E8E81A3D8E}" type="slidenum">
              <a:rPr lang="de-DE" smtClean="0"/>
              <a:t>‹N°›</a:t>
            </a:fld>
            <a:endParaRPr lang="de-DE"/>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24273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a:p>
        </p:txBody>
      </p:sp>
      <p:sp>
        <p:nvSpPr>
          <p:cNvPr id="3" name="Content Placeholder 2"/>
          <p:cNvSpPr>
            <a:spLocks noGrp="1"/>
          </p:cNvSpPr>
          <p:nvPr>
            <p:ph sz="half" idx="1"/>
          </p:nvPr>
        </p:nvSpPr>
        <p:spPr>
          <a:xfrm>
            <a:off x="1447331" y="2010878"/>
            <a:ext cx="4645152" cy="344859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a:spLocks noGrp="1"/>
          </p:cNvSpPr>
          <p:nvPr>
            <p:ph sz="half" idx="2"/>
          </p:nvPr>
        </p:nvSpPr>
        <p:spPr>
          <a:xfrm>
            <a:off x="6413771" y="2017343"/>
            <a:ext cx="4645152" cy="344152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4"/>
          <p:cNvSpPr>
            <a:spLocks noGrp="1"/>
          </p:cNvSpPr>
          <p:nvPr>
            <p:ph type="dt" sz="half" idx="10"/>
          </p:nvPr>
        </p:nvSpPr>
        <p:spPr/>
        <p:txBody>
          <a:bodyPr/>
          <a:lstStyle/>
          <a:p>
            <a:fld id="{638941B0-F4D5-4460-BCAD-F7E2B41A8257}" type="datetimeFigureOut">
              <a:rPr lang="de-DE" smtClean="0"/>
              <a:t>03.05.2024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7C6CCC6-2BE5-4E42-96A4-D1E8E81A3D8E}" type="slidenum">
              <a:rPr lang="de-DE" smtClean="0"/>
              <a:t>‹N°›</a:t>
            </a:fld>
            <a:endParaRPr lang="de-DE"/>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871455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638941B0-F4D5-4460-BCAD-F7E2B41A8257}" type="datetimeFigureOut">
              <a:rPr lang="de-DE" smtClean="0"/>
              <a:t>03.05.2024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27C6CCC6-2BE5-4E42-96A4-D1E8E81A3D8E}" type="slidenum">
              <a:rPr lang="de-DE" smtClean="0"/>
              <a:t>‹N°›</a:t>
            </a:fld>
            <a:endParaRPr lang="de-DE"/>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071515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638941B0-F4D5-4460-BCAD-F7E2B41A8257}" type="datetimeFigureOut">
              <a:rPr lang="de-DE" smtClean="0"/>
              <a:t>03.05.2024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27C6CCC6-2BE5-4E42-96A4-D1E8E81A3D8E}" type="slidenum">
              <a:rPr lang="de-DE" smtClean="0"/>
              <a:t>‹N°›</a:t>
            </a:fld>
            <a:endParaRPr lang="de-DE"/>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520143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8941B0-F4D5-4460-BCAD-F7E2B41A8257}" type="datetimeFigureOut">
              <a:rPr lang="de-DE" smtClean="0"/>
              <a:t>03.05.2024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4641502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a:p>
        </p:txBody>
      </p:sp>
      <p:sp>
        <p:nvSpPr>
          <p:cNvPr id="3" name="Content Placeholder 2"/>
          <p:cNvSpPr>
            <a:spLocks noGrp="1"/>
          </p:cNvSpPr>
          <p:nvPr>
            <p:ph idx="1"/>
          </p:nvPr>
        </p:nvSpPr>
        <p:spPr>
          <a:xfrm>
            <a:off x="5043714" y="798974"/>
            <a:ext cx="6012470" cy="4658826"/>
          </a:xfrm>
        </p:spPr>
        <p:txBody>
          <a:bodyPr anchor="ct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638941B0-F4D5-4460-BCAD-F7E2B41A8257}" type="datetimeFigureOut">
              <a:rPr lang="de-DE" smtClean="0"/>
              <a:t>03.05.2024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7C6CCC6-2BE5-4E42-96A4-D1E8E81A3D8E}" type="slidenum">
              <a:rPr lang="de-DE" smtClean="0"/>
              <a:t>‹N°›</a:t>
            </a:fld>
            <a:endParaRPr lang="de-DE"/>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96275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03.05.2024</a:t>
            </a:fld>
            <a:endParaRPr lang="de-DE"/>
          </a:p>
        </p:txBody>
      </p:sp>
      <p:sp>
        <p:nvSpPr>
          <p:cNvPr id="5" name="Espace réservé du pied de page 4"/>
          <p:cNvSpPr>
            <a:spLocks noGrp="1"/>
          </p:cNvSpPr>
          <p:nvPr>
            <p:ph type="ftr" sz="quarter" idx="11"/>
          </p:nvPr>
        </p:nvSpPr>
        <p:spPr/>
        <p:txBody>
          <a:bodyPr/>
          <a:lstStyle/>
          <a:p>
            <a:endParaRPr lang="de-DE"/>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8417956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38941B0-F4D5-4460-BCAD-F7E2B41A8257}" type="datetimeFigureOut">
              <a:rPr lang="de-DE" smtClean="0"/>
              <a:t>03.05.2024</a:t>
            </a:fld>
            <a:endParaRPr lang="de-DE"/>
          </a:p>
        </p:txBody>
      </p:sp>
      <p:sp>
        <p:nvSpPr>
          <p:cNvPr id="6" name="Footer Placeholder 5"/>
          <p:cNvSpPr>
            <a:spLocks noGrp="1"/>
          </p:cNvSpPr>
          <p:nvPr>
            <p:ph type="ftr" sz="quarter" idx="11"/>
          </p:nvPr>
        </p:nvSpPr>
        <p:spPr>
          <a:xfrm>
            <a:off x="1447382" y="318640"/>
            <a:ext cx="5541004" cy="320931"/>
          </a:xfrm>
        </p:spPr>
        <p:txBody>
          <a:bodyPr/>
          <a:lstStyle/>
          <a:p>
            <a:endParaRPr lang="de-DE"/>
          </a:p>
        </p:txBody>
      </p:sp>
      <p:sp>
        <p:nvSpPr>
          <p:cNvPr id="7" name="Slide Number Placeholder 6"/>
          <p:cNvSpPr>
            <a:spLocks noGrp="1"/>
          </p:cNvSpPr>
          <p:nvPr>
            <p:ph type="sldNum" sz="quarter" idx="12"/>
          </p:nvPr>
        </p:nvSpPr>
        <p:spPr/>
        <p:txBody>
          <a:bodyPr/>
          <a:lstStyle/>
          <a:p>
            <a:fld id="{27C6CCC6-2BE5-4E42-96A4-D1E8E81A3D8E}" type="slidenum">
              <a:rPr lang="de-DE" smtClean="0"/>
              <a:t>‹N°›</a:t>
            </a:fld>
            <a:endParaRPr lang="de-DE"/>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431658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638941B0-F4D5-4460-BCAD-F7E2B41A8257}" type="datetimeFigureOut">
              <a:rPr lang="de-DE" smtClean="0"/>
              <a:t>03.05.2024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7C6CCC6-2BE5-4E42-96A4-D1E8E81A3D8E}" type="slidenum">
              <a:rPr lang="de-DE" smtClean="0"/>
              <a:t>‹N°›</a:t>
            </a:fld>
            <a:endParaRPr lang="de-DE"/>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328486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638941B0-F4D5-4460-BCAD-F7E2B41A8257}" type="datetimeFigureOut">
              <a:rPr lang="de-DE" smtClean="0"/>
              <a:t>03.05.2024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7C6CCC6-2BE5-4E42-96A4-D1E8E81A3D8E}" type="slidenum">
              <a:rPr lang="de-DE" smtClean="0"/>
              <a:t>‹N°›</a:t>
            </a:fld>
            <a:endParaRPr lang="de-DE"/>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6841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de-DE"/>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de-DE" smtClean="0"/>
              <a:t>03.05.2024</a:t>
            </a:fld>
            <a:endParaRPr lang="de-DE"/>
          </a:p>
        </p:txBody>
      </p:sp>
      <p:sp>
        <p:nvSpPr>
          <p:cNvPr id="5" name="Espace réservé du pied de page 4"/>
          <p:cNvSpPr>
            <a:spLocks noGrp="1"/>
          </p:cNvSpPr>
          <p:nvPr>
            <p:ph type="ftr" sz="quarter" idx="11"/>
          </p:nvPr>
        </p:nvSpPr>
        <p:spPr/>
        <p:txBody>
          <a:bodyPr/>
          <a:lstStyle/>
          <a:p>
            <a:endParaRPr lang="de-DE"/>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5" name="Espace réservé de la date 4"/>
          <p:cNvSpPr>
            <a:spLocks noGrp="1"/>
          </p:cNvSpPr>
          <p:nvPr>
            <p:ph type="dt" sz="half" idx="10"/>
          </p:nvPr>
        </p:nvSpPr>
        <p:spPr/>
        <p:txBody>
          <a:bodyPr/>
          <a:lstStyle/>
          <a:p>
            <a:fld id="{638941B0-F4D5-4460-BCAD-F7E2B41A8257}" type="datetimeFigureOut">
              <a:rPr lang="de-DE" smtClean="0"/>
              <a:t>03.05.2024</a:t>
            </a:fld>
            <a:endParaRPr lang="de-DE"/>
          </a:p>
        </p:txBody>
      </p:sp>
      <p:sp>
        <p:nvSpPr>
          <p:cNvPr id="6" name="Espace réservé du pied de page 5"/>
          <p:cNvSpPr>
            <a:spLocks noGrp="1"/>
          </p:cNvSpPr>
          <p:nvPr>
            <p:ph type="ftr" sz="quarter" idx="11"/>
          </p:nvPr>
        </p:nvSpPr>
        <p:spPr/>
        <p:txBody>
          <a:bodyPr/>
          <a:lstStyle/>
          <a:p>
            <a:endParaRPr lang="de-DE"/>
          </a:p>
        </p:txBody>
      </p:sp>
      <p:sp>
        <p:nvSpPr>
          <p:cNvPr id="7" name="Espace réservé du numéro de diapositive 6"/>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de-DE"/>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7" name="Espace réservé de la date 6"/>
          <p:cNvSpPr>
            <a:spLocks noGrp="1"/>
          </p:cNvSpPr>
          <p:nvPr>
            <p:ph type="dt" sz="half" idx="10"/>
          </p:nvPr>
        </p:nvSpPr>
        <p:spPr/>
        <p:txBody>
          <a:bodyPr/>
          <a:lstStyle/>
          <a:p>
            <a:fld id="{638941B0-F4D5-4460-BCAD-F7E2B41A8257}" type="datetimeFigureOut">
              <a:rPr lang="de-DE" smtClean="0"/>
              <a:t>03.05.2024</a:t>
            </a:fld>
            <a:endParaRPr lang="de-DE"/>
          </a:p>
        </p:txBody>
      </p:sp>
      <p:sp>
        <p:nvSpPr>
          <p:cNvPr id="8" name="Espace réservé du pied de page 7"/>
          <p:cNvSpPr>
            <a:spLocks noGrp="1"/>
          </p:cNvSpPr>
          <p:nvPr>
            <p:ph type="ftr" sz="quarter" idx="11"/>
          </p:nvPr>
        </p:nvSpPr>
        <p:spPr/>
        <p:txBody>
          <a:bodyPr/>
          <a:lstStyle/>
          <a:p>
            <a:endParaRPr lang="de-DE"/>
          </a:p>
        </p:txBody>
      </p:sp>
      <p:sp>
        <p:nvSpPr>
          <p:cNvPr id="9" name="Espace réservé du numéro de diapositive 8"/>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e la date 2"/>
          <p:cNvSpPr>
            <a:spLocks noGrp="1"/>
          </p:cNvSpPr>
          <p:nvPr>
            <p:ph type="dt" sz="half" idx="10"/>
          </p:nvPr>
        </p:nvSpPr>
        <p:spPr/>
        <p:txBody>
          <a:bodyPr/>
          <a:lstStyle/>
          <a:p>
            <a:fld id="{638941B0-F4D5-4460-BCAD-F7E2B41A8257}" type="datetimeFigureOut">
              <a:rPr lang="de-DE" smtClean="0"/>
              <a:t>03.05.2024</a:t>
            </a:fld>
            <a:endParaRPr lang="de-DE"/>
          </a:p>
        </p:txBody>
      </p:sp>
      <p:sp>
        <p:nvSpPr>
          <p:cNvPr id="4" name="Espace réservé du pied de page 3"/>
          <p:cNvSpPr>
            <a:spLocks noGrp="1"/>
          </p:cNvSpPr>
          <p:nvPr>
            <p:ph type="ftr" sz="quarter" idx="11"/>
          </p:nvPr>
        </p:nvSpPr>
        <p:spPr/>
        <p:txBody>
          <a:bodyPr/>
          <a:lstStyle/>
          <a:p>
            <a:endParaRPr lang="de-DE"/>
          </a:p>
        </p:txBody>
      </p:sp>
      <p:sp>
        <p:nvSpPr>
          <p:cNvPr id="5" name="Espace réservé du numéro de diapositive 4"/>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de-DE" smtClean="0"/>
              <a:t>03.05.2024</a:t>
            </a:fld>
            <a:endParaRPr lang="de-DE"/>
          </a:p>
        </p:txBody>
      </p:sp>
      <p:sp>
        <p:nvSpPr>
          <p:cNvPr id="3" name="Espace réservé du pied de page 2"/>
          <p:cNvSpPr>
            <a:spLocks noGrp="1"/>
          </p:cNvSpPr>
          <p:nvPr>
            <p:ph type="ftr" sz="quarter" idx="11"/>
          </p:nvPr>
        </p:nvSpPr>
        <p:spPr/>
        <p:txBody>
          <a:bodyPr/>
          <a:lstStyle/>
          <a:p>
            <a:endParaRPr lang="de-DE"/>
          </a:p>
        </p:txBody>
      </p:sp>
      <p:sp>
        <p:nvSpPr>
          <p:cNvPr id="4" name="Espace réservé du numéro de diapositive 3"/>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DE"/>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de-DE" smtClean="0"/>
              <a:t>03.05.2024</a:t>
            </a:fld>
            <a:endParaRPr lang="de-DE"/>
          </a:p>
        </p:txBody>
      </p:sp>
      <p:sp>
        <p:nvSpPr>
          <p:cNvPr id="6" name="Espace réservé du pied de page 5"/>
          <p:cNvSpPr>
            <a:spLocks noGrp="1"/>
          </p:cNvSpPr>
          <p:nvPr>
            <p:ph type="ftr" sz="quarter" idx="11"/>
          </p:nvPr>
        </p:nvSpPr>
        <p:spPr/>
        <p:txBody>
          <a:bodyPr/>
          <a:lstStyle/>
          <a:p>
            <a:endParaRPr lang="de-DE"/>
          </a:p>
        </p:txBody>
      </p:sp>
      <p:sp>
        <p:nvSpPr>
          <p:cNvPr id="7" name="Espace réservé du numéro de diapositive 6"/>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DE"/>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de-DE" smtClean="0"/>
              <a:t>03.05.2024</a:t>
            </a:fld>
            <a:endParaRPr lang="de-DE"/>
          </a:p>
        </p:txBody>
      </p:sp>
      <p:sp>
        <p:nvSpPr>
          <p:cNvPr id="6" name="Espace réservé du pied de page 5"/>
          <p:cNvSpPr>
            <a:spLocks noGrp="1"/>
          </p:cNvSpPr>
          <p:nvPr>
            <p:ph type="ftr" sz="quarter" idx="11"/>
          </p:nvPr>
        </p:nvSpPr>
        <p:spPr/>
        <p:txBody>
          <a:bodyPr/>
          <a:lstStyle/>
          <a:p>
            <a:endParaRPr lang="de-DE"/>
          </a:p>
        </p:txBody>
      </p:sp>
      <p:sp>
        <p:nvSpPr>
          <p:cNvPr id="7" name="Espace réservé du numéro de diapositive 6"/>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de-DE"/>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941B0-F4D5-4460-BCAD-F7E2B41A8257}" type="datetimeFigureOut">
              <a:rPr lang="de-DE" smtClean="0"/>
              <a:t>03.05.2024</a:t>
            </a:fld>
            <a:endParaRPr lang="de-DE"/>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6CCC6-2BE5-4E42-96A4-D1E8E81A3D8E}" type="slidenum">
              <a:rPr lang="de-DE" smtClean="0"/>
              <a:t>‹N°›</a:t>
            </a:fld>
            <a:endParaRPr lang="de-DE"/>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38941B0-F4D5-4460-BCAD-F7E2B41A8257}" type="datetimeFigureOut">
              <a:rPr lang="de-DE" smtClean="0"/>
              <a:t>03.05.2024</a:t>
            </a:fld>
            <a:endParaRPr lang="de-DE"/>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7C6CCC6-2BE5-4E42-96A4-D1E8E81A3D8E}" type="slidenum">
              <a:rPr lang="de-DE" smtClean="0"/>
              <a:t>‹N°›</a:t>
            </a:fld>
            <a:endParaRPr lang="de-DE"/>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2970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tags" Target="../tags/tag13.xml"/><Relationship Id="rId3" Type="http://schemas.openxmlformats.org/officeDocument/2006/relationships/tags" Target="../tags/tag8.xml"/><Relationship Id="rId7" Type="http://schemas.openxmlformats.org/officeDocument/2006/relationships/tags" Target="../tags/tag12.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tags" Target="../tags/tag11.xml"/><Relationship Id="rId11" Type="http://schemas.openxmlformats.org/officeDocument/2006/relationships/notesSlide" Target="../notesSlides/notesSlide1.xml"/><Relationship Id="rId5" Type="http://schemas.openxmlformats.org/officeDocument/2006/relationships/tags" Target="../tags/tag10.xml"/><Relationship Id="rId10" Type="http://schemas.openxmlformats.org/officeDocument/2006/relationships/slideLayout" Target="../slideLayouts/slideLayout13.xml"/><Relationship Id="rId4" Type="http://schemas.openxmlformats.org/officeDocument/2006/relationships/tags" Target="../tags/tag9.xml"/><Relationship Id="rId9" Type="http://schemas.openxmlformats.org/officeDocument/2006/relationships/tags" Target="../tags/tag14.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tags" Target="../tags/tag17.xml"/><Relationship Id="rId7" Type="http://schemas.openxmlformats.org/officeDocument/2006/relationships/tags" Target="../tags/tag21.xml"/><Relationship Id="rId12" Type="http://schemas.openxmlformats.org/officeDocument/2006/relationships/image" Target="../media/image5.png"/><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tags" Target="../tags/tag20.xml"/><Relationship Id="rId11" Type="http://schemas.microsoft.com/office/2007/relationships/hdphoto" Target="../media/hdphoto1.wdp"/><Relationship Id="rId5" Type="http://schemas.openxmlformats.org/officeDocument/2006/relationships/tags" Target="../tags/tag19.xml"/><Relationship Id="rId10" Type="http://schemas.openxmlformats.org/officeDocument/2006/relationships/image" Target="../media/image4.png"/><Relationship Id="rId4" Type="http://schemas.openxmlformats.org/officeDocument/2006/relationships/tags" Target="../tags/tag18.xml"/><Relationship Id="rId9"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tags" Target="../tags/tag24.xml"/><Relationship Id="rId7" Type="http://schemas.openxmlformats.org/officeDocument/2006/relationships/tags" Target="../tags/tag28.xml"/><Relationship Id="rId12" Type="http://schemas.openxmlformats.org/officeDocument/2006/relationships/image" Target="../media/image5.png"/><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11" Type="http://schemas.microsoft.com/office/2007/relationships/hdphoto" Target="../media/hdphoto1.wdp"/><Relationship Id="rId5" Type="http://schemas.openxmlformats.org/officeDocument/2006/relationships/tags" Target="../tags/tag26.xml"/><Relationship Id="rId10" Type="http://schemas.openxmlformats.org/officeDocument/2006/relationships/image" Target="../media/image4.png"/><Relationship Id="rId4" Type="http://schemas.openxmlformats.org/officeDocument/2006/relationships/tags" Target="../tags/tag25.xml"/><Relationship Id="rId9"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tags" Target="../tags/tag31.xml"/><Relationship Id="rId7" Type="http://schemas.openxmlformats.org/officeDocument/2006/relationships/tags" Target="../tags/tag35.xml"/><Relationship Id="rId12" Type="http://schemas.openxmlformats.org/officeDocument/2006/relationships/image" Target="../media/image5.png"/><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11" Type="http://schemas.microsoft.com/office/2007/relationships/hdphoto" Target="../media/hdphoto1.wdp"/><Relationship Id="rId5" Type="http://schemas.openxmlformats.org/officeDocument/2006/relationships/tags" Target="../tags/tag33.xml"/><Relationship Id="rId10" Type="http://schemas.openxmlformats.org/officeDocument/2006/relationships/image" Target="../media/image4.png"/><Relationship Id="rId4" Type="http://schemas.openxmlformats.org/officeDocument/2006/relationships/tags" Target="../tags/tag32.xml"/><Relationship Id="rId9"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tags" Target="../tags/tag38.xml"/><Relationship Id="rId7" Type="http://schemas.openxmlformats.org/officeDocument/2006/relationships/tags" Target="../tags/tag42.xml"/><Relationship Id="rId12" Type="http://schemas.openxmlformats.org/officeDocument/2006/relationships/image" Target="../media/image5.png"/><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tags" Target="../tags/tag41.xml"/><Relationship Id="rId11" Type="http://schemas.microsoft.com/office/2007/relationships/hdphoto" Target="../media/hdphoto1.wdp"/><Relationship Id="rId5" Type="http://schemas.openxmlformats.org/officeDocument/2006/relationships/tags" Target="../tags/tag40.xml"/><Relationship Id="rId10" Type="http://schemas.openxmlformats.org/officeDocument/2006/relationships/image" Target="../media/image4.png"/><Relationship Id="rId4" Type="http://schemas.openxmlformats.org/officeDocument/2006/relationships/tags" Target="../tags/tag39.xml"/><Relationship Id="rId9"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tags" Target="../tags/tag45.xml"/><Relationship Id="rId7" Type="http://schemas.openxmlformats.org/officeDocument/2006/relationships/tags" Target="../tags/tag49.xml"/><Relationship Id="rId12" Type="http://schemas.openxmlformats.org/officeDocument/2006/relationships/image" Target="../media/image5.png"/><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11" Type="http://schemas.microsoft.com/office/2007/relationships/hdphoto" Target="../media/hdphoto1.wdp"/><Relationship Id="rId5" Type="http://schemas.openxmlformats.org/officeDocument/2006/relationships/tags" Target="../tags/tag47.xml"/><Relationship Id="rId10" Type="http://schemas.openxmlformats.org/officeDocument/2006/relationships/image" Target="../media/image4.png"/><Relationship Id="rId4" Type="http://schemas.openxmlformats.org/officeDocument/2006/relationships/tags" Target="../tags/tag46.xml"/><Relationship Id="rId9"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tags" Target="../tags/tag52.xml"/><Relationship Id="rId7" Type="http://schemas.openxmlformats.org/officeDocument/2006/relationships/tags" Target="../tags/tag56.xml"/><Relationship Id="rId12" Type="http://schemas.openxmlformats.org/officeDocument/2006/relationships/image" Target="../media/image5.png"/><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tags" Target="../tags/tag55.xml"/><Relationship Id="rId11" Type="http://schemas.microsoft.com/office/2007/relationships/hdphoto" Target="../media/hdphoto1.wdp"/><Relationship Id="rId5" Type="http://schemas.openxmlformats.org/officeDocument/2006/relationships/tags" Target="../tags/tag54.xml"/><Relationship Id="rId10" Type="http://schemas.openxmlformats.org/officeDocument/2006/relationships/image" Target="../media/image4.png"/><Relationship Id="rId4" Type="http://schemas.openxmlformats.org/officeDocument/2006/relationships/tags" Target="../tags/tag53.xm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p:txBody>
          <a:bodyPr>
            <a:normAutofit fontScale="90000"/>
          </a:bodyPr>
          <a:lstStyle/>
          <a:p>
            <a:pPr algn="l"/>
            <a:r>
              <a:rPr lang="fr-CA">
                <a:cs typeface="Calibri Light"/>
              </a:rPr>
              <a:t>Activité 3</a:t>
            </a:r>
            <a:br>
              <a:rPr lang="fr-CA">
                <a:cs typeface="Calibri Light"/>
              </a:rPr>
            </a:br>
            <a:r>
              <a:rPr lang="fr-CA" sz="4000" b="1">
                <a:solidFill>
                  <a:srgbClr val="000000"/>
                </a:solidFill>
                <a:latin typeface="Calibri"/>
                <a:ea typeface="Calibri"/>
                <a:cs typeface="Times New Roman"/>
              </a:rPr>
              <a:t>Concevoir des instruments et choisir des modalités d'évaluation en aide à l’apprentissage</a:t>
            </a:r>
            <a:endParaRPr lang="fr-CA" sz="5300">
              <a:latin typeface="Calibri"/>
              <a:ea typeface="Calibri"/>
              <a:cs typeface="Times New Roman"/>
            </a:endParaRPr>
          </a:p>
        </p:txBody>
      </p:sp>
      <p:sp>
        <p:nvSpPr>
          <p:cNvPr id="3" name="Sous-titre 2"/>
          <p:cNvSpPr>
            <a:spLocks noGrp="1"/>
          </p:cNvSpPr>
          <p:nvPr>
            <p:ph type="subTitle" idx="1"/>
            <p:custDataLst>
              <p:tags r:id="rId2"/>
            </p:custDataLst>
          </p:nvPr>
        </p:nvSpPr>
        <p:spPr/>
        <p:txBody>
          <a:bodyPr vert="horz" lIns="91440" tIns="45720" rIns="91440" bIns="45720" rtlCol="0" anchor="t">
            <a:normAutofit fontScale="77500" lnSpcReduction="20000"/>
          </a:bodyPr>
          <a:lstStyle/>
          <a:p>
            <a:pPr algn="l"/>
            <a:r>
              <a:rPr lang="fr-CA" sz="1800">
                <a:ea typeface="+mn-lt"/>
                <a:cs typeface="+mn-lt"/>
              </a:rPr>
              <a:t>Inspiré de la méthode du problème à résolution séquentielle, Méthodes pédagogiques pour développer la compétence (Viollet, P. 2011, p.309)</a:t>
            </a:r>
            <a:br>
              <a:rPr lang="fr-CA" sz="1800">
                <a:ea typeface="+mn-lt"/>
                <a:cs typeface="+mn-lt"/>
              </a:rPr>
            </a:br>
            <a:br>
              <a:rPr lang="fr-CA" sz="1800">
                <a:ea typeface="+mn-lt"/>
                <a:cs typeface="+mn-lt"/>
              </a:rPr>
            </a:br>
            <a:endParaRPr lang="fr-CA" sz="1800">
              <a:ea typeface="+mn-lt"/>
              <a:cs typeface="+mn-lt"/>
            </a:endParaRPr>
          </a:p>
        </p:txBody>
      </p:sp>
    </p:spTree>
    <p:extLst>
      <p:ext uri="{BB962C8B-B14F-4D97-AF65-F5344CB8AC3E}">
        <p14:creationId xmlns:p14="http://schemas.microsoft.com/office/powerpoint/2010/main" val="3784089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63D17C-917C-4BED-9157-E862ECCCD37B}"/>
              </a:ext>
            </a:extLst>
          </p:cNvPr>
          <p:cNvSpPr>
            <a:spLocks noGrp="1"/>
          </p:cNvSpPr>
          <p:nvPr>
            <p:ph type="title"/>
            <p:custDataLst>
              <p:tags r:id="rId1"/>
            </p:custDataLst>
          </p:nvPr>
        </p:nvSpPr>
        <p:spPr/>
        <p:txBody>
          <a:bodyPr/>
          <a:lstStyle/>
          <a:p>
            <a:r>
              <a:rPr lang="fr-FR">
                <a:cs typeface="Calibri Light"/>
              </a:rPr>
              <a:t>Consignes</a:t>
            </a:r>
            <a:endParaRPr lang="fr-FR"/>
          </a:p>
        </p:txBody>
      </p:sp>
      <p:sp>
        <p:nvSpPr>
          <p:cNvPr id="7" name="Espace réservé du contenu 6">
            <a:extLst>
              <a:ext uri="{FF2B5EF4-FFF2-40B4-BE49-F238E27FC236}">
                <a16:creationId xmlns:a16="http://schemas.microsoft.com/office/drawing/2014/main" id="{7723E036-33A3-B4B8-F61B-D1C4AB5FBC11}"/>
              </a:ext>
            </a:extLst>
          </p:cNvPr>
          <p:cNvSpPr>
            <a:spLocks noGrp="1"/>
          </p:cNvSpPr>
          <p:nvPr>
            <p:ph idx="1"/>
          </p:nvPr>
        </p:nvSpPr>
        <p:spPr>
          <a:xfrm>
            <a:off x="956256" y="1825625"/>
            <a:ext cx="10397544" cy="4351338"/>
          </a:xfrm>
        </p:spPr>
        <p:txBody>
          <a:bodyPr vert="horz" lIns="91440" tIns="45720" rIns="91440" bIns="45720" rtlCol="0" anchor="t">
            <a:normAutofit/>
          </a:bodyPr>
          <a:lstStyle/>
          <a:p>
            <a:r>
              <a:rPr lang="fr-FR">
                <a:ea typeface="Calibri"/>
                <a:cs typeface="Calibri"/>
              </a:rPr>
              <a:t>En sous-équipe, vous devrez réfléchir à une évaluation en aide à l’apprentissage que vous pourriez </a:t>
            </a:r>
            <a:r>
              <a:rPr lang="fr-FR" sz="1800">
                <a:latin typeface="Calibri"/>
                <a:ea typeface="Calibri"/>
                <a:cs typeface="Calibri"/>
              </a:rPr>
              <a:t> </a:t>
            </a:r>
            <a:r>
              <a:rPr lang="fr-FR">
                <a:cs typeface="Calibri"/>
              </a:rPr>
              <a:t>utiliser dans le cadre de la compétence 7 – Concevoir un sandwich rôti à la salade de poulet. </a:t>
            </a:r>
          </a:p>
          <a:p>
            <a:r>
              <a:rPr lang="fr-FR">
                <a:cs typeface="Calibri"/>
              </a:rPr>
              <a:t>En sous-équipe, lisez la mise en situation qui vous a été attribué et déterminez l’objet  d’évaluation.</a:t>
            </a:r>
          </a:p>
          <a:p>
            <a:r>
              <a:rPr lang="fr-FR">
                <a:cs typeface="Calibri"/>
              </a:rPr>
              <a:t>Dans un second temps, élaborez une proposition d’évaluation qui répond à l’ensemble des besoins et qui permet de garder la trace de l’évaluation. (Vous n’avez pas à faire l’épreuve, simplement à présenter le déroulement et les caractéristiques de l’évaluation.)</a:t>
            </a:r>
          </a:p>
          <a:p>
            <a:r>
              <a:rPr lang="fr-FR">
                <a:cs typeface="Calibri"/>
              </a:rPr>
              <a:t>Nommez un porte-parole pour votre sous-équipe.</a:t>
            </a:r>
          </a:p>
          <a:p>
            <a:pPr marL="514350" indent="-514350">
              <a:spcAft>
                <a:spcPts val="1000"/>
              </a:spcAft>
              <a:buAutoNum type="arabicPeriod"/>
            </a:pPr>
            <a:endParaRPr lang="fr-FR">
              <a:cs typeface="Calibri"/>
            </a:endParaRPr>
          </a:p>
          <a:p>
            <a:pPr marL="0" indent="0">
              <a:buNone/>
            </a:pPr>
            <a:endParaRPr lang="fr-FR">
              <a:ea typeface="Calibri"/>
              <a:cs typeface="Calibri"/>
            </a:endParaRPr>
          </a:p>
        </p:txBody>
      </p:sp>
      <p:pic>
        <p:nvPicPr>
          <p:cNvPr id="5" name="Image 5">
            <a:extLst>
              <a:ext uri="{FF2B5EF4-FFF2-40B4-BE49-F238E27FC236}">
                <a16:creationId xmlns:a16="http://schemas.microsoft.com/office/drawing/2014/main" id="{72492E50-D4CB-4189-A9C4-04564C74F138}"/>
              </a:ext>
            </a:extLst>
          </p:cNvPr>
          <p:cNvPicPr>
            <a:picLocks noChangeAspect="1"/>
          </p:cNvPicPr>
          <p:nvPr>
            <p:custDataLst>
              <p:tags r:id="rId2"/>
            </p:custDataLst>
          </p:nvPr>
        </p:nvPicPr>
        <p:blipFill>
          <a:blip r:embed="rId5"/>
          <a:stretch>
            <a:fillRect/>
          </a:stretch>
        </p:blipFill>
        <p:spPr>
          <a:xfrm>
            <a:off x="9147717" y="319668"/>
            <a:ext cx="698811" cy="698811"/>
          </a:xfrm>
          <a:prstGeom prst="rect">
            <a:avLst/>
          </a:prstGeom>
        </p:spPr>
      </p:pic>
      <p:sp>
        <p:nvSpPr>
          <p:cNvPr id="6" name="ZoneTexte 5">
            <a:extLst>
              <a:ext uri="{FF2B5EF4-FFF2-40B4-BE49-F238E27FC236}">
                <a16:creationId xmlns:a16="http://schemas.microsoft.com/office/drawing/2014/main" id="{2130A801-6608-4B2C-A109-A2A24B4FC0B1}"/>
              </a:ext>
            </a:extLst>
          </p:cNvPr>
          <p:cNvSpPr txBox="1"/>
          <p:nvPr>
            <p:custDataLst>
              <p:tags r:id="rId3"/>
            </p:custDataLst>
          </p:nvPr>
        </p:nvSpPr>
        <p:spPr>
          <a:xfrm>
            <a:off x="9984059" y="44976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a:t>15-20</a:t>
            </a:r>
            <a:r>
              <a:rPr lang="fr-FR">
                <a:cs typeface="Calibri"/>
              </a:rPr>
              <a:t> min.</a:t>
            </a:r>
            <a:endParaRPr lang="fr-FR"/>
          </a:p>
        </p:txBody>
      </p:sp>
    </p:spTree>
    <p:extLst>
      <p:ext uri="{BB962C8B-B14F-4D97-AF65-F5344CB8AC3E}">
        <p14:creationId xmlns:p14="http://schemas.microsoft.com/office/powerpoint/2010/main" val="2434567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416001" y="228542"/>
            <a:ext cx="9540000" cy="1143000"/>
          </a:xfrm>
        </p:spPr>
        <p:txBody>
          <a:bodyPr/>
          <a:lstStyle/>
          <a:p>
            <a:pPr algn="ctr"/>
            <a:r>
              <a:rPr lang="fr-CA" sz="4000">
                <a:latin typeface="Cambria"/>
              </a:rPr>
              <a:t>Avant d’écrire la première ligne</a:t>
            </a:r>
            <a:endParaRPr lang="fr-CA" sz="4000"/>
          </a:p>
        </p:txBody>
      </p:sp>
      <p:sp>
        <p:nvSpPr>
          <p:cNvPr id="8" name="ZoneTexte 7">
            <a:extLst>
              <a:ext uri="{FF2B5EF4-FFF2-40B4-BE49-F238E27FC236}">
                <a16:creationId xmlns:a16="http://schemas.microsoft.com/office/drawing/2014/main" id="{89E3DCE4-C27F-6D73-5551-15CC8D70A455}"/>
              </a:ext>
            </a:extLst>
          </p:cNvPr>
          <p:cNvSpPr txBox="1"/>
          <p:nvPr>
            <p:custDataLst>
              <p:tags r:id="rId2"/>
            </p:custDataLst>
          </p:nvPr>
        </p:nvSpPr>
        <p:spPr>
          <a:xfrm>
            <a:off x="340001" y="1371542"/>
            <a:ext cx="2151999" cy="369332"/>
          </a:xfrm>
          <a:prstGeom prst="rect">
            <a:avLst/>
          </a:prstGeom>
          <a:noFill/>
        </p:spPr>
        <p:txBody>
          <a:bodyPr wrap="none" rtlCol="0">
            <a:spAutoFit/>
          </a:bodyPr>
          <a:lstStyle/>
          <a:p>
            <a:r>
              <a:rPr lang="fr-CA" b="1">
                <a:solidFill>
                  <a:srgbClr val="000000"/>
                </a:solidFill>
              </a:rPr>
              <a:t>Objets d’évaluation </a:t>
            </a:r>
            <a:r>
              <a:rPr lang="fr-CA">
                <a:solidFill>
                  <a:srgbClr val="000000"/>
                </a:solidFill>
              </a:rPr>
              <a:t>:</a:t>
            </a:r>
          </a:p>
        </p:txBody>
      </p:sp>
      <p:sp>
        <p:nvSpPr>
          <p:cNvPr id="19" name="ZoneTexte 18">
            <a:extLst>
              <a:ext uri="{FF2B5EF4-FFF2-40B4-BE49-F238E27FC236}">
                <a16:creationId xmlns:a16="http://schemas.microsoft.com/office/drawing/2014/main" id="{34F72122-EB0A-B529-7245-997F3D980E59}"/>
              </a:ext>
            </a:extLst>
          </p:cNvPr>
          <p:cNvSpPr txBox="1"/>
          <p:nvPr>
            <p:custDataLst>
              <p:tags r:id="rId3"/>
            </p:custDataLst>
          </p:nvPr>
        </p:nvSpPr>
        <p:spPr>
          <a:xfrm>
            <a:off x="2843518" y="1365912"/>
            <a:ext cx="754181" cy="369332"/>
          </a:xfrm>
          <a:prstGeom prst="rect">
            <a:avLst/>
          </a:prstGeom>
          <a:noFill/>
        </p:spPr>
        <p:txBody>
          <a:bodyPr wrap="none" rtlCol="0">
            <a:spAutoFit/>
          </a:bodyPr>
          <a:lstStyle/>
          <a:p>
            <a:r>
              <a:rPr lang="fr-CA">
                <a:solidFill>
                  <a:srgbClr val="000000"/>
                </a:solidFill>
              </a:rPr>
              <a:t>Savoir</a:t>
            </a:r>
          </a:p>
        </p:txBody>
      </p:sp>
      <p:sp>
        <p:nvSpPr>
          <p:cNvPr id="20" name="ZoneTexte 19">
            <a:extLst>
              <a:ext uri="{FF2B5EF4-FFF2-40B4-BE49-F238E27FC236}">
                <a16:creationId xmlns:a16="http://schemas.microsoft.com/office/drawing/2014/main" id="{0C3059A1-6C6A-F229-10AC-84330F238B41}"/>
              </a:ext>
            </a:extLst>
          </p:cNvPr>
          <p:cNvSpPr txBox="1"/>
          <p:nvPr>
            <p:custDataLst>
              <p:tags r:id="rId4"/>
            </p:custDataLst>
          </p:nvPr>
        </p:nvSpPr>
        <p:spPr>
          <a:xfrm>
            <a:off x="6063359" y="1365912"/>
            <a:ext cx="1246816" cy="369332"/>
          </a:xfrm>
          <a:prstGeom prst="rect">
            <a:avLst/>
          </a:prstGeom>
          <a:noFill/>
        </p:spPr>
        <p:txBody>
          <a:bodyPr wrap="none" rtlCol="0">
            <a:spAutoFit/>
          </a:bodyPr>
          <a:lstStyle/>
          <a:p>
            <a:r>
              <a:rPr lang="fr-CA">
                <a:solidFill>
                  <a:srgbClr val="000000"/>
                </a:solidFill>
              </a:rPr>
              <a:t>Savoir-faire</a:t>
            </a:r>
          </a:p>
        </p:txBody>
      </p:sp>
      <p:sp>
        <p:nvSpPr>
          <p:cNvPr id="22" name="ZoneTexte 21">
            <a:extLst>
              <a:ext uri="{FF2B5EF4-FFF2-40B4-BE49-F238E27FC236}">
                <a16:creationId xmlns:a16="http://schemas.microsoft.com/office/drawing/2014/main" id="{E7CD5B16-29D3-5AD3-3F6F-D57090AB25FC}"/>
              </a:ext>
            </a:extLst>
          </p:cNvPr>
          <p:cNvSpPr txBox="1"/>
          <p:nvPr>
            <p:custDataLst>
              <p:tags r:id="rId5"/>
            </p:custDataLst>
          </p:nvPr>
        </p:nvSpPr>
        <p:spPr>
          <a:xfrm>
            <a:off x="8310284" y="1371542"/>
            <a:ext cx="2150397" cy="369332"/>
          </a:xfrm>
          <a:prstGeom prst="rect">
            <a:avLst/>
          </a:prstGeom>
          <a:noFill/>
        </p:spPr>
        <p:txBody>
          <a:bodyPr wrap="none" rtlCol="0">
            <a:spAutoFit/>
          </a:bodyPr>
          <a:lstStyle/>
          <a:p>
            <a:pPr algn="r"/>
            <a:r>
              <a:rPr lang="fr-CA">
                <a:solidFill>
                  <a:srgbClr val="000000"/>
                </a:solidFill>
              </a:rPr>
              <a:t>Savoir-être (attitude)</a:t>
            </a:r>
          </a:p>
        </p:txBody>
      </p:sp>
      <p:sp>
        <p:nvSpPr>
          <p:cNvPr id="23" name="ZoneTexte 22">
            <a:extLst>
              <a:ext uri="{FF2B5EF4-FFF2-40B4-BE49-F238E27FC236}">
                <a16:creationId xmlns:a16="http://schemas.microsoft.com/office/drawing/2014/main" id="{E9E06134-39C6-1C3A-07BF-71C3133474F9}"/>
              </a:ext>
            </a:extLst>
          </p:cNvPr>
          <p:cNvSpPr txBox="1"/>
          <p:nvPr>
            <p:custDataLst>
              <p:tags r:id="rId6"/>
            </p:custDataLst>
          </p:nvPr>
        </p:nvSpPr>
        <p:spPr>
          <a:xfrm>
            <a:off x="188548" y="2914396"/>
            <a:ext cx="2454903" cy="646331"/>
          </a:xfrm>
          <a:prstGeom prst="rect">
            <a:avLst/>
          </a:prstGeom>
          <a:noFill/>
        </p:spPr>
        <p:txBody>
          <a:bodyPr wrap="none" rtlCol="0">
            <a:spAutoFit/>
          </a:bodyPr>
          <a:lstStyle/>
          <a:p>
            <a:r>
              <a:rPr lang="fr-CA" b="1">
                <a:solidFill>
                  <a:srgbClr val="000000"/>
                </a:solidFill>
              </a:rPr>
              <a:t>Méthode d’évaluation </a:t>
            </a:r>
            <a:r>
              <a:rPr lang="fr-CA">
                <a:solidFill>
                  <a:srgbClr val="000000"/>
                </a:solidFill>
              </a:rPr>
              <a:t>:</a:t>
            </a:r>
            <a:br>
              <a:rPr lang="fr-CA">
                <a:solidFill>
                  <a:srgbClr val="000000"/>
                </a:solidFill>
              </a:rPr>
            </a:br>
            <a:r>
              <a:rPr lang="fr-CA">
                <a:solidFill>
                  <a:srgbClr val="000000"/>
                </a:solidFill>
              </a:rPr>
              <a:t>(méthode pédagogique)</a:t>
            </a:r>
          </a:p>
        </p:txBody>
      </p:sp>
      <p:sp>
        <p:nvSpPr>
          <p:cNvPr id="24" name="ZoneTexte 23">
            <a:extLst>
              <a:ext uri="{FF2B5EF4-FFF2-40B4-BE49-F238E27FC236}">
                <a16:creationId xmlns:a16="http://schemas.microsoft.com/office/drawing/2014/main" id="{3DF63100-172B-7CC4-3676-F87A90DB6376}"/>
              </a:ext>
            </a:extLst>
          </p:cNvPr>
          <p:cNvSpPr txBox="1"/>
          <p:nvPr>
            <p:custDataLst>
              <p:tags r:id="rId7"/>
            </p:custDataLst>
          </p:nvPr>
        </p:nvSpPr>
        <p:spPr>
          <a:xfrm>
            <a:off x="2843518" y="2914396"/>
            <a:ext cx="2629074" cy="1477328"/>
          </a:xfrm>
          <a:prstGeom prst="rect">
            <a:avLst/>
          </a:prstGeom>
          <a:noFill/>
        </p:spPr>
        <p:txBody>
          <a:bodyPr wrap="square" rtlCol="0">
            <a:spAutoFit/>
          </a:bodyPr>
          <a:lstStyle/>
          <a:p>
            <a:r>
              <a:rPr lang="fr-CA">
                <a:solidFill>
                  <a:srgbClr val="000000"/>
                </a:solidFill>
              </a:rPr>
              <a:t>Examen de connaissances</a:t>
            </a:r>
          </a:p>
          <a:p>
            <a:r>
              <a:rPr lang="fr-CA">
                <a:solidFill>
                  <a:srgbClr val="000000"/>
                </a:solidFill>
              </a:rPr>
              <a:t>Exposé oral </a:t>
            </a:r>
          </a:p>
          <a:p>
            <a:r>
              <a:rPr lang="fr-CA">
                <a:solidFill>
                  <a:srgbClr val="000000"/>
                </a:solidFill>
              </a:rPr>
              <a:t>Discussion / Plénière</a:t>
            </a:r>
          </a:p>
          <a:p>
            <a:r>
              <a:rPr lang="fr-CA">
                <a:solidFill>
                  <a:srgbClr val="000000"/>
                </a:solidFill>
              </a:rPr>
              <a:t>Tournoi / Jeu</a:t>
            </a:r>
          </a:p>
          <a:p>
            <a:r>
              <a:rPr lang="fr-CA">
                <a:solidFill>
                  <a:srgbClr val="000000"/>
                </a:solidFill>
              </a:rPr>
              <a:t>Jeu questionnaire</a:t>
            </a:r>
          </a:p>
        </p:txBody>
      </p:sp>
      <p:sp>
        <p:nvSpPr>
          <p:cNvPr id="26" name="ZoneTexte 25">
            <a:extLst>
              <a:ext uri="{FF2B5EF4-FFF2-40B4-BE49-F238E27FC236}">
                <a16:creationId xmlns:a16="http://schemas.microsoft.com/office/drawing/2014/main" id="{A09FF70C-7223-578E-82A4-E6B9FFF7035B}"/>
              </a:ext>
            </a:extLst>
          </p:cNvPr>
          <p:cNvSpPr txBox="1"/>
          <p:nvPr>
            <p:custDataLst>
              <p:tags r:id="rId8"/>
            </p:custDataLst>
          </p:nvPr>
        </p:nvSpPr>
        <p:spPr>
          <a:xfrm>
            <a:off x="6072881" y="2908342"/>
            <a:ext cx="1287725" cy="1200329"/>
          </a:xfrm>
          <a:prstGeom prst="rect">
            <a:avLst/>
          </a:prstGeom>
          <a:noFill/>
        </p:spPr>
        <p:txBody>
          <a:bodyPr wrap="none" lIns="91440" tIns="45720" rIns="91440" bIns="45720" rtlCol="0" anchor="t">
            <a:spAutoFit/>
          </a:bodyPr>
          <a:lstStyle/>
          <a:p>
            <a:pPr algn="ctr"/>
            <a:r>
              <a:rPr lang="fr-CA">
                <a:solidFill>
                  <a:srgbClr val="000000"/>
                </a:solidFill>
                <a:ea typeface="+mn-lt"/>
                <a:cs typeface="+mn-lt"/>
              </a:rPr>
              <a:t>Simulation </a:t>
            </a:r>
          </a:p>
          <a:p>
            <a:pPr algn="ctr"/>
            <a:r>
              <a:rPr lang="fr-CA"/>
              <a:t>Jeu de rôles</a:t>
            </a:r>
          </a:p>
          <a:p>
            <a:pPr algn="ctr"/>
            <a:r>
              <a:rPr lang="fr-CA"/>
              <a:t>Pratique</a:t>
            </a:r>
          </a:p>
          <a:p>
            <a:pPr algn="ctr"/>
            <a:r>
              <a:rPr lang="fr-CA"/>
              <a:t>Procédure</a:t>
            </a:r>
          </a:p>
        </p:txBody>
      </p:sp>
      <p:sp>
        <p:nvSpPr>
          <p:cNvPr id="27" name="ZoneTexte 26">
            <a:extLst>
              <a:ext uri="{FF2B5EF4-FFF2-40B4-BE49-F238E27FC236}">
                <a16:creationId xmlns:a16="http://schemas.microsoft.com/office/drawing/2014/main" id="{18717A20-0615-B492-C504-0AAA910E4249}"/>
              </a:ext>
            </a:extLst>
          </p:cNvPr>
          <p:cNvSpPr txBox="1"/>
          <p:nvPr>
            <p:custDataLst>
              <p:tags r:id="rId9"/>
            </p:custDataLst>
          </p:nvPr>
        </p:nvSpPr>
        <p:spPr>
          <a:xfrm>
            <a:off x="7955225" y="2883874"/>
            <a:ext cx="2279791" cy="1200329"/>
          </a:xfrm>
          <a:prstGeom prst="rect">
            <a:avLst/>
          </a:prstGeom>
          <a:noFill/>
        </p:spPr>
        <p:txBody>
          <a:bodyPr wrap="square" rtlCol="0">
            <a:spAutoFit/>
          </a:bodyPr>
          <a:lstStyle/>
          <a:p>
            <a:pPr algn="r"/>
            <a:r>
              <a:rPr lang="fr-CA">
                <a:solidFill>
                  <a:srgbClr val="000000"/>
                </a:solidFill>
              </a:rPr>
              <a:t>Jeu de rôles</a:t>
            </a:r>
          </a:p>
          <a:p>
            <a:pPr algn="r"/>
            <a:r>
              <a:rPr lang="fr-CA">
                <a:solidFill>
                  <a:srgbClr val="000000"/>
                </a:solidFill>
              </a:rPr>
              <a:t>Simulation</a:t>
            </a:r>
          </a:p>
          <a:p>
            <a:pPr algn="r"/>
            <a:r>
              <a:rPr lang="fr-CA">
                <a:solidFill>
                  <a:srgbClr val="000000"/>
                </a:solidFill>
              </a:rPr>
              <a:t>Entretien d’explicitation</a:t>
            </a:r>
          </a:p>
        </p:txBody>
      </p:sp>
    </p:spTree>
    <p:extLst>
      <p:ext uri="{BB962C8B-B14F-4D97-AF65-F5344CB8AC3E}">
        <p14:creationId xmlns:p14="http://schemas.microsoft.com/office/powerpoint/2010/main" val="4030545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4CDD07-590B-4C8C-BDCA-660556DEAC2B}"/>
              </a:ext>
            </a:extLst>
          </p:cNvPr>
          <p:cNvSpPr>
            <a:spLocks noGrp="1"/>
          </p:cNvSpPr>
          <p:nvPr>
            <p:ph type="title"/>
            <p:custDataLst>
              <p:tags r:id="rId1"/>
            </p:custDataLst>
          </p:nvPr>
        </p:nvSpPr>
        <p:spPr>
          <a:xfrm>
            <a:off x="818016" y="457670"/>
            <a:ext cx="10905497" cy="618996"/>
          </a:xfrm>
          <a:solidFill>
            <a:srgbClr val="203864"/>
          </a:solidFill>
          <a:ln>
            <a:solidFill>
              <a:srgbClr val="002060"/>
            </a:solidFill>
          </a:ln>
        </p:spPr>
        <p:txBody>
          <a:bodyPr>
            <a:normAutofit/>
          </a:bodyPr>
          <a:lstStyle/>
          <a:p>
            <a:r>
              <a:rPr lang="fr-FR">
                <a:solidFill>
                  <a:schemeClr val="bg1"/>
                </a:solidFill>
                <a:cs typeface="Calibri Light"/>
              </a:rPr>
              <a:t>ÉQUIPE 1</a:t>
            </a:r>
          </a:p>
        </p:txBody>
      </p:sp>
      <p:sp>
        <p:nvSpPr>
          <p:cNvPr id="11" name="Espace réservé du contenu 3">
            <a:extLst>
              <a:ext uri="{FF2B5EF4-FFF2-40B4-BE49-F238E27FC236}">
                <a16:creationId xmlns:a16="http://schemas.microsoft.com/office/drawing/2014/main" id="{9CC66CB4-E9CF-4970-87BB-BAEB240CAD4B}"/>
              </a:ext>
            </a:extLst>
          </p:cNvPr>
          <p:cNvSpPr txBox="1">
            <a:spLocks/>
          </p:cNvSpPr>
          <p:nvPr>
            <p:custDataLst>
              <p:tags r:id="rId2"/>
            </p:custDataLst>
          </p:nvPr>
        </p:nvSpPr>
        <p:spPr>
          <a:xfrm>
            <a:off x="818016" y="3933508"/>
            <a:ext cx="5655461" cy="2860145"/>
          </a:xfrm>
          <a:prstGeom prst="rect">
            <a:avLst/>
          </a:prstGeom>
          <a:solidFill>
            <a:schemeClr val="accent1">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Savoir, savoir-faire </a:t>
            </a:r>
          </a:p>
          <a:p>
            <a:pPr marL="0" indent="0">
              <a:buNone/>
            </a:pPr>
            <a:endParaRPr lang="fr-FR" sz="1400" i="1">
              <a:ea typeface="Calibri"/>
              <a:cs typeface="Calibri"/>
            </a:endParaRPr>
          </a:p>
          <a:p>
            <a:pPr marL="342900" indent="-342900">
              <a:buAutoNum type="arabicPeriod"/>
            </a:pPr>
            <a:endParaRPr lang="fr-FR" sz="1400" i="1">
              <a:ea typeface="Calibri"/>
              <a:cs typeface="Calibri"/>
            </a:endParaRPr>
          </a:p>
          <a:p>
            <a:pPr marL="0" indent="0">
              <a:buNone/>
            </a:pPr>
            <a:endParaRPr lang="fr-FR" sz="1400" i="1">
              <a:ea typeface="Calibri"/>
              <a:cs typeface="Calibri"/>
            </a:endParaRPr>
          </a:p>
          <a:p>
            <a:pPr marL="342900" indent="-342900">
              <a:buAutoNum type="arabicPeriod"/>
            </a:pPr>
            <a:endParaRPr lang="fr-FR" sz="1400" i="1">
              <a:ea typeface="Calibri"/>
              <a:cs typeface="Calibri"/>
            </a:endParaRPr>
          </a:p>
          <a:p>
            <a:pPr marL="0" indent="0">
              <a:buNone/>
            </a:pPr>
            <a:endParaRPr lang="fr-FR" sz="1400" i="1">
              <a:ea typeface="Calibri"/>
              <a:cs typeface="Calibri"/>
            </a:endParaRPr>
          </a:p>
          <a:p>
            <a:pPr marL="0" indent="0">
              <a:buNone/>
            </a:pPr>
            <a:endParaRPr lang="fr-FR" sz="1400">
              <a:ea typeface="Calibri"/>
              <a:cs typeface="Calibri"/>
            </a:endParaRPr>
          </a:p>
        </p:txBody>
      </p:sp>
      <p:sp>
        <p:nvSpPr>
          <p:cNvPr id="15" name="Espace réservé du contenu 3">
            <a:extLst>
              <a:ext uri="{FF2B5EF4-FFF2-40B4-BE49-F238E27FC236}">
                <a16:creationId xmlns:a16="http://schemas.microsoft.com/office/drawing/2014/main" id="{361751FA-B21A-47A9-828B-4D714ED8D3D5}"/>
              </a:ext>
            </a:extLst>
          </p:cNvPr>
          <p:cNvSpPr txBox="1">
            <a:spLocks/>
          </p:cNvSpPr>
          <p:nvPr>
            <p:custDataLst>
              <p:tags r:id="rId3"/>
            </p:custDataLst>
          </p:nvPr>
        </p:nvSpPr>
        <p:spPr>
          <a:xfrm>
            <a:off x="818016" y="1525585"/>
            <a:ext cx="10905497" cy="2008190"/>
          </a:xfrm>
          <a:prstGeom prst="rect">
            <a:avLst/>
          </a:prstGeom>
          <a:solidFill>
            <a:schemeClr val="accent1">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CA" sz="1400" i="1">
                <a:cs typeface="Calibri" panose="020F0502020204030204"/>
              </a:rPr>
              <a:t>Justin aimerait se servir de la période de réactivation des connaissances antérieures de ses cours pour évaluer la maîtrise des différents savoirs qui seront mobilisés au cours portant sur </a:t>
            </a:r>
            <a:r>
              <a:rPr lang="fr-CA" sz="1400" i="1">
                <a:ea typeface="+mn-lt"/>
                <a:cs typeface="+mn-lt"/>
              </a:rPr>
              <a:t>le «Nettoyage complet des surfaces servant à la préparation des aliments».</a:t>
            </a:r>
            <a:r>
              <a:rPr lang="fr-CA" sz="1400" i="1">
                <a:cs typeface="Calibri" panose="020F0502020204030204"/>
              </a:rPr>
              <a:t> </a:t>
            </a:r>
            <a:endParaRPr lang="fr-FR">
              <a:cs typeface="Calibri" panose="020F0502020204030204"/>
            </a:endParaRPr>
          </a:p>
          <a:p>
            <a:pPr marL="0" indent="0">
              <a:buNone/>
            </a:pPr>
            <a:r>
              <a:rPr lang="fr-CA" sz="1400" i="1">
                <a:cs typeface="Calibri" panose="020F0502020204030204"/>
              </a:rPr>
              <a:t>Justin a accès à une classe de cuisine et une classe théorique qui se compose de pupitre, d’un TBI, d’un ordinateur pour l’enseignant ainsi que d’un accès Wifi pour tous. Il peut emprunter, au besoin, des iPads ou obtenir des cartons, du papier et des crayons.</a:t>
            </a:r>
            <a:endParaRPr lang="fr-FR">
              <a:cs typeface="Calibri"/>
            </a:endParaRPr>
          </a:p>
        </p:txBody>
      </p:sp>
      <p:sp>
        <p:nvSpPr>
          <p:cNvPr id="13" name="Espace réservé du contenu 3">
            <a:extLst>
              <a:ext uri="{FF2B5EF4-FFF2-40B4-BE49-F238E27FC236}">
                <a16:creationId xmlns:a16="http://schemas.microsoft.com/office/drawing/2014/main" id="{F68B73B3-73E9-82CB-322F-C8CB5ED9326F}"/>
              </a:ext>
            </a:extLst>
          </p:cNvPr>
          <p:cNvSpPr txBox="1">
            <a:spLocks/>
          </p:cNvSpPr>
          <p:nvPr>
            <p:custDataLst>
              <p:tags r:id="rId4"/>
            </p:custDataLst>
          </p:nvPr>
        </p:nvSpPr>
        <p:spPr>
          <a:xfrm>
            <a:off x="6521831" y="3933508"/>
            <a:ext cx="5201682" cy="2860145"/>
          </a:xfrm>
          <a:prstGeom prst="rect">
            <a:avLst/>
          </a:prstGeom>
          <a:solidFill>
            <a:schemeClr val="accent1">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Quand, comment, avec quoi, etc. </a:t>
            </a:r>
            <a:endParaRPr lang="fr-FR"/>
          </a:p>
          <a:p>
            <a:pPr marL="0" indent="0">
              <a:buNone/>
            </a:pPr>
            <a:endParaRPr lang="fr-FR" sz="1400" i="1">
              <a:ea typeface="Calibri"/>
              <a:cs typeface="Calibri"/>
            </a:endParaRPr>
          </a:p>
          <a:p>
            <a:pPr marL="0" indent="0">
              <a:buNone/>
            </a:pPr>
            <a:r>
              <a:rPr lang="fr-FR" sz="1400" i="1">
                <a:ea typeface="Calibri"/>
                <a:cs typeface="Calibri"/>
              </a:rPr>
              <a:t>Examen de connaissances </a:t>
            </a:r>
          </a:p>
          <a:p>
            <a:pPr marL="0" indent="0">
              <a:buNone/>
            </a:pPr>
            <a:r>
              <a:rPr lang="fr-FR" sz="1400" i="1">
                <a:ea typeface="Calibri"/>
                <a:cs typeface="Calibri"/>
              </a:rPr>
              <a:t>Simulations</a:t>
            </a:r>
          </a:p>
          <a:p>
            <a:pPr marL="0" indent="0">
              <a:buNone/>
            </a:pPr>
            <a:r>
              <a:rPr lang="fr-FR" sz="1400" i="1">
                <a:ea typeface="Calibri"/>
                <a:cs typeface="Calibri"/>
              </a:rPr>
              <a:t>Pratique</a:t>
            </a:r>
          </a:p>
          <a:p>
            <a:pPr marL="0" indent="0">
              <a:buNone/>
            </a:pPr>
            <a:r>
              <a:rPr lang="fr-FR" sz="1400" i="1">
                <a:ea typeface="Calibri"/>
                <a:cs typeface="Calibri"/>
              </a:rPr>
              <a:t>Procédures(Kahoot)</a:t>
            </a:r>
          </a:p>
        </p:txBody>
      </p:sp>
      <p:grpSp>
        <p:nvGrpSpPr>
          <p:cNvPr id="23" name="Groupe 22">
            <a:extLst>
              <a:ext uri="{FF2B5EF4-FFF2-40B4-BE49-F238E27FC236}">
                <a16:creationId xmlns:a16="http://schemas.microsoft.com/office/drawing/2014/main" id="{DC9EB47E-2609-EADD-0F51-5CDD95E2EF98}"/>
              </a:ext>
            </a:extLst>
          </p:cNvPr>
          <p:cNvGrpSpPr/>
          <p:nvPr>
            <p:custDataLst>
              <p:tags r:id="rId5"/>
            </p:custDataLst>
          </p:nvPr>
        </p:nvGrpSpPr>
        <p:grpSpPr>
          <a:xfrm>
            <a:off x="818015" y="1126765"/>
            <a:ext cx="10916784" cy="2796305"/>
            <a:chOff x="818015" y="1126765"/>
            <a:chExt cx="10916784" cy="2796305"/>
          </a:xfrm>
        </p:grpSpPr>
        <p:grpSp>
          <p:nvGrpSpPr>
            <p:cNvPr id="21" name="Groupe 20">
              <a:extLst>
                <a:ext uri="{FF2B5EF4-FFF2-40B4-BE49-F238E27FC236}">
                  <a16:creationId xmlns:a16="http://schemas.microsoft.com/office/drawing/2014/main" id="{40F2114E-3717-39DC-9C01-949047986FD9}"/>
                </a:ext>
              </a:extLst>
            </p:cNvPr>
            <p:cNvGrpSpPr/>
            <p:nvPr/>
          </p:nvGrpSpPr>
          <p:grpSpPr>
            <a:xfrm>
              <a:off x="818016" y="3553738"/>
              <a:ext cx="5666747" cy="369332"/>
              <a:chOff x="818016" y="3544213"/>
              <a:chExt cx="5666747" cy="369332"/>
            </a:xfrm>
          </p:grpSpPr>
          <p:sp>
            <p:nvSpPr>
              <p:cNvPr id="16" name="ZoneTexte 15">
                <a:extLst>
                  <a:ext uri="{FF2B5EF4-FFF2-40B4-BE49-F238E27FC236}">
                    <a16:creationId xmlns:a16="http://schemas.microsoft.com/office/drawing/2014/main" id="{D8639D9D-F670-40C3-85D4-0DC0B3FA78F1}"/>
                  </a:ext>
                </a:extLst>
              </p:cNvPr>
              <p:cNvSpPr txBox="1"/>
              <p:nvPr/>
            </p:nvSpPr>
            <p:spPr>
              <a:xfrm>
                <a:off x="818016" y="3544213"/>
                <a:ext cx="5666747" cy="369332"/>
              </a:xfrm>
              <a:prstGeom prst="rect">
                <a:avLst/>
              </a:prstGeom>
              <a:solidFill>
                <a:schemeClr val="accent1">
                  <a:lumMod val="5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2. Objet d'évaluation</a:t>
                </a:r>
                <a:endParaRPr lang="fr-FR">
                  <a:solidFill>
                    <a:srgbClr val="FFFFFF"/>
                  </a:solidFill>
                </a:endParaRPr>
              </a:p>
            </p:txBody>
          </p:sp>
          <p:pic>
            <p:nvPicPr>
              <p:cNvPr id="9" name="Image 8">
                <a:extLst>
                  <a:ext uri="{FF2B5EF4-FFF2-40B4-BE49-F238E27FC236}">
                    <a16:creationId xmlns:a16="http://schemas.microsoft.com/office/drawing/2014/main" id="{A15D9A25-3CA8-474F-A528-D778B8732438}"/>
                  </a:ext>
                </a:extLst>
              </p:cNvPr>
              <p:cNvPicPr>
                <a:picLocks noChangeAspect="1"/>
              </p:cNvPicPr>
              <p:nvPr/>
            </p:nvPicPr>
            <p:blipFill>
              <a:blip r:embed="rId9">
                <a:lum bright="70000" contrast="-70000"/>
              </a:blip>
              <a:stretch>
                <a:fillRect/>
              </a:stretch>
            </p:blipFill>
            <p:spPr>
              <a:xfrm>
                <a:off x="936884" y="3566459"/>
                <a:ext cx="314997" cy="314997"/>
              </a:xfrm>
              <a:prstGeom prst="rect">
                <a:avLst/>
              </a:prstGeom>
            </p:spPr>
          </p:pic>
        </p:grpSp>
        <p:sp>
          <p:nvSpPr>
            <p:cNvPr id="14" name="ZoneTexte 13">
              <a:extLst>
                <a:ext uri="{FF2B5EF4-FFF2-40B4-BE49-F238E27FC236}">
                  <a16:creationId xmlns:a16="http://schemas.microsoft.com/office/drawing/2014/main" id="{185897DF-5625-4EBC-9230-3232FED1A72F}"/>
                </a:ext>
              </a:extLst>
            </p:cNvPr>
            <p:cNvSpPr txBox="1"/>
            <p:nvPr/>
          </p:nvSpPr>
          <p:spPr>
            <a:xfrm>
              <a:off x="818015" y="1126765"/>
              <a:ext cx="10916783" cy="379770"/>
            </a:xfrm>
            <a:prstGeom prst="rect">
              <a:avLst/>
            </a:prstGeom>
            <a:solidFill>
              <a:schemeClr val="accent1">
                <a:lumMod val="5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1. Lire la présentation du problème</a:t>
              </a:r>
              <a:endParaRPr lang="fr-FR">
                <a:solidFill>
                  <a:srgbClr val="FFFFFF"/>
                </a:solidFill>
              </a:endParaRPr>
            </a:p>
          </p:txBody>
        </p:sp>
        <p:sp>
          <p:nvSpPr>
            <p:cNvPr id="17" name="ZoneTexte 16">
              <a:extLst>
                <a:ext uri="{FF2B5EF4-FFF2-40B4-BE49-F238E27FC236}">
                  <a16:creationId xmlns:a16="http://schemas.microsoft.com/office/drawing/2014/main" id="{21DDC6AD-0CF9-6AC1-096F-8DE436D1C377}"/>
                </a:ext>
              </a:extLst>
            </p:cNvPr>
            <p:cNvSpPr txBox="1"/>
            <p:nvPr/>
          </p:nvSpPr>
          <p:spPr>
            <a:xfrm>
              <a:off x="6521832" y="3553738"/>
              <a:ext cx="5212967" cy="369332"/>
            </a:xfrm>
            <a:prstGeom prst="rect">
              <a:avLst/>
            </a:prstGeom>
            <a:solidFill>
              <a:schemeClr val="accent1">
                <a:lumMod val="5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3. Proposer une méthode / un déroulement</a:t>
              </a:r>
              <a:endParaRPr lang="fr-FR">
                <a:solidFill>
                  <a:srgbClr val="FFFFFF"/>
                </a:solidFill>
              </a:endParaRPr>
            </a:p>
          </p:txBody>
        </p:sp>
      </p:grpSp>
      <p:pic>
        <p:nvPicPr>
          <p:cNvPr id="4" name="Image 3">
            <a:extLst>
              <a:ext uri="{FF2B5EF4-FFF2-40B4-BE49-F238E27FC236}">
                <a16:creationId xmlns:a16="http://schemas.microsoft.com/office/drawing/2014/main" id="{C438AE27-201A-97C5-93E6-82368B17C164}"/>
              </a:ext>
            </a:extLst>
          </p:cNvPr>
          <p:cNvPicPr>
            <a:picLocks noChangeAspect="1"/>
          </p:cNvPicPr>
          <p:nvPr>
            <p:custDataLst>
              <p:tags r:id="rId6"/>
            </p:custDataLst>
          </p:nvPr>
        </p:nvPicPr>
        <p:blipFill>
          <a:blip r:embed="rId10" cstate="print">
            <a:extLst>
              <a:ext uri="{BEBA8EAE-BF5A-486C-A8C5-ECC9F3942E4B}">
                <a14:imgProps xmlns:a14="http://schemas.microsoft.com/office/drawing/2010/main">
                  <a14:imgLayer r:embed="rId11">
                    <a14:imgEffect>
                      <a14:artisticPhotocopy/>
                    </a14:imgEffect>
                  </a14:imgLayer>
                </a14:imgProps>
              </a:ext>
              <a:ext uri="{28A0092B-C50C-407E-A947-70E740481C1C}">
                <a14:useLocalDpi xmlns:a14="http://schemas.microsoft.com/office/drawing/2010/main" val="0"/>
              </a:ext>
            </a:extLst>
          </a:blip>
          <a:stretch>
            <a:fillRect/>
          </a:stretch>
        </p:blipFill>
        <p:spPr>
          <a:xfrm>
            <a:off x="6603631" y="3574181"/>
            <a:ext cx="316800" cy="316800"/>
          </a:xfrm>
          <a:prstGeom prst="rect">
            <a:avLst/>
          </a:prstGeom>
        </p:spPr>
      </p:pic>
      <p:pic>
        <p:nvPicPr>
          <p:cNvPr id="6" name="Image 5" descr="Une image contenant ciel nocturne&#10;&#10;Description générée automatiquement">
            <a:extLst>
              <a:ext uri="{FF2B5EF4-FFF2-40B4-BE49-F238E27FC236}">
                <a16:creationId xmlns:a16="http://schemas.microsoft.com/office/drawing/2014/main" id="{F83D0A5A-5844-D18B-DDC8-58409E46DE91}"/>
              </a:ext>
            </a:extLst>
          </p:cNvPr>
          <p:cNvPicPr>
            <a:picLocks noChangeAspect="1"/>
          </p:cNvPicPr>
          <p:nvPr>
            <p:custDataLst>
              <p:tags r:id="rId7"/>
            </p:custDataLst>
          </p:nvPr>
        </p:nvPicPr>
        <p:blipFill>
          <a:blip r:embed="rId12" cstate="print">
            <a:lum bright="70000" contrast="-70000"/>
            <a:extLst>
              <a:ext uri="{28A0092B-C50C-407E-A947-70E740481C1C}">
                <a14:useLocalDpi xmlns:a14="http://schemas.microsoft.com/office/drawing/2010/main" val="0"/>
              </a:ext>
            </a:extLst>
          </a:blip>
          <a:stretch>
            <a:fillRect/>
          </a:stretch>
        </p:blipFill>
        <p:spPr>
          <a:xfrm>
            <a:off x="931481" y="1140158"/>
            <a:ext cx="320400" cy="320400"/>
          </a:xfrm>
          <a:prstGeom prst="rect">
            <a:avLst/>
          </a:prstGeom>
        </p:spPr>
      </p:pic>
    </p:spTree>
    <p:extLst>
      <p:ext uri="{BB962C8B-B14F-4D97-AF65-F5344CB8AC3E}">
        <p14:creationId xmlns:p14="http://schemas.microsoft.com/office/powerpoint/2010/main" val="3397549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4CDD07-590B-4C8C-BDCA-660556DEAC2B}"/>
              </a:ext>
            </a:extLst>
          </p:cNvPr>
          <p:cNvSpPr>
            <a:spLocks noGrp="1"/>
          </p:cNvSpPr>
          <p:nvPr>
            <p:ph type="title"/>
            <p:custDataLst>
              <p:tags r:id="rId1"/>
            </p:custDataLst>
          </p:nvPr>
        </p:nvSpPr>
        <p:spPr>
          <a:xfrm>
            <a:off x="818016" y="457670"/>
            <a:ext cx="10905497" cy="618996"/>
          </a:xfrm>
          <a:solidFill>
            <a:schemeClr val="accent6">
              <a:lumMod val="50000"/>
            </a:schemeClr>
          </a:solidFill>
          <a:ln>
            <a:solidFill>
              <a:srgbClr val="002060"/>
            </a:solidFill>
          </a:ln>
        </p:spPr>
        <p:txBody>
          <a:bodyPr>
            <a:normAutofit/>
          </a:bodyPr>
          <a:lstStyle/>
          <a:p>
            <a:r>
              <a:rPr lang="fr-FR">
                <a:solidFill>
                  <a:schemeClr val="bg1"/>
                </a:solidFill>
                <a:cs typeface="Calibri Light"/>
              </a:rPr>
              <a:t>ÉQUIPE 2</a:t>
            </a:r>
          </a:p>
        </p:txBody>
      </p:sp>
      <p:sp>
        <p:nvSpPr>
          <p:cNvPr id="11" name="Espace réservé du contenu 3">
            <a:extLst>
              <a:ext uri="{FF2B5EF4-FFF2-40B4-BE49-F238E27FC236}">
                <a16:creationId xmlns:a16="http://schemas.microsoft.com/office/drawing/2014/main" id="{9CC66CB4-E9CF-4970-87BB-BAEB240CAD4B}"/>
              </a:ext>
            </a:extLst>
          </p:cNvPr>
          <p:cNvSpPr txBox="1">
            <a:spLocks/>
          </p:cNvSpPr>
          <p:nvPr>
            <p:custDataLst>
              <p:tags r:id="rId2"/>
            </p:custDataLst>
          </p:nvPr>
        </p:nvSpPr>
        <p:spPr>
          <a:xfrm>
            <a:off x="818016" y="3933508"/>
            <a:ext cx="5655461" cy="2860145"/>
          </a:xfrm>
          <a:prstGeom prst="rect">
            <a:avLst/>
          </a:prstGeom>
          <a:solidFill>
            <a:schemeClr val="accent6">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Savoir, savoir-faire ou savoir-être</a:t>
            </a:r>
          </a:p>
          <a:p>
            <a:r>
              <a:rPr lang="fr-FR" sz="1400" i="1">
                <a:ea typeface="Calibri"/>
                <a:cs typeface="Calibri"/>
              </a:rPr>
              <a:t>Savoir:</a:t>
            </a:r>
          </a:p>
          <a:p>
            <a:pPr marL="0" indent="0">
              <a:buNone/>
            </a:pPr>
            <a:r>
              <a:rPr lang="fr-FR" sz="1400">
                <a:ea typeface="+mn-lt"/>
                <a:cs typeface="+mn-lt"/>
              </a:rPr>
              <a:t>Risques liés la santé et à la sécurité / Conséquence d’un manquement à l’hygiène ou à la salubrité / Conséquence d’un manque de respect, d’honnêteté ou de courtoisie</a:t>
            </a:r>
            <a:endParaRPr lang="fr-FR" sz="1400" i="1">
              <a:ea typeface="Calibri"/>
              <a:cs typeface="Calibri"/>
            </a:endParaRPr>
          </a:p>
          <a:p>
            <a:r>
              <a:rPr lang="fr-FR" sz="1400" i="1">
                <a:ea typeface="Calibri"/>
                <a:cs typeface="Calibri"/>
              </a:rPr>
              <a:t>Savoir-faire:</a:t>
            </a:r>
          </a:p>
          <a:p>
            <a:pPr marL="0" indent="0">
              <a:buNone/>
            </a:pPr>
            <a:r>
              <a:rPr lang="fr-FR" sz="1400">
                <a:ea typeface="+mn-lt"/>
                <a:cs typeface="+mn-lt"/>
              </a:rPr>
              <a:t>Préparer les surfaces de travail / Préparer les ingrédients / Assembler le sandwich / Servir le sandwich</a:t>
            </a:r>
            <a:endParaRPr lang="fr-FR" sz="1400" i="1">
              <a:ea typeface="Calibri"/>
              <a:cs typeface="Calibri"/>
            </a:endParaRPr>
          </a:p>
          <a:p>
            <a:pPr marL="285750" indent="-285750"/>
            <a:r>
              <a:rPr lang="fr-FR" sz="1400">
                <a:ea typeface="Calibri"/>
                <a:cs typeface="Calibri"/>
              </a:rPr>
              <a:t>Savoir-être : </a:t>
            </a:r>
          </a:p>
          <a:p>
            <a:pPr marL="0" indent="0">
              <a:buNone/>
            </a:pPr>
            <a:r>
              <a:rPr lang="fr-FR" sz="1400">
                <a:cs typeface="Calibri"/>
              </a:rPr>
              <a:t>Prendre la commande</a:t>
            </a:r>
            <a:endParaRPr lang="fr-FR"/>
          </a:p>
          <a:p>
            <a:endParaRPr lang="fr-FR" sz="1400">
              <a:ea typeface="Calibri"/>
              <a:cs typeface="Calibri"/>
            </a:endParaRPr>
          </a:p>
          <a:p>
            <a:endParaRPr lang="fr-FR" sz="1400" i="1">
              <a:ea typeface="Calibri"/>
              <a:cs typeface="Calibri"/>
            </a:endParaRPr>
          </a:p>
        </p:txBody>
      </p:sp>
      <p:sp>
        <p:nvSpPr>
          <p:cNvPr id="15" name="Espace réservé du contenu 3">
            <a:extLst>
              <a:ext uri="{FF2B5EF4-FFF2-40B4-BE49-F238E27FC236}">
                <a16:creationId xmlns:a16="http://schemas.microsoft.com/office/drawing/2014/main" id="{361751FA-B21A-47A9-828B-4D714ED8D3D5}"/>
              </a:ext>
            </a:extLst>
          </p:cNvPr>
          <p:cNvSpPr txBox="1">
            <a:spLocks/>
          </p:cNvSpPr>
          <p:nvPr>
            <p:custDataLst>
              <p:tags r:id="rId3"/>
            </p:custDataLst>
          </p:nvPr>
        </p:nvSpPr>
        <p:spPr>
          <a:xfrm>
            <a:off x="818016" y="1525585"/>
            <a:ext cx="10905497" cy="2008190"/>
          </a:xfrm>
          <a:prstGeom prst="rect">
            <a:avLst/>
          </a:prstGeom>
          <a:solidFill>
            <a:schemeClr val="accent6">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Camille souhaite, à des moments ponctuels, évaluer l’acquisition de certaines techniques afin d’offrir du temps de récupération aux élèves ayant le plus de difficultés. Elle enseigne essentiellement des savoir-faire en cuisine et se demande comment elle pourrait offrir une rétroaction efficace, claire et permettant à l’élève d’être confronté à ses erreurs. Elle souhaite également consigner les traces de cette évaluation afin que l’enseignant présent lors de la récupération puisse les consulter. </a:t>
            </a:r>
            <a:endParaRPr lang="fr-FR">
              <a:cs typeface="Calibri"/>
            </a:endParaRPr>
          </a:p>
        </p:txBody>
      </p:sp>
      <p:sp>
        <p:nvSpPr>
          <p:cNvPr id="13" name="Espace réservé du contenu 3">
            <a:extLst>
              <a:ext uri="{FF2B5EF4-FFF2-40B4-BE49-F238E27FC236}">
                <a16:creationId xmlns:a16="http://schemas.microsoft.com/office/drawing/2014/main" id="{F68B73B3-73E9-82CB-322F-C8CB5ED9326F}"/>
              </a:ext>
            </a:extLst>
          </p:cNvPr>
          <p:cNvSpPr txBox="1">
            <a:spLocks/>
          </p:cNvSpPr>
          <p:nvPr>
            <p:custDataLst>
              <p:tags r:id="rId4"/>
            </p:custDataLst>
          </p:nvPr>
        </p:nvSpPr>
        <p:spPr>
          <a:xfrm>
            <a:off x="6521831" y="3933508"/>
            <a:ext cx="5201682" cy="2860145"/>
          </a:xfrm>
          <a:prstGeom prst="rect">
            <a:avLst/>
          </a:prstGeom>
          <a:solidFill>
            <a:schemeClr val="accent6">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Quand, comment, avec quoi, etc.</a:t>
            </a:r>
          </a:p>
          <a:p>
            <a:endParaRPr lang="fr-FR" sz="1400" i="1">
              <a:ea typeface="Calibri"/>
              <a:cs typeface="Calibri"/>
            </a:endParaRPr>
          </a:p>
          <a:p>
            <a:pPr marL="0" indent="0">
              <a:buNone/>
            </a:pPr>
            <a:r>
              <a:rPr lang="fr-FR" sz="1400" i="1">
                <a:ea typeface="Calibri"/>
                <a:cs typeface="Calibri"/>
              </a:rPr>
              <a:t>Création d'une grille d'évaluation, pour évaluer et faire un retour avec l'élève et pour l'enseignant qui va prendre le relais </a:t>
            </a:r>
          </a:p>
        </p:txBody>
      </p:sp>
      <p:grpSp>
        <p:nvGrpSpPr>
          <p:cNvPr id="23" name="Groupe 22">
            <a:extLst>
              <a:ext uri="{FF2B5EF4-FFF2-40B4-BE49-F238E27FC236}">
                <a16:creationId xmlns:a16="http://schemas.microsoft.com/office/drawing/2014/main" id="{DC9EB47E-2609-EADD-0F51-5CDD95E2EF98}"/>
              </a:ext>
            </a:extLst>
          </p:cNvPr>
          <p:cNvGrpSpPr/>
          <p:nvPr>
            <p:custDataLst>
              <p:tags r:id="rId5"/>
            </p:custDataLst>
          </p:nvPr>
        </p:nvGrpSpPr>
        <p:grpSpPr>
          <a:xfrm>
            <a:off x="818016" y="1097076"/>
            <a:ext cx="10916784" cy="2796305"/>
            <a:chOff x="818015" y="1126765"/>
            <a:chExt cx="10916784" cy="2796305"/>
          </a:xfrm>
          <a:solidFill>
            <a:schemeClr val="accent6">
              <a:lumMod val="50000"/>
            </a:schemeClr>
          </a:solidFill>
        </p:grpSpPr>
        <p:grpSp>
          <p:nvGrpSpPr>
            <p:cNvPr id="21" name="Groupe 20">
              <a:extLst>
                <a:ext uri="{FF2B5EF4-FFF2-40B4-BE49-F238E27FC236}">
                  <a16:creationId xmlns:a16="http://schemas.microsoft.com/office/drawing/2014/main" id="{40F2114E-3717-39DC-9C01-949047986FD9}"/>
                </a:ext>
              </a:extLst>
            </p:cNvPr>
            <p:cNvGrpSpPr/>
            <p:nvPr/>
          </p:nvGrpSpPr>
          <p:grpSpPr>
            <a:xfrm>
              <a:off x="818016" y="3553738"/>
              <a:ext cx="5666747" cy="369332"/>
              <a:chOff x="818016" y="3544213"/>
              <a:chExt cx="5666747" cy="369332"/>
            </a:xfrm>
            <a:grpFill/>
          </p:grpSpPr>
          <p:sp>
            <p:nvSpPr>
              <p:cNvPr id="16" name="ZoneTexte 15">
                <a:extLst>
                  <a:ext uri="{FF2B5EF4-FFF2-40B4-BE49-F238E27FC236}">
                    <a16:creationId xmlns:a16="http://schemas.microsoft.com/office/drawing/2014/main" id="{D8639D9D-F670-40C3-85D4-0DC0B3FA78F1}"/>
                  </a:ext>
                </a:extLst>
              </p:cNvPr>
              <p:cNvSpPr txBox="1"/>
              <p:nvPr/>
            </p:nvSpPr>
            <p:spPr>
              <a:xfrm>
                <a:off x="818016" y="3544213"/>
                <a:ext cx="566674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2. Objet d'évaluation</a:t>
                </a:r>
                <a:endParaRPr lang="fr-FR">
                  <a:solidFill>
                    <a:srgbClr val="FFFFFF"/>
                  </a:solidFill>
                </a:endParaRPr>
              </a:p>
            </p:txBody>
          </p:sp>
          <p:pic>
            <p:nvPicPr>
              <p:cNvPr id="9" name="Image 8">
                <a:extLst>
                  <a:ext uri="{FF2B5EF4-FFF2-40B4-BE49-F238E27FC236}">
                    <a16:creationId xmlns:a16="http://schemas.microsoft.com/office/drawing/2014/main" id="{A15D9A25-3CA8-474F-A528-D778B8732438}"/>
                  </a:ext>
                </a:extLst>
              </p:cNvPr>
              <p:cNvPicPr>
                <a:picLocks noChangeAspect="1"/>
              </p:cNvPicPr>
              <p:nvPr/>
            </p:nvPicPr>
            <p:blipFill>
              <a:blip r:embed="rId9">
                <a:lum bright="70000" contrast="-70000"/>
              </a:blip>
              <a:stretch>
                <a:fillRect/>
              </a:stretch>
            </p:blipFill>
            <p:spPr>
              <a:xfrm>
                <a:off x="936884" y="3566459"/>
                <a:ext cx="314997" cy="314997"/>
              </a:xfrm>
              <a:prstGeom prst="rect">
                <a:avLst/>
              </a:prstGeom>
              <a:grpFill/>
            </p:spPr>
          </p:pic>
        </p:grpSp>
        <p:sp>
          <p:nvSpPr>
            <p:cNvPr id="14" name="ZoneTexte 13">
              <a:extLst>
                <a:ext uri="{FF2B5EF4-FFF2-40B4-BE49-F238E27FC236}">
                  <a16:creationId xmlns:a16="http://schemas.microsoft.com/office/drawing/2014/main" id="{185897DF-5625-4EBC-9230-3232FED1A72F}"/>
                </a:ext>
              </a:extLst>
            </p:cNvPr>
            <p:cNvSpPr txBox="1"/>
            <p:nvPr/>
          </p:nvSpPr>
          <p:spPr>
            <a:xfrm>
              <a:off x="818015" y="1126765"/>
              <a:ext cx="10916783"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1. Lire la présentation du problème</a:t>
              </a:r>
              <a:endParaRPr lang="fr-FR">
                <a:solidFill>
                  <a:srgbClr val="FFFFFF"/>
                </a:solidFill>
              </a:endParaRPr>
            </a:p>
          </p:txBody>
        </p:sp>
        <p:sp>
          <p:nvSpPr>
            <p:cNvPr id="17" name="ZoneTexte 16">
              <a:extLst>
                <a:ext uri="{FF2B5EF4-FFF2-40B4-BE49-F238E27FC236}">
                  <a16:creationId xmlns:a16="http://schemas.microsoft.com/office/drawing/2014/main" id="{21DDC6AD-0CF9-6AC1-096F-8DE436D1C377}"/>
                </a:ext>
              </a:extLst>
            </p:cNvPr>
            <p:cNvSpPr txBox="1"/>
            <p:nvPr/>
          </p:nvSpPr>
          <p:spPr>
            <a:xfrm>
              <a:off x="6521832" y="3553738"/>
              <a:ext cx="521296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3. Proposer une méthode / un déroulement</a:t>
              </a:r>
              <a:endParaRPr lang="fr-FR">
                <a:solidFill>
                  <a:srgbClr val="FFFFFF"/>
                </a:solidFill>
              </a:endParaRPr>
            </a:p>
          </p:txBody>
        </p:sp>
      </p:grpSp>
      <p:pic>
        <p:nvPicPr>
          <p:cNvPr id="4" name="Image 3">
            <a:extLst>
              <a:ext uri="{FF2B5EF4-FFF2-40B4-BE49-F238E27FC236}">
                <a16:creationId xmlns:a16="http://schemas.microsoft.com/office/drawing/2014/main" id="{C438AE27-201A-97C5-93E6-82368B17C164}"/>
              </a:ext>
            </a:extLst>
          </p:cNvPr>
          <p:cNvPicPr>
            <a:picLocks noChangeAspect="1"/>
          </p:cNvPicPr>
          <p:nvPr>
            <p:custDataLst>
              <p:tags r:id="rId6"/>
            </p:custDataLst>
          </p:nvPr>
        </p:nvPicPr>
        <p:blipFill>
          <a:blip r:embed="rId10" cstate="print">
            <a:extLst>
              <a:ext uri="{BEBA8EAE-BF5A-486C-A8C5-ECC9F3942E4B}">
                <a14:imgProps xmlns:a14="http://schemas.microsoft.com/office/drawing/2010/main">
                  <a14:imgLayer r:embed="rId11">
                    <a14:imgEffect>
                      <a14:artisticPhotocopy/>
                    </a14:imgEffect>
                  </a14:imgLayer>
                </a14:imgProps>
              </a:ext>
              <a:ext uri="{28A0092B-C50C-407E-A947-70E740481C1C}">
                <a14:useLocalDpi xmlns:a14="http://schemas.microsoft.com/office/drawing/2010/main" val="0"/>
              </a:ext>
            </a:extLst>
          </a:blip>
          <a:stretch>
            <a:fillRect/>
          </a:stretch>
        </p:blipFill>
        <p:spPr>
          <a:xfrm>
            <a:off x="6603631" y="3574181"/>
            <a:ext cx="316800" cy="316800"/>
          </a:xfrm>
          <a:prstGeom prst="rect">
            <a:avLst/>
          </a:prstGeom>
        </p:spPr>
      </p:pic>
      <p:pic>
        <p:nvPicPr>
          <p:cNvPr id="6" name="Image 5" descr="Une image contenant ciel nocturne&#10;&#10;Description générée automatiquement">
            <a:extLst>
              <a:ext uri="{FF2B5EF4-FFF2-40B4-BE49-F238E27FC236}">
                <a16:creationId xmlns:a16="http://schemas.microsoft.com/office/drawing/2014/main" id="{F83D0A5A-5844-D18B-DDC8-58409E46DE91}"/>
              </a:ext>
            </a:extLst>
          </p:cNvPr>
          <p:cNvPicPr>
            <a:picLocks noChangeAspect="1"/>
          </p:cNvPicPr>
          <p:nvPr>
            <p:custDataLst>
              <p:tags r:id="rId7"/>
            </p:custDataLst>
          </p:nvPr>
        </p:nvPicPr>
        <p:blipFill>
          <a:blip r:embed="rId12" cstate="print">
            <a:lum bright="70000" contrast="-70000"/>
            <a:extLst>
              <a:ext uri="{28A0092B-C50C-407E-A947-70E740481C1C}">
                <a14:useLocalDpi xmlns:a14="http://schemas.microsoft.com/office/drawing/2010/main" val="0"/>
              </a:ext>
            </a:extLst>
          </a:blip>
          <a:stretch>
            <a:fillRect/>
          </a:stretch>
        </p:blipFill>
        <p:spPr>
          <a:xfrm>
            <a:off x="931481" y="1140158"/>
            <a:ext cx="320400" cy="320400"/>
          </a:xfrm>
          <a:prstGeom prst="rect">
            <a:avLst/>
          </a:prstGeom>
        </p:spPr>
      </p:pic>
    </p:spTree>
    <p:extLst>
      <p:ext uri="{BB962C8B-B14F-4D97-AF65-F5344CB8AC3E}">
        <p14:creationId xmlns:p14="http://schemas.microsoft.com/office/powerpoint/2010/main" val="2485110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4CDD07-590B-4C8C-BDCA-660556DEAC2B}"/>
              </a:ext>
            </a:extLst>
          </p:cNvPr>
          <p:cNvSpPr>
            <a:spLocks noGrp="1"/>
          </p:cNvSpPr>
          <p:nvPr>
            <p:ph type="title"/>
            <p:custDataLst>
              <p:tags r:id="rId1"/>
            </p:custDataLst>
          </p:nvPr>
        </p:nvSpPr>
        <p:spPr>
          <a:xfrm>
            <a:off x="818016" y="457670"/>
            <a:ext cx="10905497" cy="618996"/>
          </a:xfrm>
          <a:solidFill>
            <a:srgbClr val="C00000"/>
          </a:solidFill>
          <a:ln>
            <a:solidFill>
              <a:srgbClr val="002060"/>
            </a:solidFill>
          </a:ln>
        </p:spPr>
        <p:txBody>
          <a:bodyPr>
            <a:normAutofit/>
          </a:bodyPr>
          <a:lstStyle/>
          <a:p>
            <a:r>
              <a:rPr lang="fr-FR">
                <a:solidFill>
                  <a:schemeClr val="bg1"/>
                </a:solidFill>
                <a:cs typeface="Calibri Light"/>
              </a:rPr>
              <a:t>ÉQUIPE 3</a:t>
            </a:r>
          </a:p>
        </p:txBody>
      </p:sp>
      <p:sp>
        <p:nvSpPr>
          <p:cNvPr id="11" name="Espace réservé du contenu 3">
            <a:extLst>
              <a:ext uri="{FF2B5EF4-FFF2-40B4-BE49-F238E27FC236}">
                <a16:creationId xmlns:a16="http://schemas.microsoft.com/office/drawing/2014/main" id="{9CC66CB4-E9CF-4970-87BB-BAEB240CAD4B}"/>
              </a:ext>
            </a:extLst>
          </p:cNvPr>
          <p:cNvSpPr txBox="1">
            <a:spLocks/>
          </p:cNvSpPr>
          <p:nvPr>
            <p:custDataLst>
              <p:tags r:id="rId2"/>
            </p:custDataLst>
          </p:nvPr>
        </p:nvSpPr>
        <p:spPr>
          <a:xfrm>
            <a:off x="818016" y="3933508"/>
            <a:ext cx="5655461" cy="2860145"/>
          </a:xfrm>
          <a:prstGeom prst="rect">
            <a:avLst/>
          </a:prstGeom>
          <a:solidFill>
            <a:srgbClr val="FFD5D5"/>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a:rPr>
              <a:t>Savoir</a:t>
            </a:r>
            <a:r>
              <a:rPr lang="fr-FR" sz="1400" i="1">
                <a:ea typeface="+mn-lt"/>
                <a:cs typeface="+mn-lt"/>
              </a:rPr>
              <a:t>, savoir-faire ou savoir-être</a:t>
            </a:r>
          </a:p>
          <a:p>
            <a:pPr marL="0" indent="0">
              <a:buNone/>
            </a:pPr>
            <a:endParaRPr lang="fr-FR" sz="1400" i="1">
              <a:ea typeface="Calibri"/>
              <a:cs typeface="Calibri"/>
            </a:endParaRPr>
          </a:p>
          <a:p>
            <a:pPr marL="0" indent="0">
              <a:buNone/>
            </a:pPr>
            <a:r>
              <a:rPr lang="fr-FR" sz="1400" i="1">
                <a:ea typeface="Calibri"/>
                <a:cs typeface="Calibri"/>
              </a:rPr>
              <a:t>Savoir-être</a:t>
            </a:r>
          </a:p>
          <a:p>
            <a:pPr marL="0" indent="0">
              <a:buNone/>
            </a:pPr>
            <a:endParaRPr lang="fr-FR" sz="1400" i="1">
              <a:ea typeface="Calibri"/>
              <a:cs typeface="Calibri"/>
            </a:endParaRPr>
          </a:p>
        </p:txBody>
      </p:sp>
      <p:sp>
        <p:nvSpPr>
          <p:cNvPr id="15" name="Espace réservé du contenu 3">
            <a:extLst>
              <a:ext uri="{FF2B5EF4-FFF2-40B4-BE49-F238E27FC236}">
                <a16:creationId xmlns:a16="http://schemas.microsoft.com/office/drawing/2014/main" id="{361751FA-B21A-47A9-828B-4D714ED8D3D5}"/>
              </a:ext>
            </a:extLst>
          </p:cNvPr>
          <p:cNvSpPr txBox="1">
            <a:spLocks/>
          </p:cNvSpPr>
          <p:nvPr>
            <p:custDataLst>
              <p:tags r:id="rId3"/>
            </p:custDataLst>
          </p:nvPr>
        </p:nvSpPr>
        <p:spPr>
          <a:xfrm>
            <a:off x="818016" y="1525585"/>
            <a:ext cx="10905497" cy="2008190"/>
          </a:xfrm>
          <a:prstGeom prst="rect">
            <a:avLst/>
          </a:prstGeom>
          <a:solidFill>
            <a:srgbClr val="FFD5D5"/>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Victor a remarqué que plusieurs élèves ne maîtrisent pas les techniques et les connaissances nécessaires à la réalisation d’un bon service à la clientèle. Malheureusement, de nombreux élèves échouent à manifester les attitudes essentielles liées à la courtoisie (vouvoiement, patience, empathie, etc.). Comme ces critères sont évalués lors de l'évaluation de sanction, il souhaiterait  les évaluer formellement tout au long de la compétence afin que les élèves m maîtrisent les techniques et connaissances liées au service à la clientèle. </a:t>
            </a:r>
            <a:endParaRPr lang="fr-FR"/>
          </a:p>
        </p:txBody>
      </p:sp>
      <p:sp>
        <p:nvSpPr>
          <p:cNvPr id="13" name="Espace réservé du contenu 3">
            <a:extLst>
              <a:ext uri="{FF2B5EF4-FFF2-40B4-BE49-F238E27FC236}">
                <a16:creationId xmlns:a16="http://schemas.microsoft.com/office/drawing/2014/main" id="{F68B73B3-73E9-82CB-322F-C8CB5ED9326F}"/>
              </a:ext>
            </a:extLst>
          </p:cNvPr>
          <p:cNvSpPr txBox="1">
            <a:spLocks/>
          </p:cNvSpPr>
          <p:nvPr>
            <p:custDataLst>
              <p:tags r:id="rId4"/>
            </p:custDataLst>
          </p:nvPr>
        </p:nvSpPr>
        <p:spPr>
          <a:xfrm>
            <a:off x="6521831" y="3933508"/>
            <a:ext cx="5201682" cy="2860145"/>
          </a:xfrm>
          <a:prstGeom prst="rect">
            <a:avLst/>
          </a:prstGeom>
          <a:solidFill>
            <a:srgbClr val="FFD5D5"/>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Quand, comment, avec quoi, etc.</a:t>
            </a:r>
            <a:endParaRPr lang="fr-FR" sz="1400" i="1">
              <a:ea typeface="Calibri" panose="020F0502020204030204"/>
              <a:cs typeface="Calibri" panose="020F0502020204030204"/>
            </a:endParaRPr>
          </a:p>
          <a:p>
            <a:pPr marL="0" indent="0">
              <a:buNone/>
            </a:pPr>
            <a:endParaRPr lang="fr-FR" sz="1400" i="1">
              <a:ea typeface="Calibri" panose="020F0502020204030204"/>
              <a:cs typeface="Calibri" panose="020F0502020204030204"/>
            </a:endParaRPr>
          </a:p>
          <a:p>
            <a:pPr marL="0" indent="0">
              <a:buNone/>
            </a:pPr>
            <a:r>
              <a:rPr lang="fr-FR" sz="1400" i="1">
                <a:ea typeface="Calibri" panose="020F0502020204030204"/>
                <a:cs typeface="Calibri" panose="020F0502020204030204"/>
              </a:rPr>
              <a:t>Jeu de rôle (client / vendeur)</a:t>
            </a:r>
          </a:p>
          <a:p>
            <a:pPr marL="0" indent="0">
              <a:buNone/>
            </a:pPr>
            <a:r>
              <a:rPr lang="fr-FR" sz="1400" i="1">
                <a:ea typeface="Calibri" panose="020F0502020204030204"/>
                <a:cs typeface="Calibri" panose="020F0502020204030204"/>
              </a:rPr>
              <a:t>Simulation (Appel d'un client délicat)</a:t>
            </a:r>
          </a:p>
          <a:p>
            <a:pPr marL="0" indent="0">
              <a:buNone/>
            </a:pPr>
            <a:endParaRPr lang="fr-FR" sz="1400" i="1">
              <a:ea typeface="Calibri" panose="020F0502020204030204"/>
              <a:cs typeface="Calibri" panose="020F0502020204030204"/>
            </a:endParaRPr>
          </a:p>
          <a:p>
            <a:pPr marL="0" indent="0">
              <a:buNone/>
            </a:pPr>
            <a:endParaRPr lang="fr-FR" sz="1400" i="1">
              <a:ea typeface="Calibri" panose="020F0502020204030204"/>
              <a:cs typeface="Calibri" panose="020F0502020204030204"/>
            </a:endParaRPr>
          </a:p>
          <a:p>
            <a:pPr marL="0" indent="0">
              <a:buNone/>
            </a:pPr>
            <a:endParaRPr lang="fr-FR" sz="1400" i="1">
              <a:ea typeface="Calibri" panose="020F0502020204030204"/>
              <a:cs typeface="Calibri" panose="020F0502020204030204"/>
            </a:endParaRPr>
          </a:p>
        </p:txBody>
      </p:sp>
      <p:grpSp>
        <p:nvGrpSpPr>
          <p:cNvPr id="23" name="Groupe 22">
            <a:extLst>
              <a:ext uri="{FF2B5EF4-FFF2-40B4-BE49-F238E27FC236}">
                <a16:creationId xmlns:a16="http://schemas.microsoft.com/office/drawing/2014/main" id="{DC9EB47E-2609-EADD-0F51-5CDD95E2EF98}"/>
              </a:ext>
            </a:extLst>
          </p:cNvPr>
          <p:cNvGrpSpPr/>
          <p:nvPr>
            <p:custDataLst>
              <p:tags r:id="rId5"/>
            </p:custDataLst>
          </p:nvPr>
        </p:nvGrpSpPr>
        <p:grpSpPr>
          <a:xfrm>
            <a:off x="806108" y="1114859"/>
            <a:ext cx="10928691" cy="2796305"/>
            <a:chOff x="806108" y="1126765"/>
            <a:chExt cx="10928691" cy="2796305"/>
          </a:xfrm>
          <a:solidFill>
            <a:srgbClr val="C00000"/>
          </a:solidFill>
        </p:grpSpPr>
        <p:grpSp>
          <p:nvGrpSpPr>
            <p:cNvPr id="21" name="Groupe 20">
              <a:extLst>
                <a:ext uri="{FF2B5EF4-FFF2-40B4-BE49-F238E27FC236}">
                  <a16:creationId xmlns:a16="http://schemas.microsoft.com/office/drawing/2014/main" id="{40F2114E-3717-39DC-9C01-949047986FD9}"/>
                </a:ext>
              </a:extLst>
            </p:cNvPr>
            <p:cNvGrpSpPr/>
            <p:nvPr/>
          </p:nvGrpSpPr>
          <p:grpSpPr>
            <a:xfrm>
              <a:off x="818016" y="3553738"/>
              <a:ext cx="5666747" cy="369332"/>
              <a:chOff x="818016" y="3544213"/>
              <a:chExt cx="5666747" cy="369332"/>
            </a:xfrm>
            <a:grpFill/>
          </p:grpSpPr>
          <p:sp>
            <p:nvSpPr>
              <p:cNvPr id="16" name="ZoneTexte 15">
                <a:extLst>
                  <a:ext uri="{FF2B5EF4-FFF2-40B4-BE49-F238E27FC236}">
                    <a16:creationId xmlns:a16="http://schemas.microsoft.com/office/drawing/2014/main" id="{D8639D9D-F670-40C3-85D4-0DC0B3FA78F1}"/>
                  </a:ext>
                </a:extLst>
              </p:cNvPr>
              <p:cNvSpPr txBox="1"/>
              <p:nvPr/>
            </p:nvSpPr>
            <p:spPr>
              <a:xfrm>
                <a:off x="818016" y="3544213"/>
                <a:ext cx="566674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2. Objet d'évaluation</a:t>
                </a:r>
                <a:endParaRPr lang="fr-FR">
                  <a:solidFill>
                    <a:srgbClr val="FFFFFF"/>
                  </a:solidFill>
                </a:endParaRPr>
              </a:p>
            </p:txBody>
          </p:sp>
          <p:pic>
            <p:nvPicPr>
              <p:cNvPr id="9" name="Image 8">
                <a:extLst>
                  <a:ext uri="{FF2B5EF4-FFF2-40B4-BE49-F238E27FC236}">
                    <a16:creationId xmlns:a16="http://schemas.microsoft.com/office/drawing/2014/main" id="{A15D9A25-3CA8-474F-A528-D778B8732438}"/>
                  </a:ext>
                </a:extLst>
              </p:cNvPr>
              <p:cNvPicPr>
                <a:picLocks noChangeAspect="1"/>
              </p:cNvPicPr>
              <p:nvPr/>
            </p:nvPicPr>
            <p:blipFill>
              <a:blip r:embed="rId9">
                <a:lum bright="70000" contrast="-70000"/>
              </a:blip>
              <a:stretch>
                <a:fillRect/>
              </a:stretch>
            </p:blipFill>
            <p:spPr>
              <a:xfrm>
                <a:off x="936884" y="3566459"/>
                <a:ext cx="314997" cy="314997"/>
              </a:xfrm>
              <a:prstGeom prst="rect">
                <a:avLst/>
              </a:prstGeom>
              <a:grpFill/>
            </p:spPr>
          </p:pic>
        </p:grpSp>
        <p:sp>
          <p:nvSpPr>
            <p:cNvPr id="14" name="ZoneTexte 13">
              <a:extLst>
                <a:ext uri="{FF2B5EF4-FFF2-40B4-BE49-F238E27FC236}">
                  <a16:creationId xmlns:a16="http://schemas.microsoft.com/office/drawing/2014/main" id="{185897DF-5625-4EBC-9230-3232FED1A72F}"/>
                </a:ext>
              </a:extLst>
            </p:cNvPr>
            <p:cNvSpPr txBox="1"/>
            <p:nvPr/>
          </p:nvSpPr>
          <p:spPr>
            <a:xfrm>
              <a:off x="806108" y="1126765"/>
              <a:ext cx="10916783" cy="379770"/>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1. Lire la présentation du problème</a:t>
              </a:r>
              <a:endParaRPr lang="fr-FR">
                <a:solidFill>
                  <a:srgbClr val="FFFFFF"/>
                </a:solidFill>
              </a:endParaRPr>
            </a:p>
          </p:txBody>
        </p:sp>
        <p:sp>
          <p:nvSpPr>
            <p:cNvPr id="17" name="ZoneTexte 16">
              <a:extLst>
                <a:ext uri="{FF2B5EF4-FFF2-40B4-BE49-F238E27FC236}">
                  <a16:creationId xmlns:a16="http://schemas.microsoft.com/office/drawing/2014/main" id="{21DDC6AD-0CF9-6AC1-096F-8DE436D1C377}"/>
                </a:ext>
              </a:extLst>
            </p:cNvPr>
            <p:cNvSpPr txBox="1"/>
            <p:nvPr/>
          </p:nvSpPr>
          <p:spPr>
            <a:xfrm>
              <a:off x="6521832" y="3553738"/>
              <a:ext cx="521296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3. Proposer une méthode / un déroulement</a:t>
              </a:r>
              <a:endParaRPr lang="fr-FR">
                <a:solidFill>
                  <a:srgbClr val="FFFFFF"/>
                </a:solidFill>
              </a:endParaRPr>
            </a:p>
          </p:txBody>
        </p:sp>
      </p:grpSp>
      <p:pic>
        <p:nvPicPr>
          <p:cNvPr id="4" name="Image 3">
            <a:extLst>
              <a:ext uri="{FF2B5EF4-FFF2-40B4-BE49-F238E27FC236}">
                <a16:creationId xmlns:a16="http://schemas.microsoft.com/office/drawing/2014/main" id="{C438AE27-201A-97C5-93E6-82368B17C164}"/>
              </a:ext>
            </a:extLst>
          </p:cNvPr>
          <p:cNvPicPr>
            <a:picLocks noChangeAspect="1"/>
          </p:cNvPicPr>
          <p:nvPr>
            <p:custDataLst>
              <p:tags r:id="rId6"/>
            </p:custDataLst>
          </p:nvPr>
        </p:nvPicPr>
        <p:blipFill>
          <a:blip r:embed="rId10" cstate="print">
            <a:extLst>
              <a:ext uri="{BEBA8EAE-BF5A-486C-A8C5-ECC9F3942E4B}">
                <a14:imgProps xmlns:a14="http://schemas.microsoft.com/office/drawing/2010/main">
                  <a14:imgLayer r:embed="rId11">
                    <a14:imgEffect>
                      <a14:artisticPhotocopy/>
                    </a14:imgEffect>
                  </a14:imgLayer>
                </a14:imgProps>
              </a:ext>
              <a:ext uri="{28A0092B-C50C-407E-A947-70E740481C1C}">
                <a14:useLocalDpi xmlns:a14="http://schemas.microsoft.com/office/drawing/2010/main" val="0"/>
              </a:ext>
            </a:extLst>
          </a:blip>
          <a:stretch>
            <a:fillRect/>
          </a:stretch>
        </p:blipFill>
        <p:spPr>
          <a:xfrm>
            <a:off x="6603631" y="3574181"/>
            <a:ext cx="316800" cy="316800"/>
          </a:xfrm>
          <a:prstGeom prst="rect">
            <a:avLst/>
          </a:prstGeom>
        </p:spPr>
      </p:pic>
      <p:pic>
        <p:nvPicPr>
          <p:cNvPr id="6" name="Image 5" descr="Une image contenant ciel nocturne&#10;&#10;Description générée automatiquement">
            <a:extLst>
              <a:ext uri="{FF2B5EF4-FFF2-40B4-BE49-F238E27FC236}">
                <a16:creationId xmlns:a16="http://schemas.microsoft.com/office/drawing/2014/main" id="{F83D0A5A-5844-D18B-DDC8-58409E46DE91}"/>
              </a:ext>
            </a:extLst>
          </p:cNvPr>
          <p:cNvPicPr>
            <a:picLocks noChangeAspect="1"/>
          </p:cNvPicPr>
          <p:nvPr>
            <p:custDataLst>
              <p:tags r:id="rId7"/>
            </p:custDataLst>
          </p:nvPr>
        </p:nvPicPr>
        <p:blipFill>
          <a:blip r:embed="rId12" cstate="print">
            <a:lum bright="70000" contrast="-70000"/>
            <a:extLst>
              <a:ext uri="{28A0092B-C50C-407E-A947-70E740481C1C}">
                <a14:useLocalDpi xmlns:a14="http://schemas.microsoft.com/office/drawing/2010/main" val="0"/>
              </a:ext>
            </a:extLst>
          </a:blip>
          <a:stretch>
            <a:fillRect/>
          </a:stretch>
        </p:blipFill>
        <p:spPr>
          <a:xfrm>
            <a:off x="931481" y="1140158"/>
            <a:ext cx="320400" cy="320400"/>
          </a:xfrm>
          <a:prstGeom prst="rect">
            <a:avLst/>
          </a:prstGeom>
        </p:spPr>
      </p:pic>
    </p:spTree>
    <p:extLst>
      <p:ext uri="{BB962C8B-B14F-4D97-AF65-F5344CB8AC3E}">
        <p14:creationId xmlns:p14="http://schemas.microsoft.com/office/powerpoint/2010/main" val="4130144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4CDD07-590B-4C8C-BDCA-660556DEAC2B}"/>
              </a:ext>
            </a:extLst>
          </p:cNvPr>
          <p:cNvSpPr>
            <a:spLocks noGrp="1"/>
          </p:cNvSpPr>
          <p:nvPr>
            <p:ph type="title"/>
            <p:custDataLst>
              <p:tags r:id="rId1"/>
            </p:custDataLst>
          </p:nvPr>
        </p:nvSpPr>
        <p:spPr>
          <a:xfrm>
            <a:off x="818016" y="457670"/>
            <a:ext cx="10905497" cy="618996"/>
          </a:xfrm>
          <a:solidFill>
            <a:schemeClr val="accent4">
              <a:lumMod val="75000"/>
            </a:schemeClr>
          </a:solidFill>
          <a:ln>
            <a:solidFill>
              <a:srgbClr val="002060"/>
            </a:solidFill>
          </a:ln>
        </p:spPr>
        <p:txBody>
          <a:bodyPr>
            <a:normAutofit/>
          </a:bodyPr>
          <a:lstStyle/>
          <a:p>
            <a:r>
              <a:rPr lang="fr-FR">
                <a:solidFill>
                  <a:schemeClr val="bg1"/>
                </a:solidFill>
                <a:cs typeface="Calibri Light"/>
              </a:rPr>
              <a:t>ÉQUIPE 4</a:t>
            </a:r>
          </a:p>
        </p:txBody>
      </p:sp>
      <p:sp>
        <p:nvSpPr>
          <p:cNvPr id="11" name="Espace réservé du contenu 3">
            <a:extLst>
              <a:ext uri="{FF2B5EF4-FFF2-40B4-BE49-F238E27FC236}">
                <a16:creationId xmlns:a16="http://schemas.microsoft.com/office/drawing/2014/main" id="{9CC66CB4-E9CF-4970-87BB-BAEB240CAD4B}"/>
              </a:ext>
            </a:extLst>
          </p:cNvPr>
          <p:cNvSpPr txBox="1">
            <a:spLocks/>
          </p:cNvSpPr>
          <p:nvPr>
            <p:custDataLst>
              <p:tags r:id="rId2"/>
            </p:custDataLst>
          </p:nvPr>
        </p:nvSpPr>
        <p:spPr>
          <a:xfrm>
            <a:off x="806471" y="3933508"/>
            <a:ext cx="5667006" cy="2860145"/>
          </a:xfrm>
          <a:prstGeom prst="rect">
            <a:avLst/>
          </a:prstGeom>
          <a:solidFill>
            <a:schemeClr val="accent4">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Savoir, savoir-faire ou savoir-être</a:t>
            </a:r>
            <a:endParaRPr lang="fr-FR">
              <a:cs typeface="Calibri" panose="020F0502020204030204"/>
            </a:endParaRPr>
          </a:p>
          <a:p>
            <a:pPr marL="0" indent="0">
              <a:buNone/>
            </a:pPr>
            <a:r>
              <a:rPr lang="fr-FR" sz="1600">
                <a:ea typeface="Calibri"/>
                <a:cs typeface="Calibri" panose="020F0502020204030204"/>
              </a:rPr>
              <a:t>Une combinaison des trois savoirs</a:t>
            </a:r>
            <a:endParaRPr lang="fr-FR" sz="1600">
              <a:cs typeface="Calibri" panose="020F0502020204030204"/>
            </a:endParaRPr>
          </a:p>
        </p:txBody>
      </p:sp>
      <p:sp>
        <p:nvSpPr>
          <p:cNvPr id="15" name="Espace réservé du contenu 3">
            <a:extLst>
              <a:ext uri="{FF2B5EF4-FFF2-40B4-BE49-F238E27FC236}">
                <a16:creationId xmlns:a16="http://schemas.microsoft.com/office/drawing/2014/main" id="{361751FA-B21A-47A9-828B-4D714ED8D3D5}"/>
              </a:ext>
            </a:extLst>
          </p:cNvPr>
          <p:cNvSpPr txBox="1">
            <a:spLocks/>
          </p:cNvSpPr>
          <p:nvPr>
            <p:custDataLst>
              <p:tags r:id="rId3"/>
            </p:custDataLst>
          </p:nvPr>
        </p:nvSpPr>
        <p:spPr>
          <a:xfrm>
            <a:off x="818016" y="1525585"/>
            <a:ext cx="10905497" cy="2008190"/>
          </a:xfrm>
          <a:prstGeom prst="rect">
            <a:avLst/>
          </a:prstGeom>
          <a:solidFill>
            <a:schemeClr val="accent4">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Amanda enseigne la compétence 7 soit concevoir un sandwich rôti à la salade de poulet. Un des éléments de compétence consiste à prendre la commande des clients. Les élèves doivent donc être en mesure de prendre les commandes en anglais. Ces habiletés sont au cœur de la compétence et sont source d’échecs et d’abandons fréquents. Amanda a donc décidé de créer une évaluation en aide à l'apprentissage afin de soutenir les élèves ayant de grandes difficultés à écrire, lire et parler en anglais.  </a:t>
            </a:r>
          </a:p>
        </p:txBody>
      </p:sp>
      <p:sp>
        <p:nvSpPr>
          <p:cNvPr id="13" name="Espace réservé du contenu 3">
            <a:extLst>
              <a:ext uri="{FF2B5EF4-FFF2-40B4-BE49-F238E27FC236}">
                <a16:creationId xmlns:a16="http://schemas.microsoft.com/office/drawing/2014/main" id="{F68B73B3-73E9-82CB-322F-C8CB5ED9326F}"/>
              </a:ext>
            </a:extLst>
          </p:cNvPr>
          <p:cNvSpPr txBox="1">
            <a:spLocks/>
          </p:cNvSpPr>
          <p:nvPr>
            <p:custDataLst>
              <p:tags r:id="rId4"/>
            </p:custDataLst>
          </p:nvPr>
        </p:nvSpPr>
        <p:spPr>
          <a:xfrm>
            <a:off x="6521831" y="3933508"/>
            <a:ext cx="5201682" cy="2860145"/>
          </a:xfrm>
          <a:prstGeom prst="rect">
            <a:avLst/>
          </a:prstGeom>
          <a:solidFill>
            <a:schemeClr val="accent4">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Quand, comment, avec quoi, etc.</a:t>
            </a:r>
          </a:p>
          <a:p>
            <a:pPr marL="0" indent="0">
              <a:buNone/>
            </a:pPr>
            <a:r>
              <a:rPr lang="fr-FR" sz="1400" i="1">
                <a:ea typeface="Calibri"/>
                <a:cs typeface="Calibri" panose="020F0502020204030204"/>
              </a:rPr>
              <a:t>Test pratique : Jeux de rôle, mise en situation </a:t>
            </a:r>
            <a:endParaRPr lang="fr-FR" sz="1400" i="1">
              <a:cs typeface="Calibri" panose="020F0502020204030204"/>
            </a:endParaRPr>
          </a:p>
          <a:p>
            <a:pPr marL="0" indent="0">
              <a:buNone/>
            </a:pPr>
            <a:endParaRPr lang="fr-FR" sz="1400" i="1">
              <a:ea typeface="Calibri"/>
              <a:cs typeface="Calibri" panose="020F0502020204030204"/>
            </a:endParaRPr>
          </a:p>
          <a:p>
            <a:pPr marL="0" indent="0">
              <a:buNone/>
            </a:pPr>
            <a:r>
              <a:rPr lang="fr-FR" sz="1400" i="1">
                <a:ea typeface="Calibri"/>
                <a:cs typeface="Calibri" panose="020F0502020204030204"/>
              </a:rPr>
              <a:t>Test théorique écrit </a:t>
            </a:r>
          </a:p>
          <a:p>
            <a:pPr marL="0" indent="0">
              <a:buNone/>
            </a:pPr>
            <a:endParaRPr lang="fr-FR" sz="1400" i="1">
              <a:cs typeface="Calibri" panose="020F0502020204030204"/>
            </a:endParaRPr>
          </a:p>
          <a:p>
            <a:pPr marL="0" indent="0">
              <a:buNone/>
            </a:pPr>
            <a:endParaRPr lang="fr-FR" sz="1400" i="1">
              <a:cs typeface="Calibri" panose="020F0502020204030204"/>
            </a:endParaRPr>
          </a:p>
          <a:p>
            <a:pPr marL="0" indent="0">
              <a:buNone/>
            </a:pPr>
            <a:endParaRPr lang="fr-FR" sz="1400" i="1">
              <a:ea typeface="Calibri" panose="020F0502020204030204"/>
              <a:cs typeface="Calibri" panose="020F0502020204030204"/>
            </a:endParaRPr>
          </a:p>
          <a:p>
            <a:pPr marL="0" indent="0">
              <a:buNone/>
            </a:pPr>
            <a:endParaRPr lang="fr-FR" sz="1400" i="1">
              <a:ea typeface="Calibri" panose="020F0502020204030204"/>
              <a:cs typeface="Calibri" panose="020F0502020204030204"/>
            </a:endParaRPr>
          </a:p>
        </p:txBody>
      </p:sp>
      <p:grpSp>
        <p:nvGrpSpPr>
          <p:cNvPr id="23" name="Groupe 22">
            <a:extLst>
              <a:ext uri="{FF2B5EF4-FFF2-40B4-BE49-F238E27FC236}">
                <a16:creationId xmlns:a16="http://schemas.microsoft.com/office/drawing/2014/main" id="{DC9EB47E-2609-EADD-0F51-5CDD95E2EF98}"/>
              </a:ext>
            </a:extLst>
          </p:cNvPr>
          <p:cNvGrpSpPr/>
          <p:nvPr>
            <p:custDataLst>
              <p:tags r:id="rId5"/>
            </p:custDataLst>
          </p:nvPr>
        </p:nvGrpSpPr>
        <p:grpSpPr>
          <a:xfrm>
            <a:off x="808722" y="1127367"/>
            <a:ext cx="10916784" cy="2796305"/>
            <a:chOff x="818015" y="1126765"/>
            <a:chExt cx="10916784" cy="2796305"/>
          </a:xfrm>
          <a:solidFill>
            <a:schemeClr val="accent4">
              <a:lumMod val="75000"/>
            </a:schemeClr>
          </a:solidFill>
        </p:grpSpPr>
        <p:grpSp>
          <p:nvGrpSpPr>
            <p:cNvPr id="21" name="Groupe 20">
              <a:extLst>
                <a:ext uri="{FF2B5EF4-FFF2-40B4-BE49-F238E27FC236}">
                  <a16:creationId xmlns:a16="http://schemas.microsoft.com/office/drawing/2014/main" id="{40F2114E-3717-39DC-9C01-949047986FD9}"/>
                </a:ext>
              </a:extLst>
            </p:cNvPr>
            <p:cNvGrpSpPr/>
            <p:nvPr/>
          </p:nvGrpSpPr>
          <p:grpSpPr>
            <a:xfrm>
              <a:off x="818016" y="3553738"/>
              <a:ext cx="5666747" cy="369332"/>
              <a:chOff x="818016" y="3544213"/>
              <a:chExt cx="5666747" cy="369332"/>
            </a:xfrm>
            <a:grpFill/>
          </p:grpSpPr>
          <p:sp>
            <p:nvSpPr>
              <p:cNvPr id="16" name="ZoneTexte 15">
                <a:extLst>
                  <a:ext uri="{FF2B5EF4-FFF2-40B4-BE49-F238E27FC236}">
                    <a16:creationId xmlns:a16="http://schemas.microsoft.com/office/drawing/2014/main" id="{D8639D9D-F670-40C3-85D4-0DC0B3FA78F1}"/>
                  </a:ext>
                </a:extLst>
              </p:cNvPr>
              <p:cNvSpPr txBox="1"/>
              <p:nvPr/>
            </p:nvSpPr>
            <p:spPr>
              <a:xfrm>
                <a:off x="818016" y="3544213"/>
                <a:ext cx="566674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2. Objet d'évaluation</a:t>
                </a:r>
                <a:endParaRPr lang="fr-FR">
                  <a:solidFill>
                    <a:srgbClr val="FFFFFF"/>
                  </a:solidFill>
                </a:endParaRPr>
              </a:p>
            </p:txBody>
          </p:sp>
          <p:pic>
            <p:nvPicPr>
              <p:cNvPr id="9" name="Image 8">
                <a:extLst>
                  <a:ext uri="{FF2B5EF4-FFF2-40B4-BE49-F238E27FC236}">
                    <a16:creationId xmlns:a16="http://schemas.microsoft.com/office/drawing/2014/main" id="{A15D9A25-3CA8-474F-A528-D778B8732438}"/>
                  </a:ext>
                </a:extLst>
              </p:cNvPr>
              <p:cNvPicPr>
                <a:picLocks noChangeAspect="1"/>
              </p:cNvPicPr>
              <p:nvPr/>
            </p:nvPicPr>
            <p:blipFill>
              <a:blip r:embed="rId9">
                <a:lum bright="70000" contrast="-70000"/>
              </a:blip>
              <a:stretch>
                <a:fillRect/>
              </a:stretch>
            </p:blipFill>
            <p:spPr>
              <a:xfrm>
                <a:off x="936884" y="3566459"/>
                <a:ext cx="314997" cy="314997"/>
              </a:xfrm>
              <a:prstGeom prst="rect">
                <a:avLst/>
              </a:prstGeom>
              <a:grpFill/>
            </p:spPr>
          </p:pic>
        </p:grpSp>
        <p:sp>
          <p:nvSpPr>
            <p:cNvPr id="14" name="ZoneTexte 13">
              <a:extLst>
                <a:ext uri="{FF2B5EF4-FFF2-40B4-BE49-F238E27FC236}">
                  <a16:creationId xmlns:a16="http://schemas.microsoft.com/office/drawing/2014/main" id="{185897DF-5625-4EBC-9230-3232FED1A72F}"/>
                </a:ext>
              </a:extLst>
            </p:cNvPr>
            <p:cNvSpPr txBox="1"/>
            <p:nvPr/>
          </p:nvSpPr>
          <p:spPr>
            <a:xfrm>
              <a:off x="818015" y="1126765"/>
              <a:ext cx="10916783" cy="379770"/>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1. Lire la présentation du problème</a:t>
              </a:r>
              <a:endParaRPr lang="fr-FR">
                <a:solidFill>
                  <a:srgbClr val="FFFFFF"/>
                </a:solidFill>
              </a:endParaRPr>
            </a:p>
          </p:txBody>
        </p:sp>
        <p:sp>
          <p:nvSpPr>
            <p:cNvPr id="17" name="ZoneTexte 16">
              <a:extLst>
                <a:ext uri="{FF2B5EF4-FFF2-40B4-BE49-F238E27FC236}">
                  <a16:creationId xmlns:a16="http://schemas.microsoft.com/office/drawing/2014/main" id="{21DDC6AD-0CF9-6AC1-096F-8DE436D1C377}"/>
                </a:ext>
              </a:extLst>
            </p:cNvPr>
            <p:cNvSpPr txBox="1"/>
            <p:nvPr/>
          </p:nvSpPr>
          <p:spPr>
            <a:xfrm>
              <a:off x="6521832" y="3553738"/>
              <a:ext cx="521296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3. Proposer une méthode / un déroulement</a:t>
              </a:r>
              <a:endParaRPr lang="fr-FR">
                <a:solidFill>
                  <a:srgbClr val="FFFFFF"/>
                </a:solidFill>
              </a:endParaRPr>
            </a:p>
          </p:txBody>
        </p:sp>
      </p:grpSp>
      <p:pic>
        <p:nvPicPr>
          <p:cNvPr id="4" name="Image 3">
            <a:extLst>
              <a:ext uri="{FF2B5EF4-FFF2-40B4-BE49-F238E27FC236}">
                <a16:creationId xmlns:a16="http://schemas.microsoft.com/office/drawing/2014/main" id="{C438AE27-201A-97C5-93E6-82368B17C164}"/>
              </a:ext>
            </a:extLst>
          </p:cNvPr>
          <p:cNvPicPr>
            <a:picLocks noChangeAspect="1"/>
          </p:cNvPicPr>
          <p:nvPr>
            <p:custDataLst>
              <p:tags r:id="rId6"/>
            </p:custDataLst>
          </p:nvPr>
        </p:nvPicPr>
        <p:blipFill>
          <a:blip r:embed="rId10" cstate="print">
            <a:extLst>
              <a:ext uri="{BEBA8EAE-BF5A-486C-A8C5-ECC9F3942E4B}">
                <a14:imgProps xmlns:a14="http://schemas.microsoft.com/office/drawing/2010/main">
                  <a14:imgLayer r:embed="rId11">
                    <a14:imgEffect>
                      <a14:artisticPhotocopy/>
                    </a14:imgEffect>
                  </a14:imgLayer>
                </a14:imgProps>
              </a:ext>
              <a:ext uri="{28A0092B-C50C-407E-A947-70E740481C1C}">
                <a14:useLocalDpi xmlns:a14="http://schemas.microsoft.com/office/drawing/2010/main" val="0"/>
              </a:ext>
            </a:extLst>
          </a:blip>
          <a:stretch>
            <a:fillRect/>
          </a:stretch>
        </p:blipFill>
        <p:spPr>
          <a:xfrm>
            <a:off x="6603631" y="3574181"/>
            <a:ext cx="316800" cy="316800"/>
          </a:xfrm>
          <a:prstGeom prst="rect">
            <a:avLst/>
          </a:prstGeom>
        </p:spPr>
      </p:pic>
      <p:pic>
        <p:nvPicPr>
          <p:cNvPr id="6" name="Image 5" descr="Une image contenant ciel nocturne&#10;&#10;Description générée automatiquement">
            <a:extLst>
              <a:ext uri="{FF2B5EF4-FFF2-40B4-BE49-F238E27FC236}">
                <a16:creationId xmlns:a16="http://schemas.microsoft.com/office/drawing/2014/main" id="{F83D0A5A-5844-D18B-DDC8-58409E46DE91}"/>
              </a:ext>
            </a:extLst>
          </p:cNvPr>
          <p:cNvPicPr>
            <a:picLocks noChangeAspect="1"/>
          </p:cNvPicPr>
          <p:nvPr>
            <p:custDataLst>
              <p:tags r:id="rId7"/>
            </p:custDataLst>
          </p:nvPr>
        </p:nvPicPr>
        <p:blipFill>
          <a:blip r:embed="rId12" cstate="print">
            <a:lum bright="70000" contrast="-70000"/>
            <a:extLst>
              <a:ext uri="{28A0092B-C50C-407E-A947-70E740481C1C}">
                <a14:useLocalDpi xmlns:a14="http://schemas.microsoft.com/office/drawing/2010/main" val="0"/>
              </a:ext>
            </a:extLst>
          </a:blip>
          <a:stretch>
            <a:fillRect/>
          </a:stretch>
        </p:blipFill>
        <p:spPr>
          <a:xfrm>
            <a:off x="931481" y="1140158"/>
            <a:ext cx="320400" cy="320400"/>
          </a:xfrm>
          <a:prstGeom prst="rect">
            <a:avLst/>
          </a:prstGeom>
        </p:spPr>
      </p:pic>
    </p:spTree>
    <p:extLst>
      <p:ext uri="{BB962C8B-B14F-4D97-AF65-F5344CB8AC3E}">
        <p14:creationId xmlns:p14="http://schemas.microsoft.com/office/powerpoint/2010/main" val="2729038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4CDD07-590B-4C8C-BDCA-660556DEAC2B}"/>
              </a:ext>
            </a:extLst>
          </p:cNvPr>
          <p:cNvSpPr>
            <a:spLocks noGrp="1"/>
          </p:cNvSpPr>
          <p:nvPr>
            <p:ph type="title"/>
            <p:custDataLst>
              <p:tags r:id="rId1"/>
            </p:custDataLst>
          </p:nvPr>
        </p:nvSpPr>
        <p:spPr>
          <a:xfrm>
            <a:off x="818016" y="457670"/>
            <a:ext cx="10905497" cy="618996"/>
          </a:xfrm>
          <a:solidFill>
            <a:schemeClr val="accent2">
              <a:lumMod val="75000"/>
            </a:schemeClr>
          </a:solidFill>
          <a:ln>
            <a:solidFill>
              <a:srgbClr val="002060"/>
            </a:solidFill>
          </a:ln>
        </p:spPr>
        <p:txBody>
          <a:bodyPr>
            <a:normAutofit/>
          </a:bodyPr>
          <a:lstStyle/>
          <a:p>
            <a:r>
              <a:rPr lang="fr-FR">
                <a:solidFill>
                  <a:schemeClr val="bg1"/>
                </a:solidFill>
                <a:cs typeface="Calibri Light"/>
              </a:rPr>
              <a:t>ÉQUIPE 5</a:t>
            </a:r>
          </a:p>
        </p:txBody>
      </p:sp>
      <p:sp>
        <p:nvSpPr>
          <p:cNvPr id="11" name="Espace réservé du contenu 3">
            <a:extLst>
              <a:ext uri="{FF2B5EF4-FFF2-40B4-BE49-F238E27FC236}">
                <a16:creationId xmlns:a16="http://schemas.microsoft.com/office/drawing/2014/main" id="{9CC66CB4-E9CF-4970-87BB-BAEB240CAD4B}"/>
              </a:ext>
            </a:extLst>
          </p:cNvPr>
          <p:cNvSpPr txBox="1">
            <a:spLocks/>
          </p:cNvSpPr>
          <p:nvPr>
            <p:custDataLst>
              <p:tags r:id="rId2"/>
            </p:custDataLst>
          </p:nvPr>
        </p:nvSpPr>
        <p:spPr>
          <a:xfrm>
            <a:off x="822961" y="3937287"/>
            <a:ext cx="5655461" cy="2860145"/>
          </a:xfrm>
          <a:prstGeom prst="rect">
            <a:avLst/>
          </a:prstGeom>
          <a:solidFill>
            <a:schemeClr val="accent2">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285750" indent="-285750">
              <a:buFont typeface="Calibri" panose="020B0604020202020204" pitchFamily="34" charset="0"/>
              <a:buChar char="-"/>
            </a:pPr>
            <a:r>
              <a:rPr lang="fr-FR" sz="1400" i="1">
                <a:cs typeface="Calibri" panose="020F0502020204030204"/>
              </a:rPr>
              <a:t>savoir-faire  : c'est relatif à l'élément de compétence :</a:t>
            </a:r>
            <a:endParaRPr lang="fr-FR">
              <a:ea typeface="+mn-lt"/>
              <a:cs typeface="+mn-lt"/>
            </a:endParaRPr>
          </a:p>
          <a:p>
            <a:pPr marL="0" indent="0">
              <a:buNone/>
            </a:pPr>
            <a:r>
              <a:rPr lang="fr-FR" sz="1400" i="1">
                <a:ea typeface="+mn-lt"/>
                <a:cs typeface="+mn-lt"/>
              </a:rPr>
              <a:t> </a:t>
            </a:r>
            <a:r>
              <a:rPr lang="fr-FR" sz="1400">
                <a:ea typeface="+mn-lt"/>
                <a:cs typeface="+mn-lt"/>
              </a:rPr>
              <a:t> 2 - Préparer les surfaces de travail • Nettoyage complet des surfaces servant à la préparation des aliments</a:t>
            </a:r>
            <a:endParaRPr lang="fr-FR">
              <a:ea typeface="Calibri"/>
              <a:cs typeface="Calibri"/>
            </a:endParaRPr>
          </a:p>
          <a:p>
            <a:pPr marL="0" indent="0">
              <a:buNone/>
            </a:pPr>
            <a:r>
              <a:rPr lang="fr-FR" sz="1400" i="1">
                <a:cs typeface="Calibri" panose="020F0502020204030204"/>
              </a:rPr>
              <a:t> savoir-être </a:t>
            </a:r>
            <a:endParaRPr lang="fr-FR"/>
          </a:p>
          <a:p>
            <a:pPr marL="0" indent="0">
              <a:buNone/>
            </a:pPr>
            <a:endParaRPr lang="fr-FR" sz="1400" i="1">
              <a:ea typeface="Calibri"/>
              <a:cs typeface="Calibri" panose="020F0502020204030204"/>
            </a:endParaRPr>
          </a:p>
          <a:p>
            <a:pPr marL="0" indent="0">
              <a:buNone/>
            </a:pPr>
            <a:endParaRPr lang="fr-FR" sz="1400" i="1">
              <a:solidFill>
                <a:srgbClr val="000000"/>
              </a:solidFill>
              <a:latin typeface="Calibri" panose="020F0502020204030204"/>
              <a:cs typeface="Calibri" panose="020F0502020204030204"/>
            </a:endParaRPr>
          </a:p>
          <a:p>
            <a:pPr marL="0" indent="0">
              <a:buNone/>
            </a:pPr>
            <a:endParaRPr lang="fr-FR" sz="1400" i="1">
              <a:ea typeface="Calibri" panose="020F0502020204030204"/>
              <a:cs typeface="Calibri" panose="020F0502020204030204"/>
            </a:endParaRPr>
          </a:p>
          <a:p>
            <a:pPr marL="0" indent="0">
              <a:buNone/>
            </a:pPr>
            <a:endParaRPr lang="fr-FR" sz="1400" i="1">
              <a:ea typeface="Calibri" panose="020F0502020204030204"/>
              <a:cs typeface="Calibri" panose="020F0502020204030204"/>
            </a:endParaRPr>
          </a:p>
        </p:txBody>
      </p:sp>
      <p:sp>
        <p:nvSpPr>
          <p:cNvPr id="15" name="Espace réservé du contenu 3">
            <a:extLst>
              <a:ext uri="{FF2B5EF4-FFF2-40B4-BE49-F238E27FC236}">
                <a16:creationId xmlns:a16="http://schemas.microsoft.com/office/drawing/2014/main" id="{361751FA-B21A-47A9-828B-4D714ED8D3D5}"/>
              </a:ext>
            </a:extLst>
          </p:cNvPr>
          <p:cNvSpPr txBox="1">
            <a:spLocks/>
          </p:cNvSpPr>
          <p:nvPr>
            <p:custDataLst>
              <p:tags r:id="rId3"/>
            </p:custDataLst>
          </p:nvPr>
        </p:nvSpPr>
        <p:spPr>
          <a:xfrm>
            <a:off x="818016" y="1525585"/>
            <a:ext cx="10905497" cy="2008190"/>
          </a:xfrm>
          <a:prstGeom prst="rect">
            <a:avLst/>
          </a:prstGeom>
          <a:solidFill>
            <a:schemeClr val="accent2">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Marcus enseigne la compétence 7 et souhaite créer une évaluation en aide à l'apprentissage. Soucieux de respecter les règles du </a:t>
            </a:r>
            <a:r>
              <a:rPr lang="fr-FR" sz="1400" i="1">
                <a:solidFill>
                  <a:srgbClr val="000000"/>
                </a:solidFill>
                <a:latin typeface="Calibri"/>
                <a:cs typeface="Calibri"/>
              </a:rPr>
              <a:t>ministère de l'Agriculture, des Pêcheries et de l'Alimentation du Québec (MAPAQ), il souhaite évaluer ses élèves sur le critère suivant : </a:t>
            </a:r>
            <a:r>
              <a:rPr lang="fr-FR" sz="1400" i="1">
                <a:ea typeface="+mn-lt"/>
                <a:cs typeface="+mn-lt"/>
              </a:rPr>
              <a:t>Respect des règles d’hygiène et de salubrité.</a:t>
            </a:r>
            <a:endParaRPr lang="fr-CA" sz="1400" i="1">
              <a:cs typeface="Calibri" panose="020F0502020204030204"/>
            </a:endParaRPr>
          </a:p>
          <a:p>
            <a:pPr marL="0" indent="0">
              <a:buNone/>
            </a:pPr>
            <a:endParaRPr lang="fr-CA" sz="1400" i="1">
              <a:cs typeface="Calibri" panose="020F0502020204030204"/>
            </a:endParaRPr>
          </a:p>
        </p:txBody>
      </p:sp>
      <p:sp>
        <p:nvSpPr>
          <p:cNvPr id="13" name="Espace réservé du contenu 3">
            <a:extLst>
              <a:ext uri="{FF2B5EF4-FFF2-40B4-BE49-F238E27FC236}">
                <a16:creationId xmlns:a16="http://schemas.microsoft.com/office/drawing/2014/main" id="{F68B73B3-73E9-82CB-322F-C8CB5ED9326F}"/>
              </a:ext>
            </a:extLst>
          </p:cNvPr>
          <p:cNvSpPr txBox="1">
            <a:spLocks/>
          </p:cNvSpPr>
          <p:nvPr>
            <p:custDataLst>
              <p:tags r:id="rId4"/>
            </p:custDataLst>
          </p:nvPr>
        </p:nvSpPr>
        <p:spPr>
          <a:xfrm>
            <a:off x="6571312" y="3933508"/>
            <a:ext cx="5201682" cy="2860145"/>
          </a:xfrm>
          <a:prstGeom prst="rect">
            <a:avLst/>
          </a:prstGeom>
          <a:solidFill>
            <a:schemeClr val="accent2">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Au début de l'activité</a:t>
            </a:r>
            <a:endParaRPr lang="fr-FR"/>
          </a:p>
          <a:p>
            <a:pPr marL="0" indent="0">
              <a:buNone/>
            </a:pPr>
            <a:r>
              <a:rPr lang="fr-CA" sz="1400" i="1">
                <a:cs typeface="Calibri" panose="020F0502020204030204"/>
              </a:rPr>
              <a:t>Simulation Pratique et Procédure</a:t>
            </a:r>
            <a:r>
              <a:rPr lang="fr-FR" sz="1400" i="1">
                <a:cs typeface="Calibri" panose="020F0502020204030204"/>
              </a:rPr>
              <a:t>, </a:t>
            </a:r>
            <a:endParaRPr lang="en-US" sz="1400" i="1">
              <a:cs typeface="Calibri" panose="020F0502020204030204"/>
            </a:endParaRPr>
          </a:p>
          <a:p>
            <a:pPr marL="0" indent="0">
              <a:buNone/>
            </a:pPr>
            <a:endParaRPr lang="fr-FR" sz="1400" i="1">
              <a:ea typeface="Calibri"/>
              <a:cs typeface="Calibri" panose="020F0502020204030204"/>
            </a:endParaRPr>
          </a:p>
          <a:p>
            <a:pPr marL="0" indent="0">
              <a:buNone/>
            </a:pPr>
            <a:endParaRPr lang="fr-FR" sz="1400" i="1">
              <a:ea typeface="Calibri"/>
              <a:cs typeface="Calibri" panose="020F0502020204030204"/>
            </a:endParaRPr>
          </a:p>
          <a:p>
            <a:endParaRPr lang="fr-FR" sz="1400" i="1">
              <a:ea typeface="Calibri"/>
              <a:cs typeface="Calibri" panose="020F0502020204030204"/>
            </a:endParaRPr>
          </a:p>
          <a:p>
            <a:endParaRPr lang="fr-FR" sz="1400" i="1">
              <a:ea typeface="Calibri"/>
              <a:cs typeface="Calibri" panose="020F0502020204030204"/>
            </a:endParaRPr>
          </a:p>
          <a:p>
            <a:pPr marL="0" indent="0">
              <a:buNone/>
            </a:pPr>
            <a:endParaRPr lang="fr-FR" sz="1400" i="1">
              <a:ea typeface="Calibri"/>
              <a:cs typeface="Calibri" panose="020F0502020204030204"/>
            </a:endParaRPr>
          </a:p>
        </p:txBody>
      </p:sp>
      <p:grpSp>
        <p:nvGrpSpPr>
          <p:cNvPr id="23" name="Groupe 22">
            <a:extLst>
              <a:ext uri="{FF2B5EF4-FFF2-40B4-BE49-F238E27FC236}">
                <a16:creationId xmlns:a16="http://schemas.microsoft.com/office/drawing/2014/main" id="{DC9EB47E-2609-EADD-0F51-5CDD95E2EF98}"/>
              </a:ext>
            </a:extLst>
          </p:cNvPr>
          <p:cNvGrpSpPr/>
          <p:nvPr>
            <p:custDataLst>
              <p:tags r:id="rId5"/>
            </p:custDataLst>
          </p:nvPr>
        </p:nvGrpSpPr>
        <p:grpSpPr>
          <a:xfrm>
            <a:off x="818015" y="1116868"/>
            <a:ext cx="10916784" cy="2806202"/>
            <a:chOff x="818015" y="1116868"/>
            <a:chExt cx="10916784" cy="2806202"/>
          </a:xfrm>
          <a:solidFill>
            <a:schemeClr val="accent2">
              <a:lumMod val="75000"/>
            </a:schemeClr>
          </a:solidFill>
        </p:grpSpPr>
        <p:grpSp>
          <p:nvGrpSpPr>
            <p:cNvPr id="21" name="Groupe 20">
              <a:extLst>
                <a:ext uri="{FF2B5EF4-FFF2-40B4-BE49-F238E27FC236}">
                  <a16:creationId xmlns:a16="http://schemas.microsoft.com/office/drawing/2014/main" id="{40F2114E-3717-39DC-9C01-949047986FD9}"/>
                </a:ext>
              </a:extLst>
            </p:cNvPr>
            <p:cNvGrpSpPr/>
            <p:nvPr/>
          </p:nvGrpSpPr>
          <p:grpSpPr>
            <a:xfrm>
              <a:off x="818016" y="3553738"/>
              <a:ext cx="5666747" cy="369332"/>
              <a:chOff x="818016" y="3544213"/>
              <a:chExt cx="5666747" cy="369332"/>
            </a:xfrm>
            <a:grpFill/>
          </p:grpSpPr>
          <p:sp>
            <p:nvSpPr>
              <p:cNvPr id="16" name="ZoneTexte 15">
                <a:extLst>
                  <a:ext uri="{FF2B5EF4-FFF2-40B4-BE49-F238E27FC236}">
                    <a16:creationId xmlns:a16="http://schemas.microsoft.com/office/drawing/2014/main" id="{D8639D9D-F670-40C3-85D4-0DC0B3FA78F1}"/>
                  </a:ext>
                </a:extLst>
              </p:cNvPr>
              <p:cNvSpPr txBox="1"/>
              <p:nvPr/>
            </p:nvSpPr>
            <p:spPr>
              <a:xfrm>
                <a:off x="818016" y="3544213"/>
                <a:ext cx="566674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2. Objet d'évaluation</a:t>
                </a:r>
                <a:endParaRPr lang="fr-FR">
                  <a:solidFill>
                    <a:srgbClr val="FFFFFF"/>
                  </a:solidFill>
                </a:endParaRPr>
              </a:p>
            </p:txBody>
          </p:sp>
          <p:pic>
            <p:nvPicPr>
              <p:cNvPr id="9" name="Image 8">
                <a:extLst>
                  <a:ext uri="{FF2B5EF4-FFF2-40B4-BE49-F238E27FC236}">
                    <a16:creationId xmlns:a16="http://schemas.microsoft.com/office/drawing/2014/main" id="{A15D9A25-3CA8-474F-A528-D778B8732438}"/>
                  </a:ext>
                </a:extLst>
              </p:cNvPr>
              <p:cNvPicPr>
                <a:picLocks noChangeAspect="1"/>
              </p:cNvPicPr>
              <p:nvPr/>
            </p:nvPicPr>
            <p:blipFill>
              <a:blip r:embed="rId9">
                <a:lum bright="70000" contrast="-70000"/>
              </a:blip>
              <a:stretch>
                <a:fillRect/>
              </a:stretch>
            </p:blipFill>
            <p:spPr>
              <a:xfrm>
                <a:off x="936884" y="3566459"/>
                <a:ext cx="314997" cy="314997"/>
              </a:xfrm>
              <a:prstGeom prst="rect">
                <a:avLst/>
              </a:prstGeom>
              <a:grpFill/>
            </p:spPr>
          </p:pic>
        </p:grpSp>
        <p:sp>
          <p:nvSpPr>
            <p:cNvPr id="14" name="ZoneTexte 13">
              <a:extLst>
                <a:ext uri="{FF2B5EF4-FFF2-40B4-BE49-F238E27FC236}">
                  <a16:creationId xmlns:a16="http://schemas.microsoft.com/office/drawing/2014/main" id="{185897DF-5625-4EBC-9230-3232FED1A72F}"/>
                </a:ext>
              </a:extLst>
            </p:cNvPr>
            <p:cNvSpPr txBox="1"/>
            <p:nvPr/>
          </p:nvSpPr>
          <p:spPr>
            <a:xfrm>
              <a:off x="818015" y="1116868"/>
              <a:ext cx="10916783" cy="379770"/>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1. Lire la présentation du problème</a:t>
              </a:r>
              <a:endParaRPr lang="fr-FR">
                <a:solidFill>
                  <a:srgbClr val="FFFFFF"/>
                </a:solidFill>
              </a:endParaRPr>
            </a:p>
          </p:txBody>
        </p:sp>
        <p:sp>
          <p:nvSpPr>
            <p:cNvPr id="17" name="ZoneTexte 16">
              <a:extLst>
                <a:ext uri="{FF2B5EF4-FFF2-40B4-BE49-F238E27FC236}">
                  <a16:creationId xmlns:a16="http://schemas.microsoft.com/office/drawing/2014/main" id="{21DDC6AD-0CF9-6AC1-096F-8DE436D1C377}"/>
                </a:ext>
              </a:extLst>
            </p:cNvPr>
            <p:cNvSpPr txBox="1"/>
            <p:nvPr/>
          </p:nvSpPr>
          <p:spPr>
            <a:xfrm>
              <a:off x="6521832" y="3553738"/>
              <a:ext cx="521296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3. Proposer une méthode / un déroulement</a:t>
              </a:r>
              <a:endParaRPr lang="fr-FR">
                <a:solidFill>
                  <a:srgbClr val="FFFFFF"/>
                </a:solidFill>
              </a:endParaRPr>
            </a:p>
          </p:txBody>
        </p:sp>
      </p:grpSp>
      <p:pic>
        <p:nvPicPr>
          <p:cNvPr id="4" name="Image 3">
            <a:extLst>
              <a:ext uri="{FF2B5EF4-FFF2-40B4-BE49-F238E27FC236}">
                <a16:creationId xmlns:a16="http://schemas.microsoft.com/office/drawing/2014/main" id="{C438AE27-201A-97C5-93E6-82368B17C164}"/>
              </a:ext>
            </a:extLst>
          </p:cNvPr>
          <p:cNvPicPr>
            <a:picLocks noChangeAspect="1"/>
          </p:cNvPicPr>
          <p:nvPr>
            <p:custDataLst>
              <p:tags r:id="rId6"/>
            </p:custDataLst>
          </p:nvPr>
        </p:nvPicPr>
        <p:blipFill>
          <a:blip r:embed="rId10" cstate="print">
            <a:extLst>
              <a:ext uri="{BEBA8EAE-BF5A-486C-A8C5-ECC9F3942E4B}">
                <a14:imgProps xmlns:a14="http://schemas.microsoft.com/office/drawing/2010/main">
                  <a14:imgLayer r:embed="rId11">
                    <a14:imgEffect>
                      <a14:artisticPhotocopy/>
                    </a14:imgEffect>
                  </a14:imgLayer>
                </a14:imgProps>
              </a:ext>
              <a:ext uri="{28A0092B-C50C-407E-A947-70E740481C1C}">
                <a14:useLocalDpi xmlns:a14="http://schemas.microsoft.com/office/drawing/2010/main" val="0"/>
              </a:ext>
            </a:extLst>
          </a:blip>
          <a:stretch>
            <a:fillRect/>
          </a:stretch>
        </p:blipFill>
        <p:spPr>
          <a:xfrm>
            <a:off x="6603631" y="3574181"/>
            <a:ext cx="316800" cy="316800"/>
          </a:xfrm>
          <a:prstGeom prst="rect">
            <a:avLst/>
          </a:prstGeom>
        </p:spPr>
      </p:pic>
      <p:pic>
        <p:nvPicPr>
          <p:cNvPr id="6" name="Image 5" descr="Une image contenant ciel nocturne&#10;&#10;Description générée automatiquement">
            <a:extLst>
              <a:ext uri="{FF2B5EF4-FFF2-40B4-BE49-F238E27FC236}">
                <a16:creationId xmlns:a16="http://schemas.microsoft.com/office/drawing/2014/main" id="{F83D0A5A-5844-D18B-DDC8-58409E46DE91}"/>
              </a:ext>
            </a:extLst>
          </p:cNvPr>
          <p:cNvPicPr>
            <a:picLocks noChangeAspect="1"/>
          </p:cNvPicPr>
          <p:nvPr>
            <p:custDataLst>
              <p:tags r:id="rId7"/>
            </p:custDataLst>
          </p:nvPr>
        </p:nvPicPr>
        <p:blipFill>
          <a:blip r:embed="rId12" cstate="print">
            <a:lum bright="70000" contrast="-70000"/>
            <a:extLst>
              <a:ext uri="{28A0092B-C50C-407E-A947-70E740481C1C}">
                <a14:useLocalDpi xmlns:a14="http://schemas.microsoft.com/office/drawing/2010/main" val="0"/>
              </a:ext>
            </a:extLst>
          </a:blip>
          <a:stretch>
            <a:fillRect/>
          </a:stretch>
        </p:blipFill>
        <p:spPr>
          <a:xfrm>
            <a:off x="931481" y="1140158"/>
            <a:ext cx="320400" cy="320400"/>
          </a:xfrm>
          <a:prstGeom prst="rect">
            <a:avLst/>
          </a:prstGeom>
        </p:spPr>
      </p:pic>
    </p:spTree>
    <p:extLst>
      <p:ext uri="{BB962C8B-B14F-4D97-AF65-F5344CB8AC3E}">
        <p14:creationId xmlns:p14="http://schemas.microsoft.com/office/powerpoint/2010/main" val="913985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4CDD07-590B-4C8C-BDCA-660556DEAC2B}"/>
              </a:ext>
            </a:extLst>
          </p:cNvPr>
          <p:cNvSpPr>
            <a:spLocks noGrp="1"/>
          </p:cNvSpPr>
          <p:nvPr>
            <p:ph type="title"/>
            <p:custDataLst>
              <p:tags r:id="rId1"/>
            </p:custDataLst>
          </p:nvPr>
        </p:nvSpPr>
        <p:spPr>
          <a:xfrm>
            <a:off x="818016" y="457670"/>
            <a:ext cx="10905497" cy="618996"/>
          </a:xfrm>
          <a:solidFill>
            <a:schemeClr val="accent6">
              <a:lumMod val="50000"/>
            </a:schemeClr>
          </a:solidFill>
          <a:ln>
            <a:solidFill>
              <a:srgbClr val="002060"/>
            </a:solidFill>
          </a:ln>
        </p:spPr>
        <p:txBody>
          <a:bodyPr>
            <a:normAutofit/>
          </a:bodyPr>
          <a:lstStyle/>
          <a:p>
            <a:r>
              <a:rPr lang="fr-FR">
                <a:solidFill>
                  <a:schemeClr val="bg1"/>
                </a:solidFill>
                <a:cs typeface="Calibri Light"/>
              </a:rPr>
              <a:t>ÉQUIPE 6</a:t>
            </a:r>
          </a:p>
        </p:txBody>
      </p:sp>
      <p:sp>
        <p:nvSpPr>
          <p:cNvPr id="11" name="Espace réservé du contenu 3">
            <a:extLst>
              <a:ext uri="{FF2B5EF4-FFF2-40B4-BE49-F238E27FC236}">
                <a16:creationId xmlns:a16="http://schemas.microsoft.com/office/drawing/2014/main" id="{9CC66CB4-E9CF-4970-87BB-BAEB240CAD4B}"/>
              </a:ext>
            </a:extLst>
          </p:cNvPr>
          <p:cNvSpPr txBox="1">
            <a:spLocks/>
          </p:cNvSpPr>
          <p:nvPr>
            <p:custDataLst>
              <p:tags r:id="rId2"/>
            </p:custDataLst>
          </p:nvPr>
        </p:nvSpPr>
        <p:spPr>
          <a:xfrm>
            <a:off x="818016" y="3933508"/>
            <a:ext cx="5655461" cy="2860145"/>
          </a:xfrm>
          <a:prstGeom prst="rect">
            <a:avLst/>
          </a:prstGeom>
          <a:solidFill>
            <a:schemeClr val="accent6">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Savoir, savoir-faire ou savoir-être</a:t>
            </a:r>
            <a:endParaRPr lang="fr-FR"/>
          </a:p>
        </p:txBody>
      </p:sp>
      <p:sp>
        <p:nvSpPr>
          <p:cNvPr id="15" name="Espace réservé du contenu 3">
            <a:extLst>
              <a:ext uri="{FF2B5EF4-FFF2-40B4-BE49-F238E27FC236}">
                <a16:creationId xmlns:a16="http://schemas.microsoft.com/office/drawing/2014/main" id="{361751FA-B21A-47A9-828B-4D714ED8D3D5}"/>
              </a:ext>
            </a:extLst>
          </p:cNvPr>
          <p:cNvSpPr txBox="1">
            <a:spLocks/>
          </p:cNvSpPr>
          <p:nvPr>
            <p:custDataLst>
              <p:tags r:id="rId3"/>
            </p:custDataLst>
          </p:nvPr>
        </p:nvSpPr>
        <p:spPr>
          <a:xfrm>
            <a:off x="818016" y="1525585"/>
            <a:ext cx="10905497" cy="2008190"/>
          </a:xfrm>
          <a:prstGeom prst="rect">
            <a:avLst/>
          </a:prstGeom>
          <a:solidFill>
            <a:schemeClr val="accent6">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Camille souhaite, à des moments ponctuels, évaluer l’acquisition de certaines techniques afin d’offrir du temps de récupération aux élèves ayant le plus de difficultés. Elle enseigne essentiellement des savoir-faire en cuisine et se demande comment elle pourrait offrir une rétroaction efficace, claire et permettant à l’élève d’être confronté à ses erreurs. Elle souhaite également consigner les traces de cette évaluation afin que l’enseignant présent lors de la récupération puisse les consulter. </a:t>
            </a:r>
            <a:endParaRPr lang="fr-FR">
              <a:cs typeface="Calibri"/>
            </a:endParaRPr>
          </a:p>
        </p:txBody>
      </p:sp>
      <p:sp>
        <p:nvSpPr>
          <p:cNvPr id="13" name="Espace réservé du contenu 3">
            <a:extLst>
              <a:ext uri="{FF2B5EF4-FFF2-40B4-BE49-F238E27FC236}">
                <a16:creationId xmlns:a16="http://schemas.microsoft.com/office/drawing/2014/main" id="{F68B73B3-73E9-82CB-322F-C8CB5ED9326F}"/>
              </a:ext>
            </a:extLst>
          </p:cNvPr>
          <p:cNvSpPr txBox="1">
            <a:spLocks/>
          </p:cNvSpPr>
          <p:nvPr>
            <p:custDataLst>
              <p:tags r:id="rId4"/>
            </p:custDataLst>
          </p:nvPr>
        </p:nvSpPr>
        <p:spPr>
          <a:xfrm>
            <a:off x="6521831" y="3933508"/>
            <a:ext cx="5201682" cy="2860145"/>
          </a:xfrm>
          <a:prstGeom prst="rect">
            <a:avLst/>
          </a:prstGeom>
          <a:solidFill>
            <a:schemeClr val="accent6">
              <a:lumMod val="20000"/>
              <a:lumOff val="80000"/>
            </a:schemeClr>
          </a:solidFill>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400" i="1">
                <a:cs typeface="Calibri" panose="020F0502020204030204"/>
              </a:rPr>
              <a:t>Quand, comment, avec quoi, etc.</a:t>
            </a:r>
          </a:p>
          <a:p>
            <a:pPr marL="0" indent="0">
              <a:buNone/>
            </a:pPr>
            <a:endParaRPr lang="fr-FR" sz="1400" i="1">
              <a:ea typeface="Calibri"/>
              <a:cs typeface="Calibri"/>
            </a:endParaRPr>
          </a:p>
        </p:txBody>
      </p:sp>
      <p:grpSp>
        <p:nvGrpSpPr>
          <p:cNvPr id="23" name="Groupe 22">
            <a:extLst>
              <a:ext uri="{FF2B5EF4-FFF2-40B4-BE49-F238E27FC236}">
                <a16:creationId xmlns:a16="http://schemas.microsoft.com/office/drawing/2014/main" id="{DC9EB47E-2609-EADD-0F51-5CDD95E2EF98}"/>
              </a:ext>
            </a:extLst>
          </p:cNvPr>
          <p:cNvGrpSpPr/>
          <p:nvPr>
            <p:custDataLst>
              <p:tags r:id="rId5"/>
            </p:custDataLst>
          </p:nvPr>
        </p:nvGrpSpPr>
        <p:grpSpPr>
          <a:xfrm>
            <a:off x="818016" y="1097076"/>
            <a:ext cx="10916784" cy="2796305"/>
            <a:chOff x="818015" y="1126765"/>
            <a:chExt cx="10916784" cy="2796305"/>
          </a:xfrm>
          <a:solidFill>
            <a:schemeClr val="accent6">
              <a:lumMod val="50000"/>
            </a:schemeClr>
          </a:solidFill>
        </p:grpSpPr>
        <p:grpSp>
          <p:nvGrpSpPr>
            <p:cNvPr id="21" name="Groupe 20">
              <a:extLst>
                <a:ext uri="{FF2B5EF4-FFF2-40B4-BE49-F238E27FC236}">
                  <a16:creationId xmlns:a16="http://schemas.microsoft.com/office/drawing/2014/main" id="{40F2114E-3717-39DC-9C01-949047986FD9}"/>
                </a:ext>
              </a:extLst>
            </p:cNvPr>
            <p:cNvGrpSpPr/>
            <p:nvPr/>
          </p:nvGrpSpPr>
          <p:grpSpPr>
            <a:xfrm>
              <a:off x="818016" y="3553738"/>
              <a:ext cx="5666747" cy="369332"/>
              <a:chOff x="818016" y="3544213"/>
              <a:chExt cx="5666747" cy="369332"/>
            </a:xfrm>
            <a:grpFill/>
          </p:grpSpPr>
          <p:sp>
            <p:nvSpPr>
              <p:cNvPr id="16" name="ZoneTexte 15">
                <a:extLst>
                  <a:ext uri="{FF2B5EF4-FFF2-40B4-BE49-F238E27FC236}">
                    <a16:creationId xmlns:a16="http://schemas.microsoft.com/office/drawing/2014/main" id="{D8639D9D-F670-40C3-85D4-0DC0B3FA78F1}"/>
                  </a:ext>
                </a:extLst>
              </p:cNvPr>
              <p:cNvSpPr txBox="1"/>
              <p:nvPr/>
            </p:nvSpPr>
            <p:spPr>
              <a:xfrm>
                <a:off x="818016" y="3544213"/>
                <a:ext cx="566674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2. Objet d'évaluation</a:t>
                </a:r>
                <a:endParaRPr lang="fr-FR">
                  <a:solidFill>
                    <a:srgbClr val="FFFFFF"/>
                  </a:solidFill>
                </a:endParaRPr>
              </a:p>
            </p:txBody>
          </p:sp>
          <p:pic>
            <p:nvPicPr>
              <p:cNvPr id="9" name="Image 8">
                <a:extLst>
                  <a:ext uri="{FF2B5EF4-FFF2-40B4-BE49-F238E27FC236}">
                    <a16:creationId xmlns:a16="http://schemas.microsoft.com/office/drawing/2014/main" id="{A15D9A25-3CA8-474F-A528-D778B8732438}"/>
                  </a:ext>
                </a:extLst>
              </p:cNvPr>
              <p:cNvPicPr>
                <a:picLocks noChangeAspect="1"/>
              </p:cNvPicPr>
              <p:nvPr/>
            </p:nvPicPr>
            <p:blipFill>
              <a:blip r:embed="rId9">
                <a:lum bright="70000" contrast="-70000"/>
              </a:blip>
              <a:stretch>
                <a:fillRect/>
              </a:stretch>
            </p:blipFill>
            <p:spPr>
              <a:xfrm>
                <a:off x="936884" y="3566459"/>
                <a:ext cx="314997" cy="314997"/>
              </a:xfrm>
              <a:prstGeom prst="rect">
                <a:avLst/>
              </a:prstGeom>
              <a:grpFill/>
            </p:spPr>
          </p:pic>
        </p:grpSp>
        <p:sp>
          <p:nvSpPr>
            <p:cNvPr id="14" name="ZoneTexte 13">
              <a:extLst>
                <a:ext uri="{FF2B5EF4-FFF2-40B4-BE49-F238E27FC236}">
                  <a16:creationId xmlns:a16="http://schemas.microsoft.com/office/drawing/2014/main" id="{185897DF-5625-4EBC-9230-3232FED1A72F}"/>
                </a:ext>
              </a:extLst>
            </p:cNvPr>
            <p:cNvSpPr txBox="1"/>
            <p:nvPr/>
          </p:nvSpPr>
          <p:spPr>
            <a:xfrm>
              <a:off x="818015" y="1126765"/>
              <a:ext cx="10916783"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1. Lire la présentation du problème</a:t>
              </a:r>
              <a:endParaRPr lang="fr-FR">
                <a:solidFill>
                  <a:srgbClr val="FFFFFF"/>
                </a:solidFill>
              </a:endParaRPr>
            </a:p>
          </p:txBody>
        </p:sp>
        <p:sp>
          <p:nvSpPr>
            <p:cNvPr id="17" name="ZoneTexte 16">
              <a:extLst>
                <a:ext uri="{FF2B5EF4-FFF2-40B4-BE49-F238E27FC236}">
                  <a16:creationId xmlns:a16="http://schemas.microsoft.com/office/drawing/2014/main" id="{21DDC6AD-0CF9-6AC1-096F-8DE436D1C377}"/>
                </a:ext>
              </a:extLst>
            </p:cNvPr>
            <p:cNvSpPr txBox="1"/>
            <p:nvPr/>
          </p:nvSpPr>
          <p:spPr>
            <a:xfrm>
              <a:off x="6521832" y="3553738"/>
              <a:ext cx="5212967" cy="369332"/>
            </a:xfrm>
            <a:prstGeom prst="rect">
              <a:avLst/>
            </a:prstGeom>
            <a:grp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b="1">
                  <a:solidFill>
                    <a:srgbClr val="FFFFFF"/>
                  </a:solidFill>
                </a:rPr>
                <a:t>        3. Proposer une méthode / un déroulement</a:t>
              </a:r>
              <a:endParaRPr lang="fr-FR">
                <a:solidFill>
                  <a:srgbClr val="FFFFFF"/>
                </a:solidFill>
              </a:endParaRPr>
            </a:p>
          </p:txBody>
        </p:sp>
      </p:grpSp>
      <p:pic>
        <p:nvPicPr>
          <p:cNvPr id="4" name="Image 3">
            <a:extLst>
              <a:ext uri="{FF2B5EF4-FFF2-40B4-BE49-F238E27FC236}">
                <a16:creationId xmlns:a16="http://schemas.microsoft.com/office/drawing/2014/main" id="{C438AE27-201A-97C5-93E6-82368B17C164}"/>
              </a:ext>
            </a:extLst>
          </p:cNvPr>
          <p:cNvPicPr>
            <a:picLocks noChangeAspect="1"/>
          </p:cNvPicPr>
          <p:nvPr>
            <p:custDataLst>
              <p:tags r:id="rId6"/>
            </p:custDataLst>
          </p:nvPr>
        </p:nvPicPr>
        <p:blipFill>
          <a:blip r:embed="rId10" cstate="print">
            <a:extLst>
              <a:ext uri="{BEBA8EAE-BF5A-486C-A8C5-ECC9F3942E4B}">
                <a14:imgProps xmlns:a14="http://schemas.microsoft.com/office/drawing/2010/main">
                  <a14:imgLayer r:embed="rId11">
                    <a14:imgEffect>
                      <a14:artisticPhotocopy/>
                    </a14:imgEffect>
                  </a14:imgLayer>
                </a14:imgProps>
              </a:ext>
              <a:ext uri="{28A0092B-C50C-407E-A947-70E740481C1C}">
                <a14:useLocalDpi xmlns:a14="http://schemas.microsoft.com/office/drawing/2010/main" val="0"/>
              </a:ext>
            </a:extLst>
          </a:blip>
          <a:stretch>
            <a:fillRect/>
          </a:stretch>
        </p:blipFill>
        <p:spPr>
          <a:xfrm>
            <a:off x="6603631" y="3574181"/>
            <a:ext cx="316800" cy="316800"/>
          </a:xfrm>
          <a:prstGeom prst="rect">
            <a:avLst/>
          </a:prstGeom>
        </p:spPr>
      </p:pic>
      <p:pic>
        <p:nvPicPr>
          <p:cNvPr id="6" name="Image 5" descr="Une image contenant ciel nocturne&#10;&#10;Description générée automatiquement">
            <a:extLst>
              <a:ext uri="{FF2B5EF4-FFF2-40B4-BE49-F238E27FC236}">
                <a16:creationId xmlns:a16="http://schemas.microsoft.com/office/drawing/2014/main" id="{F83D0A5A-5844-D18B-DDC8-58409E46DE91}"/>
              </a:ext>
            </a:extLst>
          </p:cNvPr>
          <p:cNvPicPr>
            <a:picLocks noChangeAspect="1"/>
          </p:cNvPicPr>
          <p:nvPr>
            <p:custDataLst>
              <p:tags r:id="rId7"/>
            </p:custDataLst>
          </p:nvPr>
        </p:nvPicPr>
        <p:blipFill>
          <a:blip r:embed="rId12" cstate="print">
            <a:lum bright="70000" contrast="-70000"/>
            <a:extLst>
              <a:ext uri="{28A0092B-C50C-407E-A947-70E740481C1C}">
                <a14:useLocalDpi xmlns:a14="http://schemas.microsoft.com/office/drawing/2010/main" val="0"/>
              </a:ext>
            </a:extLst>
          </a:blip>
          <a:stretch>
            <a:fillRect/>
          </a:stretch>
        </p:blipFill>
        <p:spPr>
          <a:xfrm>
            <a:off x="931481" y="1140158"/>
            <a:ext cx="320400" cy="320400"/>
          </a:xfrm>
          <a:prstGeom prst="rect">
            <a:avLst/>
          </a:prstGeom>
        </p:spPr>
      </p:pic>
    </p:spTree>
    <p:extLst>
      <p:ext uri="{BB962C8B-B14F-4D97-AF65-F5344CB8AC3E}">
        <p14:creationId xmlns:p14="http://schemas.microsoft.com/office/powerpoint/2010/main" val="139300052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8"/>
</p:tagLst>
</file>

<file path=ppt/tags/tag11.xml><?xml version="1.0" encoding="utf-8"?>
<p:tagLst xmlns:a="http://schemas.openxmlformats.org/drawingml/2006/main" xmlns:r="http://schemas.openxmlformats.org/officeDocument/2006/relationships" xmlns:p="http://schemas.openxmlformats.org/presentationml/2006/main">
  <p:tag name="NUM" val="19"/>
</p:tagLst>
</file>

<file path=ppt/tags/tag12.xml><?xml version="1.0" encoding="utf-8"?>
<p:tagLst xmlns:a="http://schemas.openxmlformats.org/drawingml/2006/main" xmlns:r="http://schemas.openxmlformats.org/officeDocument/2006/relationships" xmlns:p="http://schemas.openxmlformats.org/presentationml/2006/main">
  <p:tag name="NUM" val="20"/>
</p:tagLst>
</file>

<file path=ppt/tags/tag13.xml><?xml version="1.0" encoding="utf-8"?>
<p:tagLst xmlns:a="http://schemas.openxmlformats.org/drawingml/2006/main" xmlns:r="http://schemas.openxmlformats.org/officeDocument/2006/relationships" xmlns:p="http://schemas.openxmlformats.org/presentationml/2006/main">
  <p:tag name="NUM" val="21"/>
</p:tagLst>
</file>

<file path=ppt/tags/tag14.xml><?xml version="1.0" encoding="utf-8"?>
<p:tagLst xmlns:a="http://schemas.openxmlformats.org/drawingml/2006/main" xmlns:r="http://schemas.openxmlformats.org/officeDocument/2006/relationships" xmlns:p="http://schemas.openxmlformats.org/presentationml/2006/main">
  <p:tag name="NUM" val="22"/>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4"/>
</p:tagLst>
</file>

<file path=ppt/tags/tag19.xml><?xml version="1.0" encoding="utf-8"?>
<p:tagLst xmlns:a="http://schemas.openxmlformats.org/drawingml/2006/main" xmlns:r="http://schemas.openxmlformats.org/officeDocument/2006/relationships" xmlns:p="http://schemas.openxmlformats.org/presentationml/2006/main">
  <p:tag name="NUM" val="5"/>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6"/>
</p:tagLst>
</file>

<file path=ppt/tags/tag21.xml><?xml version="1.0" encoding="utf-8"?>
<p:tagLst xmlns:a="http://schemas.openxmlformats.org/drawingml/2006/main" xmlns:r="http://schemas.openxmlformats.org/officeDocument/2006/relationships" xmlns:p="http://schemas.openxmlformats.org/presentationml/2006/main">
  <p:tag name="NUM" val="7"/>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3"/>
</p:tagLst>
</file>

<file path=ppt/tags/tag25.xml><?xml version="1.0" encoding="utf-8"?>
<p:tagLst xmlns:a="http://schemas.openxmlformats.org/drawingml/2006/main" xmlns:r="http://schemas.openxmlformats.org/officeDocument/2006/relationships" xmlns:p="http://schemas.openxmlformats.org/presentationml/2006/main">
  <p:tag name="NUM" val="4"/>
</p:tagLst>
</file>

<file path=ppt/tags/tag26.xml><?xml version="1.0" encoding="utf-8"?>
<p:tagLst xmlns:a="http://schemas.openxmlformats.org/drawingml/2006/main" xmlns:r="http://schemas.openxmlformats.org/officeDocument/2006/relationships" xmlns:p="http://schemas.openxmlformats.org/presentationml/2006/main">
  <p:tag name="NUM" val="5"/>
</p:tagLst>
</file>

<file path=ppt/tags/tag27.xml><?xml version="1.0" encoding="utf-8"?>
<p:tagLst xmlns:a="http://schemas.openxmlformats.org/drawingml/2006/main" xmlns:r="http://schemas.openxmlformats.org/officeDocument/2006/relationships" xmlns:p="http://schemas.openxmlformats.org/presentationml/2006/main">
  <p:tag name="NUM" val="6"/>
</p:tagLst>
</file>

<file path=ppt/tags/tag28.xml><?xml version="1.0" encoding="utf-8"?>
<p:tagLst xmlns:a="http://schemas.openxmlformats.org/drawingml/2006/main" xmlns:r="http://schemas.openxmlformats.org/officeDocument/2006/relationships" xmlns:p="http://schemas.openxmlformats.org/presentationml/2006/main">
  <p:tag name="NUM" val="7"/>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4"/>
</p:tagLst>
</file>

<file path=ppt/tags/tag33.xml><?xml version="1.0" encoding="utf-8"?>
<p:tagLst xmlns:a="http://schemas.openxmlformats.org/drawingml/2006/main" xmlns:r="http://schemas.openxmlformats.org/officeDocument/2006/relationships" xmlns:p="http://schemas.openxmlformats.org/presentationml/2006/main">
  <p:tag name="NUM" val="5"/>
</p:tagLst>
</file>

<file path=ppt/tags/tag34.xml><?xml version="1.0" encoding="utf-8"?>
<p:tagLst xmlns:a="http://schemas.openxmlformats.org/drawingml/2006/main" xmlns:r="http://schemas.openxmlformats.org/officeDocument/2006/relationships" xmlns:p="http://schemas.openxmlformats.org/presentationml/2006/main">
  <p:tag name="NUM" val="6"/>
</p:tagLst>
</file>

<file path=ppt/tags/tag35.xml><?xml version="1.0" encoding="utf-8"?>
<p:tagLst xmlns:a="http://schemas.openxmlformats.org/drawingml/2006/main" xmlns:r="http://schemas.openxmlformats.org/officeDocument/2006/relationships" xmlns:p="http://schemas.openxmlformats.org/presentationml/2006/main">
  <p:tag name="NUM" val="7"/>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40.xml><?xml version="1.0" encoding="utf-8"?>
<p:tagLst xmlns:a="http://schemas.openxmlformats.org/drawingml/2006/main" xmlns:r="http://schemas.openxmlformats.org/officeDocument/2006/relationships" xmlns:p="http://schemas.openxmlformats.org/presentationml/2006/main">
  <p:tag name="NUM" val="5"/>
</p:tagLst>
</file>

<file path=ppt/tags/tag41.xml><?xml version="1.0" encoding="utf-8"?>
<p:tagLst xmlns:a="http://schemas.openxmlformats.org/drawingml/2006/main" xmlns:r="http://schemas.openxmlformats.org/officeDocument/2006/relationships" xmlns:p="http://schemas.openxmlformats.org/presentationml/2006/main">
  <p:tag name="NUM" val="6"/>
</p:tagLst>
</file>

<file path=ppt/tags/tag42.xml><?xml version="1.0" encoding="utf-8"?>
<p:tagLst xmlns:a="http://schemas.openxmlformats.org/drawingml/2006/main" xmlns:r="http://schemas.openxmlformats.org/officeDocument/2006/relationships" xmlns:p="http://schemas.openxmlformats.org/presentationml/2006/main">
  <p:tag name="NUM" val="7"/>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3"/>
</p:tagLst>
</file>

<file path=ppt/tags/tag46.xml><?xml version="1.0" encoding="utf-8"?>
<p:tagLst xmlns:a="http://schemas.openxmlformats.org/drawingml/2006/main" xmlns:r="http://schemas.openxmlformats.org/officeDocument/2006/relationships" xmlns:p="http://schemas.openxmlformats.org/presentationml/2006/main">
  <p:tag name="NUM" val="4"/>
</p:tagLst>
</file>

<file path=ppt/tags/tag47.xml><?xml version="1.0" encoding="utf-8"?>
<p:tagLst xmlns:a="http://schemas.openxmlformats.org/drawingml/2006/main" xmlns:r="http://schemas.openxmlformats.org/officeDocument/2006/relationships" xmlns:p="http://schemas.openxmlformats.org/presentationml/2006/main">
  <p:tag name="NUM" val="5"/>
</p:tagLst>
</file>

<file path=ppt/tags/tag48.xml><?xml version="1.0" encoding="utf-8"?>
<p:tagLst xmlns:a="http://schemas.openxmlformats.org/drawingml/2006/main" xmlns:r="http://schemas.openxmlformats.org/officeDocument/2006/relationships" xmlns:p="http://schemas.openxmlformats.org/presentationml/2006/main">
  <p:tag name="NUM" val="6"/>
</p:tagLst>
</file>

<file path=ppt/tags/tag49.xml><?xml version="1.0" encoding="utf-8"?>
<p:tagLst xmlns:a="http://schemas.openxmlformats.org/drawingml/2006/main" xmlns:r="http://schemas.openxmlformats.org/officeDocument/2006/relationships" xmlns:p="http://schemas.openxmlformats.org/presentationml/2006/main">
  <p:tag name="NUM" val="7"/>
</p:tagLst>
</file>

<file path=ppt/tags/tag5.xml><?xml version="1.0" encoding="utf-8"?>
<p:tagLst xmlns:a="http://schemas.openxmlformats.org/drawingml/2006/main" xmlns:r="http://schemas.openxmlformats.org/officeDocument/2006/relationships" xmlns:p="http://schemas.openxmlformats.org/presentationml/2006/main">
  <p:tag name="NUM" val="4"/>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3"/>
</p:tagLst>
</file>

<file path=ppt/tags/tag53.xml><?xml version="1.0" encoding="utf-8"?>
<p:tagLst xmlns:a="http://schemas.openxmlformats.org/drawingml/2006/main" xmlns:r="http://schemas.openxmlformats.org/officeDocument/2006/relationships" xmlns:p="http://schemas.openxmlformats.org/presentationml/2006/main">
  <p:tag name="NUM" val="4"/>
</p:tagLst>
</file>

<file path=ppt/tags/tag54.xml><?xml version="1.0" encoding="utf-8"?>
<p:tagLst xmlns:a="http://schemas.openxmlformats.org/drawingml/2006/main" xmlns:r="http://schemas.openxmlformats.org/officeDocument/2006/relationships" xmlns:p="http://schemas.openxmlformats.org/presentationml/2006/main">
  <p:tag name="NUM" val="5"/>
</p:tagLst>
</file>

<file path=ppt/tags/tag55.xml><?xml version="1.0" encoding="utf-8"?>
<p:tagLst xmlns:a="http://schemas.openxmlformats.org/drawingml/2006/main" xmlns:r="http://schemas.openxmlformats.org/officeDocument/2006/relationships" xmlns:p="http://schemas.openxmlformats.org/presentationml/2006/main">
  <p:tag name="NUM" val="6"/>
</p:tagLst>
</file>

<file path=ppt/tags/tag56.xml><?xml version="1.0" encoding="utf-8"?>
<p:tagLst xmlns:a="http://schemas.openxmlformats.org/drawingml/2006/main" xmlns:r="http://schemas.openxmlformats.org/officeDocument/2006/relationships" xmlns:p="http://schemas.openxmlformats.org/presentationml/2006/main">
  <p:tag name="NUM" val="7"/>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8"/>
</p:tagLst>
</file>

<file path=ppt/tags/tag8.xml><?xml version="1.0" encoding="utf-8"?>
<p:tagLst xmlns:a="http://schemas.openxmlformats.org/drawingml/2006/main" xmlns:r="http://schemas.openxmlformats.org/officeDocument/2006/relationships" xmlns:p="http://schemas.openxmlformats.org/presentationml/2006/main">
  <p:tag name="NUM" val="16"/>
</p:tagLst>
</file>

<file path=ppt/tags/tag9.xml><?xml version="1.0" encoding="utf-8"?>
<p:tagLst xmlns:a="http://schemas.openxmlformats.org/drawingml/2006/main" xmlns:r="http://schemas.openxmlformats.org/officeDocument/2006/relationships" xmlns:p="http://schemas.openxmlformats.org/presentationml/2006/main">
  <p:tag name="NUM" val="17"/>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4DC76AB36CE14C8A9723AC4E791C4C" ma:contentTypeVersion="18" ma:contentTypeDescription="Crée un document." ma:contentTypeScope="" ma:versionID="dc077582eca3d751fef5373234b96ac4">
  <xsd:schema xmlns:xsd="http://www.w3.org/2001/XMLSchema" xmlns:xs="http://www.w3.org/2001/XMLSchema" xmlns:p="http://schemas.microsoft.com/office/2006/metadata/properties" xmlns:ns2="fd1d902c-cda5-4dec-bafe-e7fccb72c06e" xmlns:ns3="6e05271d-ded2-4706-8106-7db5d81db34b" targetNamespace="http://schemas.microsoft.com/office/2006/metadata/properties" ma:root="true" ma:fieldsID="1cf5c57980737c41d18667aacdab0b58" ns2:_="" ns3:_="">
    <xsd:import namespace="fd1d902c-cda5-4dec-bafe-e7fccb72c06e"/>
    <xsd:import namespace="6e05271d-ded2-4706-8106-7db5d81db34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1d902c-cda5-4dec-bafe-e7fccb72c0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53b9c76b-9f1d-48e3-a9ce-7628945a9b2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e05271d-ded2-4706-8106-7db5d81db34b"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034e50c5-e967-4ace-a5fd-a910b611a113}" ma:internalName="TaxCatchAll" ma:showField="CatchAllData" ma:web="6e05271d-ded2-4706-8106-7db5d81db34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d1d902c-cda5-4dec-bafe-e7fccb72c06e">
      <Terms xmlns="http://schemas.microsoft.com/office/infopath/2007/PartnerControls"/>
    </lcf76f155ced4ddcb4097134ff3c332f>
    <TaxCatchAll xmlns="6e05271d-ded2-4706-8106-7db5d81db34b" xsi:nil="true"/>
  </documentManagement>
</p:properties>
</file>

<file path=customXml/itemProps1.xml><?xml version="1.0" encoding="utf-8"?>
<ds:datastoreItem xmlns:ds="http://schemas.openxmlformats.org/officeDocument/2006/customXml" ds:itemID="{B1401C22-9A53-47DD-8858-C97AD1D33FD7}">
  <ds:schemaRefs>
    <ds:schemaRef ds:uri="6e05271d-ded2-4706-8106-7db5d81db34b"/>
    <ds:schemaRef ds:uri="fd1d902c-cda5-4dec-bafe-e7fccb72c06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4DE8E3F-0DF9-4E2A-80DC-F46BCF782D8D}">
  <ds:schemaRefs>
    <ds:schemaRef ds:uri="http://schemas.microsoft.com/sharepoint/v3/contenttype/forms"/>
  </ds:schemaRefs>
</ds:datastoreItem>
</file>

<file path=customXml/itemProps3.xml><?xml version="1.0" encoding="utf-8"?>
<ds:datastoreItem xmlns:ds="http://schemas.openxmlformats.org/officeDocument/2006/customXml" ds:itemID="{DEB967D1-805A-46F2-BF7A-47198CAB6337}">
  <ds:schemaRefs>
    <ds:schemaRef ds:uri="6e05271d-ded2-4706-8106-7db5d81db34b"/>
    <ds:schemaRef ds:uri="fd1d902c-cda5-4dec-bafe-e7fccb72c06e"/>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TM10001114[[fn=Galerie]]</Template>
  <Application>Microsoft Office PowerPoint</Application>
  <PresentationFormat>Grand écran</PresentationFormat>
  <Slides>9</Slides>
  <Notes>1</Notes>
  <HiddenSlides>0</HiddenSlides>
  <ScaleCrop>false</ScaleCrop>
  <HeadingPairs>
    <vt:vector size="4" baseType="variant">
      <vt:variant>
        <vt:lpstr>Thème</vt:lpstr>
      </vt:variant>
      <vt:variant>
        <vt:i4>2</vt:i4>
      </vt:variant>
      <vt:variant>
        <vt:lpstr>Titres des diapositives</vt:lpstr>
      </vt:variant>
      <vt:variant>
        <vt:i4>9</vt:i4>
      </vt:variant>
    </vt:vector>
  </HeadingPairs>
  <TitlesOfParts>
    <vt:vector size="11" baseType="lpstr">
      <vt:lpstr>Thème Office</vt:lpstr>
      <vt:lpstr>Galerie</vt:lpstr>
      <vt:lpstr>Activité 3 Concevoir des instruments et choisir des modalités d'évaluation en aide à l’apprentissage</vt:lpstr>
      <vt:lpstr>Consignes</vt:lpstr>
      <vt:lpstr>Avant d’écrire la première ligne</vt:lpstr>
      <vt:lpstr>ÉQUIPE 1</vt:lpstr>
      <vt:lpstr>ÉQUIPE 2</vt:lpstr>
      <vt:lpstr>ÉQUIPE 3</vt:lpstr>
      <vt:lpstr>ÉQUIPE 4</vt:lpstr>
      <vt:lpstr>ÉQUIPE 5</vt:lpstr>
      <vt:lpstr>ÉQUIPE 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Plamondon Marc</dc:creator>
  <cp:revision>2</cp:revision>
  <dcterms:created xsi:type="dcterms:W3CDTF">2021-01-24T19:11:45Z</dcterms:created>
  <dcterms:modified xsi:type="dcterms:W3CDTF">2024-05-03T19:17:55Z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0x010100844DC76AB36CE14C8A9723AC4E791C4C</vt:lpwstr>
  </property>
  <property fmtid="{D5CDD505-2E9C-101B-9397-08002B2CF9AE}" pid="3" name="MediaServiceImageTags">
    <vt:lpwstr/>
  </property>
</Properties>
</file>