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56" r:id="rId6"/>
    <p:sldId id="266" r:id="rId7"/>
    <p:sldId id="392" r:id="rId8"/>
    <p:sldId id="529" r:id="rId9"/>
    <p:sldId id="530" r:id="rId10"/>
    <p:sldId id="277" r:id="rId11"/>
    <p:sldId id="279" r:id="rId12"/>
    <p:sldId id="280" r:id="rId13"/>
    <p:sldId id="281" r:id="rId14"/>
    <p:sldId id="282" r:id="rId15"/>
    <p:sldId id="28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3FFEE"/>
    <a:srgbClr val="000000"/>
    <a:srgbClr val="C55A11"/>
    <a:srgbClr val="F1E1FF"/>
    <a:srgbClr val="FFD5D5"/>
    <a:srgbClr val="E0D5F7"/>
    <a:srgbClr val="F2E6E6"/>
    <a:srgbClr val="E3D0F5"/>
    <a:srgbClr val="FC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F938A8-7C9E-2F12-478B-C6EDF83D6A73}" v="23" dt="2024-03-19T19:32:23.876"/>
    <p1510:client id="{4D5EE455-D6E8-CB2D-82D4-3CC37A0933B7}" v="21" dt="2024-03-19T19:30:59.140"/>
    <p1510:client id="{821274C0-ED52-9E75-E524-AD996A36FE94}" v="10" dt="2024-03-19T19:48:57.411"/>
    <p1510:client id="{8C064715-AFC4-9433-5E4F-C57A03601856}" v="202" dt="2024-03-19T19:38:21.582"/>
    <p1510:client id="{8F34CD50-ECF0-F9BC-3ABD-020995E01A5F}" v="3" dt="2024-03-19T19:18:13.894"/>
    <p1510:client id="{AA48482C-053C-7584-D6C4-A079BE28B84E}" v="56" dt="2024-03-19T19:32:35.727"/>
    <p1510:client id="{B2DAF6BC-52A8-6110-92F6-A88275E798BE}" v="134" dt="2024-03-19T19:32:10.500"/>
    <p1510:client id="{B5AA188C-411A-8708-BEF2-D0ECA8D62A26}" v="55" dt="2024-03-19T19:53:11.479"/>
    <p1510:client id="{FC8B210C-73DA-DFA3-FC2A-A00456115129}" v="1" dt="2024-03-19T19:54:32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69EC9-C034-440F-A0CE-F026ED07549D}" type="datetimeFigureOut">
              <a:rPr lang="fr-CA" smtClean="0"/>
              <a:t>2024-05-03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AA1C-A6C6-4BFE-BCB1-9AA2A44A7D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0006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0618">
              <a:defRPr/>
            </a:pPr>
            <a:r>
              <a:rPr lang="fr-CA" b="1"/>
              <a:t>Tâche a un début et une fin – observable et mesurable</a:t>
            </a:r>
          </a:p>
          <a:p>
            <a:r>
              <a:rPr lang="fr-CA" b="1"/>
              <a:t>Vidéo 2:46 min</a:t>
            </a:r>
          </a:p>
          <a:p>
            <a:endParaRPr lang="fr-CA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0700-28CD-49FF-80C0-37E6C5897E6B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194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9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040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828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40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09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358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502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82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56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940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2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03.05.2024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45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tags" Target="../tags/tag149.xml"/><Relationship Id="rId18" Type="http://schemas.openxmlformats.org/officeDocument/2006/relationships/tags" Target="../tags/tag154.xml"/><Relationship Id="rId26" Type="http://schemas.openxmlformats.org/officeDocument/2006/relationships/tags" Target="../tags/tag162.xml"/><Relationship Id="rId3" Type="http://schemas.openxmlformats.org/officeDocument/2006/relationships/tags" Target="../tags/tag139.xml"/><Relationship Id="rId21" Type="http://schemas.openxmlformats.org/officeDocument/2006/relationships/tags" Target="../tags/tag157.xml"/><Relationship Id="rId34" Type="http://schemas.openxmlformats.org/officeDocument/2006/relationships/hyperlink" Target="https://www.inforoutefpt.org/ministere_docs/publications/secteur06/PE06ConduiteProcTraitEau5328.pdf" TargetMode="External"/><Relationship Id="rId7" Type="http://schemas.openxmlformats.org/officeDocument/2006/relationships/tags" Target="../tags/tag143.xml"/><Relationship Id="rId12" Type="http://schemas.openxmlformats.org/officeDocument/2006/relationships/tags" Target="../tags/tag148.xml"/><Relationship Id="rId17" Type="http://schemas.openxmlformats.org/officeDocument/2006/relationships/tags" Target="../tags/tag153.xml"/><Relationship Id="rId25" Type="http://schemas.openxmlformats.org/officeDocument/2006/relationships/tags" Target="../tags/tag161.xml"/><Relationship Id="rId33" Type="http://schemas.openxmlformats.org/officeDocument/2006/relationships/image" Target="../media/image9.png"/><Relationship Id="rId2" Type="http://schemas.openxmlformats.org/officeDocument/2006/relationships/tags" Target="../tags/tag138.xml"/><Relationship Id="rId16" Type="http://schemas.openxmlformats.org/officeDocument/2006/relationships/tags" Target="../tags/tag152.xml"/><Relationship Id="rId20" Type="http://schemas.openxmlformats.org/officeDocument/2006/relationships/tags" Target="../tags/tag156.xml"/><Relationship Id="rId29" Type="http://schemas.openxmlformats.org/officeDocument/2006/relationships/tags" Target="../tags/tag165.xml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11" Type="http://schemas.openxmlformats.org/officeDocument/2006/relationships/tags" Target="../tags/tag147.xml"/><Relationship Id="rId24" Type="http://schemas.openxmlformats.org/officeDocument/2006/relationships/tags" Target="../tags/tag160.xml"/><Relationship Id="rId32" Type="http://schemas.openxmlformats.org/officeDocument/2006/relationships/image" Target="../media/image8.png"/><Relationship Id="rId5" Type="http://schemas.openxmlformats.org/officeDocument/2006/relationships/tags" Target="../tags/tag141.xml"/><Relationship Id="rId15" Type="http://schemas.openxmlformats.org/officeDocument/2006/relationships/tags" Target="../tags/tag151.xml"/><Relationship Id="rId23" Type="http://schemas.openxmlformats.org/officeDocument/2006/relationships/tags" Target="../tags/tag159.xml"/><Relationship Id="rId28" Type="http://schemas.openxmlformats.org/officeDocument/2006/relationships/tags" Target="../tags/tag164.xml"/><Relationship Id="rId10" Type="http://schemas.openxmlformats.org/officeDocument/2006/relationships/tags" Target="../tags/tag146.xml"/><Relationship Id="rId19" Type="http://schemas.openxmlformats.org/officeDocument/2006/relationships/tags" Target="../tags/tag155.xml"/><Relationship Id="rId31" Type="http://schemas.openxmlformats.org/officeDocument/2006/relationships/slideLayout" Target="../slideLayouts/slideLayout8.xml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14" Type="http://schemas.openxmlformats.org/officeDocument/2006/relationships/tags" Target="../tags/tag150.xml"/><Relationship Id="rId22" Type="http://schemas.openxmlformats.org/officeDocument/2006/relationships/tags" Target="../tags/tag158.xml"/><Relationship Id="rId27" Type="http://schemas.openxmlformats.org/officeDocument/2006/relationships/tags" Target="../tags/tag163.xml"/><Relationship Id="rId30" Type="http://schemas.openxmlformats.org/officeDocument/2006/relationships/tags" Target="../tags/tag166.xml"/><Relationship Id="rId8" Type="http://schemas.openxmlformats.org/officeDocument/2006/relationships/tags" Target="../tags/tag144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179.xml"/><Relationship Id="rId18" Type="http://schemas.openxmlformats.org/officeDocument/2006/relationships/tags" Target="../tags/tag184.xml"/><Relationship Id="rId26" Type="http://schemas.openxmlformats.org/officeDocument/2006/relationships/tags" Target="../tags/tag192.xml"/><Relationship Id="rId3" Type="http://schemas.openxmlformats.org/officeDocument/2006/relationships/tags" Target="../tags/tag169.xml"/><Relationship Id="rId21" Type="http://schemas.openxmlformats.org/officeDocument/2006/relationships/tags" Target="../tags/tag187.xml"/><Relationship Id="rId34" Type="http://schemas.openxmlformats.org/officeDocument/2006/relationships/hyperlink" Target="https://www.inforoutefpt.org/ministere_docs/publications/secteur01/PE01Representation5323.pdf" TargetMode="External"/><Relationship Id="rId7" Type="http://schemas.openxmlformats.org/officeDocument/2006/relationships/tags" Target="../tags/tag173.xml"/><Relationship Id="rId12" Type="http://schemas.openxmlformats.org/officeDocument/2006/relationships/tags" Target="../tags/tag178.xml"/><Relationship Id="rId17" Type="http://schemas.openxmlformats.org/officeDocument/2006/relationships/tags" Target="../tags/tag183.xml"/><Relationship Id="rId25" Type="http://schemas.openxmlformats.org/officeDocument/2006/relationships/tags" Target="../tags/tag191.xml"/><Relationship Id="rId33" Type="http://schemas.openxmlformats.org/officeDocument/2006/relationships/hyperlink" Target="https://www.inforoutefpt.org/ministere_docs/publications/secteur06/PE06ConduiteProcTraitEau5328.pdf" TargetMode="External"/><Relationship Id="rId2" Type="http://schemas.openxmlformats.org/officeDocument/2006/relationships/tags" Target="../tags/tag168.xml"/><Relationship Id="rId16" Type="http://schemas.openxmlformats.org/officeDocument/2006/relationships/tags" Target="../tags/tag182.xml"/><Relationship Id="rId20" Type="http://schemas.openxmlformats.org/officeDocument/2006/relationships/tags" Target="../tags/tag186.xml"/><Relationship Id="rId29" Type="http://schemas.openxmlformats.org/officeDocument/2006/relationships/tags" Target="../tags/tag195.xml"/><Relationship Id="rId1" Type="http://schemas.openxmlformats.org/officeDocument/2006/relationships/tags" Target="../tags/tag167.xml"/><Relationship Id="rId6" Type="http://schemas.openxmlformats.org/officeDocument/2006/relationships/tags" Target="../tags/tag172.xml"/><Relationship Id="rId11" Type="http://schemas.openxmlformats.org/officeDocument/2006/relationships/tags" Target="../tags/tag177.xml"/><Relationship Id="rId24" Type="http://schemas.openxmlformats.org/officeDocument/2006/relationships/tags" Target="../tags/tag190.xml"/><Relationship Id="rId32" Type="http://schemas.openxmlformats.org/officeDocument/2006/relationships/image" Target="../media/image9.png"/><Relationship Id="rId5" Type="http://schemas.openxmlformats.org/officeDocument/2006/relationships/tags" Target="../tags/tag171.xml"/><Relationship Id="rId15" Type="http://schemas.openxmlformats.org/officeDocument/2006/relationships/tags" Target="../tags/tag181.xml"/><Relationship Id="rId23" Type="http://schemas.openxmlformats.org/officeDocument/2006/relationships/tags" Target="../tags/tag189.xml"/><Relationship Id="rId28" Type="http://schemas.openxmlformats.org/officeDocument/2006/relationships/tags" Target="../tags/tag194.xml"/><Relationship Id="rId10" Type="http://schemas.openxmlformats.org/officeDocument/2006/relationships/tags" Target="../tags/tag176.xml"/><Relationship Id="rId19" Type="http://schemas.openxmlformats.org/officeDocument/2006/relationships/tags" Target="../tags/tag185.xml"/><Relationship Id="rId31" Type="http://schemas.openxmlformats.org/officeDocument/2006/relationships/image" Target="../media/image8.png"/><Relationship Id="rId4" Type="http://schemas.openxmlformats.org/officeDocument/2006/relationships/tags" Target="../tags/tag170.xml"/><Relationship Id="rId9" Type="http://schemas.openxmlformats.org/officeDocument/2006/relationships/tags" Target="../tags/tag175.xml"/><Relationship Id="rId14" Type="http://schemas.openxmlformats.org/officeDocument/2006/relationships/tags" Target="../tags/tag180.xml"/><Relationship Id="rId22" Type="http://schemas.openxmlformats.org/officeDocument/2006/relationships/tags" Target="../tags/tag188.xml"/><Relationship Id="rId27" Type="http://schemas.openxmlformats.org/officeDocument/2006/relationships/tags" Target="../tags/tag193.xml"/><Relationship Id="rId30" Type="http://schemas.openxmlformats.org/officeDocument/2006/relationships/slideLayout" Target="../slideLayouts/slideLayout8.xml"/><Relationship Id="rId8" Type="http://schemas.openxmlformats.org/officeDocument/2006/relationships/tags" Target="../tags/tag17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4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slideLayout" Target="../slideLayouts/slideLayout18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31.xml"/><Relationship Id="rId18" Type="http://schemas.openxmlformats.org/officeDocument/2006/relationships/tags" Target="../tags/tag36.xml"/><Relationship Id="rId26" Type="http://schemas.openxmlformats.org/officeDocument/2006/relationships/tags" Target="../tags/tag44.xml"/><Relationship Id="rId3" Type="http://schemas.openxmlformats.org/officeDocument/2006/relationships/tags" Target="../tags/tag21.xml"/><Relationship Id="rId21" Type="http://schemas.openxmlformats.org/officeDocument/2006/relationships/tags" Target="../tags/tag39.xml"/><Relationship Id="rId7" Type="http://schemas.openxmlformats.org/officeDocument/2006/relationships/tags" Target="../tags/tag25.xml"/><Relationship Id="rId12" Type="http://schemas.openxmlformats.org/officeDocument/2006/relationships/tags" Target="../tags/tag30.xml"/><Relationship Id="rId17" Type="http://schemas.openxmlformats.org/officeDocument/2006/relationships/tags" Target="../tags/tag35.xml"/><Relationship Id="rId25" Type="http://schemas.openxmlformats.org/officeDocument/2006/relationships/tags" Target="../tags/tag43.xml"/><Relationship Id="rId33" Type="http://schemas.openxmlformats.org/officeDocument/2006/relationships/image" Target="../media/image9.png"/><Relationship Id="rId2" Type="http://schemas.openxmlformats.org/officeDocument/2006/relationships/tags" Target="../tags/tag20.xml"/><Relationship Id="rId16" Type="http://schemas.openxmlformats.org/officeDocument/2006/relationships/tags" Target="../tags/tag34.xml"/><Relationship Id="rId20" Type="http://schemas.openxmlformats.org/officeDocument/2006/relationships/tags" Target="../tags/tag38.xml"/><Relationship Id="rId29" Type="http://schemas.openxmlformats.org/officeDocument/2006/relationships/tags" Target="../tags/tag47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24" Type="http://schemas.openxmlformats.org/officeDocument/2006/relationships/tags" Target="../tags/tag42.xml"/><Relationship Id="rId32" Type="http://schemas.openxmlformats.org/officeDocument/2006/relationships/image" Target="../media/image8.png"/><Relationship Id="rId5" Type="http://schemas.openxmlformats.org/officeDocument/2006/relationships/tags" Target="../tags/tag23.xml"/><Relationship Id="rId15" Type="http://schemas.openxmlformats.org/officeDocument/2006/relationships/tags" Target="../tags/tag33.xml"/><Relationship Id="rId23" Type="http://schemas.openxmlformats.org/officeDocument/2006/relationships/tags" Target="../tags/tag41.xml"/><Relationship Id="rId28" Type="http://schemas.openxmlformats.org/officeDocument/2006/relationships/tags" Target="../tags/tag46.xml"/><Relationship Id="rId10" Type="http://schemas.openxmlformats.org/officeDocument/2006/relationships/tags" Target="../tags/tag28.xml"/><Relationship Id="rId19" Type="http://schemas.openxmlformats.org/officeDocument/2006/relationships/tags" Target="../tags/tag37.xml"/><Relationship Id="rId31" Type="http://schemas.openxmlformats.org/officeDocument/2006/relationships/slideLayout" Target="../slideLayouts/slideLayout8.xml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tags" Target="../tags/tag32.xml"/><Relationship Id="rId22" Type="http://schemas.openxmlformats.org/officeDocument/2006/relationships/tags" Target="../tags/tag40.xml"/><Relationship Id="rId27" Type="http://schemas.openxmlformats.org/officeDocument/2006/relationships/tags" Target="../tags/tag45.xml"/><Relationship Id="rId30" Type="http://schemas.openxmlformats.org/officeDocument/2006/relationships/tags" Target="../tags/tag48.xml"/><Relationship Id="rId8" Type="http://schemas.openxmlformats.org/officeDocument/2006/relationships/tags" Target="../tags/tag26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61.xml"/><Relationship Id="rId18" Type="http://schemas.openxmlformats.org/officeDocument/2006/relationships/tags" Target="../tags/tag66.xml"/><Relationship Id="rId26" Type="http://schemas.openxmlformats.org/officeDocument/2006/relationships/tags" Target="../tags/tag74.xml"/><Relationship Id="rId3" Type="http://schemas.openxmlformats.org/officeDocument/2006/relationships/tags" Target="../tags/tag51.xml"/><Relationship Id="rId21" Type="http://schemas.openxmlformats.org/officeDocument/2006/relationships/tags" Target="../tags/tag69.xml"/><Relationship Id="rId7" Type="http://schemas.openxmlformats.org/officeDocument/2006/relationships/tags" Target="../tags/tag55.xml"/><Relationship Id="rId12" Type="http://schemas.openxmlformats.org/officeDocument/2006/relationships/tags" Target="../tags/tag60.xml"/><Relationship Id="rId17" Type="http://schemas.openxmlformats.org/officeDocument/2006/relationships/tags" Target="../tags/tag65.xml"/><Relationship Id="rId25" Type="http://schemas.openxmlformats.org/officeDocument/2006/relationships/tags" Target="../tags/tag73.xml"/><Relationship Id="rId33" Type="http://schemas.openxmlformats.org/officeDocument/2006/relationships/hyperlink" Target="https://www.inforoutefpt.org/ministere_docs/publications/secteur06/PE06ConduiteProcTraitEau5328.pdf" TargetMode="External"/><Relationship Id="rId2" Type="http://schemas.openxmlformats.org/officeDocument/2006/relationships/tags" Target="../tags/tag50.xml"/><Relationship Id="rId16" Type="http://schemas.openxmlformats.org/officeDocument/2006/relationships/tags" Target="../tags/tag64.xml"/><Relationship Id="rId20" Type="http://schemas.openxmlformats.org/officeDocument/2006/relationships/tags" Target="../tags/tag68.xml"/><Relationship Id="rId29" Type="http://schemas.openxmlformats.org/officeDocument/2006/relationships/tags" Target="../tags/tag77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24" Type="http://schemas.openxmlformats.org/officeDocument/2006/relationships/tags" Target="../tags/tag72.xml"/><Relationship Id="rId32" Type="http://schemas.openxmlformats.org/officeDocument/2006/relationships/image" Target="../media/image9.png"/><Relationship Id="rId5" Type="http://schemas.openxmlformats.org/officeDocument/2006/relationships/tags" Target="../tags/tag53.xml"/><Relationship Id="rId15" Type="http://schemas.openxmlformats.org/officeDocument/2006/relationships/tags" Target="../tags/tag63.xml"/><Relationship Id="rId23" Type="http://schemas.openxmlformats.org/officeDocument/2006/relationships/tags" Target="../tags/tag71.xml"/><Relationship Id="rId28" Type="http://schemas.openxmlformats.org/officeDocument/2006/relationships/tags" Target="../tags/tag76.xml"/><Relationship Id="rId10" Type="http://schemas.openxmlformats.org/officeDocument/2006/relationships/tags" Target="../tags/tag58.xml"/><Relationship Id="rId19" Type="http://schemas.openxmlformats.org/officeDocument/2006/relationships/tags" Target="../tags/tag67.xml"/><Relationship Id="rId31" Type="http://schemas.openxmlformats.org/officeDocument/2006/relationships/image" Target="../media/image8.png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tags" Target="../tags/tag62.xml"/><Relationship Id="rId22" Type="http://schemas.openxmlformats.org/officeDocument/2006/relationships/tags" Target="../tags/tag70.xml"/><Relationship Id="rId27" Type="http://schemas.openxmlformats.org/officeDocument/2006/relationships/tags" Target="../tags/tag75.xml"/><Relationship Id="rId30" Type="http://schemas.openxmlformats.org/officeDocument/2006/relationships/slideLayout" Target="../slideLayouts/slideLayout8.xml"/><Relationship Id="rId8" Type="http://schemas.openxmlformats.org/officeDocument/2006/relationships/tags" Target="../tags/tag56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tags" Target="../tags/tag90.xml"/><Relationship Id="rId18" Type="http://schemas.openxmlformats.org/officeDocument/2006/relationships/tags" Target="../tags/tag95.xml"/><Relationship Id="rId26" Type="http://schemas.openxmlformats.org/officeDocument/2006/relationships/tags" Target="../tags/tag103.xml"/><Relationship Id="rId3" Type="http://schemas.openxmlformats.org/officeDocument/2006/relationships/tags" Target="../tags/tag80.xml"/><Relationship Id="rId21" Type="http://schemas.openxmlformats.org/officeDocument/2006/relationships/tags" Target="../tags/tag98.xml"/><Relationship Id="rId34" Type="http://schemas.openxmlformats.org/officeDocument/2006/relationships/hyperlink" Target="https://www.inforoutefpt.org/ministere_docs/publications/secteur17/PE17TransportParCamion5291.pdf" TargetMode="External"/><Relationship Id="rId7" Type="http://schemas.openxmlformats.org/officeDocument/2006/relationships/tags" Target="../tags/tag84.xml"/><Relationship Id="rId12" Type="http://schemas.openxmlformats.org/officeDocument/2006/relationships/tags" Target="../tags/tag89.xml"/><Relationship Id="rId17" Type="http://schemas.openxmlformats.org/officeDocument/2006/relationships/tags" Target="../tags/tag94.xml"/><Relationship Id="rId25" Type="http://schemas.openxmlformats.org/officeDocument/2006/relationships/tags" Target="../tags/tag102.xml"/><Relationship Id="rId33" Type="http://schemas.openxmlformats.org/officeDocument/2006/relationships/hyperlink" Target="https://www.inforoutefpt.org/ministere_docs/publications/secteur06/PE06ConduiteProcTraitEau5328.pdf" TargetMode="External"/><Relationship Id="rId2" Type="http://schemas.openxmlformats.org/officeDocument/2006/relationships/tags" Target="../tags/tag79.xml"/><Relationship Id="rId16" Type="http://schemas.openxmlformats.org/officeDocument/2006/relationships/tags" Target="../tags/tag93.xml"/><Relationship Id="rId20" Type="http://schemas.openxmlformats.org/officeDocument/2006/relationships/tags" Target="../tags/tag97.xml"/><Relationship Id="rId29" Type="http://schemas.openxmlformats.org/officeDocument/2006/relationships/tags" Target="../tags/tag106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11" Type="http://schemas.openxmlformats.org/officeDocument/2006/relationships/tags" Target="../tags/tag88.xml"/><Relationship Id="rId24" Type="http://schemas.openxmlformats.org/officeDocument/2006/relationships/tags" Target="../tags/tag101.xml"/><Relationship Id="rId32" Type="http://schemas.openxmlformats.org/officeDocument/2006/relationships/image" Target="../media/image9.png"/><Relationship Id="rId5" Type="http://schemas.openxmlformats.org/officeDocument/2006/relationships/tags" Target="../tags/tag82.xml"/><Relationship Id="rId15" Type="http://schemas.openxmlformats.org/officeDocument/2006/relationships/tags" Target="../tags/tag92.xml"/><Relationship Id="rId23" Type="http://schemas.openxmlformats.org/officeDocument/2006/relationships/tags" Target="../tags/tag100.xml"/><Relationship Id="rId28" Type="http://schemas.openxmlformats.org/officeDocument/2006/relationships/tags" Target="../tags/tag105.xml"/><Relationship Id="rId10" Type="http://schemas.openxmlformats.org/officeDocument/2006/relationships/tags" Target="../tags/tag87.xml"/><Relationship Id="rId19" Type="http://schemas.openxmlformats.org/officeDocument/2006/relationships/tags" Target="../tags/tag96.xml"/><Relationship Id="rId31" Type="http://schemas.openxmlformats.org/officeDocument/2006/relationships/image" Target="../media/image8.png"/><Relationship Id="rId4" Type="http://schemas.openxmlformats.org/officeDocument/2006/relationships/tags" Target="../tags/tag81.xml"/><Relationship Id="rId9" Type="http://schemas.openxmlformats.org/officeDocument/2006/relationships/tags" Target="../tags/tag86.xml"/><Relationship Id="rId14" Type="http://schemas.openxmlformats.org/officeDocument/2006/relationships/tags" Target="../tags/tag91.xml"/><Relationship Id="rId22" Type="http://schemas.openxmlformats.org/officeDocument/2006/relationships/tags" Target="../tags/tag99.xml"/><Relationship Id="rId27" Type="http://schemas.openxmlformats.org/officeDocument/2006/relationships/tags" Target="../tags/tag104.xml"/><Relationship Id="rId30" Type="http://schemas.openxmlformats.org/officeDocument/2006/relationships/slideLayout" Target="../slideLayouts/slideLayout8.xml"/><Relationship Id="rId8" Type="http://schemas.openxmlformats.org/officeDocument/2006/relationships/tags" Target="../tags/tag85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tags" Target="../tags/tag119.xml"/><Relationship Id="rId18" Type="http://schemas.openxmlformats.org/officeDocument/2006/relationships/tags" Target="../tags/tag124.xml"/><Relationship Id="rId26" Type="http://schemas.openxmlformats.org/officeDocument/2006/relationships/tags" Target="../tags/tag132.xml"/><Relationship Id="rId3" Type="http://schemas.openxmlformats.org/officeDocument/2006/relationships/tags" Target="../tags/tag109.xml"/><Relationship Id="rId21" Type="http://schemas.openxmlformats.org/officeDocument/2006/relationships/tags" Target="../tags/tag127.xml"/><Relationship Id="rId34" Type="http://schemas.openxmlformats.org/officeDocument/2006/relationships/hyperlink" Target="https://www.inforoutefpt.org/ministere_docs/publications/secteur06/PE06ConduiteProcTraitEau5328.pdf" TargetMode="External"/><Relationship Id="rId7" Type="http://schemas.openxmlformats.org/officeDocument/2006/relationships/tags" Target="../tags/tag113.xml"/><Relationship Id="rId12" Type="http://schemas.openxmlformats.org/officeDocument/2006/relationships/tags" Target="../tags/tag118.xml"/><Relationship Id="rId17" Type="http://schemas.openxmlformats.org/officeDocument/2006/relationships/tags" Target="../tags/tag123.xml"/><Relationship Id="rId25" Type="http://schemas.openxmlformats.org/officeDocument/2006/relationships/tags" Target="../tags/tag131.xml"/><Relationship Id="rId33" Type="http://schemas.openxmlformats.org/officeDocument/2006/relationships/image" Target="../media/image9.png"/><Relationship Id="rId2" Type="http://schemas.openxmlformats.org/officeDocument/2006/relationships/tags" Target="../tags/tag108.xml"/><Relationship Id="rId16" Type="http://schemas.openxmlformats.org/officeDocument/2006/relationships/tags" Target="../tags/tag122.xml"/><Relationship Id="rId20" Type="http://schemas.openxmlformats.org/officeDocument/2006/relationships/tags" Target="../tags/tag126.xml"/><Relationship Id="rId29" Type="http://schemas.openxmlformats.org/officeDocument/2006/relationships/tags" Target="../tags/tag135.xml"/><Relationship Id="rId1" Type="http://schemas.openxmlformats.org/officeDocument/2006/relationships/tags" Target="../tags/tag107.xml"/><Relationship Id="rId6" Type="http://schemas.openxmlformats.org/officeDocument/2006/relationships/tags" Target="../tags/tag112.xml"/><Relationship Id="rId11" Type="http://schemas.openxmlformats.org/officeDocument/2006/relationships/tags" Target="../tags/tag117.xml"/><Relationship Id="rId24" Type="http://schemas.openxmlformats.org/officeDocument/2006/relationships/tags" Target="../tags/tag130.xml"/><Relationship Id="rId32" Type="http://schemas.openxmlformats.org/officeDocument/2006/relationships/image" Target="../media/image8.png"/><Relationship Id="rId5" Type="http://schemas.openxmlformats.org/officeDocument/2006/relationships/tags" Target="../tags/tag111.xml"/><Relationship Id="rId15" Type="http://schemas.openxmlformats.org/officeDocument/2006/relationships/tags" Target="../tags/tag121.xml"/><Relationship Id="rId23" Type="http://schemas.openxmlformats.org/officeDocument/2006/relationships/tags" Target="../tags/tag129.xml"/><Relationship Id="rId28" Type="http://schemas.openxmlformats.org/officeDocument/2006/relationships/tags" Target="../tags/tag134.xml"/><Relationship Id="rId10" Type="http://schemas.openxmlformats.org/officeDocument/2006/relationships/tags" Target="../tags/tag116.xml"/><Relationship Id="rId19" Type="http://schemas.openxmlformats.org/officeDocument/2006/relationships/tags" Target="../tags/tag125.xml"/><Relationship Id="rId31" Type="http://schemas.openxmlformats.org/officeDocument/2006/relationships/slideLayout" Target="../slideLayouts/slideLayout8.xml"/><Relationship Id="rId4" Type="http://schemas.openxmlformats.org/officeDocument/2006/relationships/tags" Target="../tags/tag110.xml"/><Relationship Id="rId9" Type="http://schemas.openxmlformats.org/officeDocument/2006/relationships/tags" Target="../tags/tag115.xml"/><Relationship Id="rId14" Type="http://schemas.openxmlformats.org/officeDocument/2006/relationships/tags" Target="../tags/tag120.xml"/><Relationship Id="rId22" Type="http://schemas.openxmlformats.org/officeDocument/2006/relationships/tags" Target="../tags/tag128.xml"/><Relationship Id="rId27" Type="http://schemas.openxmlformats.org/officeDocument/2006/relationships/tags" Target="../tags/tag133.xml"/><Relationship Id="rId30" Type="http://schemas.openxmlformats.org/officeDocument/2006/relationships/tags" Target="../tags/tag136.xml"/><Relationship Id="rId35" Type="http://schemas.openxmlformats.org/officeDocument/2006/relationships/hyperlink" Target="https://www.inforoutefpt.org/ministere_docs/publications/secteur03/PE03Boulangerie-5370-2019.pdf" TargetMode="External"/><Relationship Id="rId8" Type="http://schemas.openxmlformats.org/officeDocument/2006/relationships/tags" Target="../tags/tag1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algn="l"/>
            <a:r>
              <a:rPr lang="fr-CA">
                <a:cs typeface="Calibri Light"/>
              </a:rPr>
              <a:t>Activité 5</a:t>
            </a:r>
            <a:br>
              <a:rPr lang="fr-CA">
                <a:cs typeface="Calibri Light"/>
              </a:rPr>
            </a:br>
            <a:r>
              <a:rPr lang="fr-CA" sz="4000" b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Étude de cas : taxonomie et niveaux d’exigence</a:t>
            </a:r>
            <a:endParaRPr lang="fr-CA" sz="5300">
              <a:latin typeface="Calibri Light"/>
              <a:ea typeface="Calibri"/>
              <a:cs typeface="Calibri Ligh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r-CA" sz="1800">
                <a:ea typeface="+mn-lt"/>
                <a:cs typeface="+mn-lt"/>
              </a:rPr>
              <a:t>Inspiré de l’étude de cas, (Chamberland,</a:t>
            </a:r>
            <a:r>
              <a:rPr lang="fr-CA">
                <a:ea typeface="+mn-lt"/>
                <a:cs typeface="+mn-lt"/>
              </a:rPr>
              <a:t> </a:t>
            </a:r>
            <a:r>
              <a:rPr lang="fr-CA" sz="1800">
                <a:ea typeface="+mn-lt"/>
                <a:cs typeface="+mn-lt"/>
              </a:rPr>
              <a:t>G., Lavoie, L., Marquis, D., 2011, p.147)</a:t>
            </a:r>
            <a:br>
              <a:rPr lang="fr-CA" sz="1800">
                <a:ea typeface="+mn-lt"/>
                <a:cs typeface="+mn-lt"/>
              </a:rPr>
            </a:br>
            <a:br>
              <a:rPr lang="fr-CA" sz="1800">
                <a:ea typeface="+mn-lt"/>
                <a:cs typeface="+mn-lt"/>
              </a:rPr>
            </a:br>
            <a:endParaRPr lang="fr-CA" sz="18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4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  <a:cs typeface="Calibri Light"/>
              </a:rPr>
              <a:t>ÉQUIPE 4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Éléments de compétence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Critères de performance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2080" y="2277968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/>
                  <a:t>Planifier le travail.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6525145" y="1514159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>
                    <a:cs typeface="Calibri" panose="020F0502020204030204"/>
                  </a:rPr>
                  <a:t>Interprétation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 juste</a:t>
                </a:r>
                <a:r>
                  <a:rPr lang="fr-CA" sz="1600">
                    <a:cs typeface="Calibri" panose="020F0502020204030204"/>
                  </a:rPr>
                  <a:t> des directives. 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Interprétation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 juste</a:t>
                </a:r>
                <a:r>
                  <a:rPr lang="fr-CA" sz="1600">
                    <a:cs typeface="Calibri" panose="020F0502020204030204"/>
                  </a:rPr>
                  <a:t> des normes applicables de l’industrie.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highlight>
                      <a:srgbClr val="00FF00"/>
                    </a:highlight>
                    <a:cs typeface="Calibri" panose="020F0502020204030204"/>
                  </a:rPr>
                  <a:t>Choix approprié</a:t>
                </a:r>
                <a:r>
                  <a:rPr lang="fr-CA" sz="1600">
                    <a:highlight>
                      <a:srgbClr val="00FFFF"/>
                    </a:highlight>
                    <a:cs typeface="Calibri" panose="020F0502020204030204"/>
                  </a:rPr>
                  <a:t> </a:t>
                </a:r>
                <a:r>
                  <a:rPr lang="fr-CA" sz="1600">
                    <a:cs typeface="Calibri" panose="020F0502020204030204"/>
                  </a:rPr>
                  <a:t>de l’outillage et de l’équipement.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Sélection correcte</a:t>
                </a:r>
                <a:r>
                  <a:rPr lang="fr-CA" sz="1600">
                    <a:cs typeface="Calibri" panose="020F0502020204030204"/>
                  </a:rPr>
                  <a:t> des matériaux de construction nécessaires et du matériel de mise au rebut.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Mobilisation correcte</a:t>
                </a:r>
                <a:r>
                  <a:rPr lang="fr-CA" sz="1600">
                    <a:cs typeface="Calibri" panose="020F0502020204030204"/>
                  </a:rPr>
                  <a:t> et </a:t>
                </a:r>
                <a:r>
                  <a:rPr lang="fr-CA" sz="1600">
                    <a:highlight>
                      <a:srgbClr val="FF0000"/>
                    </a:highlight>
                    <a:cs typeface="Calibri" panose="020F0502020204030204"/>
                  </a:rPr>
                  <a:t>sécuritaire du chantier.</a:t>
                </a:r>
                <a:r>
                  <a:rPr lang="fr-CA" sz="1600">
                    <a:cs typeface="Calibri" panose="020F0502020204030204"/>
                  </a:rPr>
                  <a:t> </a:t>
                </a:r>
                <a:endParaRPr lang="fr-CA" sz="1600">
                  <a:ea typeface="Calibri"/>
                  <a:cs typeface="Calibri" panose="020F0502020204030204"/>
                </a:endParaRP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2"/>
                </a:pPr>
                <a:r>
                  <a:rPr lang="fr-CA" sz="2000"/>
                  <a:t>Installer l’isolant et les panneaux de support.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30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>
                    <a:highlight>
                      <a:srgbClr val="FF0000"/>
                    </a:highlight>
                    <a:cs typeface="Calibri" panose="020F0502020204030204"/>
                  </a:rPr>
                  <a:t>Mise en place correcte </a:t>
                </a:r>
                <a:r>
                  <a:rPr lang="fr-CA" sz="1600">
                    <a:cs typeface="Calibri" panose="020F0502020204030204"/>
                  </a:rPr>
                  <a:t>du coupe-vapeur.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Pose en indépendance de l’isolant 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conforme aux exigences</a:t>
                </a:r>
                <a:r>
                  <a:rPr lang="fr-CA" sz="1600">
                    <a:cs typeface="Calibri" panose="020F0502020204030204"/>
                  </a:rPr>
                  <a:t> du fabricant. </a:t>
                </a:r>
                <a:endParaRPr lang="fr-CA" sz="1600">
                  <a:ea typeface="Calibri"/>
                  <a:cs typeface="Calibri" panose="020F0502020204030204"/>
                </a:endParaRP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78016" y="5723612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635216" y="5709235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37914" y="4191725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30192" y="230661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055414" y="5714000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28865" y="572361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490953" y="5293546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VA</a:t>
            </a:r>
            <a:endParaRPr lang="fr-CA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</a:t>
            </a:r>
            <a:endParaRPr lang="fr-CA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</a:t>
            </a:r>
            <a:endParaRPr lang="fr-CA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8226252" y="605603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III</a:t>
            </a:r>
            <a:endParaRPr lang="fr-CA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/>
              <a:t>Niveaux d’exigence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EF5D255-C954-9967-4983-1AEFB592088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90556" y="2305381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>
                <a:ea typeface="Calibri"/>
                <a:cs typeface="Calibri"/>
              </a:rPr>
              <a:t>Synthèse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D3F888-0712-1A43-3AAA-7E498A69DAF9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93028" y="4182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>
                <a:ea typeface="Calibri"/>
                <a:cs typeface="Calibri"/>
              </a:rPr>
              <a:t>Niveau Application</a:t>
            </a:r>
            <a:endParaRPr lang="fr-FR"/>
          </a:p>
        </p:txBody>
      </p:sp>
      <p:sp>
        <p:nvSpPr>
          <p:cNvPr id="24" name="ZoneTexte 23">
            <a:hlinkClick r:id="rId34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/>
        </p:nvSpPr>
        <p:spPr>
          <a:xfrm>
            <a:off x="8957189" y="6335876"/>
            <a:ext cx="2967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>
                <a:hlinkClick r:id="rId34"/>
              </a:rPr>
              <a:t>C03 Santé et sécurité au travail. </a:t>
            </a:r>
          </a:p>
          <a:p>
            <a:r>
              <a:rPr lang="fr-CA" sz="1200">
                <a:hlinkClick r:id="rId34"/>
              </a:rPr>
              <a:t>Conduite de procédés de traitement de l’eau</a:t>
            </a:r>
            <a:endParaRPr lang="fr-CA" sz="120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D2F1D86-566A-462D-A53E-112FFC29B42D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831936" y="1963838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</p:spTree>
    <p:extLst>
      <p:ext uri="{BB962C8B-B14F-4D97-AF65-F5344CB8AC3E}">
        <p14:creationId xmlns:p14="http://schemas.microsoft.com/office/powerpoint/2010/main" val="179292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  <a:cs typeface="Calibri Light"/>
              </a:rPr>
              <a:t>ÉQUIPE 5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Éléments de compétence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Critères de performance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34572" y="1494153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2080" y="2277968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6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/>
                  <a:t>Déterminer des moyens de contrer les principaux chronophages.</a:t>
                </a:r>
                <a:r>
                  <a:rPr lang="fr-FR" sz="2000"/>
                  <a:t>6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6525145" y="1514159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Reconnaissance</a:t>
                </a:r>
                <a:r>
                  <a:rPr lang="fr-CA" sz="1600">
                    <a:cs typeface="Calibri" panose="020F0502020204030204"/>
                  </a:rPr>
                  <a:t> des principaux chronophages et de leurs effets sur la gestion du temps.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Détermination de moyens p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ertinents</a:t>
                </a:r>
                <a:r>
                  <a:rPr lang="fr-CA" sz="1600">
                    <a:cs typeface="Calibri" panose="020F0502020204030204"/>
                  </a:rPr>
                  <a:t> pour les contrer. </a:t>
                </a:r>
                <a:endParaRPr lang="fr-CA" sz="1600">
                  <a:ea typeface="Calibri"/>
                  <a:cs typeface="Calibri" panose="020F0502020204030204"/>
                </a:endParaRP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2"/>
                </a:pPr>
                <a:r>
                  <a:rPr lang="fr-CA" sz="2000"/>
                  <a:t>Établir des priorités.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>
                    <a:cs typeface="Calibri" panose="020F0502020204030204"/>
                  </a:rPr>
                  <a:t>Évaluation 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réaliste</a:t>
                </a:r>
                <a:r>
                  <a:rPr lang="fr-CA" sz="1600">
                    <a:cs typeface="Calibri" panose="020F0502020204030204"/>
                  </a:rPr>
                  <a:t> de la durée des activités.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Classification des activités </a:t>
                </a:r>
                <a:r>
                  <a:rPr lang="fr-CA" sz="1600">
                    <a:highlight>
                      <a:srgbClr val="00FFFF"/>
                    </a:highlight>
                    <a:cs typeface="Calibri" panose="020F0502020204030204"/>
                  </a:rPr>
                  <a:t>en fonction </a:t>
                </a:r>
                <a:r>
                  <a:rPr lang="fr-CA" sz="1600">
                    <a:cs typeface="Calibri" panose="020F0502020204030204"/>
                  </a:rPr>
                  <a:t>des échéances et de leur niveau de rendement.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Choix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 judicieux</a:t>
                </a:r>
                <a:r>
                  <a:rPr lang="fr-CA" sz="1600">
                    <a:cs typeface="Calibri" panose="020F0502020204030204"/>
                  </a:rPr>
                  <a:t> des activités à déléguer.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Attribution des activités aux personnes compétentes.</a:t>
                </a:r>
                <a:endParaRPr lang="fr-CA" sz="1600">
                  <a:ea typeface="Calibri"/>
                  <a:cs typeface="Calibri" panose="020F0502020204030204"/>
                </a:endParaRP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971389" y="5700430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401811" y="5691047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35424" y="4185740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279948" y="568951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2690560" y="5698022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834593" y="2227705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332977" y="5377180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VA</a:t>
            </a:r>
            <a:endParaRPr lang="fr-CA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</a:t>
            </a:r>
            <a:endParaRPr lang="fr-CA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III</a:t>
            </a:r>
            <a:endParaRPr lang="fr-CA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/>
              <a:t>Niveaux d’exigence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EF5D255-C954-9967-4983-1AEFB5920885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1321098" y="2289341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i="1"/>
              <a:t>Inscrire vos explications ici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D3F888-0712-1A43-3AAA-7E498A69DAF9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93028" y="4182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i="1"/>
              <a:t>Inscrire vos explications ici </a:t>
            </a:r>
          </a:p>
        </p:txBody>
      </p:sp>
      <p:sp>
        <p:nvSpPr>
          <p:cNvPr id="24" name="ZoneTexte 23">
            <a:hlinkClick r:id="rId33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/>
        </p:nvSpPr>
        <p:spPr>
          <a:xfrm>
            <a:off x="10347045" y="6289779"/>
            <a:ext cx="1636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>
                <a:hlinkClick r:id="rId34"/>
              </a:rPr>
              <a:t>C03 Gestion du temps. </a:t>
            </a:r>
          </a:p>
          <a:p>
            <a:r>
              <a:rPr lang="fr-CA" sz="1200">
                <a:hlinkClick r:id="rId34"/>
              </a:rPr>
              <a:t>Représentation</a:t>
            </a:r>
            <a:endParaRPr lang="fr-CA" sz="120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D66045A3-C195-4A01-98A3-3125246320DB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831936" y="1963838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</p:spTree>
    <p:extLst>
      <p:ext uri="{BB962C8B-B14F-4D97-AF65-F5344CB8AC3E}">
        <p14:creationId xmlns:p14="http://schemas.microsoft.com/office/powerpoint/2010/main" val="348886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3D17C-917C-4BED-9157-E862ECCCD37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>
                <a:cs typeface="Calibri Light"/>
              </a:rPr>
              <a:t>Consignes</a:t>
            </a:r>
            <a:endParaRPr lang="fr-FR"/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72492E50-D4CB-4189-A9C4-04564C74F138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147717" y="319668"/>
            <a:ext cx="698811" cy="69881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130A801-6608-4B2C-A109-A2A24B4FC0B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984059" y="44976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/>
              <a:t>15-20</a:t>
            </a:r>
            <a:r>
              <a:rPr lang="fr-FR">
                <a:cs typeface="Calibri"/>
              </a:rPr>
              <a:t> min.</a:t>
            </a:r>
            <a:endParaRPr lang="fr-FR"/>
          </a:p>
        </p:txBody>
      </p:sp>
      <p:pic>
        <p:nvPicPr>
          <p:cNvPr id="11" name="Image 11">
            <a:extLst>
              <a:ext uri="{FF2B5EF4-FFF2-40B4-BE49-F238E27FC236}">
                <a16:creationId xmlns:a16="http://schemas.microsoft.com/office/drawing/2014/main" id="{D53D4F46-3866-D5AC-7B74-9311A4E15B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330" y="2057382"/>
            <a:ext cx="9048273" cy="420019"/>
          </a:xfrm>
          <a:prstGeom prst="rect">
            <a:avLst/>
          </a:prstGeom>
        </p:spPr>
      </p:pic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96DF9D94-00FF-0F50-5756-F0A0AA64C0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451579" y="2497975"/>
            <a:ext cx="9603275" cy="2486127"/>
          </a:xfrm>
        </p:spPr>
      </p:pic>
    </p:spTree>
    <p:extLst>
      <p:ext uri="{BB962C8B-B14F-4D97-AF65-F5344CB8AC3E}">
        <p14:creationId xmlns:p14="http://schemas.microsoft.com/office/powerpoint/2010/main" val="243456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18089" y="64494"/>
            <a:ext cx="9433048" cy="1143000"/>
          </a:xfrm>
        </p:spPr>
        <p:txBody>
          <a:bodyPr/>
          <a:lstStyle/>
          <a:p>
            <a:pPr algn="ctr"/>
            <a:r>
              <a:rPr lang="fr-CA"/>
              <a:t>Taxonomie (Bloom)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FA32493-8CE7-4B43-88F6-F5BA7813C7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1813" y="686141"/>
            <a:ext cx="10368945" cy="535185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139391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  <p:custDataLst>
              <p:tags r:id="rId1"/>
            </p:custDataLst>
          </p:nvPr>
        </p:nvSpPr>
        <p:spPr>
          <a:xfrm>
            <a:off x="619125" y="377825"/>
            <a:ext cx="11572875" cy="6477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fr-CA" sz="4000"/>
              <a:t>Les niveaux d’exigence : un langage précis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B59C0481-E24A-4843-B4FB-33AE8F86CFE5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5189605" y="3098486"/>
            <a:ext cx="1533647" cy="1486440"/>
            <a:chOff x="7686083" y="2055656"/>
            <a:chExt cx="3765942" cy="3743763"/>
          </a:xfrm>
        </p:grpSpPr>
        <p:sp>
          <p:nvSpPr>
            <p:cNvPr id="4" name="Block Arc 3">
              <a:extLst>
                <a:ext uri="{FF2B5EF4-FFF2-40B4-BE49-F238E27FC236}">
                  <a16:creationId xmlns:a16="http://schemas.microsoft.com/office/drawing/2014/main" id="{732024A6-F4AA-44AB-A1EC-174B3E3AC59D}"/>
                </a:ext>
              </a:extLst>
            </p:cNvPr>
            <p:cNvSpPr/>
            <p:nvPr/>
          </p:nvSpPr>
          <p:spPr>
            <a:xfrm>
              <a:off x="7695609" y="2061266"/>
              <a:ext cx="3619171" cy="3619170"/>
            </a:xfrm>
            <a:prstGeom prst="blockArc">
              <a:avLst>
                <a:gd name="adj1" fmla="val 11665054"/>
                <a:gd name="adj2" fmla="val 16188267"/>
                <a:gd name="adj3" fmla="val 29857"/>
              </a:avLst>
            </a:prstGeom>
            <a:solidFill>
              <a:srgbClr val="00B050">
                <a:alpha val="4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" name="Block Arc 4">
              <a:extLst>
                <a:ext uri="{FF2B5EF4-FFF2-40B4-BE49-F238E27FC236}">
                  <a16:creationId xmlns:a16="http://schemas.microsoft.com/office/drawing/2014/main" id="{8789D864-0045-4849-9B64-D648D96188EF}"/>
                </a:ext>
              </a:extLst>
            </p:cNvPr>
            <p:cNvSpPr/>
            <p:nvPr/>
          </p:nvSpPr>
          <p:spPr>
            <a:xfrm rot="4500000">
              <a:off x="7799582" y="2055655"/>
              <a:ext cx="3619170" cy="3619171"/>
            </a:xfrm>
            <a:prstGeom prst="blockArc">
              <a:avLst>
                <a:gd name="adj1" fmla="val 11684609"/>
                <a:gd name="adj2" fmla="val 16173964"/>
                <a:gd name="adj3" fmla="val 29814"/>
              </a:avLst>
            </a:prstGeom>
            <a:solidFill>
              <a:srgbClr val="FFC000">
                <a:alpha val="4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6" name="Block Arc 5">
              <a:extLst>
                <a:ext uri="{FF2B5EF4-FFF2-40B4-BE49-F238E27FC236}">
                  <a16:creationId xmlns:a16="http://schemas.microsoft.com/office/drawing/2014/main" id="{7B6061FF-0786-4849-91BF-4E7CEEED52E3}"/>
                </a:ext>
              </a:extLst>
            </p:cNvPr>
            <p:cNvSpPr/>
            <p:nvPr/>
          </p:nvSpPr>
          <p:spPr>
            <a:xfrm rot="9180000">
              <a:off x="7832854" y="2150731"/>
              <a:ext cx="3619171" cy="3619170"/>
            </a:xfrm>
            <a:prstGeom prst="blockArc">
              <a:avLst>
                <a:gd name="adj1" fmla="val 11508045"/>
                <a:gd name="adj2" fmla="val 16173964"/>
                <a:gd name="adj3" fmla="val 29814"/>
              </a:avLst>
            </a:prstGeom>
            <a:solidFill>
              <a:srgbClr val="C00000">
                <a:alpha val="36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7" name="Block Arc 6">
              <a:extLst>
                <a:ext uri="{FF2B5EF4-FFF2-40B4-BE49-F238E27FC236}">
                  <a16:creationId xmlns:a16="http://schemas.microsoft.com/office/drawing/2014/main" id="{80A5B3A7-6B60-43D2-976E-365BFC573AB2}"/>
                </a:ext>
              </a:extLst>
            </p:cNvPr>
            <p:cNvSpPr/>
            <p:nvPr/>
          </p:nvSpPr>
          <p:spPr>
            <a:xfrm rot="17100000">
              <a:off x="7686084" y="2180248"/>
              <a:ext cx="3619170" cy="3619171"/>
            </a:xfrm>
            <a:prstGeom prst="blockArc">
              <a:avLst>
                <a:gd name="adj1" fmla="val 11665054"/>
                <a:gd name="adj2" fmla="val 16173964"/>
                <a:gd name="adj3" fmla="val 29814"/>
              </a:avLst>
            </a:prstGeom>
            <a:solidFill>
              <a:srgbClr val="99CCFF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9" name="Rounded Rectangle 12">
              <a:extLst>
                <a:ext uri="{FF2B5EF4-FFF2-40B4-BE49-F238E27FC236}">
                  <a16:creationId xmlns:a16="http://schemas.microsoft.com/office/drawing/2014/main" id="{B62EE484-BE26-4897-BE66-D6F73ADCC56C}"/>
                </a:ext>
              </a:extLst>
            </p:cNvPr>
            <p:cNvSpPr/>
            <p:nvPr/>
          </p:nvSpPr>
          <p:spPr>
            <a:xfrm>
              <a:off x="9303222" y="3607430"/>
              <a:ext cx="537236" cy="640214"/>
            </a:xfrm>
            <a:custGeom>
              <a:avLst/>
              <a:gdLst/>
              <a:ahLst/>
              <a:cxnLst/>
              <a:rect l="l" t="t" r="r" b="b"/>
              <a:pathLst>
                <a:path w="3312367" h="3947283">
                  <a:moveTo>
                    <a:pt x="2537615" y="3705909"/>
                  </a:moveTo>
                  <a:cubicBezTo>
                    <a:pt x="2512344" y="3705909"/>
                    <a:pt x="2491857" y="3726396"/>
                    <a:pt x="2491857" y="3751667"/>
                  </a:cubicBezTo>
                  <a:cubicBezTo>
                    <a:pt x="2491857" y="3776938"/>
                    <a:pt x="2512344" y="3797425"/>
                    <a:pt x="2537615" y="3797425"/>
                  </a:cubicBezTo>
                  <a:lnTo>
                    <a:pt x="2762175" y="3797425"/>
                  </a:lnTo>
                  <a:cubicBezTo>
                    <a:pt x="2787446" y="3797425"/>
                    <a:pt x="2807933" y="3776938"/>
                    <a:pt x="2807933" y="3751667"/>
                  </a:cubicBezTo>
                  <a:cubicBezTo>
                    <a:pt x="2807933" y="3726396"/>
                    <a:pt x="2787446" y="3705909"/>
                    <a:pt x="2762175" y="3705909"/>
                  </a:cubicBezTo>
                  <a:close/>
                  <a:moveTo>
                    <a:pt x="1141114" y="3408594"/>
                  </a:moveTo>
                  <a:cubicBezTo>
                    <a:pt x="1097903" y="3408594"/>
                    <a:pt x="1062874" y="3443623"/>
                    <a:pt x="1062874" y="3486834"/>
                  </a:cubicBezTo>
                  <a:cubicBezTo>
                    <a:pt x="1062874" y="3530045"/>
                    <a:pt x="1097903" y="3565073"/>
                    <a:pt x="1141114" y="3565073"/>
                  </a:cubicBezTo>
                  <a:lnTo>
                    <a:pt x="1525078" y="3565074"/>
                  </a:lnTo>
                  <a:cubicBezTo>
                    <a:pt x="1568289" y="3565074"/>
                    <a:pt x="1603318" y="3530045"/>
                    <a:pt x="1603318" y="3486834"/>
                  </a:cubicBezTo>
                  <a:lnTo>
                    <a:pt x="1603319" y="3486834"/>
                  </a:lnTo>
                  <a:cubicBezTo>
                    <a:pt x="1603319" y="3443623"/>
                    <a:pt x="1568290" y="3408594"/>
                    <a:pt x="1525079" y="3408594"/>
                  </a:cubicBezTo>
                  <a:close/>
                  <a:moveTo>
                    <a:pt x="2129393" y="1705414"/>
                  </a:moveTo>
                  <a:lnTo>
                    <a:pt x="2129393" y="3580170"/>
                  </a:lnTo>
                  <a:lnTo>
                    <a:pt x="3126216" y="3580170"/>
                  </a:lnTo>
                  <a:lnTo>
                    <a:pt x="3126216" y="1705414"/>
                  </a:lnTo>
                  <a:close/>
                  <a:moveTo>
                    <a:pt x="2481193" y="1533789"/>
                  </a:moveTo>
                  <a:cubicBezTo>
                    <a:pt x="2462682" y="1533789"/>
                    <a:pt x="2447676" y="1548795"/>
                    <a:pt x="2447676" y="1567306"/>
                  </a:cubicBezTo>
                  <a:lnTo>
                    <a:pt x="2447676" y="1572258"/>
                  </a:lnTo>
                  <a:cubicBezTo>
                    <a:pt x="2447676" y="1590769"/>
                    <a:pt x="2462682" y="1605775"/>
                    <a:pt x="2481193" y="1605775"/>
                  </a:cubicBezTo>
                  <a:lnTo>
                    <a:pt x="2774415" y="1605775"/>
                  </a:lnTo>
                  <a:cubicBezTo>
                    <a:pt x="2792926" y="1605775"/>
                    <a:pt x="2807932" y="1590769"/>
                    <a:pt x="2807932" y="1572258"/>
                  </a:cubicBezTo>
                  <a:lnTo>
                    <a:pt x="2807932" y="1567306"/>
                  </a:lnTo>
                  <a:cubicBezTo>
                    <a:pt x="2807932" y="1548795"/>
                    <a:pt x="2792926" y="1533789"/>
                    <a:pt x="2774415" y="1533789"/>
                  </a:cubicBezTo>
                  <a:close/>
                  <a:moveTo>
                    <a:pt x="2113478" y="1418392"/>
                  </a:moveTo>
                  <a:lnTo>
                    <a:pt x="3142130" y="1418392"/>
                  </a:lnTo>
                  <a:cubicBezTo>
                    <a:pt x="3236149" y="1418392"/>
                    <a:pt x="3312367" y="1494610"/>
                    <a:pt x="3312367" y="1588629"/>
                  </a:cubicBezTo>
                  <a:lnTo>
                    <a:pt x="3312367" y="3777046"/>
                  </a:lnTo>
                  <a:cubicBezTo>
                    <a:pt x="3312367" y="3871065"/>
                    <a:pt x="3236149" y="3947283"/>
                    <a:pt x="3142130" y="3947283"/>
                  </a:cubicBezTo>
                  <a:lnTo>
                    <a:pt x="2113478" y="3947283"/>
                  </a:lnTo>
                  <a:cubicBezTo>
                    <a:pt x="2019459" y="3947283"/>
                    <a:pt x="1943241" y="3871065"/>
                    <a:pt x="1943241" y="3777046"/>
                  </a:cubicBezTo>
                  <a:lnTo>
                    <a:pt x="1943241" y="1588629"/>
                  </a:lnTo>
                  <a:cubicBezTo>
                    <a:pt x="1943241" y="1494610"/>
                    <a:pt x="2019459" y="1418392"/>
                    <a:pt x="2113478" y="1418392"/>
                  </a:cubicBezTo>
                  <a:close/>
                  <a:moveTo>
                    <a:pt x="1006317" y="157391"/>
                  </a:moveTo>
                  <a:cubicBezTo>
                    <a:pt x="987806" y="157391"/>
                    <a:pt x="972800" y="172397"/>
                    <a:pt x="972800" y="190908"/>
                  </a:cubicBezTo>
                  <a:lnTo>
                    <a:pt x="972800" y="195860"/>
                  </a:lnTo>
                  <a:cubicBezTo>
                    <a:pt x="972800" y="214371"/>
                    <a:pt x="987806" y="229377"/>
                    <a:pt x="1006317" y="229377"/>
                  </a:cubicBezTo>
                  <a:lnTo>
                    <a:pt x="1659876" y="229377"/>
                  </a:lnTo>
                  <a:cubicBezTo>
                    <a:pt x="1678387" y="229377"/>
                    <a:pt x="1693393" y="214371"/>
                    <a:pt x="1693393" y="195860"/>
                  </a:cubicBezTo>
                  <a:lnTo>
                    <a:pt x="1693393" y="190908"/>
                  </a:lnTo>
                  <a:cubicBezTo>
                    <a:pt x="1693393" y="172397"/>
                    <a:pt x="1678387" y="157391"/>
                    <a:pt x="1659876" y="157391"/>
                  </a:cubicBezTo>
                  <a:close/>
                  <a:moveTo>
                    <a:pt x="264780" y="0"/>
                  </a:moveTo>
                  <a:lnTo>
                    <a:pt x="2401413" y="0"/>
                  </a:lnTo>
                  <a:cubicBezTo>
                    <a:pt x="2547647" y="0"/>
                    <a:pt x="2666193" y="118546"/>
                    <a:pt x="2666193" y="264780"/>
                  </a:cubicBezTo>
                  <a:lnTo>
                    <a:pt x="2666193" y="1345374"/>
                  </a:lnTo>
                  <a:lnTo>
                    <a:pt x="2369517" y="1345374"/>
                  </a:lnTo>
                  <a:lnTo>
                    <a:pt x="2369517" y="366783"/>
                  </a:lnTo>
                  <a:lnTo>
                    <a:pt x="296676" y="366783"/>
                  </a:lnTo>
                  <a:lnTo>
                    <a:pt x="296676" y="3219873"/>
                  </a:lnTo>
                  <a:lnTo>
                    <a:pt x="1867527" y="3219873"/>
                  </a:lnTo>
                  <a:lnTo>
                    <a:pt x="1867527" y="3778374"/>
                  </a:lnTo>
                  <a:lnTo>
                    <a:pt x="264780" y="3778374"/>
                  </a:lnTo>
                  <a:cubicBezTo>
                    <a:pt x="118546" y="3778374"/>
                    <a:pt x="0" y="3659828"/>
                    <a:pt x="0" y="3513594"/>
                  </a:cubicBezTo>
                  <a:lnTo>
                    <a:pt x="0" y="264780"/>
                  </a:lnTo>
                  <a:cubicBezTo>
                    <a:pt x="0" y="118546"/>
                    <a:pt x="118546" y="0"/>
                    <a:pt x="26478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</p:grpSp>
      <p:sp>
        <p:nvSpPr>
          <p:cNvPr id="38" name="ZoneTexte 37">
            <a:extLst>
              <a:ext uri="{FF2B5EF4-FFF2-40B4-BE49-F238E27FC236}">
                <a16:creationId xmlns:a16="http://schemas.microsoft.com/office/drawing/2014/main" id="{9F974B86-8AC3-4DF3-A643-5FA39B8E2BBF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44955" y="1035855"/>
            <a:ext cx="11573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Les niveaux d’exigences se définissent en fonction</a:t>
            </a: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de la « difficulté » ou de la complexité </a:t>
            </a: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liée à la fabrication ou à l’assemblage d’un produit, au type de service à rendre, à l’application (ou au respect) d’une démarche. </a:t>
            </a:r>
            <a:r>
              <a:rPr kumimoji="0" lang="fr-CA" sz="1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Ils ne </a:t>
            </a: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correspondent pas à des niveaux d’exercice </a:t>
            </a:r>
            <a:r>
              <a:rPr kumimoji="0" lang="fr-CA" sz="1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de la profession</a:t>
            </a: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(seuil d’entrée, spécialisation, etc.).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AE8DF396-FA68-4BD0-882D-519CBD810135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0" y="6576482"/>
            <a:ext cx="4798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*Guide d’élaboration des cadres d’évaluation (MEQ, p.35, 2019)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3988A34-3A4D-4C53-B7BE-92E10CED2D82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206955" y="3816971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VA</a:t>
            </a: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4D7E013A-5546-46CD-AC45-97EA178D76AC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491680" y="3276435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I</a:t>
            </a: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EBA6490-EBA3-42F4-99CE-DE1122D2E7D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172717" y="3281064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II</a:t>
            </a: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E79B8E75-E700-465F-A30F-7DC9DB76672E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6297507" y="3909374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III</a:t>
            </a: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grpSp>
        <p:nvGrpSpPr>
          <p:cNvPr id="56" name="Group 15">
            <a:extLst>
              <a:ext uri="{FF2B5EF4-FFF2-40B4-BE49-F238E27FC236}">
                <a16:creationId xmlns:a16="http://schemas.microsoft.com/office/drawing/2014/main" id="{ACED6CCD-A844-4531-A450-14824390CB89}"/>
              </a:ext>
            </a:extLst>
          </p:cNvPr>
          <p:cNvGrpSpPr/>
          <p:nvPr>
            <p:custDataLst>
              <p:tags r:id="rId9"/>
            </p:custDataLst>
          </p:nvPr>
        </p:nvGrpSpPr>
        <p:grpSpPr>
          <a:xfrm>
            <a:off x="351093" y="2373143"/>
            <a:ext cx="4798108" cy="1463038"/>
            <a:chOff x="3017860" y="4283314"/>
            <a:chExt cx="1624783" cy="1050387"/>
          </a:xfrm>
          <a:solidFill>
            <a:srgbClr val="99DFB9"/>
          </a:solidFill>
        </p:grpSpPr>
        <p:sp>
          <p:nvSpPr>
            <p:cNvPr id="57" name="TextBox 16">
              <a:extLst>
                <a:ext uri="{FF2B5EF4-FFF2-40B4-BE49-F238E27FC236}">
                  <a16:creationId xmlns:a16="http://schemas.microsoft.com/office/drawing/2014/main" id="{A06AF69B-9B6F-4AF9-A0E8-6F83D67E8CD1}"/>
                </a:ext>
              </a:extLst>
            </p:cNvPr>
            <p:cNvSpPr txBox="1"/>
            <p:nvPr/>
          </p:nvSpPr>
          <p:spPr>
            <a:xfrm>
              <a:off x="3021856" y="4560313"/>
              <a:ext cx="1620787" cy="773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A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  <a:t>Ce niveau représente une tâche de complexité moyenne et souvent fréquente dans le métier.</a:t>
              </a:r>
              <a:r>
                <a:rPr kumimoji="0" lang="ko-KR" altLang="fr-FR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 </a:t>
              </a:r>
              <a:br>
                <a:rPr kumimoji="0" lang="fr-CA" altLang="ko-KR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</a:br>
              <a:r>
                <a:rPr kumimoji="0" lang="fr-CA" sz="1600" b="1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Ce niveau d’exigence permet l’ajout de tolérances</a:t>
              </a:r>
              <a:r>
                <a:rPr kumimoji="0" lang="fr-CA" sz="1600" b="0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. </a:t>
              </a:r>
            </a:p>
          </p:txBody>
        </p:sp>
        <p:sp>
          <p:nvSpPr>
            <p:cNvPr id="58" name="TextBox 17">
              <a:extLst>
                <a:ext uri="{FF2B5EF4-FFF2-40B4-BE49-F238E27FC236}">
                  <a16:creationId xmlns:a16="http://schemas.microsoft.com/office/drawing/2014/main" id="{B9C53A7E-475D-4C68-A23E-D4BDAE9E3F5C}"/>
                </a:ext>
              </a:extLst>
            </p:cNvPr>
            <p:cNvSpPr txBox="1"/>
            <p:nvPr/>
          </p:nvSpPr>
          <p:spPr>
            <a:xfrm>
              <a:off x="3017860" y="4283314"/>
              <a:ext cx="1624783" cy="24306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 err="1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Moyennement</a:t>
              </a: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 </a:t>
              </a:r>
              <a:r>
                <a:rPr kumimoji="0" lang="en-US" altLang="ko-KR" sz="1600" b="1" i="0" u="none" strike="noStrike" kern="1200" cap="none" spc="0" normalizeH="0" baseline="0" noProof="0" err="1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élevé</a:t>
              </a: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 (I)</a:t>
              </a:r>
              <a:endPara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59" name="Group 15">
            <a:extLst>
              <a:ext uri="{FF2B5EF4-FFF2-40B4-BE49-F238E27FC236}">
                <a16:creationId xmlns:a16="http://schemas.microsoft.com/office/drawing/2014/main" id="{CD12AF1D-AC9B-4C57-BE84-A06817E77BF6}"/>
              </a:ext>
            </a:extLst>
          </p:cNvPr>
          <p:cNvGrpSpPr/>
          <p:nvPr>
            <p:custDataLst>
              <p:tags r:id="rId10"/>
            </p:custDataLst>
          </p:nvPr>
        </p:nvGrpSpPr>
        <p:grpSpPr>
          <a:xfrm>
            <a:off x="406045" y="4332819"/>
            <a:ext cx="4677501" cy="1463038"/>
            <a:chOff x="3017860" y="4283314"/>
            <a:chExt cx="1624783" cy="1050386"/>
          </a:xfrm>
        </p:grpSpPr>
        <p:sp>
          <p:nvSpPr>
            <p:cNvPr id="60" name="TextBox 16">
              <a:extLst>
                <a:ext uri="{FF2B5EF4-FFF2-40B4-BE49-F238E27FC236}">
                  <a16:creationId xmlns:a16="http://schemas.microsoft.com/office/drawing/2014/main" id="{86D389AB-44F1-43B2-B5A5-DCCC19E2FE7E}"/>
                </a:ext>
              </a:extLst>
            </p:cNvPr>
            <p:cNvSpPr txBox="1"/>
            <p:nvPr/>
          </p:nvSpPr>
          <p:spPr>
            <a:xfrm>
              <a:off x="3021856" y="4560313"/>
              <a:ext cx="1620787" cy="773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A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  <a:t>Un niveau d’exigence variable est souvent en lien avec le contexte de production, le rendement attendu ou la créativité. </a:t>
              </a:r>
              <a:br>
                <a:rPr kumimoji="0" lang="fr-CA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</a:br>
              <a:r>
                <a:rPr kumimoji="0" lang="fr-CA" sz="1600" b="1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</a:rPr>
                <a:t>Ce niveau permet des tolérances. </a:t>
              </a:r>
              <a:endPara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61" name="TextBox 17">
              <a:extLst>
                <a:ext uri="{FF2B5EF4-FFF2-40B4-BE49-F238E27FC236}">
                  <a16:creationId xmlns:a16="http://schemas.microsoft.com/office/drawing/2014/main" id="{ECBE6202-A84E-4B96-9771-56D6AE3F3909}"/>
                </a:ext>
              </a:extLst>
            </p:cNvPr>
            <p:cNvSpPr txBox="1"/>
            <p:nvPr/>
          </p:nvSpPr>
          <p:spPr>
            <a:xfrm>
              <a:off x="3017860" y="4283314"/>
              <a:ext cx="1624783" cy="243064"/>
            </a:xfrm>
            <a:prstGeom prst="rect">
              <a:avLst/>
            </a:prstGeom>
            <a:solidFill>
              <a:srgbClr val="99CCF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Variable (</a:t>
              </a:r>
              <a:r>
                <a:rPr kumimoji="0" lang="en-US" altLang="ko-KR" sz="1600" b="1" i="0" u="none" strike="noStrike" kern="1200" cap="none" spc="0" normalizeH="0" baseline="0" noProof="0" err="1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Va</a:t>
              </a: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)</a:t>
              </a:r>
              <a:endPara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62" name="Group 15">
            <a:extLst>
              <a:ext uri="{FF2B5EF4-FFF2-40B4-BE49-F238E27FC236}">
                <a16:creationId xmlns:a16="http://schemas.microsoft.com/office/drawing/2014/main" id="{2B029212-19F7-4914-BDB2-65D771B8A873}"/>
              </a:ext>
            </a:extLst>
          </p:cNvPr>
          <p:cNvGrpSpPr/>
          <p:nvPr>
            <p:custDataLst>
              <p:tags r:id="rId11"/>
            </p:custDataLst>
          </p:nvPr>
        </p:nvGrpSpPr>
        <p:grpSpPr>
          <a:xfrm>
            <a:off x="6751857" y="2373143"/>
            <a:ext cx="4798108" cy="1709259"/>
            <a:chOff x="3017860" y="4283314"/>
            <a:chExt cx="1624783" cy="1227161"/>
          </a:xfrm>
          <a:solidFill>
            <a:srgbClr val="99DFB9"/>
          </a:solidFill>
        </p:grpSpPr>
        <p:sp>
          <p:nvSpPr>
            <p:cNvPr id="63" name="TextBox 16">
              <a:extLst>
                <a:ext uri="{FF2B5EF4-FFF2-40B4-BE49-F238E27FC236}">
                  <a16:creationId xmlns:a16="http://schemas.microsoft.com/office/drawing/2014/main" id="{407D339F-A4F5-41F6-81B2-343657634779}"/>
                </a:ext>
              </a:extLst>
            </p:cNvPr>
            <p:cNvSpPr txBox="1"/>
            <p:nvPr/>
          </p:nvSpPr>
          <p:spPr>
            <a:xfrm>
              <a:off x="3021856" y="4560313"/>
              <a:ext cx="1620787" cy="950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A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  <a:t>Ce niveau représente une tâche de complexité élevée pouvant requérir, par exemple, une exécution précise, des gestes adaptés ou des choix judicieux. </a:t>
              </a:r>
              <a:r>
                <a:rPr kumimoji="0" lang="fr-CA" sz="1600" b="1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Ce niveau </a:t>
              </a:r>
              <a:r>
                <a:rPr kumimoji="0" lang="fr-CA" sz="1600" b="1" i="0" u="sng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peut</a:t>
              </a:r>
              <a:r>
                <a:rPr kumimoji="0" lang="fr-CA" sz="1600" b="1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</a:rPr>
                <a:t> disposer de tolérances, mais avec précaution. </a:t>
              </a:r>
              <a:endParaRPr kumimoji="0" lang="ko-KR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64" name="TextBox 17">
              <a:extLst>
                <a:ext uri="{FF2B5EF4-FFF2-40B4-BE49-F238E27FC236}">
                  <a16:creationId xmlns:a16="http://schemas.microsoft.com/office/drawing/2014/main" id="{7BE6DF43-52C3-4AD3-B8F3-6C9F77876450}"/>
                </a:ext>
              </a:extLst>
            </p:cNvPr>
            <p:cNvSpPr txBox="1"/>
            <p:nvPr/>
          </p:nvSpPr>
          <p:spPr>
            <a:xfrm>
              <a:off x="3017860" y="4283314"/>
              <a:ext cx="1624783" cy="243064"/>
            </a:xfrm>
            <a:prstGeom prst="rect">
              <a:avLst/>
            </a:prstGeom>
            <a:solidFill>
              <a:srgbClr val="FFE699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Élevé (II)</a:t>
              </a:r>
              <a:endPara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65" name="Group 15">
            <a:extLst>
              <a:ext uri="{FF2B5EF4-FFF2-40B4-BE49-F238E27FC236}">
                <a16:creationId xmlns:a16="http://schemas.microsoft.com/office/drawing/2014/main" id="{F07016B2-E115-48CF-BCC9-8EAF42AF1D30}"/>
              </a:ext>
            </a:extLst>
          </p:cNvPr>
          <p:cNvGrpSpPr/>
          <p:nvPr>
            <p:custDataLst>
              <p:tags r:id="rId12"/>
            </p:custDataLst>
          </p:nvPr>
        </p:nvGrpSpPr>
        <p:grpSpPr>
          <a:xfrm>
            <a:off x="6763657" y="4389336"/>
            <a:ext cx="4798108" cy="1216817"/>
            <a:chOff x="3017860" y="4283314"/>
            <a:chExt cx="1624783" cy="873613"/>
          </a:xfrm>
          <a:solidFill>
            <a:srgbClr val="99DFB9"/>
          </a:solidFill>
        </p:grpSpPr>
        <p:sp>
          <p:nvSpPr>
            <p:cNvPr id="66" name="TextBox 16">
              <a:extLst>
                <a:ext uri="{FF2B5EF4-FFF2-40B4-BE49-F238E27FC236}">
                  <a16:creationId xmlns:a16="http://schemas.microsoft.com/office/drawing/2014/main" id="{530438BB-87F8-48C0-B707-58C37E1431C9}"/>
                </a:ext>
              </a:extLst>
            </p:cNvPr>
            <p:cNvSpPr txBox="1"/>
            <p:nvPr/>
          </p:nvSpPr>
          <p:spPr>
            <a:xfrm>
              <a:off x="3021856" y="4560313"/>
              <a:ext cx="1620787" cy="596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A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  <a:t>Ce niveau représente une tâche très complexe ou chaque erreur a un impact majeur sur l’élément. </a:t>
              </a:r>
              <a:r>
                <a:rPr kumimoji="0" lang="fr-CA" sz="1600" b="1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Ce niveau </a:t>
              </a:r>
              <a:r>
                <a:rPr kumimoji="0" lang="fr-CA" sz="1600" b="1" i="0" u="sng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ne doit pas</a:t>
              </a:r>
              <a:r>
                <a:rPr kumimoji="0" lang="fr-CA" sz="1600" b="1" i="0" u="none" strike="noStrike" kern="1200" cap="none" spc="0" normalizeH="0" baseline="0" noProof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</a:rPr>
                <a:t> disposer de tolérances. </a:t>
              </a:r>
              <a:endParaRPr kumimoji="0" lang="ko-KR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67" name="TextBox 17">
              <a:extLst>
                <a:ext uri="{FF2B5EF4-FFF2-40B4-BE49-F238E27FC236}">
                  <a16:creationId xmlns:a16="http://schemas.microsoft.com/office/drawing/2014/main" id="{9699E2CC-8610-4BAD-852A-9E7737AC1713}"/>
                </a:ext>
              </a:extLst>
            </p:cNvPr>
            <p:cNvSpPr txBox="1"/>
            <p:nvPr/>
          </p:nvSpPr>
          <p:spPr>
            <a:xfrm>
              <a:off x="3017860" y="4283314"/>
              <a:ext cx="1624783" cy="243064"/>
            </a:xfrm>
            <a:prstGeom prst="rect">
              <a:avLst/>
            </a:prstGeom>
            <a:solidFill>
              <a:srgbClr val="E8A3A3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Très élevé (III)</a:t>
              </a:r>
              <a:endPara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088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BB6190D-D473-4366-8D04-D2EFA4599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721" y="481051"/>
            <a:ext cx="10592147" cy="6377746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3" name="Image 3">
            <a:extLst>
              <a:ext uri="{FF2B5EF4-FFF2-40B4-BE49-F238E27FC236}">
                <a16:creationId xmlns:a16="http://schemas.microsoft.com/office/drawing/2014/main" id="{4A108176-CBF2-1774-AAF9-DAE10C7BA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063" y="6254239"/>
            <a:ext cx="3445823" cy="23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809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tx1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  <a:cs typeface="Calibri Light"/>
              </a:rPr>
              <a:t>EXEMPLE D’ANALYSE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Éléments de compétence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Critères de performance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32" name="Groupe 31">
            <a:extLst>
              <a:ext uri="{FF2B5EF4-FFF2-40B4-BE49-F238E27FC236}">
                <a16:creationId xmlns:a16="http://schemas.microsoft.com/office/drawing/2014/main" id="{BACB9CB2-18EE-6258-FB55-6A02FBC02025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  <a:solidFill>
            <a:schemeClr val="bg1"/>
          </a:solidFill>
        </p:grpSpPr>
        <p:sp>
          <p:nvSpPr>
            <p:cNvPr id="11" name="Espace réservé du contenu 3">
              <a:extLst>
                <a:ext uri="{FF2B5EF4-FFF2-40B4-BE49-F238E27FC236}">
                  <a16:creationId xmlns:a16="http://schemas.microsoft.com/office/drawing/2014/main" id="{9CC66CB4-E9CF-4970-87BB-BAEB240CAD4B}"/>
                </a:ext>
              </a:extLst>
            </p:cNvPr>
            <p:cNvSpPr txBox="1">
              <a:spLocks/>
            </p:cNvSpPr>
            <p:nvPr>
              <p:custDataLst>
                <p:tags r:id="rId27"/>
              </p:custDataLst>
            </p:nvPr>
          </p:nvSpPr>
          <p:spPr>
            <a:xfrm>
              <a:off x="821330" y="1514159"/>
              <a:ext cx="5655461" cy="1800542"/>
            </a:xfrm>
            <a:prstGeom prst="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457200">
                <a:buFont typeface="+mj-lt"/>
                <a:buAutoNum type="arabicPeriod"/>
              </a:pPr>
              <a:r>
                <a:rPr lang="fr-CA" sz="2000"/>
                <a:t>Recueillir de l’information sur des spiritueux et d’autres boissons. </a:t>
              </a:r>
            </a:p>
            <a:p>
              <a:pPr marL="0" indent="0">
                <a:buNone/>
              </a:pPr>
              <a:endParaRPr lang="fr-FR" sz="2000">
                <a:cs typeface="Calibri"/>
              </a:endParaRPr>
            </a:p>
          </p:txBody>
        </p:sp>
        <p:sp>
          <p:nvSpPr>
            <p:cNvPr id="13" name="Espace réservé du contenu 3">
              <a:extLst>
                <a:ext uri="{FF2B5EF4-FFF2-40B4-BE49-F238E27FC236}">
                  <a16:creationId xmlns:a16="http://schemas.microsoft.com/office/drawing/2014/main" id="{F68B73B3-73E9-82CB-322F-C8CB5ED9326F}"/>
                </a:ext>
              </a:extLst>
            </p:cNvPr>
            <p:cNvSpPr txBox="1">
              <a:spLocks/>
            </p:cNvSpPr>
            <p:nvPr>
              <p:custDataLst>
                <p:tags r:id="rId28"/>
              </p:custDataLst>
            </p:nvPr>
          </p:nvSpPr>
          <p:spPr>
            <a:xfrm>
              <a:off x="6525145" y="1514159"/>
              <a:ext cx="5201682" cy="18005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CA" sz="1600"/>
                <a:t>Détermination juste de l’objet de recherche. Élevé</a:t>
              </a:r>
            </a:p>
            <a:p>
              <a:r>
                <a:rPr lang="fr-CA" sz="1600"/>
                <a:t>Utilisation de sources de références variées. </a:t>
              </a:r>
              <a:endParaRPr lang="fr-CA" sz="1600">
                <a:cs typeface="Calibri"/>
              </a:endParaRPr>
            </a:p>
            <a:p>
              <a:r>
                <a:rPr lang="fr-CA" sz="1600"/>
                <a:t>Justesse et pertinence de l’information recueillie. </a:t>
              </a:r>
              <a:endParaRPr lang="fr-CA" sz="1600">
                <a:ea typeface="Calibri"/>
                <a:cs typeface="Calibri"/>
              </a:endParaRPr>
            </a:p>
            <a:p>
              <a:r>
                <a:rPr lang="fr-CA" sz="1600"/>
                <a:t>Interprétation appropriée de l’information extraite. </a:t>
              </a:r>
              <a:endParaRPr lang="fr-CA" sz="1600">
                <a:cs typeface="Calibri"/>
              </a:endParaRPr>
            </a:p>
            <a:p>
              <a:r>
                <a:rPr lang="fr-CA" sz="1600"/>
                <a:t>Détermination appropriée des données à conserver.</a:t>
              </a:r>
              <a:endParaRPr lang="fr-CA" sz="1600" i="1">
                <a:cs typeface="Calibri" panose="020F0502020204030204"/>
              </a:endParaRPr>
            </a:p>
          </p:txBody>
        </p:sp>
        <p:sp>
          <p:nvSpPr>
            <p:cNvPr id="10" name="Espace réservé du contenu 3">
              <a:extLst>
                <a:ext uri="{FF2B5EF4-FFF2-40B4-BE49-F238E27FC236}">
                  <a16:creationId xmlns:a16="http://schemas.microsoft.com/office/drawing/2014/main" id="{FEAF374B-0B22-5260-7D68-17E10BD5608B}"/>
                </a:ext>
              </a:extLst>
            </p:cNvPr>
            <p:cNvSpPr txBox="1">
              <a:spLocks/>
            </p:cNvSpPr>
            <p:nvPr>
              <p:custDataLst>
                <p:tags r:id="rId29"/>
              </p:custDataLst>
            </p:nvPr>
          </p:nvSpPr>
          <p:spPr>
            <a:xfrm>
              <a:off x="821330" y="3362326"/>
              <a:ext cx="5655461" cy="1800542"/>
            </a:xfrm>
            <a:prstGeom prst="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457200">
                <a:buFont typeface="+mj-lt"/>
                <a:buAutoNum type="arabicPeriod" startAt="2"/>
              </a:pPr>
              <a:r>
                <a:rPr lang="fr-CA" sz="2000"/>
                <a:t>Décrire les caractéristiques organoleptiques des spiritueux et d’autres boissons. </a:t>
              </a:r>
            </a:p>
            <a:p>
              <a:pPr marL="457200" indent="-457200">
                <a:buFont typeface="+mj-lt"/>
                <a:buAutoNum type="arabicPeriod" startAt="2"/>
              </a:pPr>
              <a:endParaRPr lang="fr-FR" sz="2000">
                <a:cs typeface="Calibri"/>
              </a:endParaRPr>
            </a:p>
          </p:txBody>
        </p:sp>
        <p:sp>
          <p:nvSpPr>
            <p:cNvPr id="12" name="Espace réservé du contenu 3">
              <a:extLst>
                <a:ext uri="{FF2B5EF4-FFF2-40B4-BE49-F238E27FC236}">
                  <a16:creationId xmlns:a16="http://schemas.microsoft.com/office/drawing/2014/main" id="{70DA57FF-2350-ED3F-6691-E73655B7F4FA}"/>
                </a:ext>
              </a:extLst>
            </p:cNvPr>
            <p:cNvSpPr txBox="1">
              <a:spLocks/>
            </p:cNvSpPr>
            <p:nvPr>
              <p:custDataLst>
                <p:tags r:id="rId30"/>
              </p:custDataLst>
            </p:nvPr>
          </p:nvSpPr>
          <p:spPr>
            <a:xfrm>
              <a:off x="6525145" y="3362325"/>
              <a:ext cx="5201682" cy="1800542"/>
            </a:xfrm>
            <a:prstGeom prst="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CA" sz="1600"/>
                <a:t>Distinction juste des caractéristiques visuelles, olfactives et gustatives des spiritueux et d’autres boissons. </a:t>
              </a:r>
            </a:p>
            <a:p>
              <a:r>
                <a:rPr lang="fr-CA" sz="1600"/>
                <a:t>Jugement d’ensemble porté sur les spiritueux et les autres boissons.</a:t>
              </a:r>
              <a:endParaRPr lang="fr-CA" sz="1600" i="1">
                <a:cs typeface="Calibri" panose="020F0502020204030204"/>
              </a:endParaRPr>
            </a:p>
          </p:txBody>
        </p: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78016" y="5743150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635216" y="5723612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078303" y="5693533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521671" y="566796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054714" y="5723612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4071" y="572164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174639" y="5327699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VA</a:t>
            </a:r>
            <a:endParaRPr lang="fr-CA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</a:t>
            </a:r>
            <a:endParaRPr lang="fr-CA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</a:t>
            </a:r>
            <a:endParaRPr lang="fr-CA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III</a:t>
            </a:r>
            <a:endParaRPr lang="fr-CA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/>
              <a:t>Niveaux d’exigence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AA50DD0-9AB5-8F5C-5BA2-F03F4F294E5D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920836" y="2179738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  <p:sp>
        <p:nvSpPr>
          <p:cNvPr id="18" name="Organigramme : Connecteur 17">
            <a:extLst>
              <a:ext uri="{FF2B5EF4-FFF2-40B4-BE49-F238E27FC236}">
                <a16:creationId xmlns:a16="http://schemas.microsoft.com/office/drawing/2014/main" id="{5A20FECE-D96A-43B2-AF40-DCCB8870A327}"/>
              </a:ext>
            </a:extLst>
          </p:cNvPr>
          <p:cNvSpPr/>
          <p:nvPr/>
        </p:nvSpPr>
        <p:spPr>
          <a:xfrm>
            <a:off x="905473" y="2673269"/>
            <a:ext cx="363377" cy="36933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Organigramme : Connecteur 32">
            <a:extLst>
              <a:ext uri="{FF2B5EF4-FFF2-40B4-BE49-F238E27FC236}">
                <a16:creationId xmlns:a16="http://schemas.microsoft.com/office/drawing/2014/main" id="{52FD0AB5-E038-495F-B1E7-9A4E9D28D0D2}"/>
              </a:ext>
            </a:extLst>
          </p:cNvPr>
          <p:cNvSpPr/>
          <p:nvPr/>
        </p:nvSpPr>
        <p:spPr>
          <a:xfrm>
            <a:off x="905474" y="4182968"/>
            <a:ext cx="363377" cy="36933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C0C6F4A-39B3-428B-9484-372D777B3386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93028" y="4182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/>
              <a:t>Synthèse</a:t>
            </a:r>
            <a:endParaRPr lang="fr-FR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C83C303B-875E-4145-A3F9-0D9A80B3094E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1375064" y="2643790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/>
              <a:t>Analyse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38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  <a:cs typeface="Calibri Light"/>
              </a:rPr>
              <a:t>ÉQUIPE 1</a:t>
            </a:r>
            <a:endParaRPr lang="fr-FR">
              <a:solidFill>
                <a:schemeClr val="bg1"/>
              </a:solidFill>
              <a:ea typeface="Calibri Light" panose="020F0302020204030204"/>
              <a:cs typeface="Calibri Light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Éléments de compétence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Critères de performance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18015" y="1489263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5681" y="270281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6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>
                    <a:highlight>
                      <a:srgbClr val="FFFF00"/>
                    </a:highlight>
                  </a:rPr>
                  <a:t>Reconnaître</a:t>
                </a:r>
                <a:r>
                  <a:rPr lang="fr-CA" sz="2000"/>
                  <a:t> les situations à risques pour la santé et la sécurité au travail.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6525145" y="1514159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>
                    <a:cs typeface="Calibri" panose="020F0502020204030204"/>
                  </a:rPr>
                  <a:t>Interprétation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 juste</a:t>
                </a:r>
                <a:r>
                  <a:rPr lang="fr-CA" sz="1600">
                    <a:cs typeface="Calibri" panose="020F0502020204030204"/>
                  </a:rPr>
                  <a:t> du Système d’information sur  les matières dangereuses utilisées au travail (SIMDUT). Élevé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Interprétation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 juste</a:t>
                </a:r>
                <a:r>
                  <a:rPr lang="fr-CA" sz="1600">
                    <a:cs typeface="Calibri" panose="020F0502020204030204"/>
                  </a:rPr>
                  <a:t> de l’information transmise par les instruments de surveillance et d’alarme. Élevé 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highlight>
                      <a:srgbClr val="008080"/>
                    </a:highlight>
                    <a:cs typeface="Calibri" panose="020F0502020204030204"/>
                  </a:rPr>
                  <a:t>Indication des principaux </a:t>
                </a:r>
                <a:r>
                  <a:rPr lang="fr-CA" sz="1600">
                    <a:cs typeface="Calibri" panose="020F0502020204030204"/>
                  </a:rPr>
                  <a:t>risques liés à l’équipement, à l’environnement de travail, à l’horaire de travail, aux espaces clos, aux produits chimiques et aux agents biologiques infectieux. Variable </a:t>
                </a:r>
                <a:endParaRPr lang="fr-CA" sz="1600">
                  <a:ea typeface="Calibri"/>
                  <a:cs typeface="Calibri" panose="020F0502020204030204"/>
                </a:endParaRP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2"/>
                </a:pPr>
                <a:r>
                  <a:rPr lang="fr-CA" sz="2000">
                    <a:highlight>
                      <a:srgbClr val="FFFF00"/>
                    </a:highlight>
                  </a:rPr>
                  <a:t>Mettre en pratique</a:t>
                </a:r>
                <a:r>
                  <a:rPr lang="fr-CA" sz="2000"/>
                  <a:t> un plan de mesures d’urgence.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 i="1">
                    <a:cs typeface="Calibri" panose="020F0502020204030204"/>
                  </a:rPr>
                  <a:t>Évaluation </a:t>
                </a:r>
                <a:r>
                  <a:rPr lang="fr-CA" sz="1600" i="1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600" i="1">
                    <a:cs typeface="Calibri" panose="020F0502020204030204"/>
                  </a:rPr>
                  <a:t> de la gravité de la situation. Élevé </a:t>
                </a:r>
                <a:endParaRPr lang="fr-CA" sz="1600" i="1">
                  <a:ea typeface="Calibri"/>
                  <a:cs typeface="Calibri" panose="020F0502020204030204"/>
                </a:endParaRPr>
              </a:p>
              <a:p>
                <a:r>
                  <a:rPr lang="fr-CA" sz="1600" i="1">
                    <a:highlight>
                      <a:srgbClr val="FF0000"/>
                    </a:highlight>
                    <a:cs typeface="Calibri" panose="020F0502020204030204"/>
                  </a:rPr>
                  <a:t>Respect</a:t>
                </a:r>
                <a:r>
                  <a:rPr lang="fr-CA" sz="1600" i="1">
                    <a:cs typeface="Calibri" panose="020F0502020204030204"/>
                  </a:rPr>
                  <a:t> du plan de mesures d’urgence. Très élevé</a:t>
                </a:r>
                <a:endParaRPr lang="fr-CA" sz="1600" i="1">
                  <a:ea typeface="Calibri"/>
                  <a:cs typeface="Calibri" panose="020F0502020204030204"/>
                </a:endParaRP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08459" y="5736799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221622" y="5744383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663195" y="5744481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130032" y="5747779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2627532" y="5746703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085276" y="574670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6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VA</a:t>
            </a:r>
            <a:endParaRPr lang="fr-CA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</a:t>
            </a:r>
            <a:endParaRPr lang="fr-CA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</a:t>
            </a:r>
            <a:endParaRPr lang="fr-CA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III</a:t>
            </a:r>
            <a:endParaRPr lang="fr-CA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/>
              <a:t>Niveaux d’exigence</a:t>
            </a:r>
          </a:p>
        </p:txBody>
      </p:sp>
      <p:sp>
        <p:nvSpPr>
          <p:cNvPr id="24" name="ZoneTexte 23">
            <a:hlinkClick r:id="rId33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/>
        </p:nvSpPr>
        <p:spPr>
          <a:xfrm>
            <a:off x="8957189" y="6335876"/>
            <a:ext cx="2967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>
                <a:hlinkClick r:id="rId33"/>
              </a:rPr>
              <a:t>C03 Santé et sécurité au travail. </a:t>
            </a:r>
          </a:p>
          <a:p>
            <a:r>
              <a:rPr lang="fr-CA" sz="1200">
                <a:hlinkClick r:id="rId33"/>
              </a:rPr>
              <a:t>Conduite de procédés de traitement de l’eau</a:t>
            </a:r>
            <a:endParaRPr lang="fr-CA" sz="120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EAA2E2F5-80D4-7A40-5E41-D3277A748926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1293028" y="4182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>
                <a:cs typeface="Calibri"/>
              </a:rPr>
              <a:t>Appliquer 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A75F2EF-3FEA-384F-780B-72A943959B2F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399242" y="2677923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>
                <a:ea typeface="Calibri"/>
                <a:cs typeface="Calibri"/>
              </a:rPr>
              <a:t>Mémoriser 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A0BD908-DBF4-47B3-BA0F-08339973F21C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338620" y="2266874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</p:spTree>
    <p:extLst>
      <p:ext uri="{BB962C8B-B14F-4D97-AF65-F5344CB8AC3E}">
        <p14:creationId xmlns:p14="http://schemas.microsoft.com/office/powerpoint/2010/main" val="89254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  <a:cs typeface="Calibri Light"/>
              </a:rPr>
              <a:t>ÉQUIPE 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Éléments de compétence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Critères de performance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2080" y="2277968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6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/>
                  <a:t>Recueillir l’information nécessaire.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6525145" y="1514159"/>
                <a:ext cx="5191244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>
                    <a:cs typeface="Calibri" panose="020F0502020204030204"/>
                  </a:rPr>
                  <a:t>Interprétation juste des directives. (élevé)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Collecte des données pertinentes dans la documentation.</a:t>
                </a:r>
                <a:br>
                  <a:rPr lang="fr-CA" sz="1600">
                    <a:cs typeface="Calibri" panose="020F0502020204030204"/>
                  </a:rPr>
                </a:br>
                <a:r>
                  <a:rPr lang="fr-CA" sz="1600">
                    <a:cs typeface="Calibri" panose="020F0502020204030204"/>
                  </a:rPr>
                  <a:t>(élevé)</a:t>
                </a: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2"/>
                </a:pPr>
                <a:r>
                  <a:rPr lang="fr-CA" sz="2000"/>
                  <a:t>Poser un diagnostic sur l’état du véhicule. 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>
                    <a:cs typeface="Calibri" panose="020F0502020204030204"/>
                  </a:rPr>
                  <a:t>Examen attentif des composants du véhicule. (moyennement élevé)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Respect des étapes de vérification. (très élevé)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solidFill>
                      <a:srgbClr val="000000"/>
                    </a:solidFill>
                    <a:cs typeface="Calibri" panose="020F0502020204030204"/>
                  </a:rPr>
                  <a:t>Repérage </a:t>
                </a:r>
                <a:r>
                  <a:rPr lang="fr-CA" sz="1600">
                    <a:cs typeface="Calibri" panose="020F0502020204030204"/>
                  </a:rPr>
                  <a:t>juste des anomalies. (élevé)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Détermination de la gravité des défectuosités.(très élevé)</a:t>
                </a:r>
                <a:endParaRPr lang="fr-CA" sz="1600">
                  <a:ea typeface="Calibri"/>
                  <a:cs typeface="Calibri" panose="020F0502020204030204"/>
                </a:endParaRP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50985" y="5726403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695374" y="5753691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168112" y="5751834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34859" y="2275299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044688" y="5753691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833649" y="418754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831936" y="1963838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VA</a:t>
            </a:r>
            <a:endParaRPr lang="fr-CA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</a:t>
            </a:r>
            <a:endParaRPr lang="fr-CA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</a:t>
            </a:r>
            <a:endParaRPr lang="fr-CA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III</a:t>
            </a:r>
            <a:endParaRPr lang="fr-CA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/>
              <a:t>Niveaux d’exigence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EF5D255-C954-9967-4983-1AEFB592088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98352" y="2277968"/>
            <a:ext cx="5125904" cy="104131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fr-CA" i="1">
                <a:ea typeface="Calibri" panose="020F0502020204030204"/>
                <a:cs typeface="Calibri"/>
              </a:rPr>
              <a:t>Analyse /rechercher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fr-CA" sz="1600"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fr-CA" sz="1600">
              <a:cs typeface="Calibri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D3F888-0712-1A43-3AAA-7E498A69DAF9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93028" y="4182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>
                <a:cs typeface="Calibri"/>
              </a:rPr>
              <a:t>jugement/évaluation</a:t>
            </a:r>
          </a:p>
        </p:txBody>
      </p:sp>
      <p:sp>
        <p:nvSpPr>
          <p:cNvPr id="24" name="ZoneTexte 23">
            <a:hlinkClick r:id="rId33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/>
        </p:nvSpPr>
        <p:spPr>
          <a:xfrm>
            <a:off x="10406453" y="6289779"/>
            <a:ext cx="1517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>
                <a:hlinkClick r:id="rId34"/>
              </a:rPr>
              <a:t>C04 État du camion </a:t>
            </a:r>
          </a:p>
          <a:p>
            <a:r>
              <a:rPr lang="fr-CA" sz="1200">
                <a:hlinkClick r:id="rId34"/>
              </a:rPr>
              <a:t>Transport par camion</a:t>
            </a:r>
            <a:endParaRPr lang="fr-CA" sz="1200"/>
          </a:p>
        </p:txBody>
      </p:sp>
    </p:spTree>
    <p:extLst>
      <p:ext uri="{BB962C8B-B14F-4D97-AF65-F5344CB8AC3E}">
        <p14:creationId xmlns:p14="http://schemas.microsoft.com/office/powerpoint/2010/main" val="1615756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rgbClr val="C00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  <a:cs typeface="Calibri Light"/>
              </a:rPr>
              <a:t>ÉQUIPE 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 Éléments de compétence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>
                <a:solidFill>
                  <a:srgbClr val="FFFFFF"/>
                </a:solidFill>
              </a:rPr>
              <a:t>        Critères de performance</a:t>
            </a:r>
            <a:endParaRPr lang="fr-FR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2080" y="2277968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/>
                  <a:t>Analyser la recette et la fiche de production.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6525145" y="1514159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400">
                    <a:cs typeface="Calibri" panose="020F0502020204030204"/>
                  </a:rPr>
                  <a:t>Détermination des exigences de la commande </a:t>
                </a:r>
                <a:r>
                  <a:rPr lang="fr-CA" sz="1400">
                    <a:highlight>
                      <a:srgbClr val="0000FF"/>
                    </a:highlight>
                    <a:cs typeface="Calibri" panose="020F0502020204030204"/>
                  </a:rPr>
                  <a:t>selon</a:t>
                </a:r>
                <a:r>
                  <a:rPr lang="fr-CA" sz="1400">
                    <a:cs typeface="Calibri" panose="020F0502020204030204"/>
                  </a:rPr>
                  <a:t> le type et la quantité de produits à confectionner.</a:t>
                </a:r>
                <a:endParaRPr lang="fr-CA" sz="1400">
                  <a:ea typeface="Calibri"/>
                  <a:cs typeface="Calibri" panose="020F0502020204030204"/>
                </a:endParaRPr>
              </a:p>
              <a:p>
                <a:r>
                  <a:rPr lang="fr-CA" sz="1400">
                    <a:cs typeface="Calibri" panose="020F0502020204030204"/>
                  </a:rPr>
                  <a:t>Sélection </a:t>
                </a:r>
                <a:r>
                  <a:rPr lang="fr-CA" sz="1400">
                    <a:highlight>
                      <a:srgbClr val="00FFFF"/>
                    </a:highlight>
                    <a:cs typeface="Calibri" panose="020F0502020204030204"/>
                  </a:rPr>
                  <a:t>appropriée</a:t>
                </a:r>
                <a:r>
                  <a:rPr lang="fr-CA" sz="1400">
                    <a:cs typeface="Calibri" panose="020F0502020204030204"/>
                  </a:rPr>
                  <a:t> des ingrédients en fonction du type de production</a:t>
                </a:r>
                <a:r>
                  <a:rPr lang="fr-CA" sz="1400">
                    <a:solidFill>
                      <a:srgbClr val="92D050"/>
                    </a:solidFill>
                    <a:cs typeface="Calibri" panose="020F0502020204030204"/>
                  </a:rPr>
                  <a:t>.</a:t>
                </a:r>
                <a:endParaRPr lang="fr-CA" sz="1400">
                  <a:solidFill>
                    <a:srgbClr val="92D050"/>
                  </a:solidFill>
                  <a:ea typeface="Calibri"/>
                  <a:cs typeface="Calibri" panose="020F0502020204030204"/>
                </a:endParaRPr>
              </a:p>
              <a:p>
                <a:r>
                  <a:rPr lang="fr-CA" sz="1400">
                    <a:cs typeface="Calibri" panose="020F0502020204030204"/>
                  </a:rPr>
                  <a:t>Distinction </a:t>
                </a:r>
                <a:r>
                  <a:rPr lang="fr-CA" sz="1400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400">
                    <a:cs typeface="Calibri" panose="020F0502020204030204"/>
                  </a:rPr>
                  <a:t> des étapes de confection du produit.</a:t>
                </a:r>
                <a:endParaRPr lang="fr-CA" sz="1400">
                  <a:ea typeface="Calibri"/>
                  <a:cs typeface="Calibri" panose="020F0502020204030204"/>
                </a:endParaRPr>
              </a:p>
              <a:p>
                <a:r>
                  <a:rPr lang="fr-CA" sz="1400">
                    <a:cs typeface="Calibri" panose="020F0502020204030204"/>
                  </a:rPr>
                  <a:t>Détermination </a:t>
                </a:r>
                <a:r>
                  <a:rPr lang="fr-CA" sz="1400">
                    <a:highlight>
                      <a:srgbClr val="FFFF00"/>
                    </a:highlight>
                    <a:cs typeface="Calibri" panose="020F0502020204030204"/>
                  </a:rPr>
                  <a:t>logique</a:t>
                </a:r>
                <a:r>
                  <a:rPr lang="fr-CA" sz="1400">
                    <a:cs typeface="Calibri" panose="020F0502020204030204"/>
                  </a:rPr>
                  <a:t> de l’ordre des étapes de production.</a:t>
                </a:r>
                <a:endParaRPr lang="fr-CA" sz="1400">
                  <a:ea typeface="Calibri"/>
                  <a:cs typeface="Calibri" panose="020F0502020204030204"/>
                </a:endParaRPr>
              </a:p>
              <a:p>
                <a:r>
                  <a:rPr lang="fr-CA" sz="1400">
                    <a:cs typeface="Calibri" panose="020F0502020204030204"/>
                  </a:rPr>
                  <a:t>Calcul </a:t>
                </a:r>
                <a:r>
                  <a:rPr lang="fr-CA" sz="1400">
                    <a:solidFill>
                      <a:srgbClr val="000000"/>
                    </a:solidFill>
                    <a:highlight>
                      <a:srgbClr val="FFFF00"/>
                    </a:highlight>
                    <a:cs typeface="Calibri" panose="020F0502020204030204"/>
                  </a:rPr>
                  <a:t>exact </a:t>
                </a:r>
                <a:r>
                  <a:rPr lang="fr-CA" sz="1400">
                    <a:cs typeface="Calibri" panose="020F0502020204030204"/>
                  </a:rPr>
                  <a:t>du temps requis pour chaque étape de confection du produit.</a:t>
                </a:r>
                <a:endParaRPr lang="fr-CA" sz="1400">
                  <a:ea typeface="Calibri"/>
                  <a:cs typeface="Calibri" panose="020F0502020204030204"/>
                </a:endParaRP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AutoNum type="arabicPeriod"/>
                </a:pPr>
                <a:r>
                  <a:rPr lang="fr-CA" sz="2000">
                    <a:ea typeface="+mn-lt"/>
                    <a:cs typeface="+mn-lt"/>
                  </a:rPr>
                  <a:t>Vérifier les stocks de la réserve</a:t>
                </a:r>
                <a:endParaRPr lang="fr-CA" sz="2000">
                  <a:ea typeface="Calibri"/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30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>
                    <a:cs typeface="Calibri" panose="020F0502020204030204"/>
                  </a:rPr>
                  <a:t>Contrôle 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précis</a:t>
                </a:r>
                <a:r>
                  <a:rPr lang="fr-CA" sz="1600">
                    <a:cs typeface="Calibri" panose="020F0502020204030204"/>
                  </a:rPr>
                  <a:t> de la disponibilité des ingrédients.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Mise à jour </a:t>
                </a:r>
                <a:r>
                  <a:rPr lang="fr-CA" sz="1600">
                    <a:highlight>
                      <a:srgbClr val="FFFF00"/>
                    </a:highlight>
                    <a:cs typeface="Calibri" panose="020F0502020204030204"/>
                  </a:rPr>
                  <a:t>précise</a:t>
                </a:r>
                <a:r>
                  <a:rPr lang="fr-CA" sz="1600">
                    <a:cs typeface="Calibri" panose="020F0502020204030204"/>
                  </a:rPr>
                  <a:t> de la liste des stocks.</a:t>
                </a:r>
                <a:endParaRPr lang="fr-CA" sz="1600">
                  <a:ea typeface="Calibri"/>
                  <a:cs typeface="Calibri" panose="020F0502020204030204"/>
                </a:endParaRPr>
              </a:p>
              <a:p>
                <a:r>
                  <a:rPr lang="fr-CA" sz="1600">
                    <a:cs typeface="Calibri" panose="020F0502020204030204"/>
                  </a:rPr>
                  <a:t>Consignation </a:t>
                </a:r>
                <a:r>
                  <a:rPr lang="fr-CA" sz="1600">
                    <a:highlight>
                      <a:srgbClr val="FF0000"/>
                    </a:highlight>
                    <a:cs typeface="Calibri" panose="020F0502020204030204"/>
                  </a:rPr>
                  <a:t>efficace</a:t>
                </a:r>
                <a:r>
                  <a:rPr lang="fr-CA" sz="1600">
                    <a:cs typeface="Calibri" panose="020F0502020204030204"/>
                  </a:rPr>
                  <a:t> et sans erreur des stocks dans un fichier.</a:t>
                </a:r>
                <a:endParaRPr lang="fr-CA" sz="1600">
                  <a:ea typeface="Calibri"/>
                  <a:cs typeface="Calibri" panose="020F0502020204030204"/>
                </a:endParaRP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78016" y="5800777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635216" y="5806238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37603" y="4191396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609524" y="580156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832601" y="2280589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482961" y="5797058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043202" y="5344983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VA</a:t>
            </a:r>
            <a:endParaRPr lang="fr-CA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</a:t>
            </a:r>
            <a:endParaRPr lang="fr-CA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</a:t>
            </a:r>
            <a:endParaRPr lang="fr-CA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/>
              <a:t>III</a:t>
            </a:r>
            <a:endParaRPr lang="fr-CA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/>
              <a:t>Niveaux d’exigence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EF5D255-C954-9967-4983-1AEFB592088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98352" y="2277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/>
              <a:t>Synthèse</a:t>
            </a:r>
            <a:endParaRPr 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D3F888-0712-1A43-3AAA-7E498A69DAF9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93028" y="4182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/>
              <a:t>Application</a:t>
            </a:r>
          </a:p>
        </p:txBody>
      </p:sp>
      <p:sp>
        <p:nvSpPr>
          <p:cNvPr id="24" name="ZoneTexte 23">
            <a:hlinkClick r:id="rId34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/>
        </p:nvSpPr>
        <p:spPr>
          <a:xfrm>
            <a:off x="8245074" y="6335876"/>
            <a:ext cx="417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>
                <a:hlinkClick r:id="rId35"/>
              </a:rPr>
              <a:t>C04 Planification de la production de produite de boulangerie. </a:t>
            </a:r>
          </a:p>
          <a:p>
            <a:r>
              <a:rPr lang="fr-CA" sz="1200">
                <a:hlinkClick r:id="rId35"/>
              </a:rPr>
              <a:t>Boulangerie</a:t>
            </a:r>
            <a:endParaRPr lang="fr-CA" sz="120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933C43C-BDFF-4487-99F0-98CFA8E65736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831936" y="1963838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Niveaux taxonomiques</a:t>
            </a:r>
          </a:p>
        </p:txBody>
      </p:sp>
    </p:spTree>
    <p:extLst>
      <p:ext uri="{BB962C8B-B14F-4D97-AF65-F5344CB8AC3E}">
        <p14:creationId xmlns:p14="http://schemas.microsoft.com/office/powerpoint/2010/main" val="16257798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1d902c-cda5-4dec-bafe-e7fccb72c06e">
      <Terms xmlns="http://schemas.microsoft.com/office/infopath/2007/PartnerControls"/>
    </lcf76f155ced4ddcb4097134ff3c332f>
    <TaxCatchAll xmlns="6e05271d-ded2-4706-8106-7db5d81db34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4DC76AB36CE14C8A9723AC4E791C4C" ma:contentTypeVersion="18" ma:contentTypeDescription="Crée un document." ma:contentTypeScope="" ma:versionID="dc077582eca3d751fef5373234b96ac4">
  <xsd:schema xmlns:xsd="http://www.w3.org/2001/XMLSchema" xmlns:xs="http://www.w3.org/2001/XMLSchema" xmlns:p="http://schemas.microsoft.com/office/2006/metadata/properties" xmlns:ns2="fd1d902c-cda5-4dec-bafe-e7fccb72c06e" xmlns:ns3="6e05271d-ded2-4706-8106-7db5d81db34b" targetNamespace="http://schemas.microsoft.com/office/2006/metadata/properties" ma:root="true" ma:fieldsID="1cf5c57980737c41d18667aacdab0b58" ns2:_="" ns3:_="">
    <xsd:import namespace="fd1d902c-cda5-4dec-bafe-e7fccb72c06e"/>
    <xsd:import namespace="6e05271d-ded2-4706-8106-7db5d81db3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d902c-cda5-4dec-bafe-e7fccb72c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53b9c76b-9f1d-48e3-a9ce-7628945a9b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05271d-ded2-4706-8106-7db5d81db3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4e50c5-e967-4ace-a5fd-a910b611a113}" ma:internalName="TaxCatchAll" ma:showField="CatchAllData" ma:web="6e05271d-ded2-4706-8106-7db5d81db3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8907DE-2927-44B7-ACB1-E043DE1ABF69}">
  <ds:schemaRefs>
    <ds:schemaRef ds:uri="6e05271d-ded2-4706-8106-7db5d81db34b"/>
    <ds:schemaRef ds:uri="fd1d902c-cda5-4dec-bafe-e7fccb72c06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4DE8E3F-0DF9-4E2A-80DC-F46BCF782D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B29A0F-C3AC-4638-BFF0-4B49F57B3CD8}">
  <ds:schemaRefs>
    <ds:schemaRef ds:uri="6e05271d-ded2-4706-8106-7db5d81db34b"/>
    <ds:schemaRef ds:uri="fd1d902c-cda5-4dec-bafe-e7fccb72c0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11</Slides>
  <Notes>1</Notes>
  <HiddenSlides>0</HiddenSlide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3" baseType="lpstr">
      <vt:lpstr>Thème Office</vt:lpstr>
      <vt:lpstr>Galerie</vt:lpstr>
      <vt:lpstr>Activité 5 Étude de cas : taxonomie et niveaux d’exigence</vt:lpstr>
      <vt:lpstr>Consignes</vt:lpstr>
      <vt:lpstr>Taxonomie (Bloom)</vt:lpstr>
      <vt:lpstr>Présentation PowerPoint</vt:lpstr>
      <vt:lpstr>Présentation PowerPoint</vt:lpstr>
      <vt:lpstr>EXEMPLE D’ANALYSE</vt:lpstr>
      <vt:lpstr>ÉQUIPE 1</vt:lpstr>
      <vt:lpstr>ÉQUIPE 2</vt:lpstr>
      <vt:lpstr>ÉQUIPE 3</vt:lpstr>
      <vt:lpstr>ÉQUIPE 4</vt:lpstr>
      <vt:lpstr>ÉQUIPE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Plamondon Marc</dc:creator>
  <cp:revision>2</cp:revision>
  <dcterms:created xsi:type="dcterms:W3CDTF">2021-01-24T19:11:45Z</dcterms:created>
  <dcterms:modified xsi:type="dcterms:W3CDTF">2024-05-03T19:19:48Z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0x010100844DC76AB36CE14C8A9723AC4E791C4C</vt:lpwstr>
  </property>
  <property fmtid="{D5CDD505-2E9C-101B-9397-08002B2CF9AE}" pid="3" name="MediaServiceImageTags">
    <vt:lpwstr/>
  </property>
</Properties>
</file>