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sldIdLst>
    <p:sldId id="256" r:id="rId6"/>
    <p:sldId id="266" r:id="rId7"/>
    <p:sldId id="392" r:id="rId8"/>
    <p:sldId id="529" r:id="rId9"/>
    <p:sldId id="530" r:id="rId10"/>
    <p:sldId id="277" r:id="rId11"/>
    <p:sldId id="279" r:id="rId12"/>
    <p:sldId id="280" r:id="rId13"/>
    <p:sldId id="281" r:id="rId14"/>
    <p:sldId id="282" r:id="rId15"/>
    <p:sldId id="28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55A11"/>
    <a:srgbClr val="F1E1FF"/>
    <a:srgbClr val="FFD5D5"/>
    <a:srgbClr val="03FFEE"/>
    <a:srgbClr val="E0D5F7"/>
    <a:srgbClr val="F2E6E6"/>
    <a:srgbClr val="E3D0F5"/>
    <a:srgbClr val="FCE6E6"/>
    <a:srgbClr val="BF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4" autoAdjust="0"/>
  </p:normalViewPr>
  <p:slideViewPr>
    <p:cSldViewPr snapToGrid="0">
      <p:cViewPr>
        <p:scale>
          <a:sx n="120" d="100"/>
          <a:sy n="120" d="100"/>
        </p:scale>
        <p:origin x="114" y="-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69EC9-C034-440F-A0CE-F026ED07549D}" type="datetimeFigureOut">
              <a:rPr lang="fr-CA" smtClean="0"/>
              <a:t>2023-05-23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AA1C-A6C6-4BFE-BCB1-9AA2A44A7DF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0006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0618">
              <a:defRPr/>
            </a:pPr>
            <a:r>
              <a:rPr lang="fr-CA" b="1" dirty="0"/>
              <a:t>Tâche a un début et une fin – observable et mesurable</a:t>
            </a:r>
          </a:p>
          <a:p>
            <a:r>
              <a:rPr lang="fr-CA" b="1" dirty="0"/>
              <a:t>Vidéo 2:46 min</a:t>
            </a:r>
          </a:p>
          <a:p>
            <a:endParaRPr lang="fr-CA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0700-28CD-49FF-80C0-37E6C5897E6B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1941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9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40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828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40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09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358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502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8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356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940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2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23.05.2023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45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8.xml"/><Relationship Id="rId13" Type="http://schemas.openxmlformats.org/officeDocument/2006/relationships/tags" Target="../tags/tag153.xml"/><Relationship Id="rId18" Type="http://schemas.openxmlformats.org/officeDocument/2006/relationships/tags" Target="../tags/tag158.xml"/><Relationship Id="rId26" Type="http://schemas.openxmlformats.org/officeDocument/2006/relationships/tags" Target="../tags/tag166.xml"/><Relationship Id="rId3" Type="http://schemas.openxmlformats.org/officeDocument/2006/relationships/tags" Target="../tags/tag143.xml"/><Relationship Id="rId21" Type="http://schemas.openxmlformats.org/officeDocument/2006/relationships/tags" Target="../tags/tag161.xml"/><Relationship Id="rId34" Type="http://schemas.openxmlformats.org/officeDocument/2006/relationships/hyperlink" Target="https://www.inforoutefpt.org/ministere_docs/publications/secteur06/PE06ConduiteProcTraitEau5328.pdf" TargetMode="External"/><Relationship Id="rId7" Type="http://schemas.openxmlformats.org/officeDocument/2006/relationships/tags" Target="../tags/tag147.xml"/><Relationship Id="rId12" Type="http://schemas.openxmlformats.org/officeDocument/2006/relationships/tags" Target="../tags/tag152.xml"/><Relationship Id="rId17" Type="http://schemas.openxmlformats.org/officeDocument/2006/relationships/tags" Target="../tags/tag157.xml"/><Relationship Id="rId25" Type="http://schemas.openxmlformats.org/officeDocument/2006/relationships/tags" Target="../tags/tag165.xml"/><Relationship Id="rId33" Type="http://schemas.openxmlformats.org/officeDocument/2006/relationships/image" Target="../media/image6.png"/><Relationship Id="rId2" Type="http://schemas.openxmlformats.org/officeDocument/2006/relationships/tags" Target="../tags/tag142.xml"/><Relationship Id="rId16" Type="http://schemas.openxmlformats.org/officeDocument/2006/relationships/tags" Target="../tags/tag156.xml"/><Relationship Id="rId20" Type="http://schemas.openxmlformats.org/officeDocument/2006/relationships/tags" Target="../tags/tag160.xml"/><Relationship Id="rId29" Type="http://schemas.openxmlformats.org/officeDocument/2006/relationships/tags" Target="../tags/tag169.xml"/><Relationship Id="rId1" Type="http://schemas.openxmlformats.org/officeDocument/2006/relationships/tags" Target="../tags/tag141.xml"/><Relationship Id="rId6" Type="http://schemas.openxmlformats.org/officeDocument/2006/relationships/tags" Target="../tags/tag146.xml"/><Relationship Id="rId11" Type="http://schemas.openxmlformats.org/officeDocument/2006/relationships/tags" Target="../tags/tag151.xml"/><Relationship Id="rId24" Type="http://schemas.openxmlformats.org/officeDocument/2006/relationships/tags" Target="../tags/tag164.xml"/><Relationship Id="rId32" Type="http://schemas.openxmlformats.org/officeDocument/2006/relationships/image" Target="../media/image5.png"/><Relationship Id="rId5" Type="http://schemas.openxmlformats.org/officeDocument/2006/relationships/tags" Target="../tags/tag145.xml"/><Relationship Id="rId15" Type="http://schemas.openxmlformats.org/officeDocument/2006/relationships/tags" Target="../tags/tag155.xml"/><Relationship Id="rId23" Type="http://schemas.openxmlformats.org/officeDocument/2006/relationships/tags" Target="../tags/tag163.xml"/><Relationship Id="rId28" Type="http://schemas.openxmlformats.org/officeDocument/2006/relationships/tags" Target="../tags/tag168.xml"/><Relationship Id="rId10" Type="http://schemas.openxmlformats.org/officeDocument/2006/relationships/tags" Target="../tags/tag150.xml"/><Relationship Id="rId19" Type="http://schemas.openxmlformats.org/officeDocument/2006/relationships/tags" Target="../tags/tag159.xml"/><Relationship Id="rId31" Type="http://schemas.openxmlformats.org/officeDocument/2006/relationships/slideLayout" Target="../slideLayouts/slideLayout8.xml"/><Relationship Id="rId4" Type="http://schemas.openxmlformats.org/officeDocument/2006/relationships/tags" Target="../tags/tag144.xml"/><Relationship Id="rId9" Type="http://schemas.openxmlformats.org/officeDocument/2006/relationships/tags" Target="../tags/tag149.xml"/><Relationship Id="rId14" Type="http://schemas.openxmlformats.org/officeDocument/2006/relationships/tags" Target="../tags/tag154.xml"/><Relationship Id="rId22" Type="http://schemas.openxmlformats.org/officeDocument/2006/relationships/tags" Target="../tags/tag162.xml"/><Relationship Id="rId27" Type="http://schemas.openxmlformats.org/officeDocument/2006/relationships/tags" Target="../tags/tag167.xml"/><Relationship Id="rId30" Type="http://schemas.openxmlformats.org/officeDocument/2006/relationships/tags" Target="../tags/tag17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tags" Target="../tags/tag183.xml"/><Relationship Id="rId18" Type="http://schemas.openxmlformats.org/officeDocument/2006/relationships/tags" Target="../tags/tag188.xml"/><Relationship Id="rId26" Type="http://schemas.openxmlformats.org/officeDocument/2006/relationships/tags" Target="../tags/tag196.xml"/><Relationship Id="rId3" Type="http://schemas.openxmlformats.org/officeDocument/2006/relationships/tags" Target="../tags/tag173.xml"/><Relationship Id="rId21" Type="http://schemas.openxmlformats.org/officeDocument/2006/relationships/tags" Target="../tags/tag191.xml"/><Relationship Id="rId34" Type="http://schemas.openxmlformats.org/officeDocument/2006/relationships/hyperlink" Target="https://www.inforoutefpt.org/ministere_docs/publications/secteur06/PE06ConduiteProcTraitEau5328.pdf" TargetMode="External"/><Relationship Id="rId7" Type="http://schemas.openxmlformats.org/officeDocument/2006/relationships/tags" Target="../tags/tag177.xml"/><Relationship Id="rId12" Type="http://schemas.openxmlformats.org/officeDocument/2006/relationships/tags" Target="../tags/tag182.xml"/><Relationship Id="rId17" Type="http://schemas.openxmlformats.org/officeDocument/2006/relationships/tags" Target="../tags/tag187.xml"/><Relationship Id="rId25" Type="http://schemas.openxmlformats.org/officeDocument/2006/relationships/tags" Target="../tags/tag195.xml"/><Relationship Id="rId33" Type="http://schemas.openxmlformats.org/officeDocument/2006/relationships/image" Target="../media/image6.png"/><Relationship Id="rId2" Type="http://schemas.openxmlformats.org/officeDocument/2006/relationships/tags" Target="../tags/tag172.xml"/><Relationship Id="rId16" Type="http://schemas.openxmlformats.org/officeDocument/2006/relationships/tags" Target="../tags/tag186.xml"/><Relationship Id="rId20" Type="http://schemas.openxmlformats.org/officeDocument/2006/relationships/tags" Target="../tags/tag190.xml"/><Relationship Id="rId29" Type="http://schemas.openxmlformats.org/officeDocument/2006/relationships/tags" Target="../tags/tag199.xml"/><Relationship Id="rId1" Type="http://schemas.openxmlformats.org/officeDocument/2006/relationships/tags" Target="../tags/tag171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24" Type="http://schemas.openxmlformats.org/officeDocument/2006/relationships/tags" Target="../tags/tag194.xml"/><Relationship Id="rId32" Type="http://schemas.openxmlformats.org/officeDocument/2006/relationships/image" Target="../media/image5.png"/><Relationship Id="rId5" Type="http://schemas.openxmlformats.org/officeDocument/2006/relationships/tags" Target="../tags/tag175.xml"/><Relationship Id="rId15" Type="http://schemas.openxmlformats.org/officeDocument/2006/relationships/tags" Target="../tags/tag185.xml"/><Relationship Id="rId23" Type="http://schemas.openxmlformats.org/officeDocument/2006/relationships/tags" Target="../tags/tag193.xml"/><Relationship Id="rId28" Type="http://schemas.openxmlformats.org/officeDocument/2006/relationships/tags" Target="../tags/tag198.xml"/><Relationship Id="rId10" Type="http://schemas.openxmlformats.org/officeDocument/2006/relationships/tags" Target="../tags/tag180.xml"/><Relationship Id="rId19" Type="http://schemas.openxmlformats.org/officeDocument/2006/relationships/tags" Target="../tags/tag189.xml"/><Relationship Id="rId31" Type="http://schemas.openxmlformats.org/officeDocument/2006/relationships/slideLayout" Target="../slideLayouts/slideLayout8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tags" Target="../tags/tag184.xml"/><Relationship Id="rId22" Type="http://schemas.openxmlformats.org/officeDocument/2006/relationships/tags" Target="../tags/tag192.xml"/><Relationship Id="rId27" Type="http://schemas.openxmlformats.org/officeDocument/2006/relationships/tags" Target="../tags/tag197.xml"/><Relationship Id="rId30" Type="http://schemas.openxmlformats.org/officeDocument/2006/relationships/tags" Target="../tags/tag200.xml"/><Relationship Id="rId35" Type="http://schemas.openxmlformats.org/officeDocument/2006/relationships/hyperlink" Target="https://www.inforoutefpt.org/ministere_docs/publications/secteur01/PE01Representation5323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13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slideLayout" Target="../slideLayouts/slideLayout18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tags" Target="../tags/tag2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5" Type="http://schemas.openxmlformats.org/officeDocument/2006/relationships/tags" Target="../tags/tag14.xml"/><Relationship Id="rId10" Type="http://schemas.openxmlformats.org/officeDocument/2006/relationships/tags" Target="../tags/tag19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tags" Target="../tags/tag35.xml"/><Relationship Id="rId18" Type="http://schemas.openxmlformats.org/officeDocument/2006/relationships/tags" Target="../tags/tag40.xml"/><Relationship Id="rId26" Type="http://schemas.openxmlformats.org/officeDocument/2006/relationships/tags" Target="../tags/tag48.xml"/><Relationship Id="rId3" Type="http://schemas.openxmlformats.org/officeDocument/2006/relationships/tags" Target="../tags/tag25.xml"/><Relationship Id="rId21" Type="http://schemas.openxmlformats.org/officeDocument/2006/relationships/tags" Target="../tags/tag43.xml"/><Relationship Id="rId7" Type="http://schemas.openxmlformats.org/officeDocument/2006/relationships/tags" Target="../tags/tag29.xml"/><Relationship Id="rId12" Type="http://schemas.openxmlformats.org/officeDocument/2006/relationships/tags" Target="../tags/tag34.xml"/><Relationship Id="rId17" Type="http://schemas.openxmlformats.org/officeDocument/2006/relationships/tags" Target="../tags/tag39.xml"/><Relationship Id="rId25" Type="http://schemas.openxmlformats.org/officeDocument/2006/relationships/tags" Target="../tags/tag47.xml"/><Relationship Id="rId2" Type="http://schemas.openxmlformats.org/officeDocument/2006/relationships/tags" Target="../tags/tag24.xml"/><Relationship Id="rId16" Type="http://schemas.openxmlformats.org/officeDocument/2006/relationships/tags" Target="../tags/tag38.xml"/><Relationship Id="rId20" Type="http://schemas.openxmlformats.org/officeDocument/2006/relationships/tags" Target="../tags/tag42.xml"/><Relationship Id="rId29" Type="http://schemas.openxmlformats.org/officeDocument/2006/relationships/slideLayout" Target="../slideLayouts/slideLayout8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24" Type="http://schemas.openxmlformats.org/officeDocument/2006/relationships/tags" Target="../tags/tag46.xml"/><Relationship Id="rId32" Type="http://schemas.openxmlformats.org/officeDocument/2006/relationships/hyperlink" Target="https://www.inforoutefpt.org/ministere_docs/publications/secteur03/PE03Sommellerie5314.pdf" TargetMode="External"/><Relationship Id="rId5" Type="http://schemas.openxmlformats.org/officeDocument/2006/relationships/tags" Target="../tags/tag27.xml"/><Relationship Id="rId15" Type="http://schemas.openxmlformats.org/officeDocument/2006/relationships/tags" Target="../tags/tag37.xml"/><Relationship Id="rId23" Type="http://schemas.openxmlformats.org/officeDocument/2006/relationships/tags" Target="../tags/tag45.xml"/><Relationship Id="rId28" Type="http://schemas.openxmlformats.org/officeDocument/2006/relationships/tags" Target="../tags/tag50.xml"/><Relationship Id="rId10" Type="http://schemas.openxmlformats.org/officeDocument/2006/relationships/tags" Target="../tags/tag32.xml"/><Relationship Id="rId19" Type="http://schemas.openxmlformats.org/officeDocument/2006/relationships/tags" Target="../tags/tag41.xml"/><Relationship Id="rId31" Type="http://schemas.openxmlformats.org/officeDocument/2006/relationships/image" Target="../media/image6.png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tags" Target="../tags/tag36.xml"/><Relationship Id="rId22" Type="http://schemas.openxmlformats.org/officeDocument/2006/relationships/tags" Target="../tags/tag44.xml"/><Relationship Id="rId27" Type="http://schemas.openxmlformats.org/officeDocument/2006/relationships/tags" Target="../tags/tag49.xml"/><Relationship Id="rId30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18" Type="http://schemas.openxmlformats.org/officeDocument/2006/relationships/tags" Target="../tags/tag68.xml"/><Relationship Id="rId26" Type="http://schemas.openxmlformats.org/officeDocument/2006/relationships/tags" Target="../tags/tag76.xml"/><Relationship Id="rId3" Type="http://schemas.openxmlformats.org/officeDocument/2006/relationships/tags" Target="../tags/tag53.xml"/><Relationship Id="rId21" Type="http://schemas.openxmlformats.org/officeDocument/2006/relationships/tags" Target="../tags/tag71.xml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17" Type="http://schemas.openxmlformats.org/officeDocument/2006/relationships/tags" Target="../tags/tag67.xml"/><Relationship Id="rId25" Type="http://schemas.openxmlformats.org/officeDocument/2006/relationships/tags" Target="../tags/tag75.xml"/><Relationship Id="rId33" Type="http://schemas.openxmlformats.org/officeDocument/2006/relationships/hyperlink" Target="https://www.inforoutefpt.org/ministere_docs/publications/secteur06/PE06ConduiteProcTraitEau5328.pdf" TargetMode="External"/><Relationship Id="rId2" Type="http://schemas.openxmlformats.org/officeDocument/2006/relationships/tags" Target="../tags/tag52.xml"/><Relationship Id="rId16" Type="http://schemas.openxmlformats.org/officeDocument/2006/relationships/tags" Target="../tags/tag66.xml"/><Relationship Id="rId20" Type="http://schemas.openxmlformats.org/officeDocument/2006/relationships/tags" Target="../tags/tag70.xml"/><Relationship Id="rId29" Type="http://schemas.openxmlformats.org/officeDocument/2006/relationships/tags" Target="../tags/tag79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24" Type="http://schemas.openxmlformats.org/officeDocument/2006/relationships/tags" Target="../tags/tag74.xml"/><Relationship Id="rId32" Type="http://schemas.openxmlformats.org/officeDocument/2006/relationships/image" Target="../media/image6.png"/><Relationship Id="rId5" Type="http://schemas.openxmlformats.org/officeDocument/2006/relationships/tags" Target="../tags/tag55.xml"/><Relationship Id="rId15" Type="http://schemas.openxmlformats.org/officeDocument/2006/relationships/tags" Target="../tags/tag65.xml"/><Relationship Id="rId23" Type="http://schemas.openxmlformats.org/officeDocument/2006/relationships/tags" Target="../tags/tag73.xml"/><Relationship Id="rId28" Type="http://schemas.openxmlformats.org/officeDocument/2006/relationships/tags" Target="../tags/tag78.xml"/><Relationship Id="rId10" Type="http://schemas.openxmlformats.org/officeDocument/2006/relationships/tags" Target="../tags/tag60.xml"/><Relationship Id="rId19" Type="http://schemas.openxmlformats.org/officeDocument/2006/relationships/tags" Target="../tags/tag69.xml"/><Relationship Id="rId31" Type="http://schemas.openxmlformats.org/officeDocument/2006/relationships/image" Target="../media/image5.png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tags" Target="../tags/tag64.xml"/><Relationship Id="rId22" Type="http://schemas.openxmlformats.org/officeDocument/2006/relationships/tags" Target="../tags/tag72.xml"/><Relationship Id="rId27" Type="http://schemas.openxmlformats.org/officeDocument/2006/relationships/tags" Target="../tags/tag77.xml"/><Relationship Id="rId30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18" Type="http://schemas.openxmlformats.org/officeDocument/2006/relationships/tags" Target="../tags/tag97.xml"/><Relationship Id="rId26" Type="http://schemas.openxmlformats.org/officeDocument/2006/relationships/tags" Target="../tags/tag105.xml"/><Relationship Id="rId3" Type="http://schemas.openxmlformats.org/officeDocument/2006/relationships/tags" Target="../tags/tag82.xml"/><Relationship Id="rId21" Type="http://schemas.openxmlformats.org/officeDocument/2006/relationships/tags" Target="../tags/tag100.xml"/><Relationship Id="rId34" Type="http://schemas.openxmlformats.org/officeDocument/2006/relationships/hyperlink" Target="https://www.inforoutefpt.org/ministere_docs/publications/secteur06/PE06ConduiteProcTraitEau5328.pdf" TargetMode="Externa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tags" Target="../tags/tag96.xml"/><Relationship Id="rId25" Type="http://schemas.openxmlformats.org/officeDocument/2006/relationships/tags" Target="../tags/tag104.xml"/><Relationship Id="rId33" Type="http://schemas.openxmlformats.org/officeDocument/2006/relationships/image" Target="../media/image6.png"/><Relationship Id="rId2" Type="http://schemas.openxmlformats.org/officeDocument/2006/relationships/tags" Target="../tags/tag81.xml"/><Relationship Id="rId16" Type="http://schemas.openxmlformats.org/officeDocument/2006/relationships/tags" Target="../tags/tag95.xml"/><Relationship Id="rId20" Type="http://schemas.openxmlformats.org/officeDocument/2006/relationships/tags" Target="../tags/tag99.xml"/><Relationship Id="rId29" Type="http://schemas.openxmlformats.org/officeDocument/2006/relationships/tags" Target="../tags/tag108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24" Type="http://schemas.openxmlformats.org/officeDocument/2006/relationships/tags" Target="../tags/tag103.xml"/><Relationship Id="rId32" Type="http://schemas.openxmlformats.org/officeDocument/2006/relationships/image" Target="../media/image5.png"/><Relationship Id="rId5" Type="http://schemas.openxmlformats.org/officeDocument/2006/relationships/tags" Target="../tags/tag84.xml"/><Relationship Id="rId15" Type="http://schemas.openxmlformats.org/officeDocument/2006/relationships/tags" Target="../tags/tag94.xml"/><Relationship Id="rId23" Type="http://schemas.openxmlformats.org/officeDocument/2006/relationships/tags" Target="../tags/tag102.xml"/><Relationship Id="rId28" Type="http://schemas.openxmlformats.org/officeDocument/2006/relationships/tags" Target="../tags/tag107.xml"/><Relationship Id="rId10" Type="http://schemas.openxmlformats.org/officeDocument/2006/relationships/tags" Target="../tags/tag89.xml"/><Relationship Id="rId19" Type="http://schemas.openxmlformats.org/officeDocument/2006/relationships/tags" Target="../tags/tag98.xml"/><Relationship Id="rId31" Type="http://schemas.openxmlformats.org/officeDocument/2006/relationships/slideLayout" Target="../slideLayouts/slideLayout8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tags" Target="../tags/tag93.xml"/><Relationship Id="rId22" Type="http://schemas.openxmlformats.org/officeDocument/2006/relationships/tags" Target="../tags/tag101.xml"/><Relationship Id="rId27" Type="http://schemas.openxmlformats.org/officeDocument/2006/relationships/tags" Target="../tags/tag106.xml"/><Relationship Id="rId30" Type="http://schemas.openxmlformats.org/officeDocument/2006/relationships/tags" Target="../tags/tag109.xml"/><Relationship Id="rId35" Type="http://schemas.openxmlformats.org/officeDocument/2006/relationships/hyperlink" Target="https://www.inforoutefpt.org/ministere_docs/publications/secteur17/PE17TransportParCamion5291.pdf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17.xml"/><Relationship Id="rId13" Type="http://schemas.openxmlformats.org/officeDocument/2006/relationships/tags" Target="../tags/tag122.xml"/><Relationship Id="rId18" Type="http://schemas.openxmlformats.org/officeDocument/2006/relationships/tags" Target="../tags/tag127.xml"/><Relationship Id="rId26" Type="http://schemas.openxmlformats.org/officeDocument/2006/relationships/tags" Target="../tags/tag135.xml"/><Relationship Id="rId3" Type="http://schemas.openxmlformats.org/officeDocument/2006/relationships/tags" Target="../tags/tag112.xml"/><Relationship Id="rId21" Type="http://schemas.openxmlformats.org/officeDocument/2006/relationships/tags" Target="../tags/tag130.xml"/><Relationship Id="rId34" Type="http://schemas.openxmlformats.org/officeDocument/2006/relationships/image" Target="../media/image6.png"/><Relationship Id="rId7" Type="http://schemas.openxmlformats.org/officeDocument/2006/relationships/tags" Target="../tags/tag116.xml"/><Relationship Id="rId12" Type="http://schemas.openxmlformats.org/officeDocument/2006/relationships/tags" Target="../tags/tag121.xml"/><Relationship Id="rId17" Type="http://schemas.openxmlformats.org/officeDocument/2006/relationships/tags" Target="../tags/tag126.xml"/><Relationship Id="rId25" Type="http://schemas.openxmlformats.org/officeDocument/2006/relationships/tags" Target="../tags/tag134.xml"/><Relationship Id="rId33" Type="http://schemas.openxmlformats.org/officeDocument/2006/relationships/image" Target="../media/image5.png"/><Relationship Id="rId2" Type="http://schemas.openxmlformats.org/officeDocument/2006/relationships/tags" Target="../tags/tag111.xml"/><Relationship Id="rId16" Type="http://schemas.openxmlformats.org/officeDocument/2006/relationships/tags" Target="../tags/tag125.xml"/><Relationship Id="rId20" Type="http://schemas.openxmlformats.org/officeDocument/2006/relationships/tags" Target="../tags/tag129.xml"/><Relationship Id="rId29" Type="http://schemas.openxmlformats.org/officeDocument/2006/relationships/tags" Target="../tags/tag138.xml"/><Relationship Id="rId1" Type="http://schemas.openxmlformats.org/officeDocument/2006/relationships/tags" Target="../tags/tag110.xml"/><Relationship Id="rId6" Type="http://schemas.openxmlformats.org/officeDocument/2006/relationships/tags" Target="../tags/tag115.xml"/><Relationship Id="rId11" Type="http://schemas.openxmlformats.org/officeDocument/2006/relationships/tags" Target="../tags/tag120.xml"/><Relationship Id="rId24" Type="http://schemas.openxmlformats.org/officeDocument/2006/relationships/tags" Target="../tags/tag133.xml"/><Relationship Id="rId32" Type="http://schemas.openxmlformats.org/officeDocument/2006/relationships/slideLayout" Target="../slideLayouts/slideLayout8.xml"/><Relationship Id="rId5" Type="http://schemas.openxmlformats.org/officeDocument/2006/relationships/tags" Target="../tags/tag114.xml"/><Relationship Id="rId15" Type="http://schemas.openxmlformats.org/officeDocument/2006/relationships/tags" Target="../tags/tag124.xml"/><Relationship Id="rId23" Type="http://schemas.openxmlformats.org/officeDocument/2006/relationships/tags" Target="../tags/tag132.xml"/><Relationship Id="rId28" Type="http://schemas.openxmlformats.org/officeDocument/2006/relationships/tags" Target="../tags/tag137.xml"/><Relationship Id="rId36" Type="http://schemas.openxmlformats.org/officeDocument/2006/relationships/hyperlink" Target="https://www.inforoutefpt.org/ministere_docs/publications/secteur03/PE03Boulangerie-5370-2019.pdf" TargetMode="External"/><Relationship Id="rId10" Type="http://schemas.openxmlformats.org/officeDocument/2006/relationships/tags" Target="../tags/tag119.xml"/><Relationship Id="rId19" Type="http://schemas.openxmlformats.org/officeDocument/2006/relationships/tags" Target="../tags/tag128.xml"/><Relationship Id="rId31" Type="http://schemas.openxmlformats.org/officeDocument/2006/relationships/tags" Target="../tags/tag140.xml"/><Relationship Id="rId4" Type="http://schemas.openxmlformats.org/officeDocument/2006/relationships/tags" Target="../tags/tag113.xml"/><Relationship Id="rId9" Type="http://schemas.openxmlformats.org/officeDocument/2006/relationships/tags" Target="../tags/tag118.xml"/><Relationship Id="rId14" Type="http://schemas.openxmlformats.org/officeDocument/2006/relationships/tags" Target="../tags/tag123.xml"/><Relationship Id="rId22" Type="http://schemas.openxmlformats.org/officeDocument/2006/relationships/tags" Target="../tags/tag131.xml"/><Relationship Id="rId27" Type="http://schemas.openxmlformats.org/officeDocument/2006/relationships/tags" Target="../tags/tag136.xml"/><Relationship Id="rId30" Type="http://schemas.openxmlformats.org/officeDocument/2006/relationships/tags" Target="../tags/tag139.xml"/><Relationship Id="rId35" Type="http://schemas.openxmlformats.org/officeDocument/2006/relationships/hyperlink" Target="https://www.inforoutefpt.org/ministere_docs/publications/secteur06/PE06ConduiteProcTraitEau5328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pPr algn="l"/>
            <a:r>
              <a:rPr lang="fr-CA" dirty="0">
                <a:cs typeface="Calibri Light"/>
              </a:rPr>
              <a:t>Activité 06.05</a:t>
            </a:r>
            <a:br>
              <a:rPr lang="fr-CA" dirty="0">
                <a:cs typeface="Calibri Light"/>
              </a:rPr>
            </a:br>
            <a:r>
              <a:rPr lang="fr-CA" sz="4000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Étude de cas : taxonomie et niveaux d’exigence</a:t>
            </a:r>
            <a:endParaRPr lang="fr-CA" sz="5300">
              <a:latin typeface="Calibri Light"/>
              <a:cs typeface="Calibri Ligh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l"/>
            <a:r>
              <a:rPr lang="fr-CA" sz="1800" dirty="0">
                <a:ea typeface="+mn-lt"/>
                <a:cs typeface="+mn-lt"/>
              </a:rPr>
              <a:t>Inspiré de l’étude de cas, (</a:t>
            </a:r>
            <a:r>
              <a:rPr lang="fr-CA" sz="1800" dirty="0" err="1">
                <a:ea typeface="+mn-lt"/>
                <a:cs typeface="+mn-lt"/>
              </a:rPr>
              <a:t>Chamberland,G</a:t>
            </a:r>
            <a:r>
              <a:rPr lang="fr-CA" sz="1800" dirty="0">
                <a:ea typeface="+mn-lt"/>
                <a:cs typeface="+mn-lt"/>
              </a:rPr>
              <a:t>., Lavoie, L., Marquis, D., 2011, p.147)</a:t>
            </a:r>
            <a:br>
              <a:rPr lang="fr-CA" sz="1800" dirty="0">
                <a:ea typeface="+mn-lt"/>
                <a:cs typeface="+mn-lt"/>
              </a:rPr>
            </a:br>
            <a:br>
              <a:rPr lang="fr-CA" sz="1800" dirty="0">
                <a:ea typeface="+mn-lt"/>
                <a:cs typeface="+mn-lt"/>
              </a:rPr>
            </a:br>
            <a:endParaRPr lang="fr-CA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4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  <a:cs typeface="Calibri Light"/>
              </a:rPr>
              <a:t>4. ÉQUIPE JAUNE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 Éléments de compétence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Critères de performance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 dirty="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 dirty="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 dirty="0"/>
                  <a:t>Planifier le travail.</a:t>
                </a:r>
                <a:endParaRPr lang="fr-FR" sz="2000" dirty="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dirty="0">
                    <a:cs typeface="Calibri" panose="020F0502020204030204"/>
                  </a:rPr>
                  <a:t>Interprétation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dirty="0">
                    <a:cs typeface="Calibri" panose="020F0502020204030204"/>
                  </a:rPr>
                  <a:t> des directives.</a:t>
                </a:r>
              </a:p>
              <a:p>
                <a:r>
                  <a:rPr lang="fr-CA" sz="1600" dirty="0">
                    <a:cs typeface="Calibri" panose="020F0502020204030204"/>
                  </a:rPr>
                  <a:t>Interprétation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dirty="0">
                    <a:cs typeface="Calibri" panose="020F0502020204030204"/>
                  </a:rPr>
                  <a:t> des normes applicables de l’industrie.</a:t>
                </a:r>
              </a:p>
              <a:p>
                <a:r>
                  <a:rPr lang="fr-CA" sz="1600" dirty="0">
                    <a:cs typeface="Calibri" panose="020F0502020204030204"/>
                  </a:rPr>
                  <a:t>Choix </a:t>
                </a:r>
                <a:r>
                  <a:rPr lang="fr-CA" sz="1600" dirty="0">
                    <a:highlight>
                      <a:srgbClr val="00FF00"/>
                    </a:highlight>
                    <a:cs typeface="Calibri" panose="020F0502020204030204"/>
                  </a:rPr>
                  <a:t>approprié</a:t>
                </a:r>
                <a:r>
                  <a:rPr lang="fr-CA" sz="1600" dirty="0">
                    <a:cs typeface="Calibri" panose="020F0502020204030204"/>
                  </a:rPr>
                  <a:t> de l’outillage et de l’équipement.</a:t>
                </a:r>
              </a:p>
              <a:p>
                <a:r>
                  <a:rPr lang="fr-CA" sz="1600" dirty="0">
                    <a:cs typeface="Calibri" panose="020F0502020204030204"/>
                  </a:rPr>
                  <a:t>Sélection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correcte</a:t>
                </a:r>
                <a:r>
                  <a:rPr lang="fr-CA" sz="1600" dirty="0">
                    <a:cs typeface="Calibri" panose="020F0502020204030204"/>
                  </a:rPr>
                  <a:t> des matériaux de construction nécessaires et du matériel de mise au rebut.</a:t>
                </a:r>
              </a:p>
              <a:p>
                <a:r>
                  <a:rPr lang="fr-CA" sz="1600" dirty="0">
                    <a:cs typeface="Calibri" panose="020F0502020204030204"/>
                  </a:rPr>
                  <a:t>Mobilisation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correcte</a:t>
                </a:r>
                <a:r>
                  <a:rPr lang="fr-CA" sz="1600" dirty="0">
                    <a:cs typeface="Calibri" panose="020F0502020204030204"/>
                  </a:rPr>
                  <a:t> et sécuritaire du chantier.</a:t>
                </a: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 dirty="0"/>
                  <a:t>Installer l’isolant et les panneaux de support.</a:t>
                </a:r>
                <a:endParaRPr lang="fr-FR" sz="2000" dirty="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500" dirty="0">
                    <a:cs typeface="Calibri" panose="020F0502020204030204"/>
                  </a:rPr>
                  <a:t>Mise en place </a:t>
                </a:r>
                <a:r>
                  <a:rPr lang="fr-CA" sz="1500" dirty="0">
                    <a:highlight>
                      <a:srgbClr val="FFFF00"/>
                    </a:highlight>
                    <a:cs typeface="Calibri" panose="020F0502020204030204"/>
                  </a:rPr>
                  <a:t>correcte</a:t>
                </a:r>
                <a:r>
                  <a:rPr lang="fr-CA" sz="1500" dirty="0">
                    <a:cs typeface="Calibri" panose="020F0502020204030204"/>
                  </a:rPr>
                  <a:t> du coupe-vapeur.</a:t>
                </a:r>
              </a:p>
              <a:p>
                <a:r>
                  <a:rPr lang="fr-CA" sz="1500" dirty="0">
                    <a:cs typeface="Calibri" panose="020F0502020204030204"/>
                  </a:rPr>
                  <a:t>Pose en indépendance de l’isolant </a:t>
                </a:r>
                <a:r>
                  <a:rPr lang="fr-CA" sz="1500" dirty="0">
                    <a:highlight>
                      <a:srgbClr val="FFFF00"/>
                    </a:highlight>
                    <a:cs typeface="Calibri" panose="020F0502020204030204"/>
                  </a:rPr>
                  <a:t>conforme</a:t>
                </a:r>
                <a:r>
                  <a:rPr lang="fr-CA" sz="1500" dirty="0">
                    <a:cs typeface="Calibri" panose="020F0502020204030204"/>
                  </a:rPr>
                  <a:t> aux exigences du fabricant.</a:t>
                </a: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72361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35216" y="5723612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34256" y="4192300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581548" y="5723612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42080" y="2284226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332977" y="5377180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VA</a:t>
            </a:r>
            <a:endParaRPr lang="fr-CA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</a:t>
            </a:r>
            <a:endParaRPr lang="fr-CA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III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8352" y="2277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24" name="ZoneTexte 23">
            <a:hlinkClick r:id="rId34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957189" y="6335876"/>
            <a:ext cx="29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hlinkClick r:id="rId34"/>
              </a:rPr>
              <a:t>C03 Santé et sécurité au travail. </a:t>
            </a:r>
          </a:p>
          <a:p>
            <a:r>
              <a:rPr lang="fr-CA" sz="1200" dirty="0">
                <a:hlinkClick r:id="rId34"/>
              </a:rPr>
              <a:t>Conduite de procédés de traitement de l’eau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179292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  <a:cs typeface="Calibri Light"/>
              </a:rPr>
              <a:t>5. ÉQUIPE ORANGE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 Éléments de compétence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Critères de performance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 dirty="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 dirty="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 dirty="0"/>
                  <a:t>Déterminer des moyens de contrer les principaux chronophages.</a:t>
                </a:r>
                <a:endParaRPr lang="fr-FR" sz="2000" dirty="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Reconnaissance </a:t>
                </a:r>
                <a:r>
                  <a:rPr lang="fr-CA" sz="1600" dirty="0">
                    <a:cs typeface="Calibri" panose="020F0502020204030204"/>
                  </a:rPr>
                  <a:t>des principaux chronophages et de leurs effets sur la gestion du temps. </a:t>
                </a:r>
              </a:p>
              <a:p>
                <a:r>
                  <a:rPr lang="fr-CA" sz="1600" dirty="0">
                    <a:cs typeface="Calibri" panose="020F0502020204030204"/>
                  </a:rPr>
                  <a:t>Détermination de moyens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pertinents</a:t>
                </a:r>
                <a:r>
                  <a:rPr lang="fr-CA" sz="1600" dirty="0">
                    <a:cs typeface="Calibri" panose="020F0502020204030204"/>
                  </a:rPr>
                  <a:t> pour les contrer. </a:t>
                </a: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 dirty="0"/>
                  <a:t>Établir des priorités.</a:t>
                </a:r>
                <a:endParaRPr lang="fr-FR" sz="2000" dirty="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dirty="0">
                    <a:cs typeface="Calibri" panose="020F0502020204030204"/>
                  </a:rPr>
                  <a:t>Évaluation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réaliste</a:t>
                </a:r>
                <a:r>
                  <a:rPr lang="fr-CA" sz="1600" dirty="0">
                    <a:cs typeface="Calibri" panose="020F0502020204030204"/>
                  </a:rPr>
                  <a:t> de la durée des activités. </a:t>
                </a:r>
              </a:p>
              <a:p>
                <a:r>
                  <a:rPr lang="fr-CA" sz="1600" dirty="0">
                    <a:cs typeface="Calibri" panose="020F0502020204030204"/>
                  </a:rPr>
                  <a:t>Classification des activités en fonction des échéances et de leur niveau de rendement. </a:t>
                </a:r>
              </a:p>
              <a:p>
                <a:r>
                  <a:rPr lang="fr-CA" sz="1600" dirty="0">
                    <a:cs typeface="Calibri" panose="020F0502020204030204"/>
                  </a:rPr>
                  <a:t>Choix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judicieux</a:t>
                </a:r>
                <a:r>
                  <a:rPr lang="fr-CA" sz="1600" dirty="0">
                    <a:cs typeface="Calibri" panose="020F0502020204030204"/>
                  </a:rPr>
                  <a:t> des activités à déléguer. </a:t>
                </a:r>
              </a:p>
              <a:p>
                <a:r>
                  <a:rPr lang="fr-CA" sz="1600" dirty="0">
                    <a:cs typeface="Calibri" panose="020F0502020204030204"/>
                  </a:rPr>
                  <a:t>Attribution des activités aux personnes compétentes.</a:t>
                </a: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72361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31105" y="5723611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060211" y="5700345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2080" y="227796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42080" y="4192300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332977" y="5377180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VA</a:t>
            </a:r>
            <a:endParaRPr lang="fr-CA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</a:t>
            </a:r>
            <a:endParaRPr lang="fr-CA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III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8352" y="2277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24" name="ZoneTexte 23">
            <a:hlinkClick r:id="rId34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0347045" y="6289779"/>
            <a:ext cx="1636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hlinkClick r:id="rId35"/>
              </a:rPr>
              <a:t>C03 Gestion du temps. </a:t>
            </a:r>
          </a:p>
          <a:p>
            <a:r>
              <a:rPr lang="fr-CA" sz="1200" dirty="0">
                <a:hlinkClick r:id="rId35"/>
              </a:rPr>
              <a:t>Représentation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348886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3D17C-917C-4BED-9157-E862ECCCD37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>
                <a:cs typeface="Calibri Light"/>
              </a:rPr>
              <a:t>Consignes</a:t>
            </a:r>
            <a:endParaRPr lang="fr-FR"/>
          </a:p>
        </p:txBody>
      </p:sp>
      <p:pic>
        <p:nvPicPr>
          <p:cNvPr id="5" name="Image 5">
            <a:extLst>
              <a:ext uri="{FF2B5EF4-FFF2-40B4-BE49-F238E27FC236}">
                <a16:creationId xmlns:a16="http://schemas.microsoft.com/office/drawing/2014/main" id="{72492E50-D4CB-4189-A9C4-04564C74F13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9147717" y="319668"/>
            <a:ext cx="698811" cy="698811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130A801-6608-4B2C-A109-A2A24B4FC0B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9984059" y="44976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15-20</a:t>
            </a:r>
            <a:r>
              <a:rPr lang="fr-FR" dirty="0">
                <a:cs typeface="Calibri"/>
              </a:rPr>
              <a:t> min.</a:t>
            </a:r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D22E36D7-428C-8350-BB4A-5ADFA084CAF0}"/>
              </a:ext>
            </a:extLst>
          </p:cNvPr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1451579" y="2510537"/>
            <a:ext cx="9603275" cy="2253185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AutoNum type="arabicPeriod"/>
            </a:pPr>
            <a:r>
              <a:rPr lang="fr-FR" sz="2400" dirty="0">
                <a:latin typeface="Calibri"/>
                <a:ea typeface="+mn-lt"/>
                <a:cs typeface="Calibri"/>
              </a:rPr>
              <a:t>Faites</a:t>
            </a:r>
            <a:r>
              <a:rPr lang="fr-FR" sz="2400" dirty="0">
                <a:latin typeface="Calibri"/>
                <a:cs typeface="Calibri"/>
              </a:rPr>
              <a:t> l’analyse taxonomique des éléments de compétence associés à votre équipe. </a:t>
            </a:r>
          </a:p>
          <a:p>
            <a:pPr marL="914400" lvl="1" indent="-457200">
              <a:buFont typeface="+mj-lt"/>
              <a:buAutoNum type="alphaLcPeriod"/>
            </a:pPr>
            <a:r>
              <a:rPr lang="fr-FR" sz="2400" dirty="0">
                <a:latin typeface="Calibri"/>
                <a:cs typeface="Calibri"/>
              </a:rPr>
              <a:t>Déplacez les pastilles à la taxonomie correspondante.</a:t>
            </a:r>
          </a:p>
          <a:p>
            <a:pPr marL="342900" indent="-342900">
              <a:buAutoNum type="arabicPeriod"/>
            </a:pPr>
            <a:r>
              <a:rPr lang="fr-FR" sz="2400" dirty="0">
                <a:latin typeface="Calibri"/>
                <a:cs typeface="Calibri"/>
              </a:rPr>
              <a:t>Faites l’analyse des niveaux d’exigence des critères de performance.</a:t>
            </a:r>
          </a:p>
          <a:p>
            <a:pPr marL="914400" lvl="1" indent="-457200">
              <a:buFont typeface="+mj-lt"/>
              <a:buAutoNum type="alphaLcPeriod"/>
            </a:pPr>
            <a:r>
              <a:rPr lang="fr-FR" sz="2200" dirty="0">
                <a:latin typeface="Calibri"/>
                <a:cs typeface="Calibri"/>
              </a:rPr>
              <a:t>Surlignez  la couleur associée au niveau d’exigence correspondant.</a:t>
            </a:r>
            <a:endParaRPr lang="fr-FR" sz="2200" dirty="0"/>
          </a:p>
          <a:p>
            <a:pPr marL="342900" indent="-342900">
              <a:buAutoNum type="arabicPeriod"/>
            </a:pPr>
            <a:r>
              <a:rPr lang="fr-FR" sz="2400" dirty="0">
                <a:latin typeface="Calibri"/>
                <a:ea typeface="+mn-lt"/>
                <a:cs typeface="Calibri"/>
              </a:rPr>
              <a:t>Nommez</a:t>
            </a:r>
            <a:r>
              <a:rPr lang="fr-FR" sz="2400" dirty="0">
                <a:latin typeface="Calibri"/>
                <a:cs typeface="Calibri"/>
              </a:rPr>
              <a:t> un porte-parole et présentez votre résultat au groupe.</a:t>
            </a:r>
            <a:endParaRPr lang="fr-FR" sz="2400" dirty="0"/>
          </a:p>
          <a:p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7FE24E3-B992-4D9D-91F8-4413448EBE0C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44059" y="2003635"/>
            <a:ext cx="9540000" cy="3570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075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partir du ou des éléments de compétence assigné(s) à votre équipe</a:t>
            </a:r>
            <a:r>
              <a:rPr lang="fr-CA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kumimoji="0" lang="fr-CA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56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18089" y="64494"/>
            <a:ext cx="9433048" cy="1143000"/>
          </a:xfrm>
        </p:spPr>
        <p:txBody>
          <a:bodyPr/>
          <a:lstStyle/>
          <a:p>
            <a:pPr algn="ctr"/>
            <a:r>
              <a:rPr lang="fr-CA" dirty="0"/>
              <a:t>Taxonomie (Bloom)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FA32493-8CE7-4B43-88F6-F5BA7813C7FB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23310" y="753075"/>
            <a:ext cx="10368945" cy="5351850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139391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  <p:custDataLst>
              <p:tags r:id="rId1"/>
            </p:custDataLst>
          </p:nvPr>
        </p:nvSpPr>
        <p:spPr>
          <a:xfrm>
            <a:off x="619125" y="377825"/>
            <a:ext cx="11572875" cy="6477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fr-CA" sz="4000" dirty="0"/>
              <a:t>Les niveaux d’exigence : un langage précis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B59C0481-E24A-4843-B4FB-33AE8F86CFE5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5189605" y="3098486"/>
            <a:ext cx="1533647" cy="1486440"/>
            <a:chOff x="7686083" y="2055656"/>
            <a:chExt cx="3765942" cy="3743763"/>
          </a:xfrm>
        </p:grpSpPr>
        <p:sp>
          <p:nvSpPr>
            <p:cNvPr id="4" name="Block Arc 3">
              <a:extLst>
                <a:ext uri="{FF2B5EF4-FFF2-40B4-BE49-F238E27FC236}">
                  <a16:creationId xmlns:a16="http://schemas.microsoft.com/office/drawing/2014/main" id="{732024A6-F4AA-44AB-A1EC-174B3E3AC59D}"/>
                </a:ext>
              </a:extLst>
            </p:cNvPr>
            <p:cNvSpPr/>
            <p:nvPr/>
          </p:nvSpPr>
          <p:spPr>
            <a:xfrm>
              <a:off x="7695609" y="2061266"/>
              <a:ext cx="3619171" cy="3619170"/>
            </a:xfrm>
            <a:prstGeom prst="blockArc">
              <a:avLst>
                <a:gd name="adj1" fmla="val 11665054"/>
                <a:gd name="adj2" fmla="val 16188267"/>
                <a:gd name="adj3" fmla="val 29857"/>
              </a:avLst>
            </a:prstGeom>
            <a:solidFill>
              <a:srgbClr val="00B050">
                <a:alpha val="4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" name="Block Arc 4">
              <a:extLst>
                <a:ext uri="{FF2B5EF4-FFF2-40B4-BE49-F238E27FC236}">
                  <a16:creationId xmlns:a16="http://schemas.microsoft.com/office/drawing/2014/main" id="{8789D864-0045-4849-9B64-D648D96188EF}"/>
                </a:ext>
              </a:extLst>
            </p:cNvPr>
            <p:cNvSpPr/>
            <p:nvPr/>
          </p:nvSpPr>
          <p:spPr>
            <a:xfrm rot="4500000">
              <a:off x="7799582" y="2055655"/>
              <a:ext cx="3619170" cy="3619171"/>
            </a:xfrm>
            <a:prstGeom prst="blockArc">
              <a:avLst>
                <a:gd name="adj1" fmla="val 11684609"/>
                <a:gd name="adj2" fmla="val 16173964"/>
                <a:gd name="adj3" fmla="val 29814"/>
              </a:avLst>
            </a:prstGeom>
            <a:solidFill>
              <a:srgbClr val="FFC000">
                <a:alpha val="4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6" name="Block Arc 5">
              <a:extLst>
                <a:ext uri="{FF2B5EF4-FFF2-40B4-BE49-F238E27FC236}">
                  <a16:creationId xmlns:a16="http://schemas.microsoft.com/office/drawing/2014/main" id="{7B6061FF-0786-4849-91BF-4E7CEEED52E3}"/>
                </a:ext>
              </a:extLst>
            </p:cNvPr>
            <p:cNvSpPr/>
            <p:nvPr/>
          </p:nvSpPr>
          <p:spPr>
            <a:xfrm rot="9180000">
              <a:off x="7832854" y="2150731"/>
              <a:ext cx="3619171" cy="3619170"/>
            </a:xfrm>
            <a:prstGeom prst="blockArc">
              <a:avLst>
                <a:gd name="adj1" fmla="val 11508045"/>
                <a:gd name="adj2" fmla="val 16173964"/>
                <a:gd name="adj3" fmla="val 29814"/>
              </a:avLst>
            </a:prstGeom>
            <a:solidFill>
              <a:srgbClr val="C00000">
                <a:alpha val="36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7" name="Block Arc 6">
              <a:extLst>
                <a:ext uri="{FF2B5EF4-FFF2-40B4-BE49-F238E27FC236}">
                  <a16:creationId xmlns:a16="http://schemas.microsoft.com/office/drawing/2014/main" id="{80A5B3A7-6B60-43D2-976E-365BFC573AB2}"/>
                </a:ext>
              </a:extLst>
            </p:cNvPr>
            <p:cNvSpPr/>
            <p:nvPr/>
          </p:nvSpPr>
          <p:spPr>
            <a:xfrm rot="17100000">
              <a:off x="7686084" y="2180248"/>
              <a:ext cx="3619170" cy="3619171"/>
            </a:xfrm>
            <a:prstGeom prst="blockArc">
              <a:avLst>
                <a:gd name="adj1" fmla="val 11665054"/>
                <a:gd name="adj2" fmla="val 16173964"/>
                <a:gd name="adj3" fmla="val 29814"/>
              </a:avLst>
            </a:prstGeom>
            <a:solidFill>
              <a:schemeClr val="bg1">
                <a:lumMod val="8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9" name="Rounded Rectangle 12">
              <a:extLst>
                <a:ext uri="{FF2B5EF4-FFF2-40B4-BE49-F238E27FC236}">
                  <a16:creationId xmlns:a16="http://schemas.microsoft.com/office/drawing/2014/main" id="{B62EE484-BE26-4897-BE66-D6F73ADCC56C}"/>
                </a:ext>
              </a:extLst>
            </p:cNvPr>
            <p:cNvSpPr/>
            <p:nvPr/>
          </p:nvSpPr>
          <p:spPr>
            <a:xfrm>
              <a:off x="9303222" y="3607430"/>
              <a:ext cx="537236" cy="640214"/>
            </a:xfrm>
            <a:custGeom>
              <a:avLst/>
              <a:gdLst/>
              <a:ahLst/>
              <a:cxnLst/>
              <a:rect l="l" t="t" r="r" b="b"/>
              <a:pathLst>
                <a:path w="3312367" h="3947283">
                  <a:moveTo>
                    <a:pt x="2537615" y="3705909"/>
                  </a:moveTo>
                  <a:cubicBezTo>
                    <a:pt x="2512344" y="3705909"/>
                    <a:pt x="2491857" y="3726396"/>
                    <a:pt x="2491857" y="3751667"/>
                  </a:cubicBezTo>
                  <a:cubicBezTo>
                    <a:pt x="2491857" y="3776938"/>
                    <a:pt x="2512344" y="3797425"/>
                    <a:pt x="2537615" y="3797425"/>
                  </a:cubicBezTo>
                  <a:lnTo>
                    <a:pt x="2762175" y="3797425"/>
                  </a:lnTo>
                  <a:cubicBezTo>
                    <a:pt x="2787446" y="3797425"/>
                    <a:pt x="2807933" y="3776938"/>
                    <a:pt x="2807933" y="3751667"/>
                  </a:cubicBezTo>
                  <a:cubicBezTo>
                    <a:pt x="2807933" y="3726396"/>
                    <a:pt x="2787446" y="3705909"/>
                    <a:pt x="2762175" y="3705909"/>
                  </a:cubicBezTo>
                  <a:close/>
                  <a:moveTo>
                    <a:pt x="1141114" y="3408594"/>
                  </a:moveTo>
                  <a:cubicBezTo>
                    <a:pt x="1097903" y="3408594"/>
                    <a:pt x="1062874" y="3443623"/>
                    <a:pt x="1062874" y="3486834"/>
                  </a:cubicBezTo>
                  <a:cubicBezTo>
                    <a:pt x="1062874" y="3530045"/>
                    <a:pt x="1097903" y="3565073"/>
                    <a:pt x="1141114" y="3565073"/>
                  </a:cubicBezTo>
                  <a:lnTo>
                    <a:pt x="1525078" y="3565074"/>
                  </a:lnTo>
                  <a:cubicBezTo>
                    <a:pt x="1568289" y="3565074"/>
                    <a:pt x="1603318" y="3530045"/>
                    <a:pt x="1603318" y="3486834"/>
                  </a:cubicBezTo>
                  <a:lnTo>
                    <a:pt x="1603319" y="3486834"/>
                  </a:lnTo>
                  <a:cubicBezTo>
                    <a:pt x="1603319" y="3443623"/>
                    <a:pt x="1568290" y="3408594"/>
                    <a:pt x="1525079" y="3408594"/>
                  </a:cubicBezTo>
                  <a:close/>
                  <a:moveTo>
                    <a:pt x="2129393" y="1705414"/>
                  </a:moveTo>
                  <a:lnTo>
                    <a:pt x="2129393" y="3580170"/>
                  </a:lnTo>
                  <a:lnTo>
                    <a:pt x="3126216" y="3580170"/>
                  </a:lnTo>
                  <a:lnTo>
                    <a:pt x="3126216" y="1705414"/>
                  </a:lnTo>
                  <a:close/>
                  <a:moveTo>
                    <a:pt x="2481193" y="1533789"/>
                  </a:moveTo>
                  <a:cubicBezTo>
                    <a:pt x="2462682" y="1533789"/>
                    <a:pt x="2447676" y="1548795"/>
                    <a:pt x="2447676" y="1567306"/>
                  </a:cubicBezTo>
                  <a:lnTo>
                    <a:pt x="2447676" y="1572258"/>
                  </a:lnTo>
                  <a:cubicBezTo>
                    <a:pt x="2447676" y="1590769"/>
                    <a:pt x="2462682" y="1605775"/>
                    <a:pt x="2481193" y="1605775"/>
                  </a:cubicBezTo>
                  <a:lnTo>
                    <a:pt x="2774415" y="1605775"/>
                  </a:lnTo>
                  <a:cubicBezTo>
                    <a:pt x="2792926" y="1605775"/>
                    <a:pt x="2807932" y="1590769"/>
                    <a:pt x="2807932" y="1572258"/>
                  </a:cubicBezTo>
                  <a:lnTo>
                    <a:pt x="2807932" y="1567306"/>
                  </a:lnTo>
                  <a:cubicBezTo>
                    <a:pt x="2807932" y="1548795"/>
                    <a:pt x="2792926" y="1533789"/>
                    <a:pt x="2774415" y="1533789"/>
                  </a:cubicBezTo>
                  <a:close/>
                  <a:moveTo>
                    <a:pt x="2113478" y="1418392"/>
                  </a:moveTo>
                  <a:lnTo>
                    <a:pt x="3142130" y="1418392"/>
                  </a:lnTo>
                  <a:cubicBezTo>
                    <a:pt x="3236149" y="1418392"/>
                    <a:pt x="3312367" y="1494610"/>
                    <a:pt x="3312367" y="1588629"/>
                  </a:cubicBezTo>
                  <a:lnTo>
                    <a:pt x="3312367" y="3777046"/>
                  </a:lnTo>
                  <a:cubicBezTo>
                    <a:pt x="3312367" y="3871065"/>
                    <a:pt x="3236149" y="3947283"/>
                    <a:pt x="3142130" y="3947283"/>
                  </a:cubicBezTo>
                  <a:lnTo>
                    <a:pt x="2113478" y="3947283"/>
                  </a:lnTo>
                  <a:cubicBezTo>
                    <a:pt x="2019459" y="3947283"/>
                    <a:pt x="1943241" y="3871065"/>
                    <a:pt x="1943241" y="3777046"/>
                  </a:cubicBezTo>
                  <a:lnTo>
                    <a:pt x="1943241" y="1588629"/>
                  </a:lnTo>
                  <a:cubicBezTo>
                    <a:pt x="1943241" y="1494610"/>
                    <a:pt x="2019459" y="1418392"/>
                    <a:pt x="2113478" y="1418392"/>
                  </a:cubicBezTo>
                  <a:close/>
                  <a:moveTo>
                    <a:pt x="1006317" y="157391"/>
                  </a:moveTo>
                  <a:cubicBezTo>
                    <a:pt x="987806" y="157391"/>
                    <a:pt x="972800" y="172397"/>
                    <a:pt x="972800" y="190908"/>
                  </a:cubicBezTo>
                  <a:lnTo>
                    <a:pt x="972800" y="195860"/>
                  </a:lnTo>
                  <a:cubicBezTo>
                    <a:pt x="972800" y="214371"/>
                    <a:pt x="987806" y="229377"/>
                    <a:pt x="1006317" y="229377"/>
                  </a:cubicBezTo>
                  <a:lnTo>
                    <a:pt x="1659876" y="229377"/>
                  </a:lnTo>
                  <a:cubicBezTo>
                    <a:pt x="1678387" y="229377"/>
                    <a:pt x="1693393" y="214371"/>
                    <a:pt x="1693393" y="195860"/>
                  </a:cubicBezTo>
                  <a:lnTo>
                    <a:pt x="1693393" y="190908"/>
                  </a:lnTo>
                  <a:cubicBezTo>
                    <a:pt x="1693393" y="172397"/>
                    <a:pt x="1678387" y="157391"/>
                    <a:pt x="1659876" y="157391"/>
                  </a:cubicBezTo>
                  <a:close/>
                  <a:moveTo>
                    <a:pt x="264780" y="0"/>
                  </a:moveTo>
                  <a:lnTo>
                    <a:pt x="2401413" y="0"/>
                  </a:lnTo>
                  <a:cubicBezTo>
                    <a:pt x="2547647" y="0"/>
                    <a:pt x="2666193" y="118546"/>
                    <a:pt x="2666193" y="264780"/>
                  </a:cubicBezTo>
                  <a:lnTo>
                    <a:pt x="2666193" y="1345374"/>
                  </a:lnTo>
                  <a:lnTo>
                    <a:pt x="2369517" y="1345374"/>
                  </a:lnTo>
                  <a:lnTo>
                    <a:pt x="2369517" y="366783"/>
                  </a:lnTo>
                  <a:lnTo>
                    <a:pt x="296676" y="366783"/>
                  </a:lnTo>
                  <a:lnTo>
                    <a:pt x="296676" y="3219873"/>
                  </a:lnTo>
                  <a:lnTo>
                    <a:pt x="1867527" y="3219873"/>
                  </a:lnTo>
                  <a:lnTo>
                    <a:pt x="1867527" y="3778374"/>
                  </a:lnTo>
                  <a:lnTo>
                    <a:pt x="264780" y="3778374"/>
                  </a:lnTo>
                  <a:cubicBezTo>
                    <a:pt x="118546" y="3778374"/>
                    <a:pt x="0" y="3659828"/>
                    <a:pt x="0" y="3513594"/>
                  </a:cubicBezTo>
                  <a:lnTo>
                    <a:pt x="0" y="264780"/>
                  </a:lnTo>
                  <a:cubicBezTo>
                    <a:pt x="0" y="118546"/>
                    <a:pt x="118546" y="0"/>
                    <a:pt x="26478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</p:grpSp>
      <p:sp>
        <p:nvSpPr>
          <p:cNvPr id="38" name="ZoneTexte 37">
            <a:extLst>
              <a:ext uri="{FF2B5EF4-FFF2-40B4-BE49-F238E27FC236}">
                <a16:creationId xmlns:a16="http://schemas.microsoft.com/office/drawing/2014/main" id="{9F974B86-8AC3-4DF3-A643-5FA39B8E2BBF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44955" y="1035855"/>
            <a:ext cx="11573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Les niveaux d’exigences se définissent en fonction</a:t>
            </a: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de la « difficulté » ou de la complexité </a:t>
            </a: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liée à la fabrication ou à l’assemblage d’un produit, au type de service à rendre, à l’application (ou au respect) d’une démarche. </a:t>
            </a:r>
            <a:r>
              <a:rPr kumimoji="0" lang="fr-CA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Ils ne </a:t>
            </a:r>
            <a:r>
              <a:rPr kumimoji="0" lang="fr-CA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correspondent pas à des niveaux d’exercice </a:t>
            </a:r>
            <a:r>
              <a:rPr kumimoji="0" lang="fr-CA" sz="18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de la profession</a:t>
            </a:r>
            <a:r>
              <a:rPr kumimoji="0" lang="fr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 (seuil d’entrée, spécialisation, etc.).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AE8DF396-FA68-4BD0-882D-519CBD810135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0" y="6576482"/>
            <a:ext cx="4798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*Guide d’élaboration des cadres d’évaluation (MEQ, p.35, 2019)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3988A34-3A4D-4C53-B7BE-92E10CED2D82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206955" y="3816971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VA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4D7E013A-5546-46CD-AC45-97EA178D76AC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491680" y="3276435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4EBA6490-EBA3-42F4-99CE-DE1122D2E7D2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6172717" y="3281064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II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E79B8E75-E700-465F-A30F-7DC9DB76672E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6297507" y="3909374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+mn-cs"/>
              </a:rPr>
              <a:t>III</a:t>
            </a:r>
            <a:endParaRPr kumimoji="0" lang="fr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56" name="Group 15">
            <a:extLst>
              <a:ext uri="{FF2B5EF4-FFF2-40B4-BE49-F238E27FC236}">
                <a16:creationId xmlns:a16="http://schemas.microsoft.com/office/drawing/2014/main" id="{ACED6CCD-A844-4531-A450-14824390CB89}"/>
              </a:ext>
            </a:extLst>
          </p:cNvPr>
          <p:cNvGrpSpPr/>
          <p:nvPr>
            <p:custDataLst>
              <p:tags r:id="rId9"/>
            </p:custDataLst>
          </p:nvPr>
        </p:nvGrpSpPr>
        <p:grpSpPr>
          <a:xfrm>
            <a:off x="351093" y="2373143"/>
            <a:ext cx="4798108" cy="1463038"/>
            <a:chOff x="3017860" y="4283314"/>
            <a:chExt cx="1624783" cy="1050387"/>
          </a:xfrm>
          <a:solidFill>
            <a:srgbClr val="99DFB9"/>
          </a:solidFill>
        </p:grpSpPr>
        <p:sp>
          <p:nvSpPr>
            <p:cNvPr id="57" name="TextBox 16">
              <a:extLst>
                <a:ext uri="{FF2B5EF4-FFF2-40B4-BE49-F238E27FC236}">
                  <a16:creationId xmlns:a16="http://schemas.microsoft.com/office/drawing/2014/main" id="{A06AF69B-9B6F-4AF9-A0E8-6F83D67E8CD1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773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Ce niveau représente une tâche de complexité moyenne et souvent fréquente dans le métier.</a:t>
              </a:r>
              <a:r>
                <a:rPr kumimoji="0" lang="ko-KR" altLang="fr-F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 </a:t>
              </a:r>
              <a:br>
                <a:rPr kumimoji="0" lang="fr-CA" altLang="ko-K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</a:br>
              <a:r>
                <a:rPr kumimoji="0" lang="fr-C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Ce niveau d’exigence permet l’ajout de tolérances</a:t>
              </a:r>
              <a:r>
                <a:rPr kumimoji="0" lang="fr-CA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. </a:t>
              </a:r>
            </a:p>
          </p:txBody>
        </p:sp>
        <p:sp>
          <p:nvSpPr>
            <p:cNvPr id="58" name="TextBox 17">
              <a:extLst>
                <a:ext uri="{FF2B5EF4-FFF2-40B4-BE49-F238E27FC236}">
                  <a16:creationId xmlns:a16="http://schemas.microsoft.com/office/drawing/2014/main" id="{B9C53A7E-475D-4C68-A23E-D4BDAE9E3F5C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Moyennement</a:t>
              </a: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 </a:t>
              </a:r>
              <a:r>
                <a:rPr kumimoji="0" lang="en-US" altLang="ko-KR" sz="1600" b="1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élevé</a:t>
              </a: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 (I)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59" name="Group 15">
            <a:extLst>
              <a:ext uri="{FF2B5EF4-FFF2-40B4-BE49-F238E27FC236}">
                <a16:creationId xmlns:a16="http://schemas.microsoft.com/office/drawing/2014/main" id="{CD12AF1D-AC9B-4C57-BE84-A06817E77BF6}"/>
              </a:ext>
            </a:extLst>
          </p:cNvPr>
          <p:cNvGrpSpPr/>
          <p:nvPr>
            <p:custDataLst>
              <p:tags r:id="rId10"/>
            </p:custDataLst>
          </p:nvPr>
        </p:nvGrpSpPr>
        <p:grpSpPr>
          <a:xfrm>
            <a:off x="406045" y="4332819"/>
            <a:ext cx="4677501" cy="1463038"/>
            <a:chOff x="3017860" y="4283314"/>
            <a:chExt cx="1624783" cy="1050386"/>
          </a:xfrm>
        </p:grpSpPr>
        <p:sp>
          <p:nvSpPr>
            <p:cNvPr id="60" name="TextBox 16">
              <a:extLst>
                <a:ext uri="{FF2B5EF4-FFF2-40B4-BE49-F238E27FC236}">
                  <a16:creationId xmlns:a16="http://schemas.microsoft.com/office/drawing/2014/main" id="{86D389AB-44F1-43B2-B5A5-DCCC19E2FE7E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773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Un niveau d’exigence variable est souvent en lien avec le contexte de production, le rendement attendu ou la créativité. </a:t>
              </a:r>
              <a:br>
                <a:rPr kumimoji="0" lang="fr-C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</a:br>
              <a:r>
                <a:rPr kumimoji="0" lang="fr-C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</a:rPr>
                <a:t>Ce niveau permet des tolérances. </a:t>
              </a:r>
              <a:endParaRPr kumimoji="0" lang="ko-KR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61" name="TextBox 17">
              <a:extLst>
                <a:ext uri="{FF2B5EF4-FFF2-40B4-BE49-F238E27FC236}">
                  <a16:creationId xmlns:a16="http://schemas.microsoft.com/office/drawing/2014/main" id="{ECBE6202-A84E-4B96-9771-56D6AE3F3909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Variable (</a:t>
              </a:r>
              <a:r>
                <a:rPr kumimoji="0" lang="en-US" altLang="ko-KR" sz="1600" b="1" i="0" u="none" strike="noStrike" kern="1200" cap="none" spc="0" normalizeH="0" baseline="0" noProof="0" err="1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Va</a:t>
              </a: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62" name="Group 15">
            <a:extLst>
              <a:ext uri="{FF2B5EF4-FFF2-40B4-BE49-F238E27FC236}">
                <a16:creationId xmlns:a16="http://schemas.microsoft.com/office/drawing/2014/main" id="{2B029212-19F7-4914-BDB2-65D771B8A873}"/>
              </a:ext>
            </a:extLst>
          </p:cNvPr>
          <p:cNvGrpSpPr/>
          <p:nvPr>
            <p:custDataLst>
              <p:tags r:id="rId11"/>
            </p:custDataLst>
          </p:nvPr>
        </p:nvGrpSpPr>
        <p:grpSpPr>
          <a:xfrm>
            <a:off x="6751857" y="2373143"/>
            <a:ext cx="4798108" cy="1709259"/>
            <a:chOff x="3017860" y="4283314"/>
            <a:chExt cx="1624783" cy="1227161"/>
          </a:xfrm>
          <a:solidFill>
            <a:srgbClr val="99DFB9"/>
          </a:solidFill>
        </p:grpSpPr>
        <p:sp>
          <p:nvSpPr>
            <p:cNvPr id="63" name="TextBox 16">
              <a:extLst>
                <a:ext uri="{FF2B5EF4-FFF2-40B4-BE49-F238E27FC236}">
                  <a16:creationId xmlns:a16="http://schemas.microsoft.com/office/drawing/2014/main" id="{407D339F-A4F5-41F6-81B2-343657634779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950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Ce niveau représente une tâche de complexité élevée pouvant requérir, par exemple, une exécution précise, des gestes adaptés ou des choix judicieux. </a:t>
              </a:r>
              <a:r>
                <a:rPr kumimoji="0" lang="fr-C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Ce niveau </a:t>
              </a:r>
              <a:r>
                <a:rPr kumimoji="0" lang="fr-CA" sz="1600" b="1" i="0" u="sng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peut</a:t>
              </a:r>
              <a:r>
                <a:rPr kumimoji="0" lang="fr-C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</a:rPr>
                <a:t> disposer de tolérances, mais avec précaution. 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64" name="TextBox 17">
              <a:extLst>
                <a:ext uri="{FF2B5EF4-FFF2-40B4-BE49-F238E27FC236}">
                  <a16:creationId xmlns:a16="http://schemas.microsoft.com/office/drawing/2014/main" id="{7BE6DF43-52C3-4AD3-B8F3-6C9F77876450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solidFill>
              <a:srgbClr val="FFE699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Élevé (II)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65" name="Group 15">
            <a:extLst>
              <a:ext uri="{FF2B5EF4-FFF2-40B4-BE49-F238E27FC236}">
                <a16:creationId xmlns:a16="http://schemas.microsoft.com/office/drawing/2014/main" id="{F07016B2-E115-48CF-BCC9-8EAF42AF1D30}"/>
              </a:ext>
            </a:extLst>
          </p:cNvPr>
          <p:cNvGrpSpPr/>
          <p:nvPr>
            <p:custDataLst>
              <p:tags r:id="rId12"/>
            </p:custDataLst>
          </p:nvPr>
        </p:nvGrpSpPr>
        <p:grpSpPr>
          <a:xfrm>
            <a:off x="6763657" y="4389336"/>
            <a:ext cx="4798108" cy="1216817"/>
            <a:chOff x="3017860" y="4283314"/>
            <a:chExt cx="1624783" cy="873613"/>
          </a:xfrm>
          <a:solidFill>
            <a:srgbClr val="99DFB9"/>
          </a:solidFill>
        </p:grpSpPr>
        <p:sp>
          <p:nvSpPr>
            <p:cNvPr id="66" name="TextBox 16">
              <a:extLst>
                <a:ext uri="{FF2B5EF4-FFF2-40B4-BE49-F238E27FC236}">
                  <a16:creationId xmlns:a16="http://schemas.microsoft.com/office/drawing/2014/main" id="{530438BB-87F8-48C0-B707-58C37E1431C9}"/>
                </a:ext>
              </a:extLst>
            </p:cNvPr>
            <p:cNvSpPr txBox="1"/>
            <p:nvPr/>
          </p:nvSpPr>
          <p:spPr>
            <a:xfrm>
              <a:off x="3021856" y="4560313"/>
              <a:ext cx="1620787" cy="596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CA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cs typeface="+mn-cs"/>
                </a:rPr>
                <a:t>Ce niveau représente une tâche très complexe ou chaque erreur a un impact majeur sur l’élément. </a:t>
              </a:r>
              <a:r>
                <a:rPr kumimoji="0" lang="fr-C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Ce niveau </a:t>
              </a:r>
              <a:r>
                <a:rPr kumimoji="0" lang="fr-CA" sz="1600" b="1" i="0" u="sng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  <a:cs typeface="+mn-cs"/>
                </a:rPr>
                <a:t>ne doit pas</a:t>
              </a:r>
              <a:r>
                <a:rPr kumimoji="0" lang="fr-CA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/>
                </a:rPr>
                <a:t> disposer de tolérances. 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67" name="TextBox 17">
              <a:extLst>
                <a:ext uri="{FF2B5EF4-FFF2-40B4-BE49-F238E27FC236}">
                  <a16:creationId xmlns:a16="http://schemas.microsoft.com/office/drawing/2014/main" id="{9699E2CC-8610-4BAD-852A-9E7737AC1713}"/>
                </a:ext>
              </a:extLst>
            </p:cNvPr>
            <p:cNvSpPr txBox="1"/>
            <p:nvPr/>
          </p:nvSpPr>
          <p:spPr>
            <a:xfrm>
              <a:off x="3017860" y="4283314"/>
              <a:ext cx="1624783" cy="243064"/>
            </a:xfrm>
            <a:prstGeom prst="rect">
              <a:avLst/>
            </a:prstGeom>
            <a:solidFill>
              <a:srgbClr val="E8A3A3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Arial" pitchFamily="34" charset="0"/>
                </a:rPr>
                <a:t>Très élevé (III)</a:t>
              </a:r>
              <a:endParaRPr kumimoji="0" lang="ko-KR" alt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088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BB6190D-D473-4366-8D04-D2EFA459995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240280" y="215079"/>
            <a:ext cx="7342865" cy="637774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240780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tx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  <a:cs typeface="Calibri Light"/>
              </a:rPr>
              <a:t>EXEMPLE D’ANALYSE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 Éléments de compétence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Critères de performance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32" name="Groupe 31">
            <a:extLst>
              <a:ext uri="{FF2B5EF4-FFF2-40B4-BE49-F238E27FC236}">
                <a16:creationId xmlns:a16="http://schemas.microsoft.com/office/drawing/2014/main" id="{BACB9CB2-18EE-6258-FB55-6A02FBC02025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  <a:solidFill>
            <a:schemeClr val="bg1"/>
          </a:solidFill>
        </p:grpSpPr>
        <p:sp>
          <p:nvSpPr>
            <p:cNvPr id="11" name="Espace réservé du contenu 3">
              <a:extLst>
                <a:ext uri="{FF2B5EF4-FFF2-40B4-BE49-F238E27FC236}">
                  <a16:creationId xmlns:a16="http://schemas.microsoft.com/office/drawing/2014/main" id="{9CC66CB4-E9CF-4970-87BB-BAEB240CAD4B}"/>
                </a:ext>
              </a:extLst>
            </p:cNvPr>
            <p:cNvSpPr txBox="1">
              <a:spLocks/>
            </p:cNvSpPr>
            <p:nvPr>
              <p:custDataLst>
                <p:tags r:id="rId25"/>
              </p:custDataLst>
            </p:nvPr>
          </p:nvSpPr>
          <p:spPr>
            <a:xfrm>
              <a:off x="821330" y="1514159"/>
              <a:ext cx="5655461" cy="1800542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buFont typeface="+mj-lt"/>
                <a:buAutoNum type="arabicPeriod"/>
              </a:pPr>
              <a:r>
                <a:rPr lang="fr-CA" sz="2000" dirty="0"/>
                <a:t>Recueillir de l’information sur des spiritueux et d’autres boissons. </a:t>
              </a:r>
            </a:p>
            <a:p>
              <a:pPr marL="0" indent="0">
                <a:buNone/>
              </a:pPr>
              <a:endParaRPr lang="fr-FR" sz="2000" dirty="0">
                <a:cs typeface="Calibri"/>
              </a:endParaRPr>
            </a:p>
          </p:txBody>
        </p:sp>
        <p:sp>
          <p:nvSpPr>
            <p:cNvPr id="13" name="Espace réservé du contenu 3">
              <a:extLst>
                <a:ext uri="{FF2B5EF4-FFF2-40B4-BE49-F238E27FC236}">
                  <a16:creationId xmlns:a16="http://schemas.microsoft.com/office/drawing/2014/main" id="{F68B73B3-73E9-82CB-322F-C8CB5ED9326F}"/>
                </a:ext>
              </a:extLst>
            </p:cNvPr>
            <p:cNvSpPr txBox="1">
              <a:spLocks/>
            </p:cNvSpPr>
            <p:nvPr>
              <p:custDataLst>
                <p:tags r:id="rId26"/>
              </p:custDataLst>
            </p:nvPr>
          </p:nvSpPr>
          <p:spPr>
            <a:xfrm>
              <a:off x="6525145" y="1514159"/>
              <a:ext cx="5201682" cy="180054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CA" sz="1600" dirty="0"/>
                <a:t>Détermination </a:t>
              </a:r>
              <a:r>
                <a:rPr lang="fr-CA" sz="1600" dirty="0">
                  <a:highlight>
                    <a:srgbClr val="FFFF00"/>
                  </a:highlight>
                </a:rPr>
                <a:t>juste</a:t>
              </a:r>
              <a:r>
                <a:rPr lang="fr-CA" sz="1600" dirty="0"/>
                <a:t> de l’objet de recherche. </a:t>
              </a:r>
            </a:p>
            <a:p>
              <a:r>
                <a:rPr lang="fr-CA" sz="1600" dirty="0"/>
                <a:t>Utilisation de sources de références </a:t>
              </a:r>
              <a:r>
                <a:rPr lang="fr-CA" sz="1600" dirty="0">
                  <a:highlight>
                    <a:srgbClr val="00FFFF"/>
                  </a:highlight>
                </a:rPr>
                <a:t>variées</a:t>
              </a:r>
              <a:r>
                <a:rPr lang="fr-CA" sz="1600" dirty="0"/>
                <a:t>. </a:t>
              </a:r>
            </a:p>
            <a:p>
              <a:r>
                <a:rPr lang="fr-CA" sz="1600" dirty="0">
                  <a:highlight>
                    <a:srgbClr val="FFFF00"/>
                  </a:highlight>
                </a:rPr>
                <a:t>Justesse</a:t>
              </a:r>
              <a:r>
                <a:rPr lang="fr-CA" sz="1600" dirty="0"/>
                <a:t> et </a:t>
              </a:r>
              <a:r>
                <a:rPr lang="fr-CA" sz="1600" dirty="0">
                  <a:highlight>
                    <a:srgbClr val="FFFF00"/>
                  </a:highlight>
                </a:rPr>
                <a:t>pertinence</a:t>
              </a:r>
              <a:r>
                <a:rPr lang="fr-CA" sz="1600" dirty="0"/>
                <a:t> de l’information recueillie. </a:t>
              </a:r>
            </a:p>
            <a:p>
              <a:r>
                <a:rPr lang="fr-CA" sz="1600" dirty="0"/>
                <a:t>Interprétation </a:t>
              </a:r>
              <a:r>
                <a:rPr lang="fr-CA" sz="1600" dirty="0">
                  <a:highlight>
                    <a:srgbClr val="00FF00"/>
                  </a:highlight>
                </a:rPr>
                <a:t>appropriée</a:t>
              </a:r>
              <a:r>
                <a:rPr lang="fr-CA" sz="1600" dirty="0"/>
                <a:t> de l’information extraite. </a:t>
              </a:r>
            </a:p>
            <a:p>
              <a:r>
                <a:rPr lang="fr-CA" sz="1600" dirty="0"/>
                <a:t>Détermination </a:t>
              </a:r>
              <a:r>
                <a:rPr lang="fr-CA" sz="1600" dirty="0">
                  <a:highlight>
                    <a:srgbClr val="00FF00"/>
                  </a:highlight>
                </a:rPr>
                <a:t>appropriée</a:t>
              </a:r>
              <a:r>
                <a:rPr lang="fr-CA" sz="1600" dirty="0"/>
                <a:t> des données à conserver.</a:t>
              </a:r>
              <a:endParaRPr lang="fr-CA" sz="1600" i="1" dirty="0">
                <a:cs typeface="Calibri" panose="020F0502020204030204"/>
              </a:endParaRPr>
            </a:p>
          </p:txBody>
        </p:sp>
        <p:sp>
          <p:nvSpPr>
            <p:cNvPr id="10" name="Espace réservé du contenu 3">
              <a:extLst>
                <a:ext uri="{FF2B5EF4-FFF2-40B4-BE49-F238E27FC236}">
                  <a16:creationId xmlns:a16="http://schemas.microsoft.com/office/drawing/2014/main" id="{FEAF374B-0B22-5260-7D68-17E10BD5608B}"/>
                </a:ext>
              </a:extLst>
            </p:cNvPr>
            <p:cNvSpPr txBox="1">
              <a:spLocks/>
            </p:cNvSpPr>
            <p:nvPr>
              <p:custDataLst>
                <p:tags r:id="rId27"/>
              </p:custDataLst>
            </p:nvPr>
          </p:nvSpPr>
          <p:spPr>
            <a:xfrm>
              <a:off x="821330" y="3362326"/>
              <a:ext cx="5655461" cy="1800542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buFont typeface="+mj-lt"/>
                <a:buAutoNum type="arabicPeriod" startAt="2"/>
              </a:pPr>
              <a:r>
                <a:rPr lang="fr-CA" sz="2000" dirty="0"/>
                <a:t>Décrire les caractéristiques organoleptiques des spiritueux et d’autres boissons. </a:t>
              </a:r>
            </a:p>
            <a:p>
              <a:pPr marL="457200" indent="-457200">
                <a:buFont typeface="+mj-lt"/>
                <a:buAutoNum type="arabicPeriod" startAt="2"/>
              </a:pPr>
              <a:endParaRPr lang="fr-FR" sz="2000" dirty="0">
                <a:cs typeface="Calibri"/>
              </a:endParaRPr>
            </a:p>
          </p:txBody>
        </p:sp>
        <p:sp>
          <p:nvSpPr>
            <p:cNvPr id="12" name="Espace réservé du contenu 3">
              <a:extLst>
                <a:ext uri="{FF2B5EF4-FFF2-40B4-BE49-F238E27FC236}">
                  <a16:creationId xmlns:a16="http://schemas.microsoft.com/office/drawing/2014/main" id="{70DA57FF-2350-ED3F-6691-E73655B7F4FA}"/>
                </a:ext>
              </a:extLst>
            </p:cNvPr>
            <p:cNvSpPr txBox="1">
              <a:spLocks/>
            </p:cNvSpPr>
            <p:nvPr>
              <p:custDataLst>
                <p:tags r:id="rId28"/>
              </p:custDataLst>
            </p:nvPr>
          </p:nvSpPr>
          <p:spPr>
            <a:xfrm>
              <a:off x="6525145" y="3362325"/>
              <a:ext cx="5201682" cy="1800542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vert="horz" lIns="91440" tIns="45720" rIns="91440" bIns="4572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CA" sz="1600" dirty="0"/>
                <a:t>Distinction </a:t>
              </a:r>
              <a:r>
                <a:rPr lang="fr-CA" sz="1600" dirty="0">
                  <a:highlight>
                    <a:srgbClr val="FFFF00"/>
                  </a:highlight>
                </a:rPr>
                <a:t>juste</a:t>
              </a:r>
              <a:r>
                <a:rPr lang="fr-CA" sz="1600" dirty="0"/>
                <a:t> des caractéristiques visuelles, olfactives et gustatives des spiritueux et d’autres boissons. </a:t>
              </a:r>
            </a:p>
            <a:p>
              <a:r>
                <a:rPr lang="fr-CA" sz="1600" dirty="0"/>
                <a:t>Jugement d’ensemble porté sur les spiritueux et les autres boissons.</a:t>
              </a:r>
              <a:endParaRPr lang="fr-CA" sz="1600" i="1" dirty="0">
                <a:cs typeface="Calibri" panose="020F0502020204030204"/>
              </a:endParaRPr>
            </a:p>
          </p:txBody>
        </p: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42021" y="234324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46993" y="4290464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108382" y="5723612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581548" y="5723612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54714" y="5723612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174639" y="5327699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VA</a:t>
            </a:r>
            <a:endParaRPr lang="fr-CA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</a:t>
            </a:r>
            <a:endParaRPr lang="fr-CA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III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Niveaux d’exigence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BD609CD8-23AD-3B87-8A0E-84B06B452AB1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591413" y="5723612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4A5D36-8B6A-4839-9927-17DE159440F1}"/>
              </a:ext>
            </a:extLst>
          </p:cNvPr>
          <p:cNvSpPr/>
          <p:nvPr/>
        </p:nvSpPr>
        <p:spPr>
          <a:xfrm>
            <a:off x="10193981" y="6108346"/>
            <a:ext cx="16728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1000" dirty="0">
                <a:hlinkClick r:id="rId32"/>
              </a:rPr>
              <a:t>C06 Spiritueux et boissons </a:t>
            </a:r>
          </a:p>
          <a:p>
            <a:r>
              <a:rPr lang="fr-CA" sz="1000" dirty="0">
                <a:hlinkClick r:id="rId32"/>
              </a:rPr>
              <a:t>Sommellerie</a:t>
            </a:r>
            <a:endParaRPr lang="fr-CA" sz="1000" dirty="0"/>
          </a:p>
        </p:txBody>
      </p:sp>
    </p:spTree>
    <p:extLst>
      <p:ext uri="{BB962C8B-B14F-4D97-AF65-F5344CB8AC3E}">
        <p14:creationId xmlns:p14="http://schemas.microsoft.com/office/powerpoint/2010/main" val="173638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  <a:cs typeface="Calibri Light"/>
              </a:rPr>
              <a:t>1. ÉQUIPE BLEU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 Éléments de compétence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Critères de performance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6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/>
                  <a:t>Reconnaître les situations à risques pour la santé et la sécurité au travail.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dirty="0">
                    <a:cs typeface="Calibri" panose="020F0502020204030204"/>
                  </a:rPr>
                  <a:t>Interprétation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dirty="0">
                    <a:cs typeface="Calibri" panose="020F0502020204030204"/>
                  </a:rPr>
                  <a:t> du Système d’information sur  les matières dangereuses utilisées au travail (SIMDUT).</a:t>
                </a:r>
              </a:p>
              <a:p>
                <a:r>
                  <a:rPr lang="fr-CA" sz="1600" dirty="0">
                    <a:cs typeface="Calibri" panose="020F0502020204030204"/>
                  </a:rPr>
                  <a:t>Interprétation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dirty="0">
                    <a:cs typeface="Calibri" panose="020F0502020204030204"/>
                  </a:rPr>
                  <a:t> de l’information transmise par les instruments de surveillance et d’alarme.</a:t>
                </a:r>
              </a:p>
              <a:p>
                <a:r>
                  <a:rPr lang="fr-CA" sz="1600" dirty="0">
                    <a:cs typeface="Calibri" panose="020F0502020204030204"/>
                  </a:rPr>
                  <a:t>Indication des principaux risques liés à l’équipement, à l’environnement de travail, à l’horaire de travail, aux espaces clos, aux produits chimiques et aux agents biologiques infectieux.</a:t>
                </a: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/>
                  <a:t>Mettre en pratique un plan de mesures d’urgence.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i="1" dirty="0">
                    <a:cs typeface="Calibri" panose="020F0502020204030204"/>
                  </a:rPr>
                  <a:t>Évaluation </a:t>
                </a:r>
                <a:r>
                  <a:rPr lang="fr-CA" sz="1600" i="1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i="1" dirty="0">
                    <a:cs typeface="Calibri" panose="020F0502020204030204"/>
                  </a:rPr>
                  <a:t> de la gravité de la situation.</a:t>
                </a:r>
              </a:p>
              <a:p>
                <a:r>
                  <a:rPr lang="fr-CA" sz="1600" i="1" dirty="0">
                    <a:highlight>
                      <a:srgbClr val="FF0000"/>
                    </a:highlight>
                    <a:cs typeface="Calibri" panose="020F0502020204030204"/>
                  </a:rPr>
                  <a:t>Respect</a:t>
                </a:r>
                <a:r>
                  <a:rPr lang="fr-CA" sz="1600" i="1" dirty="0">
                    <a:cs typeface="Calibri" panose="020F0502020204030204"/>
                  </a:rPr>
                  <a:t> du plan de mesures d’urgence.</a:t>
                </a: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72977" y="574651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42080" y="2263322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42080" y="4192300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581548" y="5723612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54714" y="5723612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332977" y="5377180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VA</a:t>
            </a:r>
            <a:endParaRPr lang="fr-CA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</a:t>
            </a:r>
            <a:endParaRPr lang="fr-CA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III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Niveaux d’exigence</a:t>
            </a:r>
          </a:p>
        </p:txBody>
      </p:sp>
      <p:sp>
        <p:nvSpPr>
          <p:cNvPr id="24" name="ZoneTexte 23">
            <a:hlinkClick r:id="rId33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9125986" y="6135288"/>
            <a:ext cx="29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hlinkClick r:id="rId33"/>
              </a:rPr>
              <a:t>C03 Santé et sécurité au travail. </a:t>
            </a:r>
          </a:p>
          <a:p>
            <a:r>
              <a:rPr lang="fr-CA" sz="1200" dirty="0">
                <a:hlinkClick r:id="rId33"/>
              </a:rPr>
              <a:t>Conduite de procédés de traitement de l’eau</a:t>
            </a:r>
            <a:endParaRPr lang="fr-CA" sz="12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AE32672-B834-45C4-B652-29A4CFFD1C85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138769" y="5735062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89254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  <a:cs typeface="Calibri Light"/>
              </a:rPr>
              <a:t>2. ÉQUIPE VERT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 Éléments de compétence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Critères de performance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7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/>
                  <a:t>Recueillir l’information nécessaire.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dirty="0">
                    <a:cs typeface="Calibri" panose="020F0502020204030204"/>
                  </a:rPr>
                  <a:t>Interprétation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dirty="0">
                    <a:cs typeface="Calibri" panose="020F0502020204030204"/>
                  </a:rPr>
                  <a:t> des directives. </a:t>
                </a:r>
              </a:p>
              <a:p>
                <a:r>
                  <a:rPr lang="fr-CA" sz="1600" dirty="0">
                    <a:cs typeface="Calibri" panose="020F0502020204030204"/>
                  </a:rPr>
                  <a:t>Collecte des données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pertinentes </a:t>
                </a:r>
                <a:r>
                  <a:rPr lang="fr-CA" sz="1600" dirty="0">
                    <a:cs typeface="Calibri" panose="020F0502020204030204"/>
                  </a:rPr>
                  <a:t>dans la documentation.</a:t>
                </a: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/>
                  <a:t>Poser un diagnostic sur l’état du véhicule. </a:t>
                </a:r>
                <a:endParaRPr lang="fr-FR" sz="200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600" dirty="0">
                    <a:cs typeface="Calibri" panose="020F0502020204030204"/>
                  </a:rPr>
                  <a:t>Examen </a:t>
                </a:r>
                <a:r>
                  <a:rPr lang="fr-CA" sz="1600" dirty="0">
                    <a:highlight>
                      <a:srgbClr val="00FF00"/>
                    </a:highlight>
                    <a:cs typeface="Calibri" panose="020F0502020204030204"/>
                  </a:rPr>
                  <a:t>attentif</a:t>
                </a:r>
                <a:r>
                  <a:rPr lang="fr-CA" sz="1600" dirty="0">
                    <a:cs typeface="Calibri" panose="020F0502020204030204"/>
                  </a:rPr>
                  <a:t> des composants du véhicule. </a:t>
                </a:r>
              </a:p>
              <a:p>
                <a:r>
                  <a:rPr lang="fr-CA" sz="1600" dirty="0">
                    <a:highlight>
                      <a:srgbClr val="FF0000"/>
                    </a:highlight>
                    <a:cs typeface="Calibri" panose="020F0502020204030204"/>
                  </a:rPr>
                  <a:t>Respect</a:t>
                </a:r>
                <a:r>
                  <a:rPr lang="fr-CA" sz="1600" dirty="0">
                    <a:cs typeface="Calibri" panose="020F0502020204030204"/>
                  </a:rPr>
                  <a:t> des étapes de vérification. </a:t>
                </a:r>
              </a:p>
              <a:p>
                <a:r>
                  <a:rPr lang="fr-CA" sz="1600" dirty="0">
                    <a:solidFill>
                      <a:srgbClr val="000000"/>
                    </a:solidFill>
                    <a:cs typeface="Calibri" panose="020F0502020204030204"/>
                  </a:rPr>
                  <a:t>Repérage </a:t>
                </a:r>
                <a:r>
                  <a:rPr lang="fr-CA" sz="16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600" dirty="0">
                    <a:cs typeface="Calibri" panose="020F0502020204030204"/>
                  </a:rPr>
                  <a:t> des anomalies. </a:t>
                </a:r>
              </a:p>
              <a:p>
                <a:r>
                  <a:rPr lang="fr-CA" sz="1600" dirty="0">
                    <a:cs typeface="Calibri" panose="020F0502020204030204"/>
                  </a:rPr>
                  <a:t>Détermination de la gravité des défectuosités.</a:t>
                </a: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72361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42080" y="2277917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108382" y="5723612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62830" y="419230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54714" y="5723612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332977" y="5377180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VA</a:t>
            </a:r>
            <a:endParaRPr lang="fr-CA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</a:t>
            </a:r>
            <a:endParaRPr lang="fr-CA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III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8352" y="2277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i="1"/>
              <a:t>Poser requiert de connaître, comprendre, appliquer et analyser mais pas nécessairement de synthétiser. </a:t>
            </a:r>
            <a:endParaRPr lang="fr-CA" i="1" dirty="0"/>
          </a:p>
        </p:txBody>
      </p:sp>
      <p:sp>
        <p:nvSpPr>
          <p:cNvPr id="24" name="ZoneTexte 23">
            <a:hlinkClick r:id="rId34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10406453" y="6289779"/>
            <a:ext cx="151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hlinkClick r:id="rId35"/>
              </a:rPr>
              <a:t>C04 État du camion </a:t>
            </a:r>
          </a:p>
          <a:p>
            <a:r>
              <a:rPr lang="fr-CA" sz="1200" dirty="0">
                <a:hlinkClick r:id="rId35"/>
              </a:rPr>
              <a:t>Transport par camion</a:t>
            </a:r>
            <a:endParaRPr lang="fr-CA" sz="1200" dirty="0"/>
          </a:p>
        </p:txBody>
      </p:sp>
    </p:spTree>
    <p:extLst>
      <p:ext uri="{BB962C8B-B14F-4D97-AF65-F5344CB8AC3E}">
        <p14:creationId xmlns:p14="http://schemas.microsoft.com/office/powerpoint/2010/main" val="161575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4CDD07-590B-4C8C-BDCA-660556DEAC2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18016" y="457670"/>
            <a:ext cx="10905497" cy="618996"/>
          </a:xfrm>
          <a:solidFill>
            <a:srgbClr val="C0000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  <a:cs typeface="Calibri Light"/>
              </a:rPr>
              <a:t>ÉQUIPE ROUGE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8639D9D-F670-40C3-85D4-0DC0B3FA78F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21330" y="1134388"/>
            <a:ext cx="5666747" cy="369332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 Éléments de compétence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1DDC6AD-0CF9-6AC1-096F-8DE436D1C37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6525146" y="1134388"/>
            <a:ext cx="5212967" cy="369332"/>
          </a:xfrm>
          <a:prstGeom prst="rect">
            <a:avLst/>
          </a:prstGeom>
          <a:solidFill>
            <a:srgbClr val="C000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        Critères de performance</a:t>
            </a:r>
            <a:endParaRPr lang="fr-FR" dirty="0">
              <a:solidFill>
                <a:srgbClr val="FFFFFF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1BBD250-07BC-1864-C423-CA9166CB923C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3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16" y="1143720"/>
            <a:ext cx="360000" cy="36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F22F8ED-0E7B-FD66-79C1-DBDFAF727D51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3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350" y="1134388"/>
            <a:ext cx="360000" cy="360000"/>
          </a:xfrm>
          <a:prstGeom prst="rect">
            <a:avLst/>
          </a:prstGeom>
        </p:spPr>
      </p:pic>
      <p:grpSp>
        <p:nvGrpSpPr>
          <p:cNvPr id="18" name="Groupe 17">
            <a:extLst>
              <a:ext uri="{FF2B5EF4-FFF2-40B4-BE49-F238E27FC236}">
                <a16:creationId xmlns:a16="http://schemas.microsoft.com/office/drawing/2014/main" id="{C7DD4AE6-3773-14B6-9E11-551151C7152D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821330" y="1514159"/>
            <a:ext cx="10905497" cy="3648709"/>
            <a:chOff x="821330" y="1514159"/>
            <a:chExt cx="10905497" cy="3648709"/>
          </a:xfrm>
        </p:grpSpPr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C0AFDC18-7820-CB12-23F1-74C4EE626C0A}"/>
                </a:ext>
              </a:extLst>
            </p:cNvPr>
            <p:cNvSpPr/>
            <p:nvPr/>
          </p:nvSpPr>
          <p:spPr>
            <a:xfrm>
              <a:off x="842080" y="2277968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 dirty="0">
                <a:solidFill>
                  <a:srgbClr val="000000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BD609CD8-23AD-3B87-8A0E-84B06B452AB1}"/>
                </a:ext>
              </a:extLst>
            </p:cNvPr>
            <p:cNvSpPr/>
            <p:nvPr/>
          </p:nvSpPr>
          <p:spPr>
            <a:xfrm>
              <a:off x="842080" y="4192300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sz="900" dirty="0">
                <a:solidFill>
                  <a:srgbClr val="000000"/>
                </a:solidFill>
              </a:endParaRPr>
            </a:p>
          </p:txBody>
        </p: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BACB9CB2-18EE-6258-FB55-6A02FBC02025}"/>
                </a:ext>
              </a:extLst>
            </p:cNvPr>
            <p:cNvGrpSpPr/>
            <p:nvPr/>
          </p:nvGrpSpPr>
          <p:grpSpPr>
            <a:xfrm>
              <a:off x="821330" y="1514159"/>
              <a:ext cx="10905497" cy="3648709"/>
              <a:chOff x="821330" y="1514159"/>
              <a:chExt cx="10905497" cy="3648709"/>
            </a:xfrm>
            <a:noFill/>
          </p:grpSpPr>
          <p:sp>
            <p:nvSpPr>
              <p:cNvPr id="11" name="Espace réservé du contenu 3">
                <a:extLst>
                  <a:ext uri="{FF2B5EF4-FFF2-40B4-BE49-F238E27FC236}">
                    <a16:creationId xmlns:a16="http://schemas.microsoft.com/office/drawing/2014/main" id="{9CC66CB4-E9CF-4970-87BB-BAEB240CAD4B}"/>
                  </a:ext>
                </a:extLst>
              </p:cNvPr>
              <p:cNvSpPr txBox="1">
                <a:spLocks/>
              </p:cNvSpPr>
              <p:nvPr>
                <p:custDataLst>
                  <p:tags r:id="rId28"/>
                </p:custDataLst>
              </p:nvPr>
            </p:nvSpPr>
            <p:spPr>
              <a:xfrm>
                <a:off x="821330" y="1514159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/>
                </a:pPr>
                <a:r>
                  <a:rPr lang="fr-CA" sz="2000" dirty="0"/>
                  <a:t>Analyser la recette et la fiche de production.</a:t>
                </a:r>
                <a:endParaRPr lang="fr-FR" sz="2000" dirty="0">
                  <a:cs typeface="Calibri"/>
                </a:endParaRPr>
              </a:p>
            </p:txBody>
          </p:sp>
          <p:sp>
            <p:nvSpPr>
              <p:cNvPr id="13" name="Espace réservé du contenu 3">
                <a:extLst>
                  <a:ext uri="{FF2B5EF4-FFF2-40B4-BE49-F238E27FC236}">
                    <a16:creationId xmlns:a16="http://schemas.microsoft.com/office/drawing/2014/main" id="{F68B73B3-73E9-82CB-322F-C8CB5ED9326F}"/>
                  </a:ext>
                </a:extLst>
              </p:cNvPr>
              <p:cNvSpPr txBox="1">
                <a:spLocks/>
              </p:cNvSpPr>
              <p:nvPr>
                <p:custDataLst>
                  <p:tags r:id="rId29"/>
                </p:custDataLst>
              </p:nvPr>
            </p:nvSpPr>
            <p:spPr>
              <a:xfrm>
                <a:off x="6525145" y="1514159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400" dirty="0">
                    <a:cs typeface="Calibri" panose="020F0502020204030204"/>
                  </a:rPr>
                  <a:t>Détermination des exigences de la commande selon le type et la quantité de produits à confectionner.</a:t>
                </a:r>
              </a:p>
              <a:p>
                <a:r>
                  <a:rPr lang="fr-CA" sz="1400" dirty="0">
                    <a:cs typeface="Calibri" panose="020F0502020204030204"/>
                  </a:rPr>
                  <a:t>Sélection </a:t>
                </a:r>
                <a:r>
                  <a:rPr lang="fr-CA" sz="1400" dirty="0">
                    <a:highlight>
                      <a:srgbClr val="00FF00"/>
                    </a:highlight>
                    <a:cs typeface="Calibri" panose="020F0502020204030204"/>
                  </a:rPr>
                  <a:t>appropriée</a:t>
                </a:r>
                <a:r>
                  <a:rPr lang="fr-CA" sz="1400" dirty="0">
                    <a:cs typeface="Calibri" panose="020F0502020204030204"/>
                  </a:rPr>
                  <a:t> des ingrédients en fonction du type de production.</a:t>
                </a:r>
              </a:p>
              <a:p>
                <a:r>
                  <a:rPr lang="fr-CA" sz="1400" dirty="0">
                    <a:cs typeface="Calibri" panose="020F0502020204030204"/>
                  </a:rPr>
                  <a:t>Distinction </a:t>
                </a:r>
                <a:r>
                  <a:rPr lang="fr-CA" sz="1400" dirty="0">
                    <a:highlight>
                      <a:srgbClr val="FFFF00"/>
                    </a:highlight>
                    <a:cs typeface="Calibri" panose="020F0502020204030204"/>
                  </a:rPr>
                  <a:t>juste</a:t>
                </a:r>
                <a:r>
                  <a:rPr lang="fr-CA" sz="1400" dirty="0">
                    <a:cs typeface="Calibri" panose="020F0502020204030204"/>
                  </a:rPr>
                  <a:t> des étapes de confection du produit.</a:t>
                </a:r>
              </a:p>
              <a:p>
                <a:r>
                  <a:rPr lang="fr-CA" sz="1400" dirty="0">
                    <a:cs typeface="Calibri" panose="020F0502020204030204"/>
                  </a:rPr>
                  <a:t>Détermination </a:t>
                </a:r>
                <a:r>
                  <a:rPr lang="fr-CA" sz="1400" dirty="0">
                    <a:highlight>
                      <a:srgbClr val="FFFF00"/>
                    </a:highlight>
                    <a:cs typeface="Calibri" panose="020F0502020204030204"/>
                  </a:rPr>
                  <a:t>logique</a:t>
                </a:r>
                <a:r>
                  <a:rPr lang="fr-CA" sz="1400" dirty="0">
                    <a:cs typeface="Calibri" panose="020F0502020204030204"/>
                  </a:rPr>
                  <a:t> de l’ordre des étapes de production.</a:t>
                </a:r>
              </a:p>
              <a:p>
                <a:r>
                  <a:rPr lang="fr-CA" sz="1400" dirty="0">
                    <a:cs typeface="Calibri" panose="020F0502020204030204"/>
                  </a:rPr>
                  <a:t>Calcul </a:t>
                </a:r>
                <a:r>
                  <a:rPr lang="fr-CA" sz="1400" dirty="0">
                    <a:highlight>
                      <a:srgbClr val="FFFF00"/>
                    </a:highlight>
                    <a:cs typeface="Calibri" panose="020F0502020204030204"/>
                  </a:rPr>
                  <a:t>exact</a:t>
                </a:r>
                <a:r>
                  <a:rPr lang="fr-CA" sz="1400" dirty="0">
                    <a:cs typeface="Calibri" panose="020F0502020204030204"/>
                  </a:rPr>
                  <a:t> du temps requis pour chaque étape de confection du produit.</a:t>
                </a:r>
              </a:p>
            </p:txBody>
          </p:sp>
          <p:sp>
            <p:nvSpPr>
              <p:cNvPr id="10" name="Espace réservé du contenu 3">
                <a:extLst>
                  <a:ext uri="{FF2B5EF4-FFF2-40B4-BE49-F238E27FC236}">
                    <a16:creationId xmlns:a16="http://schemas.microsoft.com/office/drawing/2014/main" id="{FEAF374B-0B22-5260-7D68-17E10BD5608B}"/>
                  </a:ext>
                </a:extLst>
              </p:cNvPr>
              <p:cNvSpPr txBox="1">
                <a:spLocks/>
              </p:cNvSpPr>
              <p:nvPr>
                <p:custDataLst>
                  <p:tags r:id="rId30"/>
                </p:custDataLst>
              </p:nvPr>
            </p:nvSpPr>
            <p:spPr>
              <a:xfrm>
                <a:off x="821330" y="3362326"/>
                <a:ext cx="5655461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indent="-457200">
                  <a:buFont typeface="+mj-lt"/>
                  <a:buAutoNum type="arabicPeriod" startAt="2"/>
                </a:pPr>
                <a:r>
                  <a:rPr lang="fr-CA" sz="2000" dirty="0"/>
                  <a:t>Vérifier les stocks de la réserve</a:t>
                </a:r>
                <a:endParaRPr lang="fr-FR" sz="2000" dirty="0">
                  <a:cs typeface="Calibri"/>
                </a:endParaRPr>
              </a:p>
            </p:txBody>
          </p:sp>
          <p:sp>
            <p:nvSpPr>
              <p:cNvPr id="12" name="Espace réservé du contenu 3">
                <a:extLst>
                  <a:ext uri="{FF2B5EF4-FFF2-40B4-BE49-F238E27FC236}">
                    <a16:creationId xmlns:a16="http://schemas.microsoft.com/office/drawing/2014/main" id="{70DA57FF-2350-ED3F-6691-E73655B7F4FA}"/>
                  </a:ext>
                </a:extLst>
              </p:cNvPr>
              <p:cNvSpPr txBox="1">
                <a:spLocks/>
              </p:cNvSpPr>
              <p:nvPr>
                <p:custDataLst>
                  <p:tags r:id="rId31"/>
                </p:custDataLst>
              </p:nvPr>
            </p:nvSpPr>
            <p:spPr>
              <a:xfrm>
                <a:off x="6525145" y="3362325"/>
                <a:ext cx="5201682" cy="1800542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50000"/>
                  </a:schemeClr>
                </a:solidFill>
              </a:ln>
            </p:spPr>
            <p:txBody>
              <a:bodyPr vert="horz" lIns="91440" tIns="45720" rIns="91440" bIns="45720" rtlCol="0" anchor="t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fr-CA" sz="1300" dirty="0">
                    <a:cs typeface="Calibri" panose="020F0502020204030204"/>
                  </a:rPr>
                  <a:t>Contrôle </a:t>
                </a:r>
                <a:r>
                  <a:rPr lang="fr-CA" sz="1300" dirty="0">
                    <a:highlight>
                      <a:srgbClr val="FFFF00"/>
                    </a:highlight>
                    <a:cs typeface="Calibri" panose="020F0502020204030204"/>
                  </a:rPr>
                  <a:t>précis </a:t>
                </a:r>
                <a:r>
                  <a:rPr lang="fr-CA" sz="1300" dirty="0">
                    <a:cs typeface="Calibri" panose="020F0502020204030204"/>
                  </a:rPr>
                  <a:t>de la disponibilité des ingrédients.</a:t>
                </a:r>
              </a:p>
              <a:p>
                <a:r>
                  <a:rPr lang="fr-CA" sz="1300" dirty="0">
                    <a:cs typeface="Calibri" panose="020F0502020204030204"/>
                  </a:rPr>
                  <a:t>Mise à jour </a:t>
                </a:r>
                <a:r>
                  <a:rPr lang="fr-CA" sz="1300" dirty="0">
                    <a:highlight>
                      <a:srgbClr val="FFFF00"/>
                    </a:highlight>
                    <a:cs typeface="Calibri" panose="020F0502020204030204"/>
                  </a:rPr>
                  <a:t>précise</a:t>
                </a:r>
                <a:r>
                  <a:rPr lang="fr-CA" sz="1300" dirty="0">
                    <a:cs typeface="Calibri" panose="020F0502020204030204"/>
                  </a:rPr>
                  <a:t> de la liste des stocks.</a:t>
                </a:r>
              </a:p>
              <a:p>
                <a:r>
                  <a:rPr lang="fr-CA" sz="1300" dirty="0">
                    <a:cs typeface="Calibri" panose="020F0502020204030204"/>
                  </a:rPr>
                  <a:t>Consignation </a:t>
                </a:r>
                <a:r>
                  <a:rPr lang="fr-CA" sz="1300" dirty="0">
                    <a:highlight>
                      <a:srgbClr val="FF0000"/>
                    </a:highlight>
                    <a:cs typeface="Calibri" panose="020F0502020204030204"/>
                  </a:rPr>
                  <a:t>efficace</a:t>
                </a:r>
                <a:r>
                  <a:rPr lang="fr-CA" sz="1300" dirty="0">
                    <a:cs typeface="Calibri" panose="020F0502020204030204"/>
                  </a:rPr>
                  <a:t> et sans erreur des stocks dans un fichier.</a:t>
                </a:r>
              </a:p>
            </p:txBody>
          </p:sp>
        </p:grpSp>
      </p:grpSp>
      <p:sp>
        <p:nvSpPr>
          <p:cNvPr id="3" name="Ellipse 2">
            <a:extLst>
              <a:ext uri="{FF2B5EF4-FFF2-40B4-BE49-F238E27FC236}">
                <a16:creationId xmlns:a16="http://schemas.microsoft.com/office/drawing/2014/main" id="{813C9471-E9E7-4B6C-8E54-D1817B92C385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78016" y="572361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3760C5C-13AF-6371-A9B6-503090A8584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35216" y="5723612"/>
            <a:ext cx="360000" cy="3600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4C6DC6F-2AB5-4A3C-1460-C6B98C4E482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2108382" y="5723612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3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6F005EB-FEF4-CF33-B806-DDF9AAA439BA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2080" y="227796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8DD2E4C-3925-AB1C-A3AC-C80F0A1FF47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054714" y="5723612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5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B6DDA706-70B4-F808-7BA9-FFC0D1EED3B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28865" y="5723612"/>
            <a:ext cx="360000" cy="360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6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6CFB8D92-5ACE-780E-F9EC-4C0BA88C858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332977" y="5377180"/>
            <a:ext cx="231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Niveaux taxonomiques</a:t>
            </a:r>
          </a:p>
        </p:txBody>
      </p:sp>
      <p:sp>
        <p:nvSpPr>
          <p:cNvPr id="19" name="Block Arc 3">
            <a:extLst>
              <a:ext uri="{FF2B5EF4-FFF2-40B4-BE49-F238E27FC236}">
                <a16:creationId xmlns:a16="http://schemas.microsoft.com/office/drawing/2014/main" id="{EB298374-84F7-4E28-49D6-ADA859B85BD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614229" y="5342619"/>
            <a:ext cx="1473876" cy="1436971"/>
          </a:xfrm>
          <a:prstGeom prst="blockArc">
            <a:avLst>
              <a:gd name="adj1" fmla="val 11665054"/>
              <a:gd name="adj2" fmla="val 16188267"/>
              <a:gd name="adj3" fmla="val 29857"/>
            </a:avLst>
          </a:prstGeom>
          <a:solidFill>
            <a:srgbClr val="00B05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" name="Block Arc 4">
            <a:extLst>
              <a:ext uri="{FF2B5EF4-FFF2-40B4-BE49-F238E27FC236}">
                <a16:creationId xmlns:a16="http://schemas.microsoft.com/office/drawing/2014/main" id="{E43D9A5F-108B-4B23-25D9-AB96061A25E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 rot="4500000">
            <a:off x="6675024" y="5321939"/>
            <a:ext cx="1436971" cy="1473876"/>
          </a:xfrm>
          <a:prstGeom prst="blockArc">
            <a:avLst>
              <a:gd name="adj1" fmla="val 11684609"/>
              <a:gd name="adj2" fmla="val 16173964"/>
              <a:gd name="adj3" fmla="val 29814"/>
            </a:avLst>
          </a:prstGeom>
          <a:solidFill>
            <a:srgbClr val="FFC000">
              <a:alpha val="40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Block Arc 5">
            <a:extLst>
              <a:ext uri="{FF2B5EF4-FFF2-40B4-BE49-F238E27FC236}">
                <a16:creationId xmlns:a16="http://schemas.microsoft.com/office/drawing/2014/main" id="{88A2C5CA-4F0F-8F9B-2F9B-64A4091373B0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 rot="9180000">
            <a:off x="6670121" y="5378141"/>
            <a:ext cx="1473876" cy="1436971"/>
          </a:xfrm>
          <a:prstGeom prst="blockArc">
            <a:avLst>
              <a:gd name="adj1" fmla="val 11508045"/>
              <a:gd name="adj2" fmla="val 16173964"/>
              <a:gd name="adj3" fmla="val 29814"/>
            </a:avLst>
          </a:prstGeom>
          <a:solidFill>
            <a:srgbClr val="C00000">
              <a:alpha val="36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Block Arc 6">
            <a:extLst>
              <a:ext uri="{FF2B5EF4-FFF2-40B4-BE49-F238E27FC236}">
                <a16:creationId xmlns:a16="http://schemas.microsoft.com/office/drawing/2014/main" id="{A056A1BF-D8D1-F79B-AB92-59CBE9E2075C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 rot="17100000">
            <a:off x="6628803" y="5371408"/>
            <a:ext cx="1436971" cy="1473876"/>
          </a:xfrm>
          <a:prstGeom prst="blockArc">
            <a:avLst>
              <a:gd name="adj1" fmla="val 11665054"/>
              <a:gd name="adj2" fmla="val 16173964"/>
              <a:gd name="adj3" fmla="val 29814"/>
            </a:avLst>
          </a:prstGeom>
          <a:solidFill>
            <a:schemeClr val="accent1">
              <a:lumMod val="40000"/>
              <a:lumOff val="6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Rounded Rectangle 12">
            <a:extLst>
              <a:ext uri="{FF2B5EF4-FFF2-40B4-BE49-F238E27FC236}">
                <a16:creationId xmlns:a16="http://schemas.microsoft.com/office/drawing/2014/main" id="{BE769D58-6685-40B3-BC70-DAA5A8B52CD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7268916" y="5956515"/>
            <a:ext cx="218785" cy="254193"/>
          </a:xfrm>
          <a:custGeom>
            <a:avLst/>
            <a:gdLst/>
            <a:ahLst/>
            <a:cxnLst/>
            <a:rect l="l" t="t" r="r" b="b"/>
            <a:pathLst>
              <a:path w="3312367" h="3947283">
                <a:moveTo>
                  <a:pt x="2537615" y="3705909"/>
                </a:moveTo>
                <a:cubicBezTo>
                  <a:pt x="2512344" y="3705909"/>
                  <a:pt x="2491857" y="3726396"/>
                  <a:pt x="2491857" y="3751667"/>
                </a:cubicBezTo>
                <a:cubicBezTo>
                  <a:pt x="2491857" y="3776938"/>
                  <a:pt x="2512344" y="3797425"/>
                  <a:pt x="2537615" y="3797425"/>
                </a:cubicBezTo>
                <a:lnTo>
                  <a:pt x="2762175" y="3797425"/>
                </a:lnTo>
                <a:cubicBezTo>
                  <a:pt x="2787446" y="3797425"/>
                  <a:pt x="2807933" y="3776938"/>
                  <a:pt x="2807933" y="3751667"/>
                </a:cubicBezTo>
                <a:cubicBezTo>
                  <a:pt x="2807933" y="3726396"/>
                  <a:pt x="2787446" y="3705909"/>
                  <a:pt x="2762175" y="3705909"/>
                </a:cubicBezTo>
                <a:close/>
                <a:moveTo>
                  <a:pt x="1141114" y="3408594"/>
                </a:moveTo>
                <a:cubicBezTo>
                  <a:pt x="1097903" y="3408594"/>
                  <a:pt x="1062874" y="3443623"/>
                  <a:pt x="1062874" y="3486834"/>
                </a:cubicBezTo>
                <a:cubicBezTo>
                  <a:pt x="1062874" y="3530045"/>
                  <a:pt x="1097903" y="3565073"/>
                  <a:pt x="1141114" y="3565073"/>
                </a:cubicBezTo>
                <a:lnTo>
                  <a:pt x="1525078" y="3565074"/>
                </a:lnTo>
                <a:cubicBezTo>
                  <a:pt x="1568289" y="3565074"/>
                  <a:pt x="1603318" y="3530045"/>
                  <a:pt x="1603318" y="3486834"/>
                </a:cubicBezTo>
                <a:lnTo>
                  <a:pt x="1603319" y="3486834"/>
                </a:lnTo>
                <a:cubicBezTo>
                  <a:pt x="1603319" y="3443623"/>
                  <a:pt x="1568290" y="3408594"/>
                  <a:pt x="1525079" y="3408594"/>
                </a:cubicBezTo>
                <a:close/>
                <a:moveTo>
                  <a:pt x="2129393" y="1705414"/>
                </a:moveTo>
                <a:lnTo>
                  <a:pt x="2129393" y="3580170"/>
                </a:lnTo>
                <a:lnTo>
                  <a:pt x="3126216" y="3580170"/>
                </a:lnTo>
                <a:lnTo>
                  <a:pt x="3126216" y="1705414"/>
                </a:lnTo>
                <a:close/>
                <a:moveTo>
                  <a:pt x="2481193" y="1533789"/>
                </a:moveTo>
                <a:cubicBezTo>
                  <a:pt x="2462682" y="1533789"/>
                  <a:pt x="2447676" y="1548795"/>
                  <a:pt x="2447676" y="1567306"/>
                </a:cubicBezTo>
                <a:lnTo>
                  <a:pt x="2447676" y="1572258"/>
                </a:lnTo>
                <a:cubicBezTo>
                  <a:pt x="2447676" y="1590769"/>
                  <a:pt x="2462682" y="1605775"/>
                  <a:pt x="2481193" y="1605775"/>
                </a:cubicBezTo>
                <a:lnTo>
                  <a:pt x="2774415" y="1605775"/>
                </a:lnTo>
                <a:cubicBezTo>
                  <a:pt x="2792926" y="1605775"/>
                  <a:pt x="2807932" y="1590769"/>
                  <a:pt x="2807932" y="1572258"/>
                </a:cubicBezTo>
                <a:lnTo>
                  <a:pt x="2807932" y="1567306"/>
                </a:lnTo>
                <a:cubicBezTo>
                  <a:pt x="2807932" y="1548795"/>
                  <a:pt x="2792926" y="1533789"/>
                  <a:pt x="2774415" y="1533789"/>
                </a:cubicBezTo>
                <a:close/>
                <a:moveTo>
                  <a:pt x="2113478" y="1418392"/>
                </a:moveTo>
                <a:lnTo>
                  <a:pt x="3142130" y="1418392"/>
                </a:lnTo>
                <a:cubicBezTo>
                  <a:pt x="3236149" y="1418392"/>
                  <a:pt x="3312367" y="1494610"/>
                  <a:pt x="3312367" y="1588629"/>
                </a:cubicBezTo>
                <a:lnTo>
                  <a:pt x="3312367" y="3777046"/>
                </a:lnTo>
                <a:cubicBezTo>
                  <a:pt x="3312367" y="3871065"/>
                  <a:pt x="3236149" y="3947283"/>
                  <a:pt x="3142130" y="3947283"/>
                </a:cubicBezTo>
                <a:lnTo>
                  <a:pt x="2113478" y="3947283"/>
                </a:lnTo>
                <a:cubicBezTo>
                  <a:pt x="2019459" y="3947283"/>
                  <a:pt x="1943241" y="3871065"/>
                  <a:pt x="1943241" y="3777046"/>
                </a:cubicBezTo>
                <a:lnTo>
                  <a:pt x="1943241" y="1588629"/>
                </a:lnTo>
                <a:cubicBezTo>
                  <a:pt x="1943241" y="1494610"/>
                  <a:pt x="2019459" y="1418392"/>
                  <a:pt x="2113478" y="1418392"/>
                </a:cubicBezTo>
                <a:close/>
                <a:moveTo>
                  <a:pt x="1006317" y="157391"/>
                </a:moveTo>
                <a:cubicBezTo>
                  <a:pt x="987806" y="157391"/>
                  <a:pt x="972800" y="172397"/>
                  <a:pt x="972800" y="190908"/>
                </a:cubicBezTo>
                <a:lnTo>
                  <a:pt x="972800" y="195860"/>
                </a:lnTo>
                <a:cubicBezTo>
                  <a:pt x="972800" y="214371"/>
                  <a:pt x="987806" y="229377"/>
                  <a:pt x="1006317" y="229377"/>
                </a:cubicBezTo>
                <a:lnTo>
                  <a:pt x="1659876" y="229377"/>
                </a:lnTo>
                <a:cubicBezTo>
                  <a:pt x="1678387" y="229377"/>
                  <a:pt x="1693393" y="214371"/>
                  <a:pt x="1693393" y="195860"/>
                </a:cubicBezTo>
                <a:lnTo>
                  <a:pt x="1693393" y="190908"/>
                </a:lnTo>
                <a:cubicBezTo>
                  <a:pt x="1693393" y="172397"/>
                  <a:pt x="1678387" y="157391"/>
                  <a:pt x="1659876" y="157391"/>
                </a:cubicBezTo>
                <a:close/>
                <a:moveTo>
                  <a:pt x="264780" y="0"/>
                </a:moveTo>
                <a:lnTo>
                  <a:pt x="2401413" y="0"/>
                </a:lnTo>
                <a:cubicBezTo>
                  <a:pt x="2547647" y="0"/>
                  <a:pt x="2666193" y="118546"/>
                  <a:pt x="2666193" y="264780"/>
                </a:cubicBezTo>
                <a:lnTo>
                  <a:pt x="2666193" y="1345374"/>
                </a:lnTo>
                <a:lnTo>
                  <a:pt x="2369517" y="1345374"/>
                </a:lnTo>
                <a:lnTo>
                  <a:pt x="2369517" y="366783"/>
                </a:lnTo>
                <a:lnTo>
                  <a:pt x="296676" y="366783"/>
                </a:lnTo>
                <a:lnTo>
                  <a:pt x="296676" y="3219873"/>
                </a:lnTo>
                <a:lnTo>
                  <a:pt x="1867527" y="3219873"/>
                </a:lnTo>
                <a:lnTo>
                  <a:pt x="1867527" y="3778374"/>
                </a:lnTo>
                <a:lnTo>
                  <a:pt x="264780" y="3778374"/>
                </a:lnTo>
                <a:cubicBezTo>
                  <a:pt x="118546" y="3778374"/>
                  <a:pt x="0" y="3659828"/>
                  <a:pt x="0" y="3513594"/>
                </a:cubicBezTo>
                <a:lnTo>
                  <a:pt x="0" y="264780"/>
                </a:lnTo>
                <a:cubicBezTo>
                  <a:pt x="0" y="118546"/>
                  <a:pt x="118546" y="0"/>
                  <a:pt x="2647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2D726A9-9C36-7E4D-0239-7349F2DBB78E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627700" y="6058877"/>
            <a:ext cx="378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VA</a:t>
            </a:r>
            <a:endParaRPr lang="fr-CA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CD905C1C-0255-FE57-82B3-87A8CAA6245D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6912425" y="5518341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</a:t>
            </a:r>
            <a:endParaRPr lang="fr-CA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A126061-D8A0-CFCF-F374-E3309F48685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7593462" y="5522970"/>
            <a:ext cx="271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</a:t>
            </a:r>
            <a:endParaRPr lang="fr-CA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84B174-DA19-A246-6424-77D31333AF90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7718252" y="6151280"/>
            <a:ext cx="314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/>
              <a:t>III</a:t>
            </a:r>
            <a:endParaRPr lang="fr-CA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DDF7AADA-29DB-3582-617C-32D503C1052B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254632" y="5377180"/>
            <a:ext cx="1939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Niveaux d’exigence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EF5D255-C954-9967-4983-1AEFB592088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1298352" y="2277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92D3F888-0712-1A43-3AAA-7E498A69DAF9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293028" y="4182968"/>
            <a:ext cx="51259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CA" i="1" dirty="0"/>
              <a:t>Inscrire vos explications ici </a:t>
            </a:r>
          </a:p>
        </p:txBody>
      </p:sp>
      <p:sp>
        <p:nvSpPr>
          <p:cNvPr id="24" name="ZoneTexte 23">
            <a:hlinkClick r:id="rId35"/>
            <a:extLst>
              <a:ext uri="{FF2B5EF4-FFF2-40B4-BE49-F238E27FC236}">
                <a16:creationId xmlns:a16="http://schemas.microsoft.com/office/drawing/2014/main" id="{A75CA131-C193-9E8D-6B5A-095AC3F269C3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8245074" y="6335876"/>
            <a:ext cx="417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dirty="0">
                <a:hlinkClick r:id="rId36"/>
              </a:rPr>
              <a:t>C04 Planification de la production de produite de boulangerie. </a:t>
            </a:r>
          </a:p>
          <a:p>
            <a:r>
              <a:rPr lang="fr-CA" sz="1200" dirty="0">
                <a:hlinkClick r:id="rId36"/>
              </a:rPr>
              <a:t>Boulangerie</a:t>
            </a:r>
            <a:endParaRPr lang="fr-CA" sz="1200" dirty="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82261263-0597-48EB-AFCF-76FC4E046A4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818016" y="419230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9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257798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7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1d902c-cda5-4dec-bafe-e7fccb72c06e">
      <Terms xmlns="http://schemas.microsoft.com/office/infopath/2007/PartnerControls"/>
    </lcf76f155ced4ddcb4097134ff3c332f>
    <TaxCatchAll xmlns="6e05271d-ded2-4706-8106-7db5d81db3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4DC76AB36CE14C8A9723AC4E791C4C" ma:contentTypeVersion="16" ma:contentTypeDescription="Crée un document." ma:contentTypeScope="" ma:versionID="bd6597250a06e8cd58fef9168c5b241b">
  <xsd:schema xmlns:xsd="http://www.w3.org/2001/XMLSchema" xmlns:xs="http://www.w3.org/2001/XMLSchema" xmlns:p="http://schemas.microsoft.com/office/2006/metadata/properties" xmlns:ns2="fd1d902c-cda5-4dec-bafe-e7fccb72c06e" xmlns:ns3="6e05271d-ded2-4706-8106-7db5d81db34b" targetNamespace="http://schemas.microsoft.com/office/2006/metadata/properties" ma:root="true" ma:fieldsID="f1432100e4b498e436c21cf81b59dbbd" ns2:_="" ns3:_="">
    <xsd:import namespace="fd1d902c-cda5-4dec-bafe-e7fccb72c06e"/>
    <xsd:import namespace="6e05271d-ded2-4706-8106-7db5d81db3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d902c-cda5-4dec-bafe-e7fccb72c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53b9c76b-9f1d-48e3-a9ce-7628945a9b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5271d-ded2-4706-8106-7db5d81db34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4e50c5-e967-4ace-a5fd-a910b611a113}" ma:internalName="TaxCatchAll" ma:showField="CatchAllData" ma:web="6e05271d-ded2-4706-8106-7db5d81db3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8907DE-2927-44B7-ACB1-E043DE1ABF69}">
  <ds:schemaRefs>
    <ds:schemaRef ds:uri="http://purl.org/dc/terms/"/>
    <ds:schemaRef ds:uri="6e05271d-ded2-4706-8106-7db5d81db34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d1d902c-cda5-4dec-bafe-e7fccb72c06e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377CFC1-95B0-4D08-B035-6694DE2059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1d902c-cda5-4dec-bafe-e7fccb72c06e"/>
    <ds:schemaRef ds:uri="6e05271d-ded2-4706-8106-7db5d81db3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DE8E3F-0DF9-4E2A-80DC-F46BCF782D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935</Words>
  <Application>Microsoft Office PowerPoint</Application>
  <PresentationFormat>Grand écran</PresentationFormat>
  <Paragraphs>193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맑은 고딕</vt:lpstr>
      <vt:lpstr>Arial</vt:lpstr>
      <vt:lpstr>Calibri</vt:lpstr>
      <vt:lpstr>Calibri Light</vt:lpstr>
      <vt:lpstr>Gill Sans MT</vt:lpstr>
      <vt:lpstr>Times New Roman</vt:lpstr>
      <vt:lpstr>Thème Office</vt:lpstr>
      <vt:lpstr>Galerie</vt:lpstr>
      <vt:lpstr>Activité 06.05 Étude de cas : taxonomie et niveaux d’exigence</vt:lpstr>
      <vt:lpstr>Consignes</vt:lpstr>
      <vt:lpstr>Taxonomie (Bloom)</vt:lpstr>
      <vt:lpstr>Présentation PowerPoint</vt:lpstr>
      <vt:lpstr>Présentation PowerPoint</vt:lpstr>
      <vt:lpstr>EXEMPLE D’ANALYSE</vt:lpstr>
      <vt:lpstr>1. ÉQUIPE BLEU</vt:lpstr>
      <vt:lpstr>2. ÉQUIPE VERT</vt:lpstr>
      <vt:lpstr>ÉQUIPE ROUGE</vt:lpstr>
      <vt:lpstr>4. ÉQUIPE JAUNE</vt:lpstr>
      <vt:lpstr>5. ÉQUIPE ORANGE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Plamondon Marc</dc:creator>
  <cp:lastModifiedBy>Desjardins Jacynthe</cp:lastModifiedBy>
  <cp:revision>79</cp:revision>
  <dcterms:created xsi:type="dcterms:W3CDTF">2021-01-24T19:11:45Z</dcterms:created>
  <dcterms:modified xsi:type="dcterms:W3CDTF">2023-05-24T19:48:33Z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0x010100844DC76AB36CE14C8A9723AC4E791C4C</vt:lpwstr>
  </property>
  <property fmtid="{D5CDD505-2E9C-101B-9397-08002B2CF9AE}" pid="3" name="MediaServiceImageTags">
    <vt:lpwstr/>
  </property>
</Properties>
</file>