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309" r:id="rId5"/>
    <p:sldId id="337" r:id="rId6"/>
    <p:sldId id="384" r:id="rId7"/>
    <p:sldId id="395" r:id="rId8"/>
    <p:sldId id="394" r:id="rId9"/>
    <p:sldId id="398" r:id="rId10"/>
    <p:sldId id="397" r:id="rId11"/>
    <p:sldId id="408" r:id="rId12"/>
    <p:sldId id="409" r:id="rId13"/>
    <p:sldId id="391" r:id="rId14"/>
    <p:sldId id="406" r:id="rId15"/>
    <p:sldId id="405" r:id="rId16"/>
    <p:sldId id="410" r:id="rId17"/>
    <p:sldId id="407" r:id="rId18"/>
    <p:sldId id="411" r:id="rId19"/>
    <p:sldId id="412" r:id="rId20"/>
    <p:sldId id="413" r:id="rId21"/>
    <p:sldId id="392" r:id="rId22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1" id="{B0EDC774-17ED-430D-935D-AB7215BADF7D}">
          <p14:sldIdLst>
            <p14:sldId id="309"/>
          </p14:sldIdLst>
        </p14:section>
        <p14:section name="Section 2" id="{9C2C5BA2-EFC1-4F26-B93C-7F8BD71E8DD3}">
          <p14:sldIdLst>
            <p14:sldId id="337"/>
            <p14:sldId id="384"/>
            <p14:sldId id="395"/>
            <p14:sldId id="394"/>
            <p14:sldId id="398"/>
            <p14:sldId id="397"/>
            <p14:sldId id="408"/>
            <p14:sldId id="409"/>
            <p14:sldId id="391"/>
            <p14:sldId id="406"/>
            <p14:sldId id="405"/>
            <p14:sldId id="410"/>
            <p14:sldId id="407"/>
            <p14:sldId id="411"/>
            <p14:sldId id="412"/>
            <p14:sldId id="413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1B1B"/>
    <a:srgbClr val="000000"/>
    <a:srgbClr val="F7B3B3"/>
    <a:srgbClr val="99CCFF"/>
    <a:srgbClr val="140000"/>
    <a:srgbClr val="5C0000"/>
    <a:srgbClr val="C00000"/>
    <a:srgbClr val="EF6767"/>
    <a:srgbClr val="FB071E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FFD528-C8AD-FF8B-93A8-5AF5C2539C33}" v="37" dt="2024-05-03T19:47:51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885" y="1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D336B1A9-6484-453B-B33A-C94D47BE22E5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885" y="8829054"/>
            <a:ext cx="3038319" cy="46524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0407E9A5-6921-4746-858E-2CE63FF23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19994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l">
              <a:defRPr sz="1200"/>
            </a:lvl1pPr>
          </a:lstStyle>
          <a:p>
            <a:r>
              <a:rPr lang="fr-CA"/>
              <a:t>IPE-01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/>
          <a:lstStyle>
            <a:lvl1pPr algn="r">
              <a:defRPr sz="1200"/>
            </a:lvl1pPr>
          </a:lstStyle>
          <a:p>
            <a:fld id="{CBBE91CC-3518-4A27-B5F4-55F365173333}" type="datetimeFigureOut">
              <a:rPr lang="fr-CA" smtClean="0"/>
              <a:t>2024-05-07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2" tIns="46576" rIns="93152" bIns="46576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2" tIns="46576" rIns="93152" bIns="4657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l">
              <a:defRPr sz="1200"/>
            </a:lvl1pPr>
          </a:lstStyle>
          <a:p>
            <a:r>
              <a:rPr lang="fr-CA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2" tIns="46576" rIns="93152" bIns="46576" rtlCol="0" anchor="b"/>
          <a:lstStyle>
            <a:lvl1pPr algn="r">
              <a:defRPr sz="1200"/>
            </a:lvl1pPr>
          </a:lstStyle>
          <a:p>
            <a:fld id="{CF4F2DB5-77BF-4F23-99F6-C38C142B26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61187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4CEB4-6328-47DA-B761-41FEDD672825}" type="slidenum">
              <a:rPr lang="fr-CA" smtClean="0"/>
              <a:t>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BEPGP</a:t>
            </a:r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CA"/>
              <a:t>IPE-01</a:t>
            </a:r>
          </a:p>
        </p:txBody>
      </p:sp>
    </p:spTree>
    <p:extLst>
      <p:ext uri="{BB962C8B-B14F-4D97-AF65-F5344CB8AC3E}">
        <p14:creationId xmlns:p14="http://schemas.microsoft.com/office/powerpoint/2010/main" val="424401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903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800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44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076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281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695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813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362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635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39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BEPGP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467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6066" y="1600202"/>
            <a:ext cx="71007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BEPGP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598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5.png"/><Relationship Id="rId21" Type="http://schemas.openxmlformats.org/officeDocument/2006/relationships/notesSlide" Target="../notesSlides/notesSlide1.xml"/><Relationship Id="rId34" Type="http://schemas.openxmlformats.org/officeDocument/2006/relationships/image" Target="../media/image13.jpe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4.png"/><Relationship Id="rId33" Type="http://schemas.openxmlformats.org/officeDocument/2006/relationships/image" Target="../media/image12.jpe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slideLayout" Target="../slideLayouts/slideLayout1.xml"/><Relationship Id="rId29" Type="http://schemas.openxmlformats.org/officeDocument/2006/relationships/image" Target="../media/image8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3.png"/><Relationship Id="rId32" Type="http://schemas.openxmlformats.org/officeDocument/2006/relationships/image" Target="../media/image11.jpeg"/><Relationship Id="rId37" Type="http://schemas.openxmlformats.org/officeDocument/2006/relationships/image" Target="../media/image16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2.png"/><Relationship Id="rId28" Type="http://schemas.openxmlformats.org/officeDocument/2006/relationships/image" Target="../media/image7.png"/><Relationship Id="rId36" Type="http://schemas.openxmlformats.org/officeDocument/2006/relationships/image" Target="../media/image15.jpe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10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.png"/><Relationship Id="rId27" Type="http://schemas.openxmlformats.org/officeDocument/2006/relationships/image" Target="../media/image6.png"/><Relationship Id="rId30" Type="http://schemas.openxmlformats.org/officeDocument/2006/relationships/image" Target="../media/image9.png"/><Relationship Id="rId35" Type="http://schemas.openxmlformats.org/officeDocument/2006/relationships/image" Target="../media/image14.jpeg"/><Relationship Id="rId8" Type="http://schemas.openxmlformats.org/officeDocument/2006/relationships/tags" Target="../tags/tag8.xml"/><Relationship Id="rId3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-22980" y="0"/>
            <a:ext cx="1546787" cy="6858000"/>
          </a:xfrm>
          <a:prstGeom prst="rect">
            <a:avLst/>
          </a:prstGeom>
          <a:gradFill>
            <a:gsLst>
              <a:gs pos="0">
                <a:srgbClr val="FF5050"/>
              </a:gs>
              <a:gs pos="74000">
                <a:srgbClr val="CC0000"/>
              </a:gs>
              <a:gs pos="83000">
                <a:srgbClr val="C00000"/>
              </a:gs>
              <a:gs pos="100000">
                <a:srgbClr val="C00000"/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8516">
            <a:off x="-20153" y="206986"/>
            <a:ext cx="1471151" cy="98076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265" y="3342132"/>
            <a:ext cx="331471" cy="17373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4235">
            <a:off x="187113" y="3580098"/>
            <a:ext cx="1295527" cy="88985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8137">
            <a:off x="279337" y="4501988"/>
            <a:ext cx="502947" cy="98629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69581">
            <a:off x="339362" y="4800657"/>
            <a:ext cx="370474" cy="122985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47712">
            <a:off x="-383259" y="2841167"/>
            <a:ext cx="1251404" cy="56928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" y="1243980"/>
            <a:ext cx="847394" cy="122058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46478">
            <a:off x="569025" y="1042045"/>
            <a:ext cx="1388152" cy="40926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97" y="5703036"/>
            <a:ext cx="1590896" cy="106118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0" y="1902379"/>
            <a:ext cx="1311182" cy="1753724"/>
          </a:xfrm>
          <a:prstGeom prst="rect">
            <a:avLst/>
          </a:prstGeom>
        </p:spPr>
      </p:pic>
      <p:pic>
        <p:nvPicPr>
          <p:cNvPr id="1028" name="Picture 4" descr="Pinces, Outil, Ustensile, Salade, Grip, Forme De Griffe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31" cstate="print">
            <a:clrChange>
              <a:clrFrom>
                <a:srgbClr val="DCDDDE"/>
              </a:clrFrom>
              <a:clrTo>
                <a:srgbClr val="DCDDD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45423">
            <a:off x="970216" y="4583653"/>
            <a:ext cx="456917" cy="121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ous-titre 2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2034679" y="5586752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sp>
        <p:nvSpPr>
          <p:cNvPr id="30" name="Sous-titre 2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1950056" y="5519731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sp>
        <p:nvSpPr>
          <p:cNvPr id="31" name="Sous-titre 2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2034678" y="5367331"/>
            <a:ext cx="1495273" cy="56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1800"/>
          </a:p>
        </p:txBody>
      </p:sp>
      <p:grpSp>
        <p:nvGrpSpPr>
          <p:cNvPr id="27" name="Groupe 26"/>
          <p:cNvGrpSpPr>
            <a:grpSpLocks noChangeAspect="1"/>
          </p:cNvGrpSpPr>
          <p:nvPr>
            <p:custDataLst>
              <p:tags r:id="rId16"/>
            </p:custDataLst>
          </p:nvPr>
        </p:nvGrpSpPr>
        <p:grpSpPr>
          <a:xfrm>
            <a:off x="4901434" y="243461"/>
            <a:ext cx="4385021" cy="756000"/>
            <a:chOff x="3094354" y="165246"/>
            <a:chExt cx="9953503" cy="1287026"/>
          </a:xfrm>
        </p:grpSpPr>
        <p:pic>
          <p:nvPicPr>
            <p:cNvPr id="32" name="Image 31" descr="Bureau, Notes, Bloc Notes, Entrepreneur, Main"/>
            <p:cNvPicPr/>
            <p:nvPr/>
          </p:nvPicPr>
          <p:blipFill rotWithShape="1"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5"/>
            <a:stretch/>
          </p:blipFill>
          <p:spPr bwMode="auto">
            <a:xfrm>
              <a:off x="3094354" y="180628"/>
              <a:ext cx="1888490" cy="12598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3" name="Image 32" descr="Service, Ordinateurs, RÃ©paration, Electronics"/>
            <p:cNvPicPr/>
            <p:nvPr/>
          </p:nvPicPr>
          <p:blipFill rotWithShape="1"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"/>
            <a:stretch/>
          </p:blipFill>
          <p:spPr bwMode="auto">
            <a:xfrm>
              <a:off x="5047266" y="180628"/>
              <a:ext cx="1896745" cy="125920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4" name="Image 33" descr="Femme, Personne, Ordinateur De Bureau, Travail, Air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8433" y="169671"/>
              <a:ext cx="2132330" cy="12598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Image 34" descr="Femme, SÃ©chage Des Cheveux, Jeune Fille, Femmes"/>
            <p:cNvPicPr/>
            <p:nvPr/>
          </p:nvPicPr>
          <p:blipFill rotWithShape="1"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43" t="23810" r="39767" b="24399"/>
            <a:stretch/>
          </p:blipFill>
          <p:spPr bwMode="auto">
            <a:xfrm>
              <a:off x="9205185" y="165246"/>
              <a:ext cx="1888490" cy="125857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6" name="Image 35" descr="Sac, Livre, La Mode, L'Homme, Pantalons, Sacoche"/>
            <p:cNvPicPr/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8097" y="192432"/>
              <a:ext cx="188976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40F0172E-ABF9-40A3-8C0E-A2D3D62A72ED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29415" y="5953124"/>
            <a:ext cx="2414587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365760" tIns="182880" rIns="182880" bIns="182880" anchor="b" anchorCtr="0" upright="1">
            <a:noAutofit/>
          </a:bodyPr>
          <a:lstStyle/>
          <a:p>
            <a:r>
              <a:rPr lang="fr-CA" sz="1400" b="1">
                <a:latin typeface="Calibri"/>
                <a:ea typeface="Times New Roman" panose="02020603050405020304" pitchFamily="18" charset="0"/>
                <a:cs typeface="Times New Roman"/>
              </a:rPr>
              <a:t>B</a:t>
            </a:r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ureau de l’</a:t>
            </a:r>
            <a:r>
              <a:rPr lang="fr-CA" sz="1400" b="1">
                <a:latin typeface="Calibri"/>
                <a:ea typeface="Times New Roman" panose="02020603050405020304" pitchFamily="18" charset="0"/>
                <a:cs typeface="Times New Roman"/>
              </a:rPr>
              <a:t>E</a:t>
            </a:r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xpertise aux </a:t>
            </a:r>
            <a:r>
              <a:rPr lang="fr-CA" sz="1400" b="1">
                <a:latin typeface="Calibri"/>
                <a:ea typeface="Times New Roman" panose="02020603050405020304" pitchFamily="18" charset="0"/>
                <a:cs typeface="Times New Roman"/>
              </a:rPr>
              <a:t>P</a:t>
            </a:r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arcours </a:t>
            </a:r>
            <a:r>
              <a:rPr lang="fr-CA" sz="1400" b="1">
                <a:latin typeface="Calibri"/>
                <a:ea typeface="Times New Roman" panose="02020603050405020304" pitchFamily="18" charset="0"/>
                <a:cs typeface="Times New Roman"/>
              </a:rPr>
              <a:t>G</a:t>
            </a:r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énéraux et </a:t>
            </a:r>
            <a:r>
              <a:rPr lang="fr-CA" sz="1400" b="1">
                <a:latin typeface="Calibri"/>
                <a:ea typeface="Times New Roman" panose="02020603050405020304" pitchFamily="18" charset="0"/>
                <a:cs typeface="Times New Roman"/>
              </a:rPr>
              <a:t>P</a:t>
            </a:r>
            <a:r>
              <a:rPr lang="fr-CA" sz="1400">
                <a:latin typeface="Calibri"/>
                <a:ea typeface="Times New Roman" panose="02020603050405020304" pitchFamily="18" charset="0"/>
                <a:cs typeface="Times New Roman"/>
              </a:rPr>
              <a:t>rofessionnels (BEPGP)</a:t>
            </a:r>
            <a:endParaRPr lang="fr-CA" sz="14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0985FA67-83CE-4C49-863A-ED75706B4ECB}"/>
              </a:ext>
            </a:extLst>
          </p:cNvPr>
          <p:cNvSpPr>
            <a:spLocks noGrp="1"/>
          </p:cNvSpPr>
          <p:nvPr>
            <p:ph type="ctrTitle"/>
            <p:custDataLst>
              <p:tags r:id="rId18"/>
            </p:custDataLst>
          </p:nvPr>
        </p:nvSpPr>
        <p:spPr>
          <a:xfrm>
            <a:off x="2010037" y="2035411"/>
            <a:ext cx="6858000" cy="2822877"/>
          </a:xfrm>
        </p:spPr>
        <p:txBody>
          <a:bodyPr>
            <a:normAutofit/>
          </a:bodyPr>
          <a:lstStyle/>
          <a:p>
            <a:r>
              <a:rPr lang="fr-CA" b="1">
                <a:solidFill>
                  <a:srgbClr val="DE0000"/>
                </a:solidFill>
              </a:rPr>
              <a:t>Formation </a:t>
            </a:r>
            <a:r>
              <a:rPr lang="fr-CA" b="1">
                <a:solidFill>
                  <a:srgbClr val="DE0000"/>
                </a:solidFill>
                <a:cs typeface="Calibri"/>
              </a:rPr>
              <a:t>directions</a:t>
            </a:r>
            <a:br>
              <a:rPr lang="fr-CA"/>
            </a:br>
            <a:br>
              <a:rPr lang="fr-CA"/>
            </a:br>
            <a:r>
              <a:rPr lang="fr-CA" sz="3600">
                <a:solidFill>
                  <a:schemeClr val="tx1">
                    <a:lumMod val="75000"/>
                    <a:lumOff val="25000"/>
                  </a:schemeClr>
                </a:solidFill>
              </a:rPr>
              <a:t>IPE-FP</a:t>
            </a:r>
          </a:p>
        </p:txBody>
      </p:sp>
      <p:sp>
        <p:nvSpPr>
          <p:cNvPr id="37" name="Sous-titre 2">
            <a:extLst>
              <a:ext uri="{FF2B5EF4-FFF2-40B4-BE49-F238E27FC236}">
                <a16:creationId xmlns:a16="http://schemas.microsoft.com/office/drawing/2014/main" id="{4E8C4DEE-4D72-47BD-872B-7F658B816F30}"/>
              </a:ext>
            </a:extLst>
          </p:cNvPr>
          <p:cNvSpPr>
            <a:spLocks noGrp="1"/>
          </p:cNvSpPr>
          <p:nvPr>
            <p:ph type="subTitle" idx="1"/>
            <p:custDataLst>
              <p:tags r:id="rId19"/>
            </p:custDataLst>
          </p:nvPr>
        </p:nvSpPr>
        <p:spPr>
          <a:xfrm>
            <a:off x="1667305" y="5010688"/>
            <a:ext cx="7619074" cy="11521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2200">
                <a:solidFill>
                  <a:srgbClr val="C00000"/>
                </a:solidFill>
              </a:rPr>
              <a:t>Programme d’insertion professionnelle des enseignants en formation professionnelle</a:t>
            </a:r>
            <a:endParaRPr lang="fr-FR"/>
          </a:p>
        </p:txBody>
      </p:sp>
      <p:pic>
        <p:nvPicPr>
          <p:cNvPr id="2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3B28F3CC-8255-4DA2-A0F9-C9EEF05DFE2C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711842" y="2764"/>
            <a:ext cx="2743200" cy="153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6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rgbClr val="FFFFFF"/>
                </a:solidFill>
              </a:rPr>
              <a:t>Activité 3 - </a:t>
            </a:r>
            <a:r>
              <a:rPr lang="fr-FR" b="1">
                <a:solidFill>
                  <a:srgbClr val="FFFFFF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rgbClr val="FFFFFF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101527"/>
              </p:ext>
            </p:extLst>
          </p:nvPr>
        </p:nvGraphicFramePr>
        <p:xfrm>
          <a:off x="51563" y="1495353"/>
          <a:ext cx="8903605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51684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1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2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CA" b="1">
                <a:solidFill>
                  <a:srgbClr val="C00000"/>
                </a:solidFill>
                <a:ea typeface="+mn-lt"/>
                <a:cs typeface="+mn-lt"/>
              </a:rPr>
              <a:t>Moyens concrets</a:t>
            </a: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A4E42AD-29A6-6B36-1D0C-88EAC096055B}"/>
              </a:ext>
            </a:extLst>
          </p:cNvPr>
          <p:cNvSpPr txBox="1"/>
          <p:nvPr/>
        </p:nvSpPr>
        <p:spPr>
          <a:xfrm>
            <a:off x="7762795" y="991240"/>
            <a:ext cx="1091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</a:t>
            </a:r>
            <a:r>
              <a:rPr lang="fr-FR" b="1">
                <a:solidFill>
                  <a:srgbClr val="C00000"/>
                </a:solidFill>
                <a:cs typeface="Calibri"/>
              </a:rPr>
              <a:t>1</a:t>
            </a:r>
            <a:r>
              <a:rPr lang="fr-FR">
                <a:cs typeface="Calibri"/>
              </a:rPr>
              <a:t>​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031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rgbClr val="FFFFFF"/>
                </a:solidFill>
              </a:rPr>
              <a:t>Activité 3 - </a:t>
            </a:r>
            <a:r>
              <a:rPr lang="fr-FR" b="1">
                <a:solidFill>
                  <a:srgbClr val="FFFFFF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rgbClr val="FFFFFF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16116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CA" b="1">
                <a:solidFill>
                  <a:srgbClr val="C00000"/>
                </a:solidFill>
                <a:ea typeface="+mn-lt"/>
                <a:cs typeface="+mn-lt"/>
              </a:rPr>
              <a:t>Moyens concrets</a:t>
            </a: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A4E42AD-29A6-6B36-1D0C-88EAC096055B}"/>
              </a:ext>
            </a:extLst>
          </p:cNvPr>
          <p:cNvSpPr txBox="1"/>
          <p:nvPr/>
        </p:nvSpPr>
        <p:spPr>
          <a:xfrm>
            <a:off x="7762795" y="991240"/>
            <a:ext cx="1091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</a:t>
            </a:r>
            <a:r>
              <a:rPr lang="fr-FR" b="1">
                <a:solidFill>
                  <a:srgbClr val="C00000"/>
                </a:solidFill>
                <a:cs typeface="Calibri"/>
              </a:rPr>
              <a:t>2</a:t>
            </a:r>
            <a:r>
              <a:rPr lang="fr-FR">
                <a:cs typeface="Calibri"/>
              </a:rPr>
              <a:t>​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21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fr-CA">
                <a:solidFill>
                  <a:srgbClr val="FFFFFF"/>
                </a:solidFill>
              </a:rPr>
              <a:t>Activité 3 - </a:t>
            </a:r>
            <a:r>
              <a:rPr lang="fr-FR" b="1">
                <a:solidFill>
                  <a:srgbClr val="FFFFFF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rgbClr val="FFFFFF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28203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CA" b="1">
                <a:solidFill>
                  <a:srgbClr val="C00000"/>
                </a:solidFill>
                <a:ea typeface="+mn-lt"/>
                <a:cs typeface="+mn-lt"/>
              </a:rPr>
              <a:t>Moyens concrets</a:t>
            </a: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A4E42AD-29A6-6B36-1D0C-88EAC096055B}"/>
              </a:ext>
            </a:extLst>
          </p:cNvPr>
          <p:cNvSpPr txBox="1"/>
          <p:nvPr/>
        </p:nvSpPr>
        <p:spPr>
          <a:xfrm>
            <a:off x="7762795" y="991240"/>
            <a:ext cx="1091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</a:t>
            </a:r>
            <a:r>
              <a:rPr lang="fr-FR" b="1">
                <a:solidFill>
                  <a:srgbClr val="C00000"/>
                </a:solidFill>
                <a:cs typeface="Calibri"/>
              </a:rPr>
              <a:t>3</a:t>
            </a:r>
            <a:r>
              <a:rPr lang="fr-FR">
                <a:cs typeface="Calibri"/>
              </a:rPr>
              <a:t>​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193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rgbClr val="FFFFFF"/>
                </a:solidFill>
              </a:rPr>
              <a:t>Activité 3 - </a:t>
            </a:r>
            <a:r>
              <a:rPr lang="fr-FR" b="1">
                <a:solidFill>
                  <a:srgbClr val="FFFFFF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rgbClr val="FFFFFF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755182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CA" b="1">
                <a:solidFill>
                  <a:srgbClr val="C00000"/>
                </a:solidFill>
                <a:ea typeface="+mn-lt"/>
                <a:cs typeface="+mn-lt"/>
              </a:rPr>
              <a:t>Moyens concrets</a:t>
            </a: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A4E42AD-29A6-6B36-1D0C-88EAC096055B}"/>
              </a:ext>
            </a:extLst>
          </p:cNvPr>
          <p:cNvSpPr txBox="1"/>
          <p:nvPr/>
        </p:nvSpPr>
        <p:spPr>
          <a:xfrm>
            <a:off x="7762795" y="991240"/>
            <a:ext cx="1091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</a:t>
            </a:r>
            <a:r>
              <a:rPr lang="fr-FR" b="1">
                <a:solidFill>
                  <a:srgbClr val="C00000"/>
                </a:solidFill>
                <a:cs typeface="Calibri"/>
              </a:rPr>
              <a:t>4</a:t>
            </a:r>
            <a:r>
              <a:rPr lang="fr-FR">
                <a:cs typeface="Calibri"/>
              </a:rPr>
              <a:t>​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543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4 -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476271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800" b="1">
                <a:solidFill>
                  <a:srgbClr val="C00000"/>
                </a:solidFill>
                <a:latin typeface="Calibri"/>
              </a:rPr>
              <a:t>Équipe 1</a:t>
            </a:r>
            <a:r>
              <a:rPr lang="fr-FR" sz="1800">
                <a:latin typeface="Calibri"/>
              </a:rPr>
              <a:t>​</a:t>
            </a:r>
            <a:r>
              <a:rPr lang="fr-FR" sz="1800">
                <a:latin typeface="Calibri"/>
                <a:ea typeface="Calibri"/>
                <a:cs typeface="Calibri"/>
              </a:rPr>
              <a:t>​</a:t>
            </a:r>
            <a:endParaRPr lang="fr-CA" sz="1400">
              <a:ea typeface="+mn-lt"/>
              <a:cs typeface="+mn-lt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A2D6F3E-F21E-B3A2-6A88-05C3AD689330}"/>
              </a:ext>
            </a:extLst>
          </p:cNvPr>
          <p:cNvSpPr txBox="1"/>
          <p:nvPr/>
        </p:nvSpPr>
        <p:spPr>
          <a:xfrm>
            <a:off x="5953175" y="96227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fr-FR" b="1">
                <a:solidFill>
                  <a:srgbClr val="C00000"/>
                </a:solidFill>
              </a:rPr>
              <a:t>Équipe 1</a:t>
            </a:r>
            <a:r>
              <a:rPr lang="fr-FR"/>
              <a:t>​</a:t>
            </a:r>
            <a:r>
              <a:rPr lang="fr-FR">
                <a:ea typeface="Calibri"/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706373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4 -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476923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 b="1">
                <a:ea typeface="+mn-lt"/>
                <a:cs typeface="+mn-lt"/>
              </a:rPr>
              <a:t>Points sur lesquels vous pouvez faire la différence en IPE </a:t>
            </a:r>
            <a:endParaRPr lang="fr-CA" sz="1400">
              <a:ea typeface="+mn-lt"/>
              <a:cs typeface="+mn-lt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5423AB-5659-7483-BF42-9917FB6DFB29}"/>
              </a:ext>
            </a:extLst>
          </p:cNvPr>
          <p:cNvSpPr txBox="1"/>
          <p:nvPr/>
        </p:nvSpPr>
        <p:spPr>
          <a:xfrm>
            <a:off x="5953175" y="96227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fr-FR" b="1">
                <a:solidFill>
                  <a:srgbClr val="C00000"/>
                </a:solidFill>
              </a:rPr>
              <a:t>Équipe 2</a:t>
            </a:r>
            <a:r>
              <a:rPr lang="fr-FR"/>
              <a:t>​</a:t>
            </a:r>
            <a:r>
              <a:rPr lang="fr-FR">
                <a:ea typeface="Calibri"/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31764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4 -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474530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 b="1">
                <a:ea typeface="+mn-lt"/>
                <a:cs typeface="+mn-lt"/>
              </a:rPr>
              <a:t>Points sur lesquels vous pouvez faire la différence en IPE </a:t>
            </a:r>
            <a:endParaRPr lang="fr-CA" sz="1400">
              <a:ea typeface="+mn-lt"/>
              <a:cs typeface="+mn-lt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20117A-121D-487A-739A-1A6F4B303D70}"/>
              </a:ext>
            </a:extLst>
          </p:cNvPr>
          <p:cNvSpPr txBox="1"/>
          <p:nvPr/>
        </p:nvSpPr>
        <p:spPr>
          <a:xfrm>
            <a:off x="5953175" y="96227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fr-FR" b="1">
                <a:solidFill>
                  <a:srgbClr val="C00000"/>
                </a:solidFill>
              </a:rPr>
              <a:t>Équipe 3</a:t>
            </a:r>
            <a:r>
              <a:rPr lang="fr-FR"/>
              <a:t>​</a:t>
            </a:r>
            <a:r>
              <a:rPr lang="fr-FR">
                <a:ea typeface="Calibri"/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855453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4 -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474530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 b="1">
                <a:ea typeface="+mn-lt"/>
                <a:cs typeface="+mn-lt"/>
              </a:rPr>
              <a:t>Points sur lesquels vous pouvez faire la différence en IPE </a:t>
            </a:r>
            <a:endParaRPr lang="fr-CA" sz="1400">
              <a:ea typeface="+mn-lt"/>
              <a:cs typeface="+mn-lt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20117A-121D-487A-739A-1A6F4B303D70}"/>
              </a:ext>
            </a:extLst>
          </p:cNvPr>
          <p:cNvSpPr txBox="1"/>
          <p:nvPr/>
        </p:nvSpPr>
        <p:spPr>
          <a:xfrm>
            <a:off x="5953175" y="96227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fr-FR" b="1">
                <a:solidFill>
                  <a:srgbClr val="C00000"/>
                </a:solidFill>
              </a:rPr>
              <a:t>Équipe 4</a:t>
            </a:r>
            <a:r>
              <a:rPr lang="fr-FR"/>
              <a:t>​</a:t>
            </a:r>
            <a:r>
              <a:rPr lang="fr-FR">
                <a:ea typeface="Calibri"/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4061442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E284D6-212E-5E49-7A05-45D2FFC9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939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b="1">
                <a:solidFill>
                  <a:srgbClr val="C00000"/>
                </a:solidFill>
                <a:ea typeface="+mj-lt"/>
                <a:cs typeface="+mj-lt"/>
              </a:rPr>
              <a:t>Attentes de la formation</a:t>
            </a:r>
            <a:endParaRPr lang="fr-FR">
              <a:solidFill>
                <a:srgbClr val="C00000"/>
              </a:solidFill>
              <a:cs typeface="Calibri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61D9CA-8CF1-2B84-DFF4-4F9C6DC4D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058" y="1600202"/>
            <a:ext cx="7878741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>
              <a:cs typeface="Calibri"/>
            </a:endParaRPr>
          </a:p>
          <a:p>
            <a:endParaRPr lang="fr-FR">
              <a:cs typeface="Calibri"/>
            </a:endParaRPr>
          </a:p>
          <a:p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693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7662"/>
              </p:ext>
            </p:extLst>
          </p:nvPr>
        </p:nvGraphicFramePr>
        <p:xfrm>
          <a:off x="17187" y="1495353"/>
          <a:ext cx="8937981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8606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1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 portrait pouvez-vous faire des enseignants débutants dans votre établissement.</a:t>
            </a:r>
            <a:endParaRPr lang="fr-CA" sz="140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AD16779-25E2-FBC4-8BD7-B42E0F203C05}"/>
              </a:ext>
            </a:extLst>
          </p:cNvPr>
          <p:cNvSpPr txBox="1"/>
          <p:nvPr/>
        </p:nvSpPr>
        <p:spPr>
          <a:xfrm>
            <a:off x="7753190" y="827954"/>
            <a:ext cx="1264024" cy="369332"/>
          </a:xfrm>
          <a:prstGeom prst="rect">
            <a:avLst/>
          </a:prstGeom>
          <a:noFill/>
          <a:ln>
            <a:solidFill>
              <a:srgbClr val="E71B1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1</a:t>
            </a:r>
            <a:endParaRPr lang="fr-FR" b="1">
              <a:solidFill>
                <a:srgbClr val="C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894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6167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Besoins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Difficultés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Quels sont leurs besoins/difficultés, selon vous ?</a:t>
            </a:r>
            <a:endParaRPr lang="fr-CA" sz="14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fr" sz="140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5879B6B-0F91-8C87-64A2-B41A53DEB9C0}"/>
              </a:ext>
            </a:extLst>
          </p:cNvPr>
          <p:cNvSpPr txBox="1"/>
          <p:nvPr/>
        </p:nvSpPr>
        <p:spPr>
          <a:xfrm>
            <a:off x="7782005" y="962425"/>
            <a:ext cx="14177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1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07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19033"/>
              </p:ext>
            </p:extLst>
          </p:nvPr>
        </p:nvGraphicFramePr>
        <p:xfrm>
          <a:off x="64008" y="1499612"/>
          <a:ext cx="8897112" cy="4921033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347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 portrait pouvez-vous faire des enseignants débutants dans votre établissement.</a:t>
            </a:r>
            <a:endParaRPr lang="fr-CA" sz="140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AD16779-25E2-FBC4-8BD7-B42E0F203C05}"/>
              </a:ext>
            </a:extLst>
          </p:cNvPr>
          <p:cNvSpPr txBox="1"/>
          <p:nvPr/>
        </p:nvSpPr>
        <p:spPr>
          <a:xfrm>
            <a:off x="7753190" y="827954"/>
            <a:ext cx="1264024" cy="369332"/>
          </a:xfrm>
          <a:prstGeom prst="rect">
            <a:avLst/>
          </a:prstGeom>
          <a:noFill/>
          <a:ln>
            <a:solidFill>
              <a:srgbClr val="E71B1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 2</a:t>
            </a:r>
            <a:endParaRPr lang="fr-FR" b="1">
              <a:solidFill>
                <a:srgbClr val="C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73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56305"/>
              </p:ext>
            </p:extLst>
          </p:nvPr>
        </p:nvGraphicFramePr>
        <p:xfrm>
          <a:off x="64008" y="1499612"/>
          <a:ext cx="8897112" cy="3210872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2794"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Besoins</a:t>
                      </a:r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Difficultés</a:t>
                      </a:r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Quels sont leurs besoins/difficultés, selon vous ?</a:t>
            </a:r>
            <a:endParaRPr lang="fr-CA" sz="14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fr" sz="140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5879B6B-0F91-8C87-64A2-B41A53DEB9C0}"/>
              </a:ext>
            </a:extLst>
          </p:cNvPr>
          <p:cNvSpPr txBox="1"/>
          <p:nvPr/>
        </p:nvSpPr>
        <p:spPr>
          <a:xfrm>
            <a:off x="7782005" y="962425"/>
            <a:ext cx="14177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89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251360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 portrait pouvez-vous faire des enseignants débutants dans votre établissement.</a:t>
            </a:r>
            <a:endParaRPr lang="fr-CA" sz="140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AD16779-25E2-FBC4-8BD7-B42E0F203C05}"/>
              </a:ext>
            </a:extLst>
          </p:cNvPr>
          <p:cNvSpPr txBox="1"/>
          <p:nvPr/>
        </p:nvSpPr>
        <p:spPr>
          <a:xfrm>
            <a:off x="7753190" y="827954"/>
            <a:ext cx="1264024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3</a:t>
            </a:r>
            <a:endParaRPr lang="fr-FR" b="1">
              <a:solidFill>
                <a:srgbClr val="C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320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10073"/>
              </p:ext>
            </p:extLst>
          </p:nvPr>
        </p:nvGraphicFramePr>
        <p:xfrm>
          <a:off x="64008" y="1499612"/>
          <a:ext cx="8897112" cy="5094606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Besoins</a:t>
                      </a:r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Difficultés</a:t>
                      </a:r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52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Quels sont leurs besoins/difficultés, selon vous ?</a:t>
            </a:r>
            <a:endParaRPr lang="fr-CA" sz="14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fr" sz="140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5879B6B-0F91-8C87-64A2-B41A53DEB9C0}"/>
              </a:ext>
            </a:extLst>
          </p:cNvPr>
          <p:cNvSpPr txBox="1"/>
          <p:nvPr/>
        </p:nvSpPr>
        <p:spPr>
          <a:xfrm>
            <a:off x="7782005" y="962425"/>
            <a:ext cx="14177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38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52357"/>
              </p:ext>
            </p:extLst>
          </p:nvPr>
        </p:nvGraphicFramePr>
        <p:xfrm>
          <a:off x="64008" y="1499612"/>
          <a:ext cx="8897112" cy="5122775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20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2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lvl="0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 portrait pouvez-vous faire des enseignants débutants dans votre établissement.</a:t>
            </a:r>
            <a:endParaRPr lang="fr-CA" sz="140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AD16779-25E2-FBC4-8BD7-B42E0F203C05}"/>
              </a:ext>
            </a:extLst>
          </p:cNvPr>
          <p:cNvSpPr txBox="1"/>
          <p:nvPr/>
        </p:nvSpPr>
        <p:spPr>
          <a:xfrm>
            <a:off x="7753190" y="827954"/>
            <a:ext cx="1264024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4</a:t>
            </a:r>
            <a:endParaRPr lang="fr-FR" b="1">
              <a:solidFill>
                <a:srgbClr val="C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86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7764" y="146622"/>
            <a:ext cx="8229600" cy="60318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CA">
                <a:solidFill>
                  <a:schemeClr val="bg1"/>
                </a:solidFill>
              </a:rPr>
              <a:t>Activité 1 - </a:t>
            </a:r>
            <a:r>
              <a:rPr lang="fr-FR" b="1">
                <a:solidFill>
                  <a:schemeClr val="bg1"/>
                </a:solidFill>
                <a:latin typeface="Calibri"/>
                <a:cs typeface="Times New Roman"/>
              </a:rPr>
              <a:t>Échange</a:t>
            </a:r>
            <a:endParaRPr lang="fr-CA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571938"/>
              </p:ext>
            </p:extLst>
          </p:nvPr>
        </p:nvGraphicFramePr>
        <p:xfrm>
          <a:off x="64008" y="1499612"/>
          <a:ext cx="8897112" cy="5094606"/>
        </p:xfrm>
        <a:graphic>
          <a:graphicData uri="http://schemas.openxmlformats.org/drawingml/2006/table">
            <a:tbl>
              <a:tblPr firstRow="1" firstCol="1" bandRow="1"/>
              <a:tblGrid>
                <a:gridCol w="4445190">
                  <a:extLst>
                    <a:ext uri="{9D8B030D-6E8A-4147-A177-3AD203B41FA5}">
                      <a16:colId xmlns:a16="http://schemas.microsoft.com/office/drawing/2014/main" val="485833157"/>
                    </a:ext>
                  </a:extLst>
                </a:gridCol>
                <a:gridCol w="4451922">
                  <a:extLst>
                    <a:ext uri="{9D8B030D-6E8A-4147-A177-3AD203B41FA5}">
                      <a16:colId xmlns:a16="http://schemas.microsoft.com/office/drawing/2014/main" val="3687990232"/>
                    </a:ext>
                  </a:extLst>
                </a:gridCol>
              </a:tblGrid>
              <a:tr h="548927"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Besoins</a:t>
                      </a:r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fr-FR" sz="2000" b="1">
                          <a:solidFill>
                            <a:srgbClr val="C00000"/>
                          </a:solidFill>
                          <a:effectLst/>
                          <a:latin typeface="Calibri"/>
                          <a:cs typeface="Times New Roman"/>
                        </a:rPr>
                        <a:t>Difficultés</a:t>
                      </a:r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9016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965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A" sz="1100" b="0" i="0" u="none" strike="noStrike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93940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8652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46269"/>
                  </a:ext>
                </a:extLst>
              </a:tr>
              <a:tr h="352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432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3398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488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 err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38264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59472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6897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09051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839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9245CF6-8D58-409F-B70B-9175881D9785}"/>
              </a:ext>
            </a:extLst>
          </p:cNvPr>
          <p:cNvSpPr txBox="1"/>
          <p:nvPr/>
        </p:nvSpPr>
        <p:spPr>
          <a:xfrm>
            <a:off x="400725" y="960060"/>
            <a:ext cx="72355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" sz="1400">
                <a:ea typeface="+mn-lt"/>
                <a:cs typeface="+mn-lt"/>
              </a:rPr>
              <a:t>Quels sont leurs besoins/difficultés, selon vous ?</a:t>
            </a:r>
            <a:endParaRPr lang="fr-CA" sz="14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fr" sz="140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5879B6B-0F91-8C87-64A2-B41A53DEB9C0}"/>
              </a:ext>
            </a:extLst>
          </p:cNvPr>
          <p:cNvSpPr txBox="1"/>
          <p:nvPr/>
        </p:nvSpPr>
        <p:spPr>
          <a:xfrm>
            <a:off x="7782005" y="962425"/>
            <a:ext cx="14177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C00000"/>
                </a:solidFill>
              </a:rPr>
              <a:t>Équipe 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0406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8" ma:contentTypeDescription="Crée un document." ma:contentTypeScope="" ma:versionID="dc077582eca3d751fef5373234b96ac4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1cf5c57980737c41d18667aacdab0b58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  <SharedWithUsers xmlns="6e05271d-ded2-4706-8106-7db5d81db34b">
      <UserInfo>
        <DisplayName>Duval Pierre</DisplayName>
        <AccountId>219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2C0A17-0FF9-4FD1-8C24-350781CC8D32}">
  <ds:schemaRefs>
    <ds:schemaRef ds:uri="6e05271d-ded2-4706-8106-7db5d81db34b"/>
    <ds:schemaRef ds:uri="fd1d902c-cda5-4dec-bafe-e7fccb72c0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90FC27B-6187-4979-AF5A-96D4517E741B}">
  <ds:schemaRefs>
    <ds:schemaRef ds:uri="6e05271d-ded2-4706-8106-7db5d81db34b"/>
    <ds:schemaRef ds:uri="fd1d902c-cda5-4dec-bafe-e7fccb72c0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6806FE-3956-4A99-8121-EC52C40B39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Affichage à l'écran (4:3)</PresentationFormat>
  <Slides>18</Slides>
  <Notes>1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Formation directions  IPE-FP</vt:lpstr>
      <vt:lpstr>Activité 1 - Échange</vt:lpstr>
      <vt:lpstr>Activité 1 - Échange</vt:lpstr>
      <vt:lpstr>Activité 1 - Échange</vt:lpstr>
      <vt:lpstr>Activité 1 - Échange</vt:lpstr>
      <vt:lpstr>Activité 1 - Échange</vt:lpstr>
      <vt:lpstr>Activité 1 - Échange</vt:lpstr>
      <vt:lpstr>Activité 1 - Échange</vt:lpstr>
      <vt:lpstr>Activité 1 - Échange</vt:lpstr>
      <vt:lpstr>Activité 3 - Échange</vt:lpstr>
      <vt:lpstr>Activité 3 - Échange</vt:lpstr>
      <vt:lpstr>Activité 3 - Échange</vt:lpstr>
      <vt:lpstr>Activité 3 - Échange</vt:lpstr>
      <vt:lpstr>Activité 4 - Échange</vt:lpstr>
      <vt:lpstr>Activité 4 - Échange</vt:lpstr>
      <vt:lpstr>Activité 4 - Échange</vt:lpstr>
      <vt:lpstr>Activité 4 - Échange</vt:lpstr>
      <vt:lpstr>Attentes de la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 Guylaine</dc:creator>
  <cp:revision>7</cp:revision>
  <cp:lastPrinted>2021-02-17T13:41:49Z</cp:lastPrinted>
  <dcterms:created xsi:type="dcterms:W3CDTF">2016-07-08T13:21:26Z</dcterms:created>
  <dcterms:modified xsi:type="dcterms:W3CDTF">2024-05-07T13:37:49Z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