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711" r:id="rId5"/>
  </p:sldMasterIdLst>
  <p:notesMasterIdLst>
    <p:notesMasterId r:id="rId14"/>
  </p:notesMasterIdLst>
  <p:handoutMasterIdLst>
    <p:handoutMasterId r:id="rId15"/>
  </p:handoutMasterIdLst>
  <p:sldIdLst>
    <p:sldId id="309" r:id="rId6"/>
    <p:sldId id="308" r:id="rId7"/>
    <p:sldId id="331" r:id="rId8"/>
    <p:sldId id="334" r:id="rId9"/>
    <p:sldId id="335" r:id="rId10"/>
    <p:sldId id="336" r:id="rId11"/>
    <p:sldId id="337" r:id="rId12"/>
    <p:sldId id="338" r:id="rId13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1" id="{B0EDC774-17ED-430D-935D-AB7215BADF7D}">
          <p14:sldIdLst>
            <p14:sldId id="309"/>
          </p14:sldIdLst>
        </p14:section>
        <p14:section name="Section 2" id="{9C2C5BA2-EFC1-4F26-B93C-7F8BD71E8DD3}">
          <p14:sldIdLst>
            <p14:sldId id="308"/>
            <p14:sldId id="331"/>
            <p14:sldId id="334"/>
            <p14:sldId id="335"/>
            <p14:sldId id="336"/>
            <p14:sldId id="337"/>
            <p14:sldId id="3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40000"/>
    <a:srgbClr val="5C0000"/>
    <a:srgbClr val="C00000"/>
    <a:srgbClr val="EF6767"/>
    <a:srgbClr val="F7B3B3"/>
    <a:srgbClr val="E71B1B"/>
    <a:srgbClr val="FB071E"/>
    <a:srgbClr val="DE00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680FC9-02E2-B21B-EDE0-EAA5220B2141}" v="341" dt="2024-02-20T20:19:28.732"/>
    <p1510:client id="{653146D3-63F6-4876-4F2A-F489A9959524}" v="913" dt="2024-02-20T20:26:12.045"/>
    <p1510:client id="{6D6B515A-9BC6-9E70-2EEE-3543957F48D9}" v="87" dt="2024-02-20T20:36:47.744"/>
    <p1510:client id="{E50DD69C-6AEE-8CC5-2316-42CDE44BE107}" v="1016" dt="2024-02-20T20:35:49.782"/>
    <p1510:client id="{F05BAD1F-564A-F813-213D-30D81B909CFB}" v="840" dt="2024-02-20T20:24:52.6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319" cy="465242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200"/>
            </a:lvl1pPr>
          </a:lstStyle>
          <a:p>
            <a:r>
              <a:rPr lang="fr-CA"/>
              <a:t>IPE-01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885" y="1"/>
            <a:ext cx="3038319" cy="465242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200"/>
            </a:lvl1pPr>
          </a:lstStyle>
          <a:p>
            <a:fld id="{D336B1A9-6484-453B-B33A-C94D47BE22E5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8829054"/>
            <a:ext cx="3038319" cy="465242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200"/>
            </a:lvl1pPr>
          </a:lstStyle>
          <a:p>
            <a:r>
              <a:rPr lang="fr-CA"/>
              <a:t>BEPGP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885" y="8829054"/>
            <a:ext cx="3038319" cy="465242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200"/>
            </a:lvl1pPr>
          </a:lstStyle>
          <a:p>
            <a:fld id="{0407E9A5-6921-4746-858E-2CE63FF23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1199944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52" tIns="46576" rIns="93152" bIns="46576" rtlCol="0"/>
          <a:lstStyle>
            <a:lvl1pPr algn="l">
              <a:defRPr sz="1200"/>
            </a:lvl1pPr>
          </a:lstStyle>
          <a:p>
            <a:r>
              <a:rPr lang="fr-CA"/>
              <a:t>IPE-01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52" tIns="46576" rIns="93152" bIns="46576" rtlCol="0"/>
          <a:lstStyle>
            <a:lvl1pPr algn="r">
              <a:defRPr sz="1200"/>
            </a:lvl1pPr>
          </a:lstStyle>
          <a:p>
            <a:fld id="{CBBE91CC-3518-4A27-B5F4-55F365173333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2" tIns="46576" rIns="93152" bIns="46576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2" tIns="46576" rIns="93152" bIns="4657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52" tIns="46576" rIns="93152" bIns="46576" rtlCol="0" anchor="b"/>
          <a:lstStyle>
            <a:lvl1pPr algn="l">
              <a:defRPr sz="1200"/>
            </a:lvl1pPr>
          </a:lstStyle>
          <a:p>
            <a:r>
              <a:rPr lang="fr-CA"/>
              <a:t>BEPGP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52" tIns="46576" rIns="93152" bIns="46576" rtlCol="0" anchor="b"/>
          <a:lstStyle>
            <a:lvl1pPr algn="r">
              <a:defRPr sz="1200"/>
            </a:lvl1pPr>
          </a:lstStyle>
          <a:p>
            <a:fld id="{CF4F2DB5-77BF-4F23-99F6-C38C142B26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611878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4CEB4-6328-47DA-B761-41FEDD672825}" type="slidenum">
              <a:rPr lang="fr-CA" smtClean="0"/>
              <a:t>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BEPGP</a:t>
            </a:r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fr-CA"/>
              <a:t>IPE-01</a:t>
            </a:r>
          </a:p>
        </p:txBody>
      </p:sp>
    </p:spTree>
    <p:extLst>
      <p:ext uri="{BB962C8B-B14F-4D97-AF65-F5344CB8AC3E}">
        <p14:creationId xmlns:p14="http://schemas.microsoft.com/office/powerpoint/2010/main" val="4244011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/>
              <a:t>20 min + 10 min plénière</a:t>
            </a:r>
          </a:p>
          <a:p>
            <a:r>
              <a:rPr lang="fr-CA"/>
              <a:t>Nombre</a:t>
            </a:r>
            <a:r>
              <a:rPr lang="fr-CA" baseline="0"/>
              <a:t> pair équipe de deux</a:t>
            </a:r>
          </a:p>
          <a:p>
            <a:r>
              <a:rPr lang="fr-CA" baseline="0"/>
              <a:t>Nombre impair équipe de trois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E82FB6-0215-4058-BCCF-9FFB27F548A0}" type="slidenum">
              <a:rPr kumimoji="0" lang="fr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7755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903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0800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4448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71600" y="1122363"/>
            <a:ext cx="66294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602038"/>
            <a:ext cx="66294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3729-D4E7-47DF-B321-545154945548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543-6BB9-4C72-9674-016D2AE5FB0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9377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 b="1">
                <a:solidFill>
                  <a:srgbClr val="C00000"/>
                </a:solidFill>
                <a:latin typeface="Cambria" panose="02040503050406030204" pitchFamily="18" charset="0"/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00000"/>
              </a:buClr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675085" indent="-303610">
              <a:buClr>
                <a:srgbClr val="C00000"/>
              </a:buClr>
              <a:buFont typeface="Wingdings" panose="05000000000000000000" pitchFamily="2" charset="2"/>
              <a:buChar char="ü"/>
              <a:defRPr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3729-D4E7-47DF-B321-545154945548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543-6BB9-4C72-9674-016D2AE5FB0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8889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4129" y="1709739"/>
            <a:ext cx="7226459" cy="2879725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84129" y="4589464"/>
            <a:ext cx="7226459" cy="140190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3729-D4E7-47DF-B321-545154945548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543-6BB9-4C72-9674-016D2AE5FB0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2919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84129" y="1825625"/>
            <a:ext cx="3230721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3729-D4E7-47DF-B321-545154945548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543-6BB9-4C72-9674-016D2AE5FB0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2022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7827" y="365126"/>
            <a:ext cx="7308714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07828" y="1681163"/>
            <a:ext cx="3290354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207828" y="2505075"/>
            <a:ext cx="3290354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3729-D4E7-47DF-B321-545154945548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543-6BB9-4C72-9674-016D2AE5FB0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66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3729-D4E7-47DF-B321-545154945548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543-6BB9-4C72-9674-016D2AE5FB0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04596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3729-D4E7-47DF-B321-545154945548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543-6BB9-4C72-9674-016D2AE5FB0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0619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4129" y="457200"/>
            <a:ext cx="2294890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84129" y="2057400"/>
            <a:ext cx="2294890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3729-D4E7-47DF-B321-545154945548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543-6BB9-4C72-9674-016D2AE5FB0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8826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407646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4129" y="457200"/>
            <a:ext cx="2294890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84129" y="2057400"/>
            <a:ext cx="2294890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3729-D4E7-47DF-B321-545154945548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543-6BB9-4C72-9674-016D2AE5FB0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90893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3729-D4E7-47DF-B321-545154945548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543-6BB9-4C72-9674-016D2AE5FB0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2164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84129" y="365125"/>
            <a:ext cx="5145246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3729-D4E7-47DF-B321-545154945548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C543-6BB9-4C72-9674-016D2AE5FB0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896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0281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4695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3813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362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3635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039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467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tags" Target="../tags/tag5.xml"/><Relationship Id="rId25" Type="http://schemas.openxmlformats.org/officeDocument/2006/relationships/image" Target="../media/image2.png"/><Relationship Id="rId33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4.xml"/><Relationship Id="rId20" Type="http://schemas.openxmlformats.org/officeDocument/2006/relationships/tags" Target="../tags/tag8.xml"/><Relationship Id="rId29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image" Target="../media/image1.png"/><Relationship Id="rId32" Type="http://schemas.openxmlformats.org/officeDocument/2006/relationships/image" Target="../media/image9.png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3.xml"/><Relationship Id="rId23" Type="http://schemas.openxmlformats.org/officeDocument/2006/relationships/tags" Target="../tags/tag11.xml"/><Relationship Id="rId28" Type="http://schemas.openxmlformats.org/officeDocument/2006/relationships/image" Target="../media/image5.png"/><Relationship Id="rId10" Type="http://schemas.openxmlformats.org/officeDocument/2006/relationships/slideLayout" Target="../slideLayouts/slideLayout21.xml"/><Relationship Id="rId19" Type="http://schemas.openxmlformats.org/officeDocument/2006/relationships/tags" Target="../tags/tag7.xml"/><Relationship Id="rId31" Type="http://schemas.openxmlformats.org/officeDocument/2006/relationships/image" Target="../media/image8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2.xml"/><Relationship Id="rId22" Type="http://schemas.openxmlformats.org/officeDocument/2006/relationships/tags" Target="../tags/tag10.xml"/><Relationship Id="rId27" Type="http://schemas.openxmlformats.org/officeDocument/2006/relationships/image" Target="../media/image4.png"/><Relationship Id="rId30" Type="http://schemas.openxmlformats.org/officeDocument/2006/relationships/image" Target="../media/image7.png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86066" y="1600202"/>
            <a:ext cx="710073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/>
              <a:t>BEPGP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2598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Tx/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284129" y="365126"/>
            <a:ext cx="72312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61207" y="1825625"/>
            <a:ext cx="725414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284129" y="6356351"/>
            <a:ext cx="1401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F3729-D4E7-47DF-B321-545154945548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0C543-6BB9-4C72-9674-016D2AE5FB00}" type="slidenum">
              <a:rPr lang="fr-CA" smtClean="0"/>
              <a:t>‹N°›</a:t>
            </a:fld>
            <a:endParaRPr lang="fr-CA"/>
          </a:p>
        </p:txBody>
      </p:sp>
      <p:grpSp>
        <p:nvGrpSpPr>
          <p:cNvPr id="19" name="Groupe 18"/>
          <p:cNvGrpSpPr/>
          <p:nvPr userDrawn="1"/>
        </p:nvGrpSpPr>
        <p:grpSpPr>
          <a:xfrm>
            <a:off x="-137197" y="0"/>
            <a:ext cx="1421326" cy="6858000"/>
            <a:chOff x="-182929" y="0"/>
            <a:chExt cx="1895101" cy="6858000"/>
          </a:xfrm>
        </p:grpSpPr>
        <p:sp>
          <p:nvSpPr>
            <p:cNvPr id="20" name="Rectangle 19"/>
            <p:cNvSpPr/>
            <p:nvPr>
              <p:custDataLst>
                <p:tags r:id="rId13"/>
              </p:custDataLst>
            </p:nvPr>
          </p:nvSpPr>
          <p:spPr>
            <a:xfrm>
              <a:off x="-22980" y="0"/>
              <a:ext cx="1546787" cy="6858000"/>
            </a:xfrm>
            <a:prstGeom prst="rect">
              <a:avLst/>
            </a:prstGeom>
            <a:gradFill>
              <a:gsLst>
                <a:gs pos="0">
                  <a:srgbClr val="FF5050"/>
                </a:gs>
                <a:gs pos="74000">
                  <a:srgbClr val="CC0000"/>
                </a:gs>
                <a:gs pos="83000">
                  <a:srgbClr val="C00000"/>
                </a:gs>
                <a:gs pos="100000">
                  <a:srgbClr val="C00000"/>
                </a:gs>
              </a:gsLst>
              <a:lin ang="5400000" scaled="1"/>
            </a:gra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350"/>
            </a:p>
          </p:txBody>
        </p:sp>
        <p:pic>
          <p:nvPicPr>
            <p:cNvPr id="21" name="Image 20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818516">
              <a:off x="-20153" y="206986"/>
              <a:ext cx="1471151" cy="980768"/>
            </a:xfrm>
            <a:prstGeom prst="rect">
              <a:avLst/>
            </a:prstGeom>
          </p:spPr>
        </p:pic>
        <p:pic>
          <p:nvPicPr>
            <p:cNvPr id="22" name="Image 21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44235">
              <a:off x="187113" y="3580098"/>
              <a:ext cx="1295527" cy="889857"/>
            </a:xfrm>
            <a:prstGeom prst="rect">
              <a:avLst/>
            </a:prstGeom>
          </p:spPr>
        </p:pic>
        <p:pic>
          <p:nvPicPr>
            <p:cNvPr id="23" name="Image 22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408137">
              <a:off x="279337" y="4501988"/>
              <a:ext cx="502947" cy="986293"/>
            </a:xfrm>
            <a:prstGeom prst="rect">
              <a:avLst/>
            </a:prstGeom>
          </p:spPr>
        </p:pic>
        <p:pic>
          <p:nvPicPr>
            <p:cNvPr id="24" name="Image 23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169581">
              <a:off x="246760" y="4720188"/>
              <a:ext cx="370474" cy="1229852"/>
            </a:xfrm>
            <a:prstGeom prst="rect">
              <a:avLst/>
            </a:prstGeom>
          </p:spPr>
        </p:pic>
        <p:pic>
          <p:nvPicPr>
            <p:cNvPr id="25" name="Image 24"/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5847712">
              <a:off x="-383259" y="2841167"/>
              <a:ext cx="1251404" cy="569286"/>
            </a:xfrm>
            <a:prstGeom prst="rect">
              <a:avLst/>
            </a:prstGeom>
          </p:spPr>
        </p:pic>
        <p:pic>
          <p:nvPicPr>
            <p:cNvPr id="26" name="Image 25"/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7" y="1243980"/>
              <a:ext cx="847394" cy="1220587"/>
            </a:xfrm>
            <a:prstGeom prst="rect">
              <a:avLst/>
            </a:prstGeom>
          </p:spPr>
        </p:pic>
        <p:pic>
          <p:nvPicPr>
            <p:cNvPr id="27" name="Image 26"/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446478">
              <a:off x="569025" y="1042045"/>
              <a:ext cx="1388152" cy="409265"/>
            </a:xfrm>
            <a:prstGeom prst="rect">
              <a:avLst/>
            </a:prstGeom>
          </p:spPr>
        </p:pic>
        <p:pic>
          <p:nvPicPr>
            <p:cNvPr id="28" name="Image 27"/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6397" y="5703036"/>
              <a:ext cx="1590896" cy="1061183"/>
            </a:xfrm>
            <a:prstGeom prst="rect">
              <a:avLst/>
            </a:prstGeom>
          </p:spPr>
        </p:pic>
        <p:pic>
          <p:nvPicPr>
            <p:cNvPr id="29" name="Image 28"/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990" y="1902379"/>
              <a:ext cx="1311182" cy="1753724"/>
            </a:xfrm>
            <a:prstGeom prst="rect">
              <a:avLst/>
            </a:prstGeom>
          </p:spPr>
        </p:pic>
        <p:pic>
          <p:nvPicPr>
            <p:cNvPr id="30" name="Picture 4" descr="Pinces, Outil, Ustensile, Salade, Grip, Forme De Griffe"/>
            <p:cNvPicPr>
              <a:picLocks noChangeAspect="1" noChangeArrowheads="1"/>
            </p:cNvPicPr>
            <p:nvPr>
              <p:custDataLst>
                <p:tags r:id="rId23"/>
              </p:custDataLst>
            </p:nvPr>
          </p:nvPicPr>
          <p:blipFill>
            <a:blip r:embed="rId33" cstate="print">
              <a:clrChange>
                <a:clrFrom>
                  <a:srgbClr val="DCDDDE"/>
                </a:clrFrom>
                <a:clrTo>
                  <a:srgbClr val="DCDDDE">
                    <a:alpha val="0"/>
                  </a:srgbClr>
                </a:clrTo>
              </a:clrChange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945423">
              <a:off x="970216" y="4583653"/>
              <a:ext cx="456917" cy="12184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4249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26" Type="http://schemas.openxmlformats.org/officeDocument/2006/relationships/image" Target="../media/image4.png"/><Relationship Id="rId3" Type="http://schemas.openxmlformats.org/officeDocument/2006/relationships/tags" Target="../tags/tag14.xml"/><Relationship Id="rId21" Type="http://schemas.openxmlformats.org/officeDocument/2006/relationships/notesSlide" Target="../notesSlides/notesSlide1.xml"/><Relationship Id="rId34" Type="http://schemas.openxmlformats.org/officeDocument/2006/relationships/image" Target="../media/image15.jpeg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5" Type="http://schemas.openxmlformats.org/officeDocument/2006/relationships/image" Target="../media/image3.png"/><Relationship Id="rId33" Type="http://schemas.openxmlformats.org/officeDocument/2006/relationships/image" Target="../media/image14.jpeg"/><Relationship Id="rId2" Type="http://schemas.openxmlformats.org/officeDocument/2006/relationships/tags" Target="../tags/tag13.xml"/><Relationship Id="rId16" Type="http://schemas.openxmlformats.org/officeDocument/2006/relationships/tags" Target="../tags/tag27.xml"/><Relationship Id="rId20" Type="http://schemas.openxmlformats.org/officeDocument/2006/relationships/slideLayout" Target="../slideLayouts/slideLayout1.xml"/><Relationship Id="rId29" Type="http://schemas.openxmlformats.org/officeDocument/2006/relationships/image" Target="../media/image8.png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24" Type="http://schemas.openxmlformats.org/officeDocument/2006/relationships/image" Target="../media/image11.png"/><Relationship Id="rId32" Type="http://schemas.openxmlformats.org/officeDocument/2006/relationships/image" Target="../media/image13.jpeg"/><Relationship Id="rId5" Type="http://schemas.openxmlformats.org/officeDocument/2006/relationships/tags" Target="../tags/tag16.xml"/><Relationship Id="rId15" Type="http://schemas.openxmlformats.org/officeDocument/2006/relationships/tags" Target="../tags/tag26.xml"/><Relationship Id="rId23" Type="http://schemas.openxmlformats.org/officeDocument/2006/relationships/image" Target="../media/image7.png"/><Relationship Id="rId28" Type="http://schemas.openxmlformats.org/officeDocument/2006/relationships/image" Target="../media/image6.png"/><Relationship Id="rId36" Type="http://schemas.openxmlformats.org/officeDocument/2006/relationships/image" Target="../media/image17.jpeg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31" Type="http://schemas.openxmlformats.org/officeDocument/2006/relationships/image" Target="../media/image12.png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image" Target="../media/image1.png"/><Relationship Id="rId27" Type="http://schemas.openxmlformats.org/officeDocument/2006/relationships/image" Target="../media/image5.png"/><Relationship Id="rId30" Type="http://schemas.openxmlformats.org/officeDocument/2006/relationships/image" Target="../media/image9.png"/><Relationship Id="rId35" Type="http://schemas.openxmlformats.org/officeDocument/2006/relationships/image" Target="../media/image16.jpeg"/><Relationship Id="rId8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tags" Target="../tags/tag33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slideLayout" Target="../slideLayouts/slideLayout13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9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1"/>
            </p:custDataLst>
          </p:nvPr>
        </p:nvSpPr>
        <p:spPr>
          <a:xfrm>
            <a:off x="-22980" y="0"/>
            <a:ext cx="1546787" cy="6858000"/>
          </a:xfrm>
          <a:prstGeom prst="rect">
            <a:avLst/>
          </a:prstGeom>
          <a:gradFill>
            <a:gsLst>
              <a:gs pos="0">
                <a:srgbClr val="FF5050"/>
              </a:gs>
              <a:gs pos="74000">
                <a:srgbClr val="CC0000"/>
              </a:gs>
              <a:gs pos="83000">
                <a:srgbClr val="C00000"/>
              </a:gs>
              <a:gs pos="100000">
                <a:srgbClr val="C00000"/>
              </a:gs>
            </a:gsLst>
            <a:lin ang="5400000" scaled="1"/>
          </a:gra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8516">
            <a:off x="-20153" y="206986"/>
            <a:ext cx="1471151" cy="98076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265" y="3342132"/>
            <a:ext cx="331471" cy="17373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44235">
            <a:off x="187113" y="3580098"/>
            <a:ext cx="1295527" cy="88985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08137">
            <a:off x="279337" y="4501988"/>
            <a:ext cx="502947" cy="98629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69581">
            <a:off x="339362" y="4800657"/>
            <a:ext cx="370474" cy="1229852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47712">
            <a:off x="-383259" y="2841167"/>
            <a:ext cx="1251404" cy="569286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" y="1243980"/>
            <a:ext cx="847394" cy="122058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46478">
            <a:off x="569025" y="1042045"/>
            <a:ext cx="1388152" cy="40926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397" y="5703036"/>
            <a:ext cx="1590896" cy="1061183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90" y="1902379"/>
            <a:ext cx="1311182" cy="1753724"/>
          </a:xfrm>
          <a:prstGeom prst="rect">
            <a:avLst/>
          </a:prstGeom>
        </p:spPr>
      </p:pic>
      <p:pic>
        <p:nvPicPr>
          <p:cNvPr id="1028" name="Picture 4" descr="Pinces, Outil, Ustensile, Salade, Grip, Forme De Griffe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31" cstate="print">
            <a:clrChange>
              <a:clrFrom>
                <a:srgbClr val="DCDDDE"/>
              </a:clrFrom>
              <a:clrTo>
                <a:srgbClr val="DCDDD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45423">
            <a:off x="970216" y="4583653"/>
            <a:ext cx="456917" cy="121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Sous-titre 2"/>
          <p:cNvSpPr txBox="1">
            <a:spLocks/>
          </p:cNvSpPr>
          <p:nvPr>
            <p:custDataLst>
              <p:tags r:id="rId13"/>
            </p:custDataLst>
          </p:nvPr>
        </p:nvSpPr>
        <p:spPr>
          <a:xfrm>
            <a:off x="2034679" y="5586752"/>
            <a:ext cx="1495273" cy="56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sz="1800"/>
          </a:p>
        </p:txBody>
      </p:sp>
      <p:sp>
        <p:nvSpPr>
          <p:cNvPr id="30" name="Sous-titre 2"/>
          <p:cNvSpPr txBox="1">
            <a:spLocks/>
          </p:cNvSpPr>
          <p:nvPr>
            <p:custDataLst>
              <p:tags r:id="rId14"/>
            </p:custDataLst>
          </p:nvPr>
        </p:nvSpPr>
        <p:spPr>
          <a:xfrm>
            <a:off x="1950056" y="5519731"/>
            <a:ext cx="1495273" cy="56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sz="1800"/>
          </a:p>
        </p:txBody>
      </p:sp>
      <p:sp>
        <p:nvSpPr>
          <p:cNvPr id="31" name="Sous-titre 2"/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2034678" y="5367331"/>
            <a:ext cx="1495273" cy="56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sz="1800"/>
          </a:p>
        </p:txBody>
      </p:sp>
      <p:grpSp>
        <p:nvGrpSpPr>
          <p:cNvPr id="27" name="Groupe 26"/>
          <p:cNvGrpSpPr>
            <a:grpSpLocks noChangeAspect="1"/>
          </p:cNvGrpSpPr>
          <p:nvPr>
            <p:custDataLst>
              <p:tags r:id="rId16"/>
            </p:custDataLst>
          </p:nvPr>
        </p:nvGrpSpPr>
        <p:grpSpPr>
          <a:xfrm>
            <a:off x="4678150" y="147768"/>
            <a:ext cx="4385021" cy="756000"/>
            <a:chOff x="3094354" y="165246"/>
            <a:chExt cx="9953503" cy="1287026"/>
          </a:xfrm>
        </p:grpSpPr>
        <p:pic>
          <p:nvPicPr>
            <p:cNvPr id="32" name="Image 31" descr="Bureau, Notes, Bloc Notes, Entrepreneur, Main"/>
            <p:cNvPicPr/>
            <p:nvPr/>
          </p:nvPicPr>
          <p:blipFill rotWithShape="1"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25"/>
            <a:stretch/>
          </p:blipFill>
          <p:spPr bwMode="auto">
            <a:xfrm>
              <a:off x="3094354" y="180628"/>
              <a:ext cx="1888490" cy="125984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3" name="Image 32" descr="Service, Ordinateurs, RÃ©paration, Electronics"/>
            <p:cNvPicPr/>
            <p:nvPr/>
          </p:nvPicPr>
          <p:blipFill rotWithShape="1"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"/>
            <a:stretch/>
          </p:blipFill>
          <p:spPr bwMode="auto">
            <a:xfrm>
              <a:off x="5047266" y="180628"/>
              <a:ext cx="1896745" cy="125920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4" name="Image 33" descr="Femme, Personne, Ordinateur De Bureau, Travail, Air"/>
            <p:cNvPicPr/>
            <p:nvPr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8433" y="169671"/>
              <a:ext cx="2132330" cy="12598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" name="Image 34" descr="Femme, SÃ©chage Des Cheveux, Jeune Fille, Femmes"/>
            <p:cNvPicPr/>
            <p:nvPr/>
          </p:nvPicPr>
          <p:blipFill rotWithShape="1"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43" t="23810" r="39767" b="24399"/>
            <a:stretch/>
          </p:blipFill>
          <p:spPr bwMode="auto">
            <a:xfrm>
              <a:off x="9205185" y="165246"/>
              <a:ext cx="1888490" cy="125857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6" name="Image 35" descr="Sac, Livre, La Mode, L'Homme, Pantalons, Sacoche"/>
            <p:cNvPicPr/>
            <p:nvPr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8097" y="192432"/>
              <a:ext cx="1889760" cy="125984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40F0172E-ABF9-40A3-8C0E-A2D3D62A72ED}"/>
              </a:ext>
            </a:extLst>
          </p:cNvPr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729415" y="5953124"/>
            <a:ext cx="2414587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8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D8D8D8"/>
                  </a:outerShdw>
                </a:effectLst>
              </a14:hiddenEffects>
            </a:ext>
          </a:extLst>
        </p:spPr>
        <p:txBody>
          <a:bodyPr rot="0" vert="horz" wrap="square" lIns="365760" tIns="182880" rIns="182880" bIns="182880" anchor="b" anchorCtr="0" upright="1">
            <a:noAutofit/>
          </a:bodyPr>
          <a:lstStyle/>
          <a:p>
            <a:r>
              <a:rPr lang="fr-CA" sz="1400">
                <a:latin typeface="Calibri"/>
                <a:ea typeface="Times New Roman" panose="02020603050405020304" pitchFamily="18" charset="0"/>
                <a:cs typeface="Times New Roman"/>
              </a:rPr>
              <a:t>Bureau 2 de la FP</a:t>
            </a:r>
          </a:p>
          <a:p>
            <a:r>
              <a:rPr lang="fr-CA" sz="1400">
                <a:latin typeface="Calibri"/>
                <a:ea typeface="Times New Roman" panose="02020603050405020304" pitchFamily="18" charset="0"/>
                <a:cs typeface="Times New Roman"/>
              </a:rPr>
              <a:t>Services éducatifs</a:t>
            </a:r>
          </a:p>
        </p:txBody>
      </p:sp>
      <p:sp>
        <p:nvSpPr>
          <p:cNvPr id="28" name="Titre 1">
            <a:extLst>
              <a:ext uri="{FF2B5EF4-FFF2-40B4-BE49-F238E27FC236}">
                <a16:creationId xmlns:a16="http://schemas.microsoft.com/office/drawing/2014/main" id="{0985FA67-83CE-4C49-863A-ED75706B4ECB}"/>
              </a:ext>
            </a:extLst>
          </p:cNvPr>
          <p:cNvSpPr>
            <a:spLocks noGrp="1"/>
          </p:cNvSpPr>
          <p:nvPr>
            <p:ph type="ctrTitle"/>
            <p:custDataLst>
              <p:tags r:id="rId18"/>
            </p:custDataLst>
          </p:nvPr>
        </p:nvSpPr>
        <p:spPr>
          <a:xfrm>
            <a:off x="2010037" y="2035411"/>
            <a:ext cx="6858000" cy="2822877"/>
          </a:xfrm>
        </p:spPr>
        <p:txBody>
          <a:bodyPr>
            <a:normAutofit/>
          </a:bodyPr>
          <a:lstStyle/>
          <a:p>
            <a:r>
              <a:rPr lang="fr-CA" b="1">
                <a:solidFill>
                  <a:srgbClr val="DE0000"/>
                </a:solidFill>
              </a:rPr>
              <a:t>Accompagnateurs</a:t>
            </a:r>
            <a:br>
              <a:rPr lang="fr-CA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fr-CA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CA" sz="3600">
                <a:solidFill>
                  <a:schemeClr val="tx1">
                    <a:lumMod val="75000"/>
                    <a:lumOff val="25000"/>
                  </a:schemeClr>
                </a:solidFill>
              </a:rPr>
              <a:t>IPEFP-08</a:t>
            </a:r>
          </a:p>
        </p:txBody>
      </p:sp>
      <p:sp>
        <p:nvSpPr>
          <p:cNvPr id="37" name="Sous-titre 2">
            <a:extLst>
              <a:ext uri="{FF2B5EF4-FFF2-40B4-BE49-F238E27FC236}">
                <a16:creationId xmlns:a16="http://schemas.microsoft.com/office/drawing/2014/main" id="{4E8C4DEE-4D72-47BD-872B-7F658B816F30}"/>
              </a:ext>
            </a:extLst>
          </p:cNvPr>
          <p:cNvSpPr>
            <a:spLocks noGrp="1"/>
          </p:cNvSpPr>
          <p:nvPr>
            <p:ph type="subTitle" idx="1"/>
            <p:custDataLst>
              <p:tags r:id="rId19"/>
            </p:custDataLst>
          </p:nvPr>
        </p:nvSpPr>
        <p:spPr>
          <a:xfrm>
            <a:off x="1667305" y="5010688"/>
            <a:ext cx="7619074" cy="11521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sz="2200">
                <a:solidFill>
                  <a:srgbClr val="C00000"/>
                </a:solidFill>
              </a:rPr>
              <a:t>Programme d’insertion professionnelle des enseignants en formation professionnelle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76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332A88-AA37-49DD-A3D3-33C2D73A150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/>
              <a:t>Activité 2</a:t>
            </a:r>
            <a:br>
              <a:rPr lang="fr-CA"/>
            </a:br>
            <a:r>
              <a:rPr lang="fr-CA"/>
              <a:t>L’entrée en matière</a:t>
            </a:r>
            <a:endParaRPr lang="fr-CA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" name="Espace réservé du contenu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261207" y="3080188"/>
            <a:ext cx="7254143" cy="2409785"/>
          </a:xfrm>
        </p:spPr>
        <p:txBody>
          <a:bodyPr>
            <a:normAutofit/>
          </a:bodyPr>
          <a:lstStyle/>
          <a:p>
            <a:r>
              <a:rPr lang="fr-CA">
                <a:solidFill>
                  <a:schemeClr val="tx2">
                    <a:lumMod val="75000"/>
                  </a:schemeClr>
                </a:solidFill>
              </a:rPr>
              <a:t>En équipe, déterminez les questions appropriées, pour bien accompagner dès le départ, lors de l’accueil.</a:t>
            </a:r>
          </a:p>
          <a:p>
            <a:pPr lvl="1">
              <a:spcBef>
                <a:spcPts val="1800"/>
              </a:spcBef>
            </a:pPr>
            <a:r>
              <a:rPr lang="fr-CA" sz="2100">
                <a:solidFill>
                  <a:schemeClr val="tx2">
                    <a:lumMod val="75000"/>
                  </a:schemeClr>
                </a:solidFill>
              </a:rPr>
              <a:t>En tant qu’accompagnateur, quelles questions me permettraient de mieux comprendre le type d’accompagnement, les besoins et les attentes souhaités par l’accompagné?</a:t>
            </a:r>
          </a:p>
        </p:txBody>
      </p:sp>
      <p:grpSp>
        <p:nvGrpSpPr>
          <p:cNvPr id="26" name="Groupe 25"/>
          <p:cNvGrpSpPr/>
          <p:nvPr>
            <p:custDataLst>
              <p:tags r:id="rId3"/>
            </p:custDataLst>
          </p:nvPr>
        </p:nvGrpSpPr>
        <p:grpSpPr>
          <a:xfrm>
            <a:off x="7079751" y="5618921"/>
            <a:ext cx="1774062" cy="790012"/>
            <a:chOff x="6768206" y="5877272"/>
            <a:chExt cx="2365416" cy="1053349"/>
          </a:xfrm>
        </p:grpSpPr>
        <p:pic>
          <p:nvPicPr>
            <p:cNvPr id="27" name="Image 2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8206" y="5877272"/>
              <a:ext cx="2365416" cy="1053349"/>
            </a:xfrm>
            <a:prstGeom prst="rect">
              <a:avLst/>
            </a:prstGeom>
          </p:spPr>
        </p:pic>
        <p:sp>
          <p:nvSpPr>
            <p:cNvPr id="28" name="ZoneTexte 27"/>
            <p:cNvSpPr txBox="1"/>
            <p:nvPr/>
          </p:nvSpPr>
          <p:spPr>
            <a:xfrm>
              <a:off x="7812361" y="6309320"/>
              <a:ext cx="100811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fr-CA" sz="900">
                  <a:solidFill>
                    <a:prstClr val="white"/>
                  </a:solidFill>
                  <a:latin typeface="Calibri" panose="020F0502020204030204"/>
                </a:rPr>
                <a:t>10 minutes</a:t>
              </a:r>
            </a:p>
          </p:txBody>
        </p:sp>
      </p:grpSp>
      <p:pic>
        <p:nvPicPr>
          <p:cNvPr id="4" name="Image 3" descr="Del amor y sus historias | Hij@s de Eva y Adán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579" y="1267601"/>
            <a:ext cx="1748451" cy="1748451"/>
          </a:xfrm>
          <a:prstGeom prst="rect">
            <a:avLst/>
          </a:prstGeom>
        </p:spPr>
      </p:pic>
      <p:sp>
        <p:nvSpPr>
          <p:cNvPr id="11" name="ZoneTexte 18"/>
          <p:cNvSpPr txBox="1"/>
          <p:nvPr>
            <p:custDataLst>
              <p:tags r:id="rId5"/>
            </p:custDataLst>
          </p:nvPr>
        </p:nvSpPr>
        <p:spPr>
          <a:xfrm>
            <a:off x="1558294" y="6019044"/>
            <a:ext cx="27146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r>
              <a:rPr lang="fr-CA" sz="1500" b="1">
                <a:solidFill>
                  <a:srgbClr val="C00000"/>
                </a:solidFill>
                <a:latin typeface="Calibri"/>
              </a:rPr>
              <a:t>Retour en plénière</a:t>
            </a:r>
          </a:p>
        </p:txBody>
      </p:sp>
    </p:spTree>
    <p:extLst>
      <p:ext uri="{BB962C8B-B14F-4D97-AF65-F5344CB8AC3E}">
        <p14:creationId xmlns:p14="http://schemas.microsoft.com/office/powerpoint/2010/main" val="737078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2 – </a:t>
            </a:r>
            <a:r>
              <a:rPr lang="fr-FR" b="1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L’entrée en matière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82923"/>
              </p:ext>
            </p:extLst>
          </p:nvPr>
        </p:nvGraphicFramePr>
        <p:xfrm>
          <a:off x="64008" y="1499612"/>
          <a:ext cx="8897112" cy="5407227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400" b="1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Questions à poser pour bien accompagner lors de l’accueil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6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Quels sont tes besoins les plus urgents? </a:t>
                      </a: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Que connais-tu déjà de la pratique? Des tâches à faire?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Qu'est-ce que tu cherches à apprendre?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Quels sont tes moyens de communication préféré? Teams, courriel, texto, etc.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As-tu déjà appris à planifier une compétence / une leçon?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01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Où es-tu rendu dans ta formation?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Quelle est la stratégie d'enseignement dans laquelle tu serais le plus confortable pour enseigner?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95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4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As-tu de l'expérience en enseignement ou en formation en entreprise?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4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64008" y="1026350"/>
            <a:ext cx="4389849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sz="2000" b="1">
                <a:solidFill>
                  <a:srgbClr val="C00000"/>
                </a:solidFill>
              </a:rPr>
              <a:t>Équipe 1 – Dave, Mélanie, Riad</a:t>
            </a:r>
          </a:p>
        </p:txBody>
      </p:sp>
    </p:spTree>
    <p:extLst>
      <p:ext uri="{BB962C8B-B14F-4D97-AF65-F5344CB8AC3E}">
        <p14:creationId xmlns:p14="http://schemas.microsoft.com/office/powerpoint/2010/main" val="22844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2 – </a:t>
            </a:r>
            <a:r>
              <a:rPr lang="fr-FR" b="1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L’entrée en matière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70647"/>
              </p:ext>
            </p:extLst>
          </p:nvPr>
        </p:nvGraphicFramePr>
        <p:xfrm>
          <a:off x="64008" y="1499612"/>
          <a:ext cx="8897112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400" b="1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Questions à poser pour bien accompagner lors de l’accueil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6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fr-CA" sz="1100">
                          <a:effectLst/>
                          <a:latin typeface="Calibri"/>
                          <a:cs typeface="Times New Roman"/>
                        </a:rPr>
                        <a:t>Quelles compétences allez-vous enseigner 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Comment s'est passé votre premier cours (le cas échéant) 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fr-CA" sz="1100">
                          <a:effectLst/>
                          <a:latin typeface="Calibri"/>
                          <a:cs typeface="Times New Roman"/>
                        </a:rPr>
                        <a:t>Êtes-vous à l'aise avec les matières à enseigner 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Comment ça va 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fr-CA" sz="1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Avez-vous des questions 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Avez-vous besoin de plans de leçons ? De matériel 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Avez-vous des attentes par rapport à nos rencontres 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Avez-vous parcouru Moodle 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Avez-vous des enjeux technologiques (Zoom ou autres) 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Avez-vous rencontré vos collègues du programme 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Avez-vous compris votre talon de paie, </a:t>
                      </a:r>
                      <a:r>
                        <a:rPr lang="fr-CA" sz="1100" err="1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hahaha</a:t>
                      </a:r>
                      <a:r>
                        <a:rPr lang="fr-CA" sz="1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!? Je ne l'ai pas compris encore !!!! C'est un combat perdu à l'avance ;-)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64008" y="1026350"/>
            <a:ext cx="3129096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sz="2000" b="1">
                <a:solidFill>
                  <a:srgbClr val="C00000"/>
                </a:solidFill>
              </a:rPr>
              <a:t>Équipe 2 (Noémie et Rima)</a:t>
            </a:r>
          </a:p>
        </p:txBody>
      </p:sp>
    </p:spTree>
    <p:extLst>
      <p:ext uri="{BB962C8B-B14F-4D97-AF65-F5344CB8AC3E}">
        <p14:creationId xmlns:p14="http://schemas.microsoft.com/office/powerpoint/2010/main" val="3360113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2 – </a:t>
            </a:r>
            <a:r>
              <a:rPr lang="fr-FR" b="1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L’entrée en matière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39932"/>
              </p:ext>
            </p:extLst>
          </p:nvPr>
        </p:nvGraphicFramePr>
        <p:xfrm>
          <a:off x="64008" y="1499612"/>
          <a:ext cx="8897112" cy="5134854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400" b="1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Questions à poser pour bien accompagner lors de l’accueil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6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fr-CA" sz="1100">
                          <a:effectLst/>
                          <a:latin typeface="Calibri"/>
                          <a:cs typeface="Times New Roman"/>
                        </a:rPr>
                        <a:t>As-tu rencontré les autres enseignants de ton programme?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Quelle documentation as-tu reçu jusqu'à maintenant?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As-tu tes codes d'accès pour le system?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Quelle compétence enseignes-tu?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La meilleure façon de communiquer avec toi?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93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Ton horaire pour nos rencontres? Jour / soir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Quels sont tes attentes envers moi (accompagnateur)?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As-tu fait ton inscription aux cours IPE-00?</a:t>
                      </a: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As-tu annulé ton inscription aux cours IPE?</a:t>
                      </a: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64008" y="1026350"/>
            <a:ext cx="2564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>
                <a:solidFill>
                  <a:srgbClr val="C00000"/>
                </a:solidFill>
              </a:rPr>
              <a:t>Équipe 3</a:t>
            </a:r>
          </a:p>
        </p:txBody>
      </p:sp>
    </p:spTree>
    <p:extLst>
      <p:ext uri="{BB962C8B-B14F-4D97-AF65-F5344CB8AC3E}">
        <p14:creationId xmlns:p14="http://schemas.microsoft.com/office/powerpoint/2010/main" val="258070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2 – </a:t>
            </a:r>
            <a:r>
              <a:rPr lang="fr-FR" b="1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L’entrée en matière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952892"/>
              </p:ext>
            </p:extLst>
          </p:nvPr>
        </p:nvGraphicFramePr>
        <p:xfrm>
          <a:off x="64008" y="1499612"/>
          <a:ext cx="8897112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400" b="1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Questions à poser pour bien accompagner lors de l’accueil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6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FR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64008" y="1026350"/>
            <a:ext cx="2564892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sz="2000" b="1">
                <a:solidFill>
                  <a:srgbClr val="C00000"/>
                </a:solidFill>
              </a:rPr>
              <a:t>Équipe 4</a:t>
            </a:r>
          </a:p>
        </p:txBody>
      </p:sp>
    </p:spTree>
    <p:extLst>
      <p:ext uri="{BB962C8B-B14F-4D97-AF65-F5344CB8AC3E}">
        <p14:creationId xmlns:p14="http://schemas.microsoft.com/office/powerpoint/2010/main" val="3837642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2 – </a:t>
            </a:r>
            <a:r>
              <a:rPr lang="fr-FR" b="1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L’entrée en matière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86412"/>
              </p:ext>
            </p:extLst>
          </p:nvPr>
        </p:nvGraphicFramePr>
        <p:xfrm>
          <a:off x="64008" y="1499612"/>
          <a:ext cx="8897112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400" b="1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Questions à poser pour bien accompagner lors de l’accueil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6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64008" y="1026350"/>
            <a:ext cx="2564892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sz="2000" b="1">
                <a:solidFill>
                  <a:srgbClr val="C00000"/>
                </a:solidFill>
              </a:rPr>
              <a:t>Équipe 5</a:t>
            </a:r>
          </a:p>
        </p:txBody>
      </p:sp>
    </p:spTree>
    <p:extLst>
      <p:ext uri="{BB962C8B-B14F-4D97-AF65-F5344CB8AC3E}">
        <p14:creationId xmlns:p14="http://schemas.microsoft.com/office/powerpoint/2010/main" val="3219240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2 – </a:t>
            </a:r>
            <a:r>
              <a:rPr lang="fr-FR" b="1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L’entrée en matière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309413"/>
              </p:ext>
            </p:extLst>
          </p:nvPr>
        </p:nvGraphicFramePr>
        <p:xfrm>
          <a:off x="64008" y="1499612"/>
          <a:ext cx="8897112" cy="5089709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2400" b="1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Questions à poser pour bien accompagner lors de l’accueil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6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200" kern="120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CA" sz="1200" kern="120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FR" sz="1200">
                        <a:effectLst/>
                        <a:highlight>
                          <a:srgbClr val="00FF00"/>
                        </a:highlight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FR" sz="1200">
                        <a:effectLst/>
                        <a:highlight>
                          <a:srgbClr val="00FF00"/>
                        </a:highlight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>
                        <a:effectLst/>
                        <a:highlight>
                          <a:srgbClr val="00FF00"/>
                        </a:highlight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CA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CA" sz="1100">
                        <a:effectLst/>
                        <a:highlight>
                          <a:srgbClr val="00FF00"/>
                        </a:highlight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highlight>
                          <a:srgbClr val="00FF00"/>
                        </a:highlight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288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64008" y="1026350"/>
            <a:ext cx="2564892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sz="2000" b="1">
                <a:solidFill>
                  <a:srgbClr val="C00000"/>
                </a:solidFill>
              </a:rPr>
              <a:t>Équipe 6</a:t>
            </a:r>
          </a:p>
        </p:txBody>
      </p:sp>
    </p:spTree>
    <p:extLst>
      <p:ext uri="{BB962C8B-B14F-4D97-AF65-F5344CB8AC3E}">
        <p14:creationId xmlns:p14="http://schemas.microsoft.com/office/powerpoint/2010/main" val="26171694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1d902c-cda5-4dec-bafe-e7fccb72c06e">
      <Terms xmlns="http://schemas.microsoft.com/office/infopath/2007/PartnerControls"/>
    </lcf76f155ced4ddcb4097134ff3c332f>
    <TaxCatchAll xmlns="6e05271d-ded2-4706-8106-7db5d81db34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4DC76AB36CE14C8A9723AC4E791C4C" ma:contentTypeVersion="18" ma:contentTypeDescription="Crée un document." ma:contentTypeScope="" ma:versionID="dc077582eca3d751fef5373234b96ac4">
  <xsd:schema xmlns:xsd="http://www.w3.org/2001/XMLSchema" xmlns:xs="http://www.w3.org/2001/XMLSchema" xmlns:p="http://schemas.microsoft.com/office/2006/metadata/properties" xmlns:ns2="fd1d902c-cda5-4dec-bafe-e7fccb72c06e" xmlns:ns3="6e05271d-ded2-4706-8106-7db5d81db34b" targetNamespace="http://schemas.microsoft.com/office/2006/metadata/properties" ma:root="true" ma:fieldsID="1cf5c57980737c41d18667aacdab0b58" ns2:_="" ns3:_="">
    <xsd:import namespace="fd1d902c-cda5-4dec-bafe-e7fccb72c06e"/>
    <xsd:import namespace="6e05271d-ded2-4706-8106-7db5d81db3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1d902c-cda5-4dec-bafe-e7fccb72c0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53b9c76b-9f1d-48e3-a9ce-7628945a9b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05271d-ded2-4706-8106-7db5d81db34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4e50c5-e967-4ace-a5fd-a910b611a113}" ma:internalName="TaxCatchAll" ma:showField="CatchAllData" ma:web="6e05271d-ded2-4706-8106-7db5d81db3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6806FE-3956-4A99-8121-EC52C40B39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0FC27B-6187-4979-AF5A-96D4517E741B}">
  <ds:schemaRefs>
    <ds:schemaRef ds:uri="6e05271d-ded2-4706-8106-7db5d81db34b"/>
    <ds:schemaRef ds:uri="fd1d902c-cda5-4dec-bafe-e7fccb72c06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44EEA25-6F2E-4F83-9CA4-E66B516EFB40}">
  <ds:schemaRefs>
    <ds:schemaRef ds:uri="6e05271d-ded2-4706-8106-7db5d81db34b"/>
    <ds:schemaRef ds:uri="fd1d902c-cda5-4dec-bafe-e7fccb72c0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Affichage à l'écran (4:3)</PresentationFormat>
  <Slides>8</Slides>
  <Notes>2</Notes>
  <HiddenSlides>0</HiddenSlide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Thème Office</vt:lpstr>
      <vt:lpstr>1_Thème Office</vt:lpstr>
      <vt:lpstr>Accompagnateurs  IPEFP-08</vt:lpstr>
      <vt:lpstr>Activité 2 L’entrée en matière</vt:lpstr>
      <vt:lpstr>Activité 2 – L’entrée en matière</vt:lpstr>
      <vt:lpstr>Activité 2 – L’entrée en matière</vt:lpstr>
      <vt:lpstr>Activité 2 – L’entrée en matière</vt:lpstr>
      <vt:lpstr>Activité 2 – L’entrée en matière</vt:lpstr>
      <vt:lpstr>Activité 2 – L’entrée en matière</vt:lpstr>
      <vt:lpstr>Activité 2 – L’entrée en matière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Tremblay Guylaine</dc:creator>
  <cp:revision>2</cp:revision>
  <cp:lastPrinted>2021-02-17T13:41:49Z</cp:lastPrinted>
  <dcterms:created xsi:type="dcterms:W3CDTF">2016-07-08T13:21:26Z</dcterms:created>
  <dcterms:modified xsi:type="dcterms:W3CDTF">2024-05-07T14:23:08Z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0x010100844DC76AB36CE14C8A9723AC4E791C4C</vt:lpwstr>
  </property>
  <property fmtid="{D5CDD505-2E9C-101B-9397-08002B2CF9AE}" pid="3" name="MediaServiceImageTags">
    <vt:lpwstr/>
  </property>
</Properties>
</file>